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sldIdLst>
    <p:sldId id="276" r:id="rId15"/>
    <p:sldId id="257" r:id="rId16"/>
    <p:sldId id="281" r:id="rId17"/>
    <p:sldId id="260" r:id="rId18"/>
    <p:sldId id="272" r:id="rId19"/>
    <p:sldId id="261" r:id="rId20"/>
    <p:sldId id="297" r:id="rId21"/>
    <p:sldId id="262" r:id="rId22"/>
    <p:sldId id="268" r:id="rId23"/>
    <p:sldId id="269" r:id="rId24"/>
    <p:sldId id="270" r:id="rId25"/>
    <p:sldId id="277" r:id="rId26"/>
    <p:sldId id="278" r:id="rId27"/>
    <p:sldId id="279" r:id="rId28"/>
    <p:sldId id="280" r:id="rId29"/>
    <p:sldId id="283" r:id="rId30"/>
    <p:sldId id="282" r:id="rId31"/>
    <p:sldId id="286" r:id="rId32"/>
    <p:sldId id="284" r:id="rId33"/>
    <p:sldId id="285" r:id="rId34"/>
    <p:sldId id="288" r:id="rId35"/>
    <p:sldId id="296" r:id="rId36"/>
    <p:sldId id="295" r:id="rId37"/>
    <p:sldId id="292" r:id="rId38"/>
    <p:sldId id="293" r:id="rId39"/>
    <p:sldId id="28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F528F"/>
    <a:srgbClr val="EBBF0E"/>
    <a:srgbClr val="D9765F"/>
    <a:srgbClr val="434343"/>
    <a:srgbClr val="333333"/>
    <a:srgbClr val="4C6873"/>
    <a:srgbClr val="FFFFFF"/>
    <a:srgbClr val="6C733D"/>
    <a:srgbClr val="D97904"/>
    <a:srgbClr val="F25C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C159-583C-42C2-A010-CB04680D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B37D-C51D-4650-8005-0FD87303B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9EA7-9A7A-4D94-ACB9-DB380187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F85F-BF1E-4CF3-B6EF-E788F8E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AE6-8E3A-415C-8C8D-2552256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F04-2D22-4942-948D-1554C279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DCCE-9778-45E4-B8FC-03532142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1F9F-8567-4F60-B0EB-538D2B6E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0318-710A-47A8-9596-5E86E5FA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48E7-7270-427D-8893-455D0952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66EB4-77F2-4088-90B1-8036EEAC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13A1-70ED-4F89-B280-85168B8C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254C-6E0B-4922-BA05-73FE45DA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FFBF-9602-450F-B9B0-EED67D28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6AF4-9DC5-4A3E-A6CD-A17EA55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6A03-5436-4A7A-926F-B6EF7AD5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BF0-9514-4488-B123-05964D63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78A7-E143-45D7-AA53-91DD98E8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37A1-339B-4EA3-AF50-2A358D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3C0-6BD0-485B-A496-890E5083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5695-232B-46B9-918C-4C2169BC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3C3EB-97D2-4EB4-85FF-739B2EE6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F783-2921-40D9-A9F9-ED55196A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CFDC-AB7A-4615-BECB-4E187DE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323D-7587-4086-9342-76E6E47B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BC23-082C-4031-95BD-74CAF9CD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4314-D5A2-4838-A101-717FECEF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E2EF-16A8-4EAE-B07F-5BF8E882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0116-62A8-4555-BAA7-AAAFDF41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9FC2-D577-4415-B1CA-D792281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170C-B2E5-43F1-87FC-3C87A141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9FC-B31A-414F-925C-DD7FC5E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9B9D-546E-4C48-97AD-053E1C07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ABF3C-82FF-4D1A-A7CC-E6323C94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AA31F-9AF9-40B5-B014-42A104DA9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DFB8-FF52-496C-8827-170A689DC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3239-D442-4087-82D6-2A08EC7E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0E3A6-AB89-4E2E-AAF5-45FE0B04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91111-6DE4-4D4E-8C1D-F434397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4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D12A-869A-4D7D-AE7F-D4047AF2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2BFC8-58A6-4324-873D-9C68BD6E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0EC9-54A7-47DA-920C-9C34D4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AE7C-85DA-4646-B5B8-AD07F3C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3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514-8F9B-4530-835B-32818A22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BB2DF-D90F-4387-8555-3CFC04D8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B062-7633-4AE1-AF4C-5C52E7A7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0BB9-ABA7-421A-8F8A-9CDC348E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B049-63DD-4C9F-9373-9538E7B9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5496-CAF1-412E-BA06-CD54F98A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E4E3-AE54-4FAF-819A-2C0008FF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8BB2-8ADA-416B-BA9F-42DCD7A6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B425-152D-4052-9ADC-E329C7D9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245-3D9D-41AD-BF5D-436F99E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EA5A-E028-42E2-8D1C-F8445529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0E871-BFB1-4597-8F81-2CB63F24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EEBC0-F568-48FC-A387-CA53D49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24DF-00B1-4695-9835-2240039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2537-58B5-48A2-992B-37E169D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85176-A240-4884-A269-329CA9C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525C-057A-46F8-A23B-4AB9BDEC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2C4E4-6025-473A-AF39-2D9111E26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38A8745-4B09-477F-BDDD-1C1B01A70B5C}" type="datetimeFigureOut">
              <a:rPr lang="ko-KR" altLang="en-US" smtClean="0"/>
              <a:pPr/>
              <a:t>2022-02-03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ACC9-6EAA-4721-981B-A3E22E8A7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31EA-B507-4DB7-8BC4-D083FC0E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B9A3381C-5466-48F2-BA11-322A72AB4E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jpg"></Relationship><Relationship Id="rId6" Type="http://schemas.openxmlformats.org/officeDocument/2006/relationships/image" Target="../media/image7.jpg"></Relationship><Relationship Id="rId5" Type="http://schemas.openxmlformats.org/officeDocument/2006/relationships/image" Target="../media/image6.jpg"></Relationship><Relationship Id="rId4" Type="http://schemas.openxmlformats.org/officeDocument/2006/relationships/image" Target="../media/image5.jpg"></Relationship><Relationship Id="rId7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9.jpg"></Relationship><Relationship Id="rId2" Type="http://schemas.openxmlformats.org/officeDocument/2006/relationships/image" Target="../media/image8.jpg"></Relationship><Relationship Id="rId6" Type="http://schemas.openxmlformats.org/officeDocument/2006/relationships/image" Target="../media/image12.jpg"></Relationship><Relationship Id="rId5" Type="http://schemas.openxmlformats.org/officeDocument/2006/relationships/image" Target="../media/image11.jpg"></Relationship><Relationship Id="rId4" Type="http://schemas.openxmlformats.org/officeDocument/2006/relationships/image" Target="../media/image10.jpg"></Relationship><Relationship Id="rId7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3.jp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8.jpg"></Relationship><Relationship Id="rId5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14.jp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8.jpg"></Relationship><Relationship Id="rId2" Type="http://schemas.openxmlformats.org/officeDocument/2006/relationships/image" Target="../media/image1.png"></Relationship><Relationship Id="rId5" Type="http://schemas.openxmlformats.org/officeDocument/2006/relationships/image" Target="../media/image11.jpg"></Relationship><Relationship Id="rId4" Type="http://schemas.openxmlformats.org/officeDocument/2006/relationships/image" Target="../media/image12.jpg"></Relationship><Relationship Id="rId6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8.jp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15.jpg"></Relationship><Relationship Id="rId5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9.jp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10.jp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16.jpg"></Relationship><Relationship Id="rId5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8" Type="http://schemas.openxmlformats.org/officeDocument/2006/relationships/image" Target="../media/image21.jpg"></Relationship><Relationship Id="rId3" Type="http://schemas.openxmlformats.org/officeDocument/2006/relationships/image" Target="../media/image13.jpg"></Relationship><Relationship Id="rId7" Type="http://schemas.openxmlformats.org/officeDocument/2006/relationships/image" Target="../media/image20.jp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19.jpg"></Relationship><Relationship Id="rId5" Type="http://schemas.openxmlformats.org/officeDocument/2006/relationships/image" Target="../media/image18.jpg"></Relationship><Relationship Id="rId4" Type="http://schemas.openxmlformats.org/officeDocument/2006/relationships/image" Target="../media/image17.jpg"></Relationship><Relationship Id="rId9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17.jp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24.jpg"></Relationship><Relationship Id="rId5" Type="http://schemas.openxmlformats.org/officeDocument/2006/relationships/image" Target="../media/image23.jpg"></Relationship><Relationship Id="rId4" Type="http://schemas.openxmlformats.org/officeDocument/2006/relationships/image" Target="../media/image22.jpg"></Relationship><Relationship Id="rId7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25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85A54C-3603-4360-B88F-1F5477700DF6}"/>
              </a:ext>
            </a:extLst>
          </p:cNvPr>
          <p:cNvSpPr txBox="1">
            <a:spLocks/>
          </p:cNvSpPr>
          <p:nvPr/>
        </p:nvSpPr>
        <p:spPr>
          <a:xfrm>
            <a:off x="838200" y="1094105"/>
            <a:ext cx="10507345" cy="296799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스마트문화앱UX설계</a:t>
            </a:r>
            <a:endParaRPr lang="ko-KR" altLang="en-US" sz="48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06C48D-14CC-46B6-9699-DCCEF864F90C}"/>
              </a:ext>
            </a:extLst>
          </p:cNvPr>
          <p:cNvSpPr txBox="1">
            <a:spLocks/>
          </p:cNvSpPr>
          <p:nvPr/>
        </p:nvSpPr>
        <p:spPr>
          <a:xfrm>
            <a:off x="7400925" y="4619625"/>
            <a:ext cx="3947160" cy="103886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LIGHT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김애리, 서이규, 이재은, 유혁, 정은비</a:t>
            </a:r>
            <a:endParaRPr lang="ko-KR" altLang="en-US" sz="19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0EFDF-0DE2-4DA0-827C-E79DC7FFD3FC}"/>
              </a:ext>
            </a:extLst>
          </p:cNvPr>
          <p:cNvCxnSpPr>
            <a:cxnSpLocks/>
          </p:cNvCxnSpPr>
          <p:nvPr/>
        </p:nvCxnSpPr>
        <p:spPr>
          <a:xfrm>
            <a:off x="7400925" y="4317365"/>
            <a:ext cx="394398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2B80B-0C35-453A-86EF-2329890209C1}"/>
              </a:ext>
            </a:extLst>
          </p:cNvPr>
          <p:cNvCxnSpPr/>
          <p:nvPr/>
        </p:nvCxnSpPr>
        <p:spPr>
          <a:xfrm>
            <a:off x="838200" y="4338955"/>
            <a:ext cx="656272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2F9D60-245B-45A3-8C4F-28281A8C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45" y="2266950"/>
            <a:ext cx="26765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5. 와이어프레임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D1EA80-02CD-4190-AC7D-052B87E10DBF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635" cy="78930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Adobe XD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6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5. 와이어프레임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E207-A303-4E7D-A084-21EF2DAA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85" y="205105"/>
            <a:ext cx="1983105" cy="635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6459B-DAA7-459F-9342-481CFBA0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205105"/>
            <a:ext cx="2026920" cy="6355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90DC-110B-41ED-A110-CB0665AED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025" y="205105"/>
            <a:ext cx="2011680" cy="6309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1E284-6EA2-48DB-873F-DFB0980FD688}"/>
              </a:ext>
            </a:extLst>
          </p:cNvPr>
          <p:cNvSpPr txBox="1"/>
          <p:nvPr/>
        </p:nvSpPr>
        <p:spPr>
          <a:xfrm>
            <a:off x="5728970" y="6529705"/>
            <a:ext cx="14097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메인페이지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A3B0F-D02A-4A3A-BC55-E99274A5EE36}"/>
              </a:ext>
            </a:extLst>
          </p:cNvPr>
          <p:cNvSpPr txBox="1"/>
          <p:nvPr/>
        </p:nvSpPr>
        <p:spPr>
          <a:xfrm>
            <a:off x="7935595" y="6542405"/>
            <a:ext cx="14097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서브페이지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8040B-E782-4530-B576-A218DE113A5D}"/>
              </a:ext>
            </a:extLst>
          </p:cNvPr>
          <p:cNvSpPr txBox="1"/>
          <p:nvPr/>
        </p:nvSpPr>
        <p:spPr>
          <a:xfrm>
            <a:off x="10036175" y="6542405"/>
            <a:ext cx="166116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컨텐츠페이지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" y="1038860"/>
            <a:ext cx="2165350" cy="46888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0" y="1038860"/>
            <a:ext cx="2199640" cy="4763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41E284-6EA2-48DB-873F-DFB0980FD688}"/>
              </a:ext>
            </a:extLst>
          </p:cNvPr>
          <p:cNvSpPr txBox="1"/>
          <p:nvPr/>
        </p:nvSpPr>
        <p:spPr>
          <a:xfrm>
            <a:off x="778510" y="6002655"/>
            <a:ext cx="152844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로그인페이지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1E284-6EA2-48DB-873F-DFB0980FD688}"/>
              </a:ext>
            </a:extLst>
          </p:cNvPr>
          <p:cNvSpPr txBox="1"/>
          <p:nvPr/>
        </p:nvSpPr>
        <p:spPr>
          <a:xfrm>
            <a:off x="3075940" y="6002655"/>
            <a:ext cx="152844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햄버거페이지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6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6. 컬러셋 레이아웃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1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>
            <p:ph type="subTitle" idx="1"/>
          </p:nvPr>
        </p:nvSpPr>
        <p:spPr>
          <a:xfrm rot="0">
            <a:off x="852805" y="342900"/>
            <a:ext cx="10516235" cy="421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6. 컬러셋 레이아웃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E207-A303-4E7D-A084-21EF2DAA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0" y="159385"/>
            <a:ext cx="1983105" cy="635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6459B-DAA7-459F-9342-481CFBA0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9045" y="159385"/>
            <a:ext cx="2026920" cy="6355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90DC-110B-41ED-A110-CB0665AED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5835" y="159385"/>
            <a:ext cx="2026920" cy="6355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47B26-94E4-4F7E-A537-67B69728B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45" y="1054100"/>
            <a:ext cx="2110740" cy="4570095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5755640" y="6529705"/>
            <a:ext cx="140970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메인페이지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7FD84-35A1-4DE0-ADBD-C9D42B2F1F9C}"/>
              </a:ext>
            </a:extLst>
          </p:cNvPr>
          <p:cNvSpPr txBox="1"/>
          <p:nvPr/>
        </p:nvSpPr>
        <p:spPr>
          <a:xfrm>
            <a:off x="7908290" y="6542405"/>
            <a:ext cx="14097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서브페이지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A6578-0F29-4DC1-A333-CE3BB2350A36}"/>
              </a:ext>
            </a:extLst>
          </p:cNvPr>
          <p:cNvSpPr txBox="1"/>
          <p:nvPr/>
        </p:nvSpPr>
        <p:spPr>
          <a:xfrm>
            <a:off x="10039985" y="6534150"/>
            <a:ext cx="166116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컨텐츠페이지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734695" y="5730240"/>
            <a:ext cx="15944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로그인페이지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2255" y="1054100"/>
            <a:ext cx="2110740" cy="4570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>
            <a:spLocks/>
          </p:cNvSpPr>
          <p:nvPr/>
        </p:nvSpPr>
        <p:spPr>
          <a:xfrm rot="0">
            <a:off x="3074670" y="5730240"/>
            <a:ext cx="15944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햄버거페이지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7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7. 스토리보드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>
            <p:ph type="subTitle" idx="1"/>
          </p:nvPr>
        </p:nvSpPr>
        <p:spPr>
          <a:xfrm rot="0">
            <a:off x="823595" y="342900"/>
            <a:ext cx="10516235" cy="421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7. 스토리보드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1085"/>
            <a:ext cx="2320925" cy="5024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95" y="88900"/>
            <a:ext cx="1951990" cy="6256020"/>
          </a:xfrm>
          <a:prstGeom prst="rect">
            <a:avLst/>
          </a:prstGeom>
        </p:spPr>
      </p:pic>
      <p:sp>
        <p:nvSpPr>
          <p:cNvPr id="9" name="TextBox 8"/>
          <p:cNvSpPr txBox="1">
            <a:spLocks/>
          </p:cNvSpPr>
          <p:nvPr/>
        </p:nvSpPr>
        <p:spPr>
          <a:xfrm rot="0">
            <a:off x="1366520" y="6242685"/>
            <a:ext cx="14674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로딩페이지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6220" y="6368415"/>
            <a:ext cx="150939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메인페이지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2065" y="5441950"/>
            <a:ext cx="4870450" cy="7378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앱을 실행하면 로딩페이지가 뜨고 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메인페이지가 출력된다.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3950" y="1078865"/>
            <a:ext cx="4870450" cy="7378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로딩페이지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 - 로고가 화면 중앙에 배치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 - 네개의 원이 로딩중에는 색이 서로 바뀜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4500" y="3216910"/>
            <a:ext cx="1122045" cy="10471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2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7. 스토리보드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30" y="1044575"/>
            <a:ext cx="1739900" cy="54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594350" y="1143000"/>
            <a:ext cx="4058920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어플의 대표 메뉴 나열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현재 페이지 강조색과 밑줄로 표시 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97580" y="1289050"/>
            <a:ext cx="1314450" cy="215900"/>
          </a:xfrm>
          <a:prstGeom prst="rect">
            <a:avLst/>
          </a:prstGeom>
          <a:noFill/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4350" y="1699260"/>
            <a:ext cx="4497070" cy="9531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금주의 베스트 게시글을 메인페이지 최상단에 배치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(좋아요 수가 가장 많은 게시글)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해시태그를 추가하여 앱 내에서 작성된 게시물에서 동일한 해시태그가 있는 게시물만 보여주는 페이지로 연결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720" y="2989580"/>
            <a:ext cx="1713865" cy="3303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720" y="1562100"/>
            <a:ext cx="1713865" cy="137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4350" y="2901315"/>
            <a:ext cx="3666489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각 서브메뉴의 추천 게시글 노출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flipV="1">
            <a:off x="4605655" y="4573905"/>
            <a:ext cx="964565" cy="7569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0855" y="4444365"/>
            <a:ext cx="4165600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프로필 사진과 닉네임을 누르면 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작성자의 프로필 페이지로 연결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720" y="6292850"/>
            <a:ext cx="1713865" cy="250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flipV="1">
            <a:off x="5061585" y="5876290"/>
            <a:ext cx="696595" cy="6096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8180" y="5700395"/>
            <a:ext cx="4984750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홈버튼, 마이페이지버튼, 좋아요(스크랩페이지), 앱 설정버튼 배치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구분선과 활성화된 아이콘 보조색 이용 표기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4985" y="1044575"/>
            <a:ext cx="127127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메인페이지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flipV="1">
            <a:off x="4812030" y="1228725"/>
            <a:ext cx="666750" cy="1092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flipV="1">
            <a:off x="4904105" y="1840865"/>
            <a:ext cx="666750" cy="1092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1" idx="1"/>
          </p:cNvCxnSpPr>
          <p:nvPr/>
        </p:nvCxnSpPr>
        <p:spPr>
          <a:xfrm flipV="1">
            <a:off x="5052695" y="3054985"/>
            <a:ext cx="542290" cy="38481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14775" y="5295900"/>
            <a:ext cx="686435" cy="179705"/>
          </a:xfrm>
          <a:prstGeom prst="roundRect">
            <a:avLst/>
          </a:prstGeom>
          <a:noFill/>
          <a:ln w="127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3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7. 스토리보드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894080"/>
            <a:ext cx="1803400" cy="5780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785495"/>
            <a:ext cx="1757045" cy="380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구부러진 연결선 7"/>
          <p:cNvCxnSpPr>
            <a:cxnSpLocks/>
          </p:cNvCxnSpPr>
          <p:nvPr/>
        </p:nvCxnSpPr>
        <p:spPr>
          <a:xfrm>
            <a:off x="981710" y="1010920"/>
            <a:ext cx="2449830" cy="106108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81050" y="894080"/>
            <a:ext cx="226060" cy="227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3465" y="4873625"/>
            <a:ext cx="126492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햄버거 메뉴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4320" y="1149985"/>
            <a:ext cx="4165600" cy="20294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상단 아이콘_햄버거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 - 햄버거 버튼을 클릭하면 왼쪽에서 햄버거 메뉴창이 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슬라이드되어 나옴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 - 프로필 아이콘과 메뉴 등을 배치해서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햄버거 메뉴만으로 모든 메뉴에 접근할 수 있도록 설계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햄버거 메뉴에서 마이페이지 아이콘을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누르면 로그인 페이지로 연결됨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70" y="1276350"/>
            <a:ext cx="2141855" cy="4637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>
            <a:cxnSpLocks/>
          </p:cNvCxnSpPr>
          <p:nvPr/>
        </p:nvCxnSpPr>
        <p:spPr>
          <a:xfrm>
            <a:off x="3641090" y="1061085"/>
            <a:ext cx="2237740" cy="125539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94320" y="5671820"/>
            <a:ext cx="4316095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로그인과 회원가입을 동시에 할 수 있는 페이지 구성</a:t>
            </a: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/>
            </a:r>
            <a:b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</a:b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SNS으로도 로그인 가능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815" y="6029325"/>
            <a:ext cx="145732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로그인 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7. 스토리보드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890905"/>
            <a:ext cx="1816100" cy="5821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503045"/>
            <a:ext cx="1823085" cy="3947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/>
          <p:nvPr/>
        </p:nvCxnSpPr>
        <p:spPr>
          <a:xfrm>
            <a:off x="3110230" y="1004570"/>
            <a:ext cx="1547495" cy="86804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880360" y="890905"/>
            <a:ext cx="226060" cy="227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3740" y="1519555"/>
            <a:ext cx="4592955" cy="9531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상단 아이콘_검색 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 - 검색 버튼을 누르면 검색 페이지가 활성화 됨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 - 최근검색어가 있을 경우 검색창 하단에 노출됨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7275" y="1149985"/>
            <a:ext cx="125285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검색 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4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7. 스토리보드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300" y="1061085"/>
            <a:ext cx="1825625" cy="57257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81300" y="1918970"/>
            <a:ext cx="1811655" cy="4542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300" y="1293495"/>
            <a:ext cx="1811655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>
            <a:off x="4621530" y="1421130"/>
            <a:ext cx="669925" cy="14668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1455" y="1419225"/>
            <a:ext cx="6663690" cy="7378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보고 있는 메뉴 보조색 이용한 원형으로 강조 표기 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선택되지 않은 부분 원형 표기 없음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메뉴는 좌우로 스와이프 됨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rot="16200000" flipH="1">
            <a:off x="4575810" y="2520315"/>
            <a:ext cx="1144270" cy="109347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545" y="3639185"/>
            <a:ext cx="5109210" cy="159893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최신순, 인기순(보조색)의 게시물 노출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게시물의 대표이미지로 노출되며 클릭 시 컨텐츠페이지로 이동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아래로 스크롤 시 하단 앱바 아래로 숨김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위로 스크롤 시 하단 앱바 생성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8275" y="1014095"/>
            <a:ext cx="127127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서브페이지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4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1. 주제 선정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70CE0E-FD78-4FF7-82BB-F54BB22F3F27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>
            <p:ph type="subTitle" idx="1"/>
          </p:nvPr>
        </p:nvSpPr>
        <p:spPr>
          <a:xfrm rot="0">
            <a:off x="838200" y="357505"/>
            <a:ext cx="10516235" cy="421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7. 스토리보드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sp>
        <p:nvSpPr>
          <p:cNvPr id="8" name="TextBox 7"/>
          <p:cNvSpPr txBox="1">
            <a:spLocks/>
          </p:cNvSpPr>
          <p:nvPr/>
        </p:nvSpPr>
        <p:spPr>
          <a:xfrm rot="0">
            <a:off x="1307465" y="1367155"/>
            <a:ext cx="252349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게시물의 대표이미지(375*390)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6545" y="2760345"/>
            <a:ext cx="236855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작성자, 게시글 제목, 조회수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155" y="472440"/>
            <a:ext cx="170116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컨텐츠페이지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90" y="919480"/>
            <a:ext cx="1882775" cy="59048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4445" y="3731895"/>
            <a:ext cx="2752725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작성날짜, 좋아요버튼, 공유버튼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655" y="5426710"/>
            <a:ext cx="3150870" cy="11684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게시물 내용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사진을 첨부할 수 있음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가로(4:3) 세로(3:4) 비율로 고정 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아래로 스크롤 시 하단 앱바 아래로 숨김 위로 스크롤 시 하단 앱바 생성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85" y="919480"/>
            <a:ext cx="1877060" cy="588581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453890" y="1131570"/>
            <a:ext cx="1882775" cy="199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68495" y="3201670"/>
            <a:ext cx="11703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63260" y="3197225"/>
            <a:ext cx="606425" cy="50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76750" y="3740785"/>
            <a:ext cx="1859915" cy="2818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7" name="구부러진 연결선 46"/>
          <p:cNvCxnSpPr/>
          <p:nvPr/>
        </p:nvCxnSpPr>
        <p:spPr>
          <a:xfrm rot="10800000">
            <a:off x="3968115" y="1504315"/>
            <a:ext cx="485775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/>
          <p:nvPr/>
        </p:nvCxnSpPr>
        <p:spPr>
          <a:xfrm rot="10800000">
            <a:off x="3953510" y="2942590"/>
            <a:ext cx="485775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rot="10800000" flipV="1">
            <a:off x="3788410" y="3519805"/>
            <a:ext cx="1974850" cy="3378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/>
          <p:nvPr/>
        </p:nvCxnSpPr>
        <p:spPr>
          <a:xfrm rot="10800000">
            <a:off x="3926840" y="5982970"/>
            <a:ext cx="538480" cy="26924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 flipV="1">
            <a:off x="6254750" y="2843530"/>
            <a:ext cx="886460" cy="72072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29345" y="2378710"/>
            <a:ext cx="2826385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공유하기 아이콘을 누르면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SNS등 공유 할 수 있는 창이 팝업됨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1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38605" y="107759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8. 워크플로우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3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>
            <p:ph type="subTitle" idx="1"/>
          </p:nvPr>
        </p:nvSpPr>
        <p:spPr>
          <a:xfrm rot="0">
            <a:off x="838200" y="328295"/>
            <a:ext cx="10516235" cy="421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8. 워크플로우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525" y="904240"/>
            <a:ext cx="1030224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" y="1762760"/>
            <a:ext cx="1558290" cy="3374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762760"/>
            <a:ext cx="1558290" cy="33743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45" y="1111250"/>
            <a:ext cx="1170305" cy="25349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5" y="2589530"/>
            <a:ext cx="1170305" cy="2534920"/>
          </a:xfrm>
          <a:prstGeom prst="rect">
            <a:avLst/>
          </a:prstGeom>
        </p:spPr>
      </p:pic>
      <p:sp>
        <p:nvSpPr>
          <p:cNvPr id="9" name="TextBox 8"/>
          <p:cNvSpPr txBox="1">
            <a:spLocks/>
          </p:cNvSpPr>
          <p:nvPr/>
        </p:nvSpPr>
        <p:spPr>
          <a:xfrm rot="0">
            <a:off x="318135" y="1253490"/>
            <a:ext cx="17341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Noto Sans CJK KR Regular" charset="0"/>
                <a:ea typeface="Noto Sans CJK KR Regular" charset="0"/>
              </a:rPr>
              <a:t>초기 실행 </a:t>
            </a: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화면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118995" y="2875915"/>
            <a:ext cx="507365" cy="981075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1503680" y="5445125"/>
            <a:ext cx="211582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2초 후 메인페이지 출력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3836035" y="1194435"/>
            <a:ext cx="2115820" cy="7378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왼쪽에서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햄버거 메뉴 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슬라이드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3" name="오른쪽 화살표 2">
            <a:extLst>
              <a:ext uri="{FF2B5EF4-FFF2-40B4-BE49-F238E27FC236}">
                <a16:creationId xmlns:a16="http://schemas.microsoft.com/office/drawing/2014/main" id="{E9EA6FF5-91BB-4633-99CB-5B377EA99924}"/>
              </a:ext>
            </a:extLst>
          </p:cNvPr>
          <p:cNvSpPr/>
          <p:nvPr/>
        </p:nvSpPr>
        <p:spPr>
          <a:xfrm rot="20241625">
            <a:off x="4605655" y="2074545"/>
            <a:ext cx="727710" cy="981075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6EFE83-C2D5-4CCD-A312-65039AB6A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45" y="1111250"/>
            <a:ext cx="1170305" cy="25349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933A9B-0088-4968-933B-74E5B919DB84}"/>
              </a:ext>
            </a:extLst>
          </p:cNvPr>
          <p:cNvSpPr txBox="1"/>
          <p:nvPr/>
        </p:nvSpPr>
        <p:spPr>
          <a:xfrm>
            <a:off x="10135235" y="5124450"/>
            <a:ext cx="211518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후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6968490" y="3018790"/>
            <a:ext cx="1408430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로그인 페이지로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이동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7D125F-BBB6-4816-8F82-716B440FD1F3}"/>
              </a:ext>
            </a:extLst>
          </p:cNvPr>
          <p:cNvSpPr/>
          <p:nvPr/>
        </p:nvSpPr>
        <p:spPr>
          <a:xfrm>
            <a:off x="2686050" y="1864995"/>
            <a:ext cx="342900" cy="342900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C5857-FBE8-4F8E-93AD-DB9FCDEC7A49}"/>
              </a:ext>
            </a:extLst>
          </p:cNvPr>
          <p:cNvSpPr/>
          <p:nvPr/>
        </p:nvSpPr>
        <p:spPr>
          <a:xfrm>
            <a:off x="5704205" y="1302385"/>
            <a:ext cx="213995" cy="213995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98AB80-3AB5-4346-A891-487D1D933897}"/>
              </a:ext>
            </a:extLst>
          </p:cNvPr>
          <p:cNvSpPr/>
          <p:nvPr/>
        </p:nvSpPr>
        <p:spPr>
          <a:xfrm>
            <a:off x="5898515" y="3160395"/>
            <a:ext cx="268605" cy="268605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404EE-64B1-497B-B6E9-8DB50744C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90" y="4013835"/>
            <a:ext cx="1170305" cy="2534920"/>
          </a:xfrm>
          <a:prstGeom prst="rect">
            <a:avLst/>
          </a:prstGeom>
        </p:spPr>
      </p:pic>
      <p:sp>
        <p:nvSpPr>
          <p:cNvPr id="24" name="오른쪽 화살표 2">
            <a:extLst>
              <a:ext uri="{FF2B5EF4-FFF2-40B4-BE49-F238E27FC236}">
                <a16:creationId xmlns:a16="http://schemas.microsoft.com/office/drawing/2014/main" id="{574A2A20-62CE-4073-9EB9-707E798C3739}"/>
              </a:ext>
            </a:extLst>
          </p:cNvPr>
          <p:cNvSpPr/>
          <p:nvPr/>
        </p:nvSpPr>
        <p:spPr>
          <a:xfrm rot="1453501">
            <a:off x="4605655" y="4271645"/>
            <a:ext cx="702945" cy="981075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35E8EF-CB26-43C8-BDBA-3BBDD08FE28A}"/>
              </a:ext>
            </a:extLst>
          </p:cNvPr>
          <p:cNvSpPr/>
          <p:nvPr/>
        </p:nvSpPr>
        <p:spPr>
          <a:xfrm>
            <a:off x="3999865" y="1869440"/>
            <a:ext cx="342900" cy="342900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3836035" y="5595620"/>
            <a:ext cx="2115820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검색페이지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출력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27" name="오른쪽 화살표 2">
            <a:extLst>
              <a:ext uri="{FF2B5EF4-FFF2-40B4-BE49-F238E27FC236}">
                <a16:creationId xmlns:a16="http://schemas.microsoft.com/office/drawing/2014/main" id="{1939501D-82FA-4747-B545-408A7E30D58E}"/>
              </a:ext>
            </a:extLst>
          </p:cNvPr>
          <p:cNvSpPr/>
          <p:nvPr/>
        </p:nvSpPr>
        <p:spPr>
          <a:xfrm>
            <a:off x="7419340" y="1746250"/>
            <a:ext cx="507365" cy="981075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8. 워크플로우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525" y="904240"/>
            <a:ext cx="1030224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90" y="1762760"/>
            <a:ext cx="1558290" cy="33743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6335" y="1253490"/>
            <a:ext cx="16637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메인페이지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957195" y="2875915"/>
            <a:ext cx="507365" cy="981075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1B3D0-2729-42B2-881B-2237D8B6C4F5}"/>
              </a:ext>
            </a:extLst>
          </p:cNvPr>
          <p:cNvSpPr txBox="1"/>
          <p:nvPr/>
        </p:nvSpPr>
        <p:spPr>
          <a:xfrm>
            <a:off x="2153285" y="5459730"/>
            <a:ext cx="211582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서브 메뉴 클릭 시 이동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D98A-4725-465F-8B77-32ABDF41A501}"/>
              </a:ext>
            </a:extLst>
          </p:cNvPr>
          <p:cNvSpPr txBox="1"/>
          <p:nvPr/>
        </p:nvSpPr>
        <p:spPr>
          <a:xfrm>
            <a:off x="4819015" y="5459730"/>
            <a:ext cx="211582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썸네일 클릭 시 이동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3" name="오른쪽 화살표 2">
            <a:extLst>
              <a:ext uri="{FF2B5EF4-FFF2-40B4-BE49-F238E27FC236}">
                <a16:creationId xmlns:a16="http://schemas.microsoft.com/office/drawing/2014/main" id="{E9EA6FF5-91BB-4633-99CB-5B377EA99924}"/>
              </a:ext>
            </a:extLst>
          </p:cNvPr>
          <p:cNvSpPr/>
          <p:nvPr/>
        </p:nvSpPr>
        <p:spPr>
          <a:xfrm>
            <a:off x="5545455" y="2875915"/>
            <a:ext cx="507365" cy="981075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2">
            <a:extLst>
              <a:ext uri="{FF2B5EF4-FFF2-40B4-BE49-F238E27FC236}">
                <a16:creationId xmlns:a16="http://schemas.microsoft.com/office/drawing/2014/main" id="{49E5CAB8-A110-4467-A520-79D1A620E51D}"/>
              </a:ext>
            </a:extLst>
          </p:cNvPr>
          <p:cNvSpPr/>
          <p:nvPr/>
        </p:nvSpPr>
        <p:spPr>
          <a:xfrm>
            <a:off x="8129905" y="2875915"/>
            <a:ext cx="507365" cy="981075"/>
          </a:xfrm>
          <a:prstGeom prst="rightArrow">
            <a:avLst/>
          </a:prstGeom>
          <a:solidFill>
            <a:srgbClr val="D97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D083B-98B4-4283-9D98-F913D537CEDD}"/>
              </a:ext>
            </a:extLst>
          </p:cNvPr>
          <p:cNvSpPr txBox="1"/>
          <p:nvPr/>
        </p:nvSpPr>
        <p:spPr>
          <a:xfrm>
            <a:off x="6224270" y="1261110"/>
            <a:ext cx="16637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컨텐츠페이지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A8DB2-1CDC-4FCE-A19F-B4A879D7D1F7}"/>
              </a:ext>
            </a:extLst>
          </p:cNvPr>
          <p:cNvSpPr txBox="1"/>
          <p:nvPr/>
        </p:nvSpPr>
        <p:spPr>
          <a:xfrm>
            <a:off x="7296150" y="5459730"/>
            <a:ext cx="211582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서울남산체 B" charset="0"/>
                <a:ea typeface="서울남산체 B" charset="0"/>
              </a:rPr>
              <a:t>공유 페이지 팝업</a:t>
            </a:r>
            <a:endParaRPr lang="ko-KR" altLang="en-US" sz="1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37A1CC-822F-46C5-A2B2-A13062C72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465" y="1762760"/>
            <a:ext cx="1558290" cy="33743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135794-F49B-48A1-BF1B-AFD952387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5070" y="1762760"/>
            <a:ext cx="1558290" cy="33743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0172539-67C3-4086-89DC-E337CE81C81D}"/>
              </a:ext>
            </a:extLst>
          </p:cNvPr>
          <p:cNvSpPr/>
          <p:nvPr/>
        </p:nvSpPr>
        <p:spPr>
          <a:xfrm>
            <a:off x="1638300" y="2173605"/>
            <a:ext cx="297180" cy="165735"/>
          </a:xfrm>
          <a:prstGeom prst="rect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DE248-6FA4-4EFE-88C6-C5A506AFFA48}"/>
              </a:ext>
            </a:extLst>
          </p:cNvPr>
          <p:cNvSpPr txBox="1"/>
          <p:nvPr/>
        </p:nvSpPr>
        <p:spPr>
          <a:xfrm>
            <a:off x="3540760" y="1257300"/>
            <a:ext cx="16637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서브페이지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6FC5FF5-136E-474A-814E-CE83E457D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5" y="1762760"/>
            <a:ext cx="1558290" cy="337439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E7D125F-BBB6-4816-8F82-716B440FD1F3}"/>
              </a:ext>
            </a:extLst>
          </p:cNvPr>
          <p:cNvSpPr/>
          <p:nvPr/>
        </p:nvSpPr>
        <p:spPr>
          <a:xfrm>
            <a:off x="7582535" y="3989070"/>
            <a:ext cx="307975" cy="307975"/>
          </a:xfrm>
          <a:prstGeom prst="ellipse">
            <a:avLst/>
          </a:prstGeom>
          <a:noFill/>
          <a:ln w="28575">
            <a:solidFill>
              <a:srgbClr val="EBB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9. 디스플레이 목업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1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9. 디스플레이 목업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525" y="904240"/>
            <a:ext cx="1030224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96815C-F574-4BBC-9027-8418FB7F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90" y="1022985"/>
            <a:ext cx="7576820" cy="56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0337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감사합니다.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6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870" cy="42164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1. 주제 선정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1077595" y="1424305"/>
            <a:ext cx="10038715" cy="468376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1)주제선정 배경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- 코로나 19의 장기화로 해외여행 대신 캠핑의 주목도가 높아짐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- 캠핑은 가족이나 친구들과 더 많은 시간을 보내고 휴식을 취하기 좋고,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  평소 경험하지 못한 특별한 추억을 쌓기 용이함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- 국내 캠핑 인구는 최근 700만명을 넘어설 정도로 각광받고 있음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2)주제선정 목표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캠핑족 700만명 시대의 트렌드에 맞추어 사용자에게 캠핑 장소, 캠핑장 등을 추천하고,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캠핑족의 정보와 팁을 공유하는 앱을 디자인 해보고자 이와 같은 주제를 선정하였다.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48091-3323-4B52-8183-E6DD0CADAC3C}"/>
              </a:ext>
            </a:extLst>
          </p:cNvPr>
          <p:cNvCxnSpPr>
            <a:cxnSpLocks/>
          </p:cNvCxnSpPr>
          <p:nvPr/>
        </p:nvCxnSpPr>
        <p:spPr>
          <a:xfrm>
            <a:off x="771525" y="904240"/>
            <a:ext cx="1030224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2. 디자인 목표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42C1EF-4CC5-41C5-BF4C-322154CAD6E2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45" y="2271395"/>
            <a:ext cx="4343400" cy="262763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2. 디자인 목표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838200" y="1202690"/>
            <a:ext cx="10718165" cy="421068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Noto Sans CJK KR Regular" charset="0"/>
              <a:ea typeface="Noto Sans CJK KR Regular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Noto Sans CJK KR Regular"/>
              <a:buChar char="-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심플하고 귀여운 이미지를 사용하여 이용자가 접근하기 쉬운 친근감 있는 디자인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Noto Sans CJK KR Regular"/>
              <a:buChar char="-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신규 이용자와 기존에 다른 앱을 사용하던 이용자 모두를 유치할 수 있는 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     편리한 UX/UI 인터페이스 구성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Noto Sans CJK KR Regular"/>
              <a:buChar char="-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다량의 정보를 한 눈에 볼 수 있게 디자인하여 이용자에게 편의성 제공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Noto Sans CJK KR Regular" charset="0"/>
              <a:ea typeface="Noto Sans CJK KR Regular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Noto Sans CJK KR Regular" charset="0"/>
              <a:ea typeface="Noto Sans CJK KR Regular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chemeClr val="tx1"/>
              </a:solidFill>
              <a:latin typeface="Noto Sans CJK KR Regular" charset="0"/>
              <a:ea typeface="Noto Sans CJK KR Regular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27CA8F-C8B3-4A2C-8E5A-A4FE3FC60869}"/>
              </a:ext>
            </a:extLst>
          </p:cNvPr>
          <p:cNvCxnSpPr>
            <a:cxnSpLocks/>
          </p:cNvCxnSpPr>
          <p:nvPr/>
        </p:nvCxnSpPr>
        <p:spPr>
          <a:xfrm>
            <a:off x="771525" y="904240"/>
            <a:ext cx="1030224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3. 사이트맵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6CFE68-EE22-4F4C-9E1B-59A067B8A17B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 txBox="1">
            <a:spLocks/>
          </p:cNvSpPr>
          <p:nvPr>
            <p:ph type="subTitle" idx="1"/>
          </p:nvPr>
        </p:nvSpPr>
        <p:spPr>
          <a:xfrm rot="0">
            <a:off x="838200" y="342900"/>
            <a:ext cx="10516235" cy="4210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3. 사이트맵 / 정보구조화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0">
            <a:off x="771525" y="904240"/>
            <a:ext cx="10302875" cy="635"/>
          </a:xfrm>
          <a:prstGeom prst="line"/>
          <a:ln w="57150" cap="flat" cmpd="sng">
            <a:solidFill>
              <a:srgbClr val="4C687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:/Users/User/AppData/Roaming/PolarisOffice/ETemp/6892_10035432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652635" y="45720"/>
            <a:ext cx="1223010" cy="739775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4551045" y="1643380"/>
            <a:ext cx="2921000" cy="1129665"/>
          </a:xfrm>
          <a:prstGeom prst="roundRect"/>
          <a:solidFill>
            <a:srgbClr val="4C687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서울남산체 B" charset="0"/>
                <a:ea typeface="서울남산체 B" charset="0"/>
              </a:rPr>
              <a:t>캠핑가자</a:t>
            </a:r>
            <a:endParaRPr lang="ko-KR" altLang="en-US" sz="36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774190" y="2992120"/>
            <a:ext cx="2543175" cy="1129665"/>
          </a:xfrm>
          <a:prstGeom prst="roundRect"/>
          <a:solidFill>
            <a:srgbClr val="EBBF0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서울남산체 B" charset="0"/>
                <a:ea typeface="서울남산체 B" charset="0"/>
              </a:rPr>
              <a:t>캠핑장 추천</a:t>
            </a:r>
            <a:endParaRPr lang="ko-KR" altLang="en-US" sz="36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361430" y="3000375"/>
            <a:ext cx="2543175" cy="1129665"/>
          </a:xfrm>
          <a:prstGeom prst="roundRect"/>
          <a:solidFill>
            <a:srgbClr val="6C733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서울남산체 B" charset="0"/>
                <a:ea typeface="서울남산체 B" charset="0"/>
              </a:rPr>
              <a:t>캠핑 팁</a:t>
            </a:r>
            <a:endParaRPr lang="ko-KR" altLang="en-US" sz="36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9325610" y="2998470"/>
            <a:ext cx="2543175" cy="1129665"/>
          </a:xfrm>
          <a:prstGeom prst="roundRect"/>
          <a:solidFill>
            <a:srgbClr val="D9765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서울남산체 B" charset="0"/>
                <a:ea typeface="서울남산체 B" charset="0"/>
              </a:rPr>
              <a:t>캠핑 후기</a:t>
            </a:r>
            <a:endParaRPr lang="ko-KR" altLang="en-US" sz="36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17475" y="4959350"/>
            <a:ext cx="981710" cy="633730"/>
          </a:xfrm>
          <a:prstGeom prst="round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글램핑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243965" y="4978400"/>
            <a:ext cx="1205865" cy="633730"/>
          </a:xfrm>
          <a:prstGeom prst="round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오토캠핑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721735" y="4955540"/>
            <a:ext cx="1017270" cy="633730"/>
          </a:xfrm>
          <a:prstGeom prst="round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VR캠핑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890770" y="4954270"/>
            <a:ext cx="1167130" cy="633730"/>
          </a:xfrm>
          <a:prstGeom prst="round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감성캠핑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2566670" y="4982845"/>
            <a:ext cx="979805" cy="633730"/>
          </a:xfrm>
          <a:prstGeom prst="round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백캠핑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16200000" flipH="1">
            <a:off x="3045460" y="4712335"/>
            <a:ext cx="2540" cy="2540"/>
          </a:xfrm>
          <a:prstGeom prst="bentConnector3">
            <a:avLst>
              <a:gd name="adj1" fmla="val 14111111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5400000">
            <a:off x="1402080" y="3315970"/>
            <a:ext cx="838835" cy="2449195"/>
          </a:xfrm>
          <a:prstGeom prst="bentConnector3">
            <a:avLst>
              <a:gd name="adj1" fmla="val 50074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5400000">
            <a:off x="2011680" y="3945255"/>
            <a:ext cx="857885" cy="121031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16200000" flipH="1">
            <a:off x="2615565" y="4551045"/>
            <a:ext cx="862330" cy="2540"/>
          </a:xfrm>
          <a:prstGeom prst="bentConnector3">
            <a:avLst>
              <a:gd name="adj1" fmla="val 49954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16200000" flipH="1">
            <a:off x="3215005" y="3951605"/>
            <a:ext cx="835025" cy="1174750"/>
          </a:xfrm>
          <a:prstGeom prst="bentConnector3">
            <a:avLst>
              <a:gd name="adj1" fmla="val 49912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16200000" flipH="1">
            <a:off x="3843019" y="3323590"/>
            <a:ext cx="833755" cy="2428875"/>
          </a:xfrm>
          <a:prstGeom prst="bentConnector3">
            <a:avLst>
              <a:gd name="adj1" fmla="val 49926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5400000">
            <a:off x="4418330" y="1399540"/>
            <a:ext cx="220345" cy="2966085"/>
          </a:xfrm>
          <a:prstGeom prst="bentConnector3">
            <a:avLst>
              <a:gd name="adj1" fmla="val 50310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16200000" flipH="1">
            <a:off x="6708140" y="2075180"/>
            <a:ext cx="228600" cy="1622425"/>
          </a:xfrm>
          <a:prstGeom prst="bentConnector3">
            <a:avLst>
              <a:gd name="adj1" fmla="val 49880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16200000" flipH="1">
            <a:off x="8190865" y="592455"/>
            <a:ext cx="226695" cy="4586605"/>
          </a:xfrm>
          <a:prstGeom prst="bentConnector3">
            <a:avLst>
              <a:gd name="adj1" fmla="val 49708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 rot="0">
            <a:off x="6724650" y="4962525"/>
            <a:ext cx="969010" cy="633730"/>
          </a:xfrm>
          <a:prstGeom prst="round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레시피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7832725" y="4973320"/>
            <a:ext cx="1167130" cy="633730"/>
          </a:xfrm>
          <a:prstGeom prst="round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주의사항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5400000">
            <a:off x="7004050" y="4334510"/>
            <a:ext cx="833755" cy="42418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16200000" flipH="1">
            <a:off x="7602220" y="4159885"/>
            <a:ext cx="844550" cy="783590"/>
          </a:xfrm>
          <a:prstGeom prst="bentConnector3">
            <a:avLst>
              <a:gd name="adj1" fmla="val 49889"/>
            </a:avLst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 rot="0">
            <a:off x="7692390" y="2078990"/>
            <a:ext cx="581025" cy="31686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홈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8472805" y="2077085"/>
            <a:ext cx="1233170" cy="31686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마이페이지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9925050" y="2074545"/>
            <a:ext cx="838200" cy="31686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관심글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10999470" y="2083435"/>
            <a:ext cx="618490" cy="31686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설정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33" name="도형 32"/>
          <p:cNvCxnSpPr/>
          <p:nvPr/>
        </p:nvCxnSpPr>
        <p:spPr>
          <a:xfrm rot="0" flipV="1">
            <a:off x="8272780" y="2235200"/>
            <a:ext cx="200660" cy="2540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0" flipV="1">
            <a:off x="9705340" y="2232660"/>
            <a:ext cx="220345" cy="317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 rot="0">
            <a:off x="10762615" y="2232660"/>
            <a:ext cx="237490" cy="9525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서울남산체 B" charset="0"/>
                <a:ea typeface="서울남산체 B" charset="0"/>
              </a:rPr>
              <a:t>4. 디자인 컨셉</a:t>
            </a:r>
            <a:endParaRPr lang="ko-KR" altLang="en-US" sz="4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405" y="3429000"/>
            <a:ext cx="5964555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3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"/>
            <a:ext cx="10516235" cy="42100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서울남산체 B" charset="0"/>
                <a:ea typeface="서울남산체 B" charset="0"/>
              </a:rPr>
              <a:t>4. 디자인 컨셉</a:t>
            </a:r>
            <a:endParaRPr lang="ko-KR" altLang="en-US" sz="24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3E52C-79FA-43D5-A943-4D086386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r="3216" b="44626"/>
          <a:stretch/>
        </p:blipFill>
        <p:spPr>
          <a:xfrm>
            <a:off x="381000" y="904240"/>
            <a:ext cx="11677650" cy="591883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525" y="904240"/>
            <a:ext cx="1030224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35" y="45720"/>
            <a:ext cx="1222375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26</Pages>
  <Paragraphs>139</Paragraphs>
  <Words>545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Euna Jung</dc:creator>
  <cp:lastModifiedBy>김 애리</cp:lastModifiedBy>
  <dc:title>PowerPoint Presentation</dc:title>
  <dcterms:modified xsi:type="dcterms:W3CDTF">2022-02-03T06:20:16Z</dcterms:modified>
</cp:coreProperties>
</file>