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52" r:id="rId13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viewProps" Target="viewProps.xml"></Relationship><Relationship Id="rId38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109551141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10955384464.png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10955235705.png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10955058467.png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10954946334.png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10955446500.png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10955299169.png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21225185724.png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10955011478.png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4004879358.png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310955516962.png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2/14/2022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2/14/2022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2/14/2022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2/14/2022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/>
        </p:nvSpPr>
        <p:spPr>
          <a:xfrm rot="0">
            <a:off x="596900" y="1600200"/>
            <a:ext cx="10998835" cy="4623435"/>
          </a:xfrm>
          <a:prstGeom prst="rect"/>
          <a:solidFill>
            <a:schemeClr val="bg1"/>
          </a:solidFill>
          <a:ln w="0">
            <a:noFill/>
            <a:prstDash/>
          </a:ln>
          <a:effectLst>
            <a:outerShdw sx="100000" sy="100000" blurRad="431800" dist="2540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2/14/2022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2/14/2022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2/14/2022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User/AppData/Roaming/PolarisOffice/ETemp/26092_15602392/fImage2122518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1905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2/14/2022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2/14/2022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User/AppData/Roaming/PolarisOffice/ETemp/26092_15602392/fImage340048793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5184140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2/14/2022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2/14/2022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310954808145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2/14/2022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hyperlink" Target="http://element.eleme.io" TargetMode="Externa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1725930"/>
          </a:xfrm>
          <a:prstGeom prst="rect"/>
        </p:spPr>
        <p:txBody>
          <a:bodyPr wrap="square" lIns="91440" tIns="45720" rIns="91440" bIns="45720" vert="horz" anchor="b">
            <a:normAutofit fontScale="9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Vue.js 능력단위 _ 정리문서</a:t>
            </a:r>
            <a:endParaRPr lang="ko-KR" altLang="en-US" sz="6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김애리</a:t>
            </a:r>
            <a:endParaRPr lang="ko-KR" altLang="en-US" sz="24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9_Vue.js 장점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25000" lnSpcReduction="0"/>
          </a:bodyPr>
          <a:lstStyle/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8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저렴한 학습비용</a:t>
            </a:r>
            <a:endParaRPr lang="ko-KR" altLang="en-US" sz="8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8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8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한글화가 적용된 공식 문서</a:t>
            </a:r>
            <a:endParaRPr lang="ko-KR" altLang="en-US" sz="8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8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8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낮은 진입장벽</a:t>
            </a:r>
            <a:endParaRPr lang="ko-KR" altLang="en-US" sz="8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8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8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Node.js 기반 webpack등의 설치가 필요없음</a:t>
            </a:r>
            <a:endParaRPr lang="ko-KR" altLang="en-US" sz="8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8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8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CDN등의 파일 하나만 읽으면 바로 코딩 가능</a:t>
            </a:r>
            <a:endParaRPr lang="ko-KR" altLang="en-US" sz="8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A6ACCD"/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6ACCD"/>
              </a:buClr>
              <a:buFont typeface="Wingdings"/>
              <a:buChar char="Ø"/>
            </a:pPr>
            <a:endParaRPr lang="ko-KR" altLang="en-US" sz="2000" cap="none" dirty="0" smtClean="0" b="0" strike="noStrike">
              <a:latin typeface="나눔고딕 Light" charset="0"/>
              <a:ea typeface="나눔고딕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10_Vue.js 주 기능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View와 관련된 번거로운 작업을 대신 해주는 라이브러리</a:t>
            </a: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스크립트를 태그로 읽는 StandAlone 사용시 페이지 일부만을 인터렉티브(동적)하게 만드는 </a:t>
            </a: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단순한 목적으로도 쉽게 사용 가능 </a:t>
            </a: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A6ACCD"/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6ACCD"/>
              </a:buClr>
              <a:buFont typeface="Wingdings"/>
              <a:buChar char="Ø"/>
            </a:pPr>
            <a:endParaRPr lang="ko-KR" altLang="en-US" sz="2000" cap="none" dirty="0" smtClean="0" b="0" strike="noStrike">
              <a:latin typeface="나눔고딕 Light" charset="0"/>
              <a:ea typeface="나눔고딕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11_프레임워크와 라이브러리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25000" lnSpcReduction="0"/>
          </a:bodyPr>
          <a:lstStyle/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11075" cap="none" dirty="0" smtClean="0" b="1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프레임워크</a:t>
            </a:r>
            <a:endParaRPr lang="ko-KR" altLang="en-US" sz="11075" cap="none" dirty="0" smtClean="0" b="1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711200" indent="-254000" algn="l" fontAlgn="auto" defTabSz="91440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72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애플리케이션의 뼈대가 되는 기본적인 기능과 규칙을 제공</a:t>
            </a:r>
            <a:endParaRPr lang="ko-KR" altLang="en-US" sz="72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711200" indent="-254000" algn="l" fontAlgn="auto" defTabSz="91440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72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프레임워크가 사용할 부품을 개발자가 만드는 것 : 환경을 제공</a:t>
            </a:r>
            <a:endParaRPr lang="ko-KR" altLang="en-US" sz="72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711200" indent="-254000" algn="l" fontAlgn="auto" defTabSz="91440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72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프레임워크의 규칙에 따라 필요한 코드를 추가하면 되므로 적은 코드로 쉽게 코딩 가능</a:t>
            </a:r>
            <a:endParaRPr lang="ko-KR" altLang="en-US" sz="72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711200" indent="-254000" algn="l" fontAlgn="auto" defTabSz="91440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72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규칙이 있어 코드를 일정한 기준에 따라 작성 가능</a:t>
            </a:r>
            <a:endParaRPr lang="ko-KR" altLang="en-US" sz="72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711200" indent="-254000" algn="l" fontAlgn="auto" defTabSz="91440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72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개발비용을 낮출 수 있어 중·고급 개발자들이 선호함</a:t>
            </a:r>
            <a:endParaRPr lang="ko-KR" altLang="en-US" sz="72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711200" indent="-254000" algn="l" fontAlgn="auto" defTabSz="91440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72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부품(자체제작) -&gt; 애플리케이션(프레임워크) &lt;- 부품(자체제작)</a:t>
            </a:r>
            <a:endParaRPr lang="ko-KR" altLang="en-US" sz="72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711200" indent="-254000" algn="l" fontAlgn="auto" defTabSz="91440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11075" cap="none" dirty="0" smtClean="0" b="1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라이브러리</a:t>
            </a:r>
            <a:endParaRPr lang="ko-KR" altLang="en-US" sz="11075" cap="none" dirty="0" smtClean="0" b="1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711200" indent="-254000" algn="l" fontAlgn="auto" defTabSz="91440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72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만들어진 부품을 조합해 전체를 만드는 것</a:t>
            </a:r>
            <a:endParaRPr lang="ko-KR" altLang="en-US" sz="72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711200" indent="-254000" algn="l" fontAlgn="auto" defTabSz="91440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72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부품(라이브러리) -&gt; 애플리케이션(자체제작) &lt;- 부품(라이브러리)</a:t>
            </a:r>
            <a:endParaRPr lang="ko-KR" altLang="en-US" sz="72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A6ACCD"/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6ACCD"/>
              </a:buClr>
              <a:buFont typeface="Wingdings"/>
              <a:buChar char="Ø"/>
            </a:pPr>
            <a:endParaRPr lang="ko-KR" altLang="en-US" sz="2000" cap="none" dirty="0" smtClean="0" b="0" strike="noStrike">
              <a:latin typeface="나눔고딕 Light" charset="0"/>
              <a:ea typeface="나눔고딕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12_Vue.js 작동방식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Font typeface="Wingdings"/>
              <a:buChar char="Ø"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[자바스크립트 데이터]가 [DOM]보다 우선시 되고, 이 [자바스크립트 데이터]를 기반으로 구조에 맞게 [DOM]을 구축</a:t>
            </a: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Font typeface="Wingdings"/>
              <a:buChar char="Ø"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[자바스크립트 데이터] 상테에 따라 렌더링이 변경되고, 때에 따라서 자동으로 액션이 실행</a:t>
            </a: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Font typeface="Wingdings"/>
              <a:buChar char="Ø"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즉, Vue.js 사용 시 중요한 점은 화면을 렌더링하는 구조 체제는 [DOM]이 아니라 [자바스크립트 데이터] 이다. (데이터 지향, Data Driven)</a:t>
            </a: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A6ACCD"/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6ACCD"/>
              </a:buClr>
              <a:buFont typeface="Wingdings"/>
              <a:buChar char="Ø"/>
            </a:pPr>
            <a:endParaRPr lang="ko-KR" altLang="en-US" sz="2000" cap="none" dirty="0" smtClean="0" b="0" strike="noStrike">
              <a:latin typeface="나눔고딕 Light" charset="0"/>
              <a:ea typeface="나눔고딕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13_Vue.js 구축방법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Font typeface="Wingdings"/>
              <a:buChar char="Ø"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템플릿 개념을 사용(js에 생성된 Vue)</a:t>
            </a: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Font typeface="Wingdings"/>
              <a:buChar char="Ø"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이 템플릿을 이용하여 DOM에 Vue구문에 따라 적용</a:t>
            </a: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A6ACCD"/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6ACCD"/>
              </a:buClr>
              <a:buFont typeface="Wingdings"/>
              <a:buChar char="Ø"/>
            </a:pPr>
            <a:endParaRPr lang="ko-KR" altLang="en-US" sz="2000" cap="none" dirty="0" smtClean="0" b="0" strike="noStrike">
              <a:latin typeface="나눔고딕 Light" charset="0"/>
              <a:ea typeface="나눔고딕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14_템플릿과 로직 연결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Font typeface="Wingdings"/>
              <a:buChar char="Ø"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템플릿 내부의 독자적인 속성 -&gt; HTML 태그 속성으로 [디렉티브]기능을 입력해 사용</a:t>
            </a: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-&gt;virtual DOM을 만들기 위한 단순한 템플릿 기법</a:t>
            </a: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이 속성들은 DOM에 반영되기 전에 Vue.js에 의해 컴파일되고, 이후 내부적으로만 사용됨</a:t>
            </a: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[예시] : &lt;p v-if=”show”&gt;Durectuve&lt;/p&gt;</a:t>
            </a: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A6ACCD"/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6ACCD"/>
              </a:buClr>
              <a:buFont typeface="Wingdings"/>
              <a:buChar char="Ø"/>
            </a:pPr>
            <a:endParaRPr lang="ko-KR" altLang="en-US" sz="2000" cap="none" dirty="0" smtClean="0" b="0" strike="noStrike">
              <a:latin typeface="나눔고딕 Light" charset="0"/>
              <a:ea typeface="나눔고딕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15_데이터 바인딩(Data Binding)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25000" lnSpcReduction="0"/>
          </a:bodyPr>
          <a:lstStyle/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Font typeface="Wingdings"/>
              <a:buChar char="Ø"/>
            </a:pPr>
            <a:r>
              <a:rPr lang="en-US" altLang="ko-KR" sz="8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데이터와 DOM화면을 동기화하는 구조</a:t>
            </a:r>
            <a:endParaRPr lang="ko-KR" altLang="en-US" sz="8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8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Font typeface="Wingdings"/>
              <a:buChar char="Ø"/>
            </a:pPr>
            <a:r>
              <a:rPr lang="en-US" altLang="ko-KR" sz="8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HTML을 사용하여 만든 UI를 조작할 때 :</a:t>
            </a:r>
            <a:endParaRPr lang="ko-KR" altLang="en-US" sz="8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8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DOM변경을 프레임워크에 맡김</a:t>
            </a:r>
            <a:endParaRPr lang="ko-KR" altLang="en-US" sz="8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8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-&gt; 자바스크립트 데이터와 이를 사용하는 위치를 연결</a:t>
            </a:r>
            <a:endParaRPr lang="ko-KR" altLang="en-US" sz="8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8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-&gt;자바스크립트 데이터에 변경이 있을 때 자동으로 DOM을 업데이트함</a:t>
            </a:r>
            <a:endParaRPr lang="ko-KR" altLang="en-US" sz="8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8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8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디렉티브를 기반으로 HTMl과 비슷한 형태로 쉽게 적용</a:t>
            </a:r>
            <a:endParaRPr lang="ko-KR" altLang="en-US" sz="8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A6ACCD"/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6ACCD"/>
              </a:buClr>
              <a:buFont typeface="Wingdings"/>
              <a:buChar char="Ø"/>
            </a:pPr>
            <a:endParaRPr lang="ko-KR" altLang="en-US" sz="2000" cap="none" dirty="0" smtClean="0" b="0" strike="noStrike">
              <a:latin typeface="나눔고딕 Light" charset="0"/>
              <a:ea typeface="나눔고딕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16_v-로 시작하는 디렉티브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819015"/>
          </a:xfrm>
          <a:prstGeom prst="rect"/>
        </p:spPr>
        <p:txBody>
          <a:bodyPr wrap="square" lIns="91440" tIns="45720" rIns="91440" bIns="45720" vert="horz" anchor="t">
            <a:normAutofit fontScale="25000" lnSpcReduction="0"/>
          </a:bodyPr>
          <a:lstStyle/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72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V-로 시작하는 속성. 주로 데이터 바인딩과 관련된 처리를 함</a:t>
            </a:r>
            <a:endParaRPr lang="ko-KR" altLang="en-US" sz="72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72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디렉티브 값은 ‘자바스크립트 표현식’이다.</a:t>
            </a:r>
            <a:endParaRPr lang="ko-KR" altLang="en-US" sz="72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72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72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[예시]</a:t>
            </a:r>
            <a:endParaRPr lang="ko-KR" altLang="en-US" sz="72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72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&lt;div key=”id”&gt;&lt;/div&gt;  //  key속성에 단순히 id값을 지정한 것</a:t>
            </a:r>
            <a:endParaRPr lang="ko-KR" altLang="en-US" sz="72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72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&lt;div v-bind:key=”id”&gt;&lt;/div&gt;  </a:t>
            </a:r>
            <a:endParaRPr lang="ko-KR" altLang="en-US" sz="72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72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//  디렉티브이며 id라는 자바스크립트 변수. 인스턴스 Data안에 객체 중 id라는 속성을 나타냄</a:t>
            </a:r>
            <a:endParaRPr lang="ko-KR" altLang="en-US" sz="72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72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72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[참고] v-로 시작하는 디렉티브 값은 대부분 문자열</a:t>
            </a:r>
            <a:endParaRPr lang="ko-KR" altLang="en-US" sz="72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72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72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[형식]</a:t>
            </a:r>
            <a:endParaRPr lang="ko-KR" altLang="en-US" sz="72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72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V-bind:value.sync = “message”  // 디렉티브:매개변수.장식자 = 값(자바스크립트 표현식)</a:t>
            </a:r>
            <a:endParaRPr lang="ko-KR" altLang="en-US" sz="72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72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72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A6ACCD"/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6ACCD"/>
              </a:buClr>
              <a:buFont typeface="Wingdings"/>
              <a:buChar char="Ø"/>
            </a:pPr>
            <a:endParaRPr lang="ko-KR" altLang="en-US" sz="2000" cap="none" dirty="0" smtClean="0" b="0" strike="noStrike">
              <a:latin typeface="나눔고딕 Light" charset="0"/>
              <a:ea typeface="나눔고딕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17_컴포넌트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819015"/>
          </a:xfrm>
          <a:prstGeom prst="rect"/>
        </p:spPr>
        <p:txBody>
          <a:bodyPr wrap="square" lIns="91440" tIns="45720" rIns="91440" bIns="45720" vert="horz" anchor="t">
            <a:normAutofit fontScale="25000" lnSpcReduction="0"/>
          </a:bodyPr>
          <a:lstStyle/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6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컴포넌트 지향 화면 구축</a:t>
            </a:r>
            <a:endParaRPr lang="ko-KR" altLang="en-US" sz="6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711200" indent="-254000" algn="l" fontAlgn="auto" defTabSz="914400" ea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6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Vue.js의 컴포넌트 : HTML과 JS를 세트로 만들어주는 것. css까지 가능</a:t>
            </a:r>
            <a:endParaRPr lang="ko-KR" altLang="en-US" sz="6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711200" indent="-254000" algn="l" fontAlgn="auto" defTabSz="914400" ea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6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Header, footer, main 등 컴포넌트화 가능</a:t>
            </a:r>
            <a:endParaRPr lang="ko-KR" altLang="en-US" sz="6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711200" indent="-254000" algn="l" fontAlgn="auto" defTabSz="914400" ea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6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6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Vue.js의 강력한 기능</a:t>
            </a:r>
            <a:endParaRPr lang="ko-KR" altLang="en-US" sz="6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711200" indent="-254000" algn="l" fontAlgn="auto" defTabSz="914400" ea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6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컴포넌트를 조합하면 페이지를 구조화(모듈화)하여 편리하게 화면 구성 가능</a:t>
            </a:r>
            <a:endParaRPr lang="ko-KR" altLang="en-US" sz="6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711200" indent="-254000" algn="l" fontAlgn="auto" defTabSz="914400" ea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6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Header, gnb, footer 등을 컴포넌트로 만들어서 공통작업으로 사용</a:t>
            </a:r>
            <a:endParaRPr lang="ko-KR" altLang="en-US" sz="6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711200" indent="-254000" algn="l" fontAlgn="auto" defTabSz="914400" ea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6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6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 Vue.js 전용 컴포넌트</a:t>
            </a:r>
            <a:endParaRPr lang="ko-KR" altLang="en-US" sz="6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711200" indent="-254000" algn="l" fontAlgn="auto" defTabSz="914400" ea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6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Awesome Vue</a:t>
            </a:r>
            <a:endParaRPr lang="ko-KR" altLang="en-US" sz="6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711200" indent="-254000" algn="l" fontAlgn="auto" defTabSz="914400" ea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6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Vue curated</a:t>
            </a:r>
            <a:endParaRPr lang="ko-KR" altLang="en-US" sz="6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711200" indent="-254000" algn="l" fontAlgn="auto" defTabSz="914400" ea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6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Element : 웹사이트 전용 UI 컴포넌트 모음 | </a:t>
            </a:r>
            <a:r>
              <a:rPr lang="en-US" altLang="ko-KR" sz="6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  <a:hlinkClick r:id="rId2"/>
              </a:rPr>
              <a:t>http://element.eleme.io</a:t>
            </a:r>
            <a:endParaRPr lang="ko-KR" altLang="en-US" sz="6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711200" indent="-254000" algn="l" fontAlgn="auto" defTabSz="914400" ea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6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Onsen UI : 하이브리드 모바일 애플리케이션 전용 UI 컴포넌트</a:t>
            </a:r>
            <a:endParaRPr lang="ko-KR" altLang="en-US" sz="6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		머터리얼 디자인 기번 UX/UI | http://onsen.io</a:t>
            </a:r>
            <a:endParaRPr lang="ko-KR" altLang="en-US" sz="6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6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6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A6ACCD"/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6ACCD"/>
              </a:buClr>
              <a:buFont typeface="Wingdings"/>
              <a:buChar char="Ø"/>
            </a:pPr>
            <a:endParaRPr lang="ko-KR" altLang="en-US" sz="2000" cap="none" dirty="0" smtClean="0" b="0" strike="noStrike">
              <a:latin typeface="나눔고딕 Light" charset="0"/>
              <a:ea typeface="나눔고딕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18_vue.js 설치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819015"/>
          </a:xfrm>
          <a:prstGeom prst="rect"/>
        </p:spPr>
        <p:txBody>
          <a:bodyPr wrap="square" lIns="91440" tIns="45720" rIns="91440" bIns="45720" vert="horz" anchor="t">
            <a:normAutofit fontScale="32500" lnSpcReduction="0"/>
          </a:bodyPr>
          <a:lstStyle/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5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StandAlone : script 태그로 파일을 읽기만 하면 바로 사용할 수 있는 개념.</a:t>
            </a:r>
            <a:endParaRPr lang="ko-KR" altLang="en-US" sz="5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5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Vue.js CDN, 코어JS 파일은 #app 하단에 코딩</a:t>
            </a:r>
            <a:endParaRPr lang="ko-KR" altLang="en-US" sz="5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5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콘솔창에 You are running Vue in development mode. 가 뜨면 설치 성공</a:t>
            </a:r>
            <a:endParaRPr lang="ko-KR" altLang="en-US" sz="5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5000" cap="none" dirty="0" smtClean="0" i="1" b="0" strike="noStrike">
                <a:solidFill>
                  <a:srgbClr val="464B5D"/>
                </a:solidFill>
                <a:latin typeface="Consolas" charset="0"/>
                <a:ea typeface="Consolas" charset="0"/>
              </a:rPr>
              <a:t>&lt;!--</a:t>
            </a:r>
            <a:r>
              <a:rPr lang="en-US" altLang="ko-KR" sz="5000" cap="none" dirty="0" smtClean="0" i="1" b="0" strike="noStrike">
                <a:solidFill>
                  <a:srgbClr val="F5E0F4"/>
                </a:solidFill>
                <a:latin typeface="Consolas" charset="0"/>
                <a:ea typeface="Consolas" charset="0"/>
              </a:rPr>
              <a:t> Vue CORE JS </a:t>
            </a:r>
            <a:r>
              <a:rPr lang="en-US" altLang="ko-KR" sz="5000" cap="none" dirty="0" smtClean="0" i="1" b="0" strike="noStrike">
                <a:solidFill>
                  <a:srgbClr val="464B5D"/>
                </a:solidFill>
                <a:latin typeface="Consolas" charset="0"/>
                <a:ea typeface="Consolas" charset="0"/>
              </a:rPr>
              <a:t>--&gt;</a:t>
            </a:r>
            <a:endParaRPr lang="ko-KR" altLang="en-US" sz="5000" cap="none" dirty="0" smtClean="0" i="1" b="0" strike="noStrike">
              <a:solidFill>
                <a:srgbClr val="464B5D"/>
              </a:solidFill>
              <a:latin typeface="Consolas" charset="0"/>
              <a:ea typeface="Consolas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50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&lt;</a:t>
            </a:r>
            <a:r>
              <a:rPr lang="en-US" altLang="ko-KR" sz="5000" cap="none" dirty="0" smtClean="0" b="0" strike="noStrike">
                <a:solidFill>
                  <a:srgbClr val="F07178"/>
                </a:solidFill>
                <a:latin typeface="Consolas" charset="0"/>
                <a:ea typeface="Consolas" charset="0"/>
              </a:rPr>
              <a:t>script</a:t>
            </a:r>
            <a:r>
              <a:rPr lang="en-US" altLang="ko-KR" sz="50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 sz="5000" cap="none" dirty="0" smtClean="0" b="0" strike="noStrike">
                <a:solidFill>
                  <a:srgbClr val="C792EA"/>
                </a:solidFill>
                <a:latin typeface="Consolas" charset="0"/>
                <a:ea typeface="Consolas" charset="0"/>
              </a:rPr>
              <a:t>src</a:t>
            </a:r>
            <a:r>
              <a:rPr lang="en-US" altLang="ko-KR" sz="50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="</a:t>
            </a:r>
            <a:r>
              <a:rPr lang="en-US" altLang="ko-KR" sz="5000" cap="none" dirty="0" smtClean="0" b="0" strike="noStrike">
                <a:solidFill>
                  <a:srgbClr val="C3E88D"/>
                </a:solidFill>
                <a:latin typeface="Consolas" charset="0"/>
                <a:ea typeface="Consolas" charset="0"/>
              </a:rPr>
              <a:t>./js/vue.2.6.14.js</a:t>
            </a:r>
            <a:r>
              <a:rPr lang="en-US" altLang="ko-KR" sz="50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"&gt;&lt;/</a:t>
            </a:r>
            <a:r>
              <a:rPr lang="en-US" altLang="ko-KR" sz="5000" cap="none" dirty="0" smtClean="0" b="0" strike="noStrike">
                <a:solidFill>
                  <a:srgbClr val="F07178"/>
                </a:solidFill>
                <a:latin typeface="Consolas" charset="0"/>
                <a:ea typeface="Consolas" charset="0"/>
              </a:rPr>
              <a:t>script</a:t>
            </a:r>
            <a:r>
              <a:rPr lang="en-US" altLang="ko-KR" sz="50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&gt;</a:t>
            </a:r>
            <a:endParaRPr lang="ko-KR" altLang="en-US" sz="50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5000" cap="none" dirty="0" smtClean="0" i="1" b="0" strike="noStrike">
                <a:solidFill>
                  <a:srgbClr val="464B5D"/>
                </a:solidFill>
                <a:latin typeface="Consolas" charset="0"/>
                <a:ea typeface="Consolas" charset="0"/>
              </a:rPr>
              <a:t>&lt;!--</a:t>
            </a:r>
            <a:r>
              <a:rPr lang="en-US" altLang="ko-KR" sz="5000" cap="none" dirty="0" smtClean="0" i="1" b="0" strike="noStrike">
                <a:solidFill>
                  <a:srgbClr val="F5E0F4"/>
                </a:solidFill>
                <a:latin typeface="Consolas" charset="0"/>
                <a:ea typeface="Consolas" charset="0"/>
              </a:rPr>
              <a:t> Vue CDN </a:t>
            </a:r>
            <a:r>
              <a:rPr lang="en-US" altLang="ko-KR" sz="5000" cap="none" dirty="0" smtClean="0" i="1" b="0" strike="noStrike">
                <a:solidFill>
                  <a:srgbClr val="464B5D"/>
                </a:solidFill>
                <a:latin typeface="Consolas" charset="0"/>
                <a:ea typeface="Consolas" charset="0"/>
              </a:rPr>
              <a:t>--&gt;</a:t>
            </a:r>
            <a:endParaRPr lang="ko-KR" altLang="en-US" sz="5000" cap="none" dirty="0" smtClean="0" i="1" b="0" strike="noStrike">
              <a:solidFill>
                <a:srgbClr val="464B5D"/>
              </a:solidFill>
              <a:latin typeface="Consolas" charset="0"/>
              <a:ea typeface="Consolas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50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&lt;</a:t>
            </a:r>
            <a:r>
              <a:rPr lang="en-US" altLang="ko-KR" sz="5000" cap="none" dirty="0" smtClean="0" b="0" strike="noStrike">
                <a:solidFill>
                  <a:srgbClr val="F07178"/>
                </a:solidFill>
                <a:latin typeface="Consolas" charset="0"/>
                <a:ea typeface="Consolas" charset="0"/>
              </a:rPr>
              <a:t>script</a:t>
            </a:r>
            <a:r>
              <a:rPr lang="en-US" altLang="ko-KR" sz="50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 sz="5000" cap="none" dirty="0" smtClean="0" b="0" strike="noStrike">
                <a:solidFill>
                  <a:srgbClr val="C792EA"/>
                </a:solidFill>
                <a:latin typeface="Consolas" charset="0"/>
                <a:ea typeface="Consolas" charset="0"/>
              </a:rPr>
              <a:t>src</a:t>
            </a:r>
            <a:r>
              <a:rPr lang="en-US" altLang="ko-KR" sz="50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="</a:t>
            </a:r>
            <a:r>
              <a:rPr lang="en-US" altLang="ko-KR" sz="5000" cap="none" dirty="0" smtClean="0" b="0" strike="noStrike">
                <a:solidFill>
                  <a:srgbClr val="C3E88D"/>
                </a:solidFill>
                <a:latin typeface="Consolas" charset="0"/>
                <a:ea typeface="Consolas" charset="0"/>
              </a:rPr>
              <a:t>https://cdn.jsdelivr.net/npm/vue@2.5.16/dist/vue.js</a:t>
            </a:r>
            <a:r>
              <a:rPr lang="en-US" altLang="ko-KR" sz="50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"&gt;&lt;/</a:t>
            </a:r>
            <a:r>
              <a:rPr lang="en-US" altLang="ko-KR" sz="5000" cap="none" dirty="0" smtClean="0" b="0" strike="noStrike">
                <a:solidFill>
                  <a:srgbClr val="F07178"/>
                </a:solidFill>
                <a:latin typeface="Consolas" charset="0"/>
                <a:ea typeface="Consolas" charset="0"/>
              </a:rPr>
              <a:t>script</a:t>
            </a:r>
            <a:r>
              <a:rPr lang="en-US" altLang="ko-KR" sz="50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&gt;</a:t>
            </a:r>
            <a:endParaRPr lang="ko-KR" altLang="en-US" sz="5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6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6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A6ACCD"/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6ACCD"/>
              </a:buClr>
              <a:buFont typeface="Wingdings"/>
              <a:buChar char="Ø"/>
            </a:pPr>
            <a:endParaRPr lang="ko-KR" altLang="en-US" sz="2000" cap="none" dirty="0" smtClean="0" b="0" strike="noStrike">
              <a:latin typeface="나눔고딕 Light" charset="0"/>
              <a:ea typeface="나눔고딕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1_Vue.js 개요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Font typeface="Wingdings"/>
              <a:buChar char="Ø"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Node.js와 webpack을 따로 사용하지 않아도 브라우저에서 HTML 파일을 읽어 들이는 것으로  Vue.js가 실행됨</a:t>
            </a: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Font typeface="Wingdings"/>
              <a:buChar char="Ø"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데이터 바인딩 : </a:t>
            </a: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[자바스크립트 데이터]를 변경하기만 해도 (브라우저)출력되는 내용이 함께 변하는 것</a:t>
            </a: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18_vue.js 기본기능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9843770" cy="354139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16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디렉티브와 템플릿을 연동하는 형태로 사용</a:t>
            </a:r>
            <a:endParaRPr lang="ko-KR" altLang="en-US" sz="16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16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16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디렉티브 : v-로 시작하는 속성</a:t>
            </a:r>
            <a:endParaRPr lang="ko-KR" altLang="en-US" sz="16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16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16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템플릿 : Vue({여기에 사용되는 것들})</a:t>
            </a:r>
            <a:endParaRPr lang="ko-KR" altLang="en-US" sz="16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16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Font typeface="Wingdings"/>
              <a:buChar char="Ø"/>
            </a:pPr>
            <a:endParaRPr lang="ko-KR" altLang="en-US" sz="16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Font typeface="Wingdings"/>
              <a:buChar char="Ø"/>
            </a:pPr>
            <a:endParaRPr lang="ko-KR" altLang="en-US" sz="16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0" strike="noStrike">
              <a:solidFill>
                <a:srgbClr val="A6ACCD"/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6ACCD"/>
              </a:buClr>
              <a:buFont typeface="Wingdings"/>
              <a:buChar char="Ø"/>
            </a:pPr>
            <a:endParaRPr lang="ko-KR" altLang="en-US" sz="1600" cap="none" dirty="0" smtClean="0" b="0" strike="noStrike">
              <a:latin typeface="나눔고딕 Light" charset="0"/>
              <a:ea typeface="나눔고딕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18_vue.js 기본기능-2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839470" y="1689100"/>
            <a:ext cx="4056380" cy="3204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C792EA"/>
                </a:solidFill>
                <a:latin typeface="Consolas" charset="0"/>
                <a:ea typeface="Consolas" charset="0"/>
              </a:rPr>
              <a:t>var</a:t>
            </a: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app 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=</a:t>
            </a: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new</a:t>
            </a: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 sz="1200" cap="none" dirty="0" smtClean="0" b="0" strike="noStrike">
                <a:solidFill>
                  <a:srgbClr val="82AAFF"/>
                </a:solidFill>
                <a:latin typeface="Consolas" charset="0"/>
                <a:ea typeface="Consolas" charset="0"/>
              </a:rPr>
              <a:t>Vue</a:t>
            </a:r>
            <a:r>
              <a:rPr lang="en-US" altLang="ko-KR" sz="120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Consolas" charset="0"/>
                <a:ea typeface="Consolas" charset="0"/>
              </a:rPr>
              <a:t>(</a:t>
            </a:r>
            <a:r>
              <a:rPr lang="en-US" altLang="ko-KR" sz="1200" cap="none" dirty="0" smtClean="0" b="0" strike="noStrike">
                <a:solidFill>
                  <a:srgbClr val="80007F"/>
                </a:solidFill>
                <a:latin typeface="Consolas" charset="0"/>
                <a:ea typeface="Consolas" charset="0"/>
              </a:rPr>
              <a:t>{</a:t>
            </a:r>
            <a:endParaRPr lang="ko-KR" altLang="en-US" sz="12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   </a:t>
            </a:r>
            <a:r>
              <a:rPr lang="en-US" altLang="ko-KR" sz="1200" cap="none" dirty="0" smtClean="0" i="1" b="0" strike="noStrike">
                <a:solidFill>
                  <a:srgbClr val="464B5D"/>
                </a:solidFill>
                <a:latin typeface="Consolas" charset="0"/>
                <a:ea typeface="Consolas" charset="0"/>
              </a:rPr>
              <a:t>//</a:t>
            </a:r>
            <a:r>
              <a:rPr lang="en-US" altLang="ko-KR" sz="1200" cap="none" dirty="0" smtClean="0" i="1" b="0" strike="noStrike">
                <a:solidFill>
                  <a:srgbClr val="F5E0F4"/>
                </a:solidFill>
                <a:latin typeface="Consolas" charset="0"/>
                <a:ea typeface="Consolas" charset="0"/>
              </a:rPr>
              <a:t> id값 app 태그에 적용</a:t>
            </a:r>
            <a:endParaRPr lang="ko-KR" altLang="en-US" sz="1200" cap="none" dirty="0" smtClean="0" i="1" b="0" strike="noStrike">
              <a:solidFill>
                <a:srgbClr val="F5E0F4"/>
              </a:solidFill>
              <a:latin typeface="Consolas" charset="0"/>
              <a:ea typeface="Consolas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  el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:</a:t>
            </a: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'</a:t>
            </a:r>
            <a:r>
              <a:rPr lang="en-US" altLang="ko-KR" sz="1200" cap="none" dirty="0" smtClean="0" b="0" strike="noStrike">
                <a:solidFill>
                  <a:srgbClr val="C3E88D"/>
                </a:solidFill>
                <a:latin typeface="Consolas" charset="0"/>
                <a:ea typeface="Consolas" charset="0"/>
              </a:rPr>
              <a:t>#app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',</a:t>
            </a:r>
            <a:endParaRPr lang="ko-KR" altLang="en-US" sz="12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   </a:t>
            </a:r>
            <a:r>
              <a:rPr lang="en-US" altLang="ko-KR" sz="1200" cap="none" dirty="0" smtClean="0" i="1" b="0" strike="noStrike">
                <a:solidFill>
                  <a:srgbClr val="464B5D"/>
                </a:solidFill>
                <a:latin typeface="Consolas" charset="0"/>
                <a:ea typeface="Consolas" charset="0"/>
              </a:rPr>
              <a:t>//</a:t>
            </a:r>
            <a:r>
              <a:rPr lang="en-US" altLang="ko-KR" sz="1200" cap="none" dirty="0" smtClean="0" i="1" b="0" strike="noStrike">
                <a:solidFill>
                  <a:srgbClr val="F5E0F4"/>
                </a:solidFill>
                <a:latin typeface="Consolas" charset="0"/>
                <a:ea typeface="Consolas" charset="0"/>
              </a:rPr>
              <a:t> a. data key : 데이터 바인딩</a:t>
            </a:r>
            <a:endParaRPr lang="ko-KR" altLang="en-US" sz="1200" cap="none" dirty="0" smtClean="0" i="1" b="0" strike="noStrike">
              <a:solidFill>
                <a:srgbClr val="F5E0F4"/>
              </a:solidFill>
              <a:latin typeface="Consolas" charset="0"/>
              <a:ea typeface="Consolas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  data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:</a:t>
            </a: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{</a:t>
            </a:r>
            <a:endParaRPr lang="ko-KR" altLang="en-US" sz="12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       </a:t>
            </a:r>
            <a:r>
              <a:rPr lang="en-US" altLang="ko-KR" sz="1200" cap="none" dirty="0" smtClean="0" i="1" b="0" strike="noStrike">
                <a:solidFill>
                  <a:srgbClr val="464B5D"/>
                </a:solidFill>
                <a:latin typeface="Consolas" charset="0"/>
                <a:ea typeface="Consolas" charset="0"/>
              </a:rPr>
              <a:t>//</a:t>
            </a:r>
            <a:r>
              <a:rPr lang="en-US" altLang="ko-KR" sz="1200" cap="none" dirty="0" smtClean="0" i="1" b="0" strike="noStrike">
                <a:solidFill>
                  <a:srgbClr val="F5E0F4"/>
                </a:solidFill>
                <a:latin typeface="Consolas" charset="0"/>
                <a:ea typeface="Consolas" charset="0"/>
              </a:rPr>
              <a:t> 1. 텍스트 바인딩</a:t>
            </a:r>
            <a:endParaRPr lang="ko-KR" altLang="en-US" sz="1200" cap="none" dirty="0" smtClean="0" i="1" b="0" strike="noStrike">
              <a:solidFill>
                <a:srgbClr val="F5E0F4"/>
              </a:solidFill>
              <a:latin typeface="Consolas" charset="0"/>
              <a:ea typeface="Consolas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      message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:</a:t>
            </a: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'</a:t>
            </a:r>
            <a:r>
              <a:rPr lang="en-US" altLang="ko-KR" sz="1200" cap="none" dirty="0" smtClean="0" b="0" strike="noStrike">
                <a:solidFill>
                  <a:srgbClr val="C3E88D"/>
                </a:solidFill>
                <a:latin typeface="Consolas" charset="0"/>
                <a:ea typeface="Consolas" charset="0"/>
              </a:rPr>
              <a:t>Hello Vue js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',</a:t>
            </a:r>
            <a:endParaRPr lang="ko-KR" altLang="en-US" sz="12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      message2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:</a:t>
            </a: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'</a:t>
            </a:r>
            <a:r>
              <a:rPr lang="en-US" altLang="ko-KR" sz="1200" cap="none" dirty="0" smtClean="0" b="0" strike="noStrike">
                <a:solidFill>
                  <a:srgbClr val="C3E88D"/>
                </a:solidFill>
                <a:latin typeface="Consolas" charset="0"/>
                <a:ea typeface="Consolas" charset="0"/>
              </a:rPr>
              <a:t>Vue.js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',</a:t>
            </a:r>
            <a:endParaRPr lang="ko-KR" altLang="en-US" sz="12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      text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:</a:t>
            </a: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'</a:t>
            </a:r>
            <a:r>
              <a:rPr lang="en-US" altLang="ko-KR" sz="1200" cap="none" dirty="0" smtClean="0" b="0" strike="noStrike">
                <a:solidFill>
                  <a:srgbClr val="C3E88D"/>
                </a:solidFill>
                <a:latin typeface="Consolas" charset="0"/>
                <a:ea typeface="Consolas" charset="0"/>
              </a:rPr>
              <a:t>Component Oriented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',</a:t>
            </a:r>
            <a:endParaRPr lang="ko-KR" altLang="en-US" sz="12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   },</a:t>
            </a:r>
            <a:endParaRPr lang="ko-KR" altLang="en-US" sz="12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80007F"/>
                </a:solidFill>
                <a:latin typeface="Consolas" charset="0"/>
                <a:ea typeface="Consolas" charset="0"/>
              </a:rPr>
              <a:t>}</a:t>
            </a:r>
            <a:r>
              <a:rPr lang="en-US" altLang="ko-KR" sz="120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Consolas" charset="0"/>
                <a:ea typeface="Consolas" charset="0"/>
              </a:rPr>
              <a:t>)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;</a:t>
            </a:r>
            <a:endParaRPr lang="ko-KR" altLang="en-US" sz="12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DDFF"/>
              </a:buClr>
              <a:buFont typeface="Wingdings"/>
              <a:buChar char="Ø"/>
            </a:pPr>
            <a:endParaRPr lang="ko-KR" altLang="en-US" sz="18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DDFF"/>
              </a:buClr>
              <a:buFont typeface="Wingdings"/>
              <a:buChar char="Ø"/>
            </a:pPr>
            <a:endParaRPr lang="ko-KR" altLang="en-US" sz="18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5066030" y="1685925"/>
            <a:ext cx="6910705" cy="25082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&lt;</a:t>
            </a:r>
            <a:r>
              <a:rPr lang="en-US" altLang="ko-KR" sz="1200" cap="none" dirty="0" smtClean="0" b="0" strike="noStrike">
                <a:solidFill>
                  <a:srgbClr val="F07178"/>
                </a:solidFill>
                <a:latin typeface="Consolas" charset="0"/>
                <a:ea typeface="Consolas" charset="0"/>
              </a:rPr>
              <a:t>div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 sz="1200" cap="none" dirty="0" smtClean="0" b="0" strike="noStrike">
                <a:solidFill>
                  <a:srgbClr val="C792EA"/>
                </a:solidFill>
                <a:latin typeface="Consolas" charset="0"/>
                <a:ea typeface="Consolas" charset="0"/>
              </a:rPr>
              <a:t>id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="</a:t>
            </a:r>
            <a:r>
              <a:rPr lang="en-US" altLang="ko-KR" sz="1200" cap="none" dirty="0" smtClean="0" b="0" strike="noStrike">
                <a:solidFill>
                  <a:srgbClr val="C3E88D"/>
                </a:solidFill>
                <a:latin typeface="Consolas" charset="0"/>
                <a:ea typeface="Consolas" charset="0"/>
              </a:rPr>
              <a:t>app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"&gt;</a:t>
            </a:r>
            <a:endParaRPr lang="ko-KR" altLang="en-US" sz="12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       </a:t>
            </a:r>
            <a:r>
              <a:rPr lang="en-US" altLang="ko-KR" sz="1200" cap="none" dirty="0" smtClean="0" i="1" b="0" strike="noStrike">
                <a:solidFill>
                  <a:srgbClr val="464B5D"/>
                </a:solidFill>
                <a:latin typeface="Consolas" charset="0"/>
                <a:ea typeface="Consolas" charset="0"/>
              </a:rPr>
              <a:t>&lt;!--</a:t>
            </a:r>
            <a:r>
              <a:rPr lang="en-US" altLang="ko-KR" sz="1200" cap="none" dirty="0" smtClean="0" i="1" b="0" strike="noStrike">
                <a:solidFill>
                  <a:srgbClr val="F5E0F4"/>
                </a:solidFill>
                <a:latin typeface="Consolas" charset="0"/>
                <a:ea typeface="Consolas" charset="0"/>
              </a:rPr>
              <a:t> 1. 텍스트 바인딩 : 템플릿에 속성 이름을 작성하면 해당 위치에 값이 렌더링(그려짐)</a:t>
            </a:r>
            <a:endParaRPr lang="ko-KR" altLang="en-US" sz="1200" cap="none" dirty="0" smtClean="0" i="1" b="0" strike="noStrike">
              <a:solidFill>
                <a:srgbClr val="464B5D"/>
              </a:solidFill>
              <a:latin typeface="Consolas" charset="0"/>
              <a:ea typeface="Consolas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     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&lt;</a:t>
            </a:r>
            <a:r>
              <a:rPr lang="en-US" altLang="ko-KR" sz="1200" cap="none" dirty="0" smtClean="0" b="0" strike="noStrike">
                <a:solidFill>
                  <a:srgbClr val="F07178"/>
                </a:solidFill>
                <a:latin typeface="Consolas" charset="0"/>
                <a:ea typeface="Consolas" charset="0"/>
              </a:rPr>
              <a:t>h1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&gt;</a:t>
            </a:r>
            <a:endParaRPr lang="ko-KR" altLang="en-US" sz="12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         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&lt;</a:t>
            </a:r>
            <a:r>
              <a:rPr lang="en-US" altLang="ko-KR" sz="1200" cap="none" dirty="0" smtClean="0" b="0" strike="noStrike">
                <a:solidFill>
                  <a:srgbClr val="F07178"/>
                </a:solidFill>
                <a:latin typeface="Consolas" charset="0"/>
                <a:ea typeface="Consolas" charset="0"/>
              </a:rPr>
              <a:t>p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&gt;</a:t>
            </a: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{{ message }}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&lt;/</a:t>
            </a:r>
            <a:r>
              <a:rPr lang="en-US" altLang="ko-KR" sz="1200" cap="none" dirty="0" smtClean="0" b="0" strike="noStrike">
                <a:solidFill>
                  <a:srgbClr val="F07178"/>
                </a:solidFill>
                <a:latin typeface="Consolas" charset="0"/>
                <a:ea typeface="Consolas" charset="0"/>
              </a:rPr>
              <a:t>p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&gt;</a:t>
            </a:r>
            <a:endParaRPr lang="ko-KR" altLang="en-US" sz="12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         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&lt;</a:t>
            </a:r>
            <a:r>
              <a:rPr lang="en-US" altLang="ko-KR" sz="1200" cap="none" dirty="0" smtClean="0" b="0" strike="noStrike">
                <a:solidFill>
                  <a:srgbClr val="F07178"/>
                </a:solidFill>
                <a:latin typeface="Consolas" charset="0"/>
                <a:ea typeface="Consolas" charset="0"/>
              </a:rPr>
              <a:t>p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&gt;</a:t>
            </a: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{{ message }}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&lt;/</a:t>
            </a:r>
            <a:r>
              <a:rPr lang="en-US" altLang="ko-KR" sz="1200" cap="none" dirty="0" smtClean="0" b="0" strike="noStrike">
                <a:solidFill>
                  <a:srgbClr val="F07178"/>
                </a:solidFill>
                <a:latin typeface="Consolas" charset="0"/>
                <a:ea typeface="Consolas" charset="0"/>
              </a:rPr>
              <a:t>p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&gt;</a:t>
            </a:r>
            <a:endParaRPr lang="ko-KR" altLang="en-US" sz="12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         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&lt;</a:t>
            </a:r>
            <a:r>
              <a:rPr lang="en-US" altLang="ko-KR" sz="1200" cap="none" dirty="0" smtClean="0" b="0" strike="noStrike">
                <a:solidFill>
                  <a:srgbClr val="F07178"/>
                </a:solidFill>
                <a:latin typeface="Consolas" charset="0"/>
                <a:ea typeface="Consolas" charset="0"/>
              </a:rPr>
              <a:t>p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&gt;</a:t>
            </a: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{{ message2 }}는 {{text}}입니다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&lt;/</a:t>
            </a:r>
            <a:r>
              <a:rPr lang="en-US" altLang="ko-KR" sz="1200" cap="none" dirty="0" smtClean="0" b="0" strike="noStrike">
                <a:solidFill>
                  <a:srgbClr val="F07178"/>
                </a:solidFill>
                <a:latin typeface="Consolas" charset="0"/>
                <a:ea typeface="Consolas" charset="0"/>
              </a:rPr>
              <a:t>p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&gt;</a:t>
            </a:r>
            <a:endParaRPr lang="ko-KR" altLang="en-US" sz="12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     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&lt;/</a:t>
            </a:r>
            <a:r>
              <a:rPr lang="en-US" altLang="ko-KR" sz="1200" cap="none" dirty="0" smtClean="0" b="0" strike="noStrike">
                <a:solidFill>
                  <a:srgbClr val="F07178"/>
                </a:solidFill>
                <a:latin typeface="Consolas" charset="0"/>
                <a:ea typeface="Consolas" charset="0"/>
              </a:rPr>
              <a:t>h1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&gt;</a:t>
            </a:r>
            <a:endParaRPr lang="ko-KR" altLang="en-US" sz="12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&lt;/</a:t>
            </a:r>
            <a:r>
              <a:rPr lang="en-US" altLang="ko-KR" sz="1200" cap="none" dirty="0" smtClean="0" b="0" strike="noStrike">
                <a:solidFill>
                  <a:srgbClr val="F07178"/>
                </a:solidFill>
                <a:latin typeface="Consolas" charset="0"/>
                <a:ea typeface="Consolas" charset="0"/>
              </a:rPr>
              <a:t>div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&gt;</a:t>
            </a:r>
            <a:endParaRPr lang="ko-KR" altLang="en-US" sz="20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DDFF"/>
              </a:buClr>
              <a:buFont typeface="Wingdings"/>
              <a:buChar char="Ø"/>
            </a:pPr>
            <a:endParaRPr lang="ko-KR" altLang="en-US" sz="18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DDFF"/>
              </a:buClr>
              <a:buFont typeface="Wingdings"/>
              <a:buChar char="Ø"/>
            </a:pPr>
            <a:endParaRPr lang="ko-KR" altLang="en-US" sz="18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842010" y="5059045"/>
            <a:ext cx="6552565" cy="11163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16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Consolas" charset="0"/>
                <a:ea typeface="Consolas" charset="0"/>
              </a:rPr>
              <a:t>결과</a:t>
            </a:r>
            <a:endParaRPr lang="ko-KR" altLang="en-US" sz="16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Consolas" charset="0"/>
              <a:ea typeface="Consolas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Consolas" charset="0"/>
                <a:ea typeface="Consolas" charset="0"/>
              </a:rPr>
              <a:t>Hello vue js</a:t>
            </a:r>
            <a:endParaRPr lang="ko-KR" altLang="en-US" sz="16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Consolas" charset="0"/>
              <a:ea typeface="Consolas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Consolas" charset="0"/>
                <a:ea typeface="Consolas" charset="0"/>
              </a:rPr>
              <a:t>Hello vue js</a:t>
            </a:r>
            <a:endParaRPr lang="ko-KR" altLang="en-US" sz="16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Consolas" charset="0"/>
              <a:ea typeface="Consolas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Consolas" charset="0"/>
                <a:ea typeface="Consolas" charset="0"/>
              </a:rPr>
              <a:t>Vue.js</a:t>
            </a:r>
            <a:endParaRPr lang="ko-KR" altLang="en-US" sz="16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Consolas" charset="0"/>
              <a:ea typeface="Consolas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DDFF"/>
              </a:buClr>
              <a:buFont typeface="Wingdings"/>
              <a:buChar char="Ø"/>
            </a:pPr>
            <a:endParaRPr lang="ko-KR" altLang="en-US" sz="18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DDFF"/>
              </a:buClr>
              <a:buFont typeface="Wingdings"/>
              <a:buChar char="Ø"/>
            </a:pPr>
            <a:endParaRPr lang="ko-KR" altLang="en-US" sz="18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18_vue.js 기본기능-3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839470" y="1689100"/>
            <a:ext cx="4056380" cy="55759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C792EA"/>
                </a:solidFill>
                <a:latin typeface="Consolas" charset="0"/>
                <a:ea typeface="Consolas" charset="0"/>
              </a:rPr>
              <a:t>var</a:t>
            </a: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app 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=</a:t>
            </a: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new</a:t>
            </a: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 sz="1200" cap="none" dirty="0" smtClean="0" b="0" strike="noStrike">
                <a:solidFill>
                  <a:srgbClr val="82AAFF"/>
                </a:solidFill>
                <a:latin typeface="Consolas" charset="0"/>
                <a:ea typeface="Consolas" charset="0"/>
              </a:rPr>
              <a:t>Vue</a:t>
            </a:r>
            <a:r>
              <a:rPr lang="en-US" altLang="ko-KR" sz="120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Consolas" charset="0"/>
                <a:ea typeface="Consolas" charset="0"/>
              </a:rPr>
              <a:t>(</a:t>
            </a:r>
            <a:r>
              <a:rPr lang="en-US" altLang="ko-KR" sz="1200" cap="none" dirty="0" smtClean="0" b="0" strike="noStrike">
                <a:solidFill>
                  <a:srgbClr val="80007F"/>
                </a:solidFill>
                <a:latin typeface="Consolas" charset="0"/>
                <a:ea typeface="Consolas" charset="0"/>
              </a:rPr>
              <a:t>{</a:t>
            </a:r>
            <a:endParaRPr lang="ko-KR" altLang="en-US" sz="12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   </a:t>
            </a:r>
            <a:r>
              <a:rPr lang="en-US" altLang="ko-KR" sz="1200" cap="none" dirty="0" smtClean="0" i="1" b="0" strike="noStrike">
                <a:solidFill>
                  <a:srgbClr val="464B5D"/>
                </a:solidFill>
                <a:latin typeface="Consolas" charset="0"/>
                <a:ea typeface="Consolas" charset="0"/>
              </a:rPr>
              <a:t>//</a:t>
            </a:r>
            <a:r>
              <a:rPr lang="en-US" altLang="ko-KR" sz="1200" cap="none" dirty="0" smtClean="0" i="1" b="0" strike="noStrike">
                <a:solidFill>
                  <a:srgbClr val="F5E0F4"/>
                </a:solidFill>
                <a:latin typeface="Consolas" charset="0"/>
                <a:ea typeface="Consolas" charset="0"/>
              </a:rPr>
              <a:t> id값 app 태그에 적용</a:t>
            </a:r>
            <a:endParaRPr lang="ko-KR" altLang="en-US" sz="1200" cap="none" dirty="0" smtClean="0" i="1" b="0" strike="noStrike">
              <a:solidFill>
                <a:srgbClr val="F5E0F4"/>
              </a:solidFill>
              <a:latin typeface="Consolas" charset="0"/>
              <a:ea typeface="Consolas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  el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:</a:t>
            </a: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'</a:t>
            </a:r>
            <a:r>
              <a:rPr lang="en-US" altLang="ko-KR" sz="1200" cap="none" dirty="0" smtClean="0" b="0" strike="noStrike">
                <a:solidFill>
                  <a:srgbClr val="C3E88D"/>
                </a:solidFill>
                <a:latin typeface="Consolas" charset="0"/>
                <a:ea typeface="Consolas" charset="0"/>
              </a:rPr>
              <a:t>#app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',</a:t>
            </a:r>
            <a:endParaRPr lang="ko-KR" altLang="en-US" sz="12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   </a:t>
            </a:r>
            <a:r>
              <a:rPr lang="en-US" altLang="ko-KR" sz="1200" cap="none" dirty="0" smtClean="0" i="1" b="0" strike="noStrike">
                <a:solidFill>
                  <a:srgbClr val="464B5D"/>
                </a:solidFill>
                <a:latin typeface="Consolas" charset="0"/>
                <a:ea typeface="Consolas" charset="0"/>
              </a:rPr>
              <a:t>//</a:t>
            </a:r>
            <a:r>
              <a:rPr lang="en-US" altLang="ko-KR" sz="1200" cap="none" dirty="0" smtClean="0" i="1" b="0" strike="noStrike">
                <a:solidFill>
                  <a:srgbClr val="F5E0F4"/>
                </a:solidFill>
                <a:latin typeface="Consolas" charset="0"/>
                <a:ea typeface="Consolas" charset="0"/>
              </a:rPr>
              <a:t> a. data key : 데이터 바인딩</a:t>
            </a:r>
            <a:endParaRPr lang="ko-KR" altLang="en-US" sz="1200" cap="none" dirty="0" smtClean="0" i="1" b="0" strike="noStrike">
              <a:solidFill>
                <a:srgbClr val="F5E0F4"/>
              </a:solidFill>
              <a:latin typeface="Consolas" charset="0"/>
              <a:ea typeface="Consolas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  data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:</a:t>
            </a: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{</a:t>
            </a:r>
            <a:endParaRPr lang="ko-KR" altLang="en-US" sz="12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    </a:t>
            </a:r>
            <a:r>
              <a:rPr lang="en-US" altLang="ko-KR" sz="1200" cap="none" dirty="0" smtClean="0" i="1" b="0" strike="noStrike">
                <a:solidFill>
                  <a:srgbClr val="464B5D"/>
                </a:solidFill>
                <a:latin typeface="Consolas" charset="0"/>
                <a:ea typeface="Consolas" charset="0"/>
              </a:rPr>
              <a:t>//</a:t>
            </a:r>
            <a:r>
              <a:rPr lang="en-US" altLang="ko-KR" sz="1200" cap="none" dirty="0" smtClean="0" i="1" b="0" strike="noStrike">
                <a:solidFill>
                  <a:srgbClr val="F5E0F4"/>
                </a:solidFill>
                <a:latin typeface="Consolas" charset="0"/>
                <a:ea typeface="Consolas" charset="0"/>
              </a:rPr>
              <a:t> 2. 반복 렌더링</a:t>
            </a:r>
            <a:endParaRPr lang="ko-KR" altLang="en-US" sz="12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       </a:t>
            </a: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photos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:</a:t>
            </a: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[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{</a:t>
            </a:r>
            <a:endParaRPr lang="ko-KR" altLang="en-US" sz="12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               thumnail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:'</a:t>
            </a:r>
            <a:r>
              <a:rPr lang="en-US" altLang="ko-KR" sz="1200" cap="none" dirty="0" smtClean="0" b="0" strike="noStrike">
                <a:solidFill>
                  <a:srgbClr val="C3E88D"/>
                </a:solidFill>
                <a:latin typeface="Consolas" charset="0"/>
                <a:ea typeface="Consolas" charset="0"/>
              </a:rPr>
              <a:t>jpg1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',</a:t>
            </a:r>
            <a:endParaRPr lang="ko-KR" altLang="en-US" sz="12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               desc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:</a:t>
            </a: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'</a:t>
            </a:r>
            <a:r>
              <a:rPr lang="en-US" altLang="ko-KR" sz="1200" cap="none" dirty="0" smtClean="0" b="0" strike="noStrike">
                <a:solidFill>
                  <a:srgbClr val="C3E88D"/>
                </a:solidFill>
                <a:latin typeface="Consolas" charset="0"/>
                <a:ea typeface="Consolas" charset="0"/>
              </a:rPr>
              <a:t>Cherry Blossom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'</a:t>
            </a:r>
            <a:endParaRPr lang="ko-KR" altLang="en-US" sz="12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           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},</a:t>
            </a:r>
            <a:endParaRPr lang="ko-KR" altLang="en-US" sz="12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           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{</a:t>
            </a:r>
            <a:endParaRPr lang="ko-KR" altLang="en-US" sz="12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               thumnail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:'</a:t>
            </a:r>
            <a:r>
              <a:rPr lang="en-US" altLang="ko-KR" sz="1200" cap="none" dirty="0" smtClean="0" b="0" strike="noStrike">
                <a:solidFill>
                  <a:srgbClr val="C3E88D"/>
                </a:solidFill>
                <a:latin typeface="Consolas" charset="0"/>
                <a:ea typeface="Consolas" charset="0"/>
              </a:rPr>
              <a:t>jpg2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',</a:t>
            </a:r>
            <a:endParaRPr lang="ko-KR" altLang="en-US" sz="12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               desc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:</a:t>
            </a: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'</a:t>
            </a:r>
            <a:r>
              <a:rPr lang="en-US" altLang="ko-KR" sz="1200" cap="none" dirty="0" smtClean="0" b="0" strike="noStrike">
                <a:solidFill>
                  <a:srgbClr val="C3E88D"/>
                </a:solidFill>
                <a:latin typeface="Consolas" charset="0"/>
                <a:ea typeface="Consolas" charset="0"/>
              </a:rPr>
              <a:t>flower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'</a:t>
            </a:r>
            <a:endParaRPr lang="ko-KR" altLang="en-US" sz="12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           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},</a:t>
            </a:r>
            <a:endParaRPr lang="ko-KR" altLang="en-US" sz="12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           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{</a:t>
            </a:r>
            <a:endParaRPr lang="ko-KR" altLang="en-US" sz="12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               thumnail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:</a:t>
            </a: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'</a:t>
            </a:r>
            <a:r>
              <a:rPr lang="en-US" altLang="ko-KR" sz="1200" cap="none" dirty="0" smtClean="0" b="0" strike="noStrike">
                <a:solidFill>
                  <a:srgbClr val="C3E88D"/>
                </a:solidFill>
                <a:latin typeface="Consolas" charset="0"/>
                <a:ea typeface="Consolas" charset="0"/>
              </a:rPr>
              <a:t>jpg3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',</a:t>
            </a:r>
            <a:endParaRPr lang="ko-KR" altLang="en-US" sz="12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               desc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:</a:t>
            </a: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'</a:t>
            </a:r>
            <a:r>
              <a:rPr lang="en-US" altLang="ko-KR" sz="1200" cap="none" dirty="0" smtClean="0" b="0" strike="noStrike">
                <a:solidFill>
                  <a:srgbClr val="C3E88D"/>
                </a:solidFill>
                <a:latin typeface="Consolas" charset="0"/>
                <a:ea typeface="Consolas" charset="0"/>
              </a:rPr>
              <a:t>sky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'</a:t>
            </a:r>
            <a:endParaRPr lang="ko-KR" altLang="en-US" sz="12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           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},</a:t>
            </a:r>
            <a:endParaRPr lang="ko-KR" altLang="en-US" sz="12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       ]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,</a:t>
            </a:r>
            <a:endParaRPr lang="ko-KR" altLang="en-US" sz="12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   },</a:t>
            </a:r>
            <a:endParaRPr lang="ko-KR" altLang="en-US" sz="12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solidFill>
                  <a:srgbClr val="80007F"/>
                </a:solidFill>
                <a:latin typeface="Consolas" charset="0"/>
                <a:ea typeface="Consolas" charset="0"/>
              </a:rPr>
              <a:t>}</a:t>
            </a:r>
            <a:r>
              <a:rPr lang="en-US" altLang="ko-KR" sz="1200" cap="none" dirty="0" smtClean="0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Consolas" charset="0"/>
                <a:ea typeface="Consolas" charset="0"/>
              </a:rPr>
              <a:t>)</a:t>
            </a:r>
            <a:r>
              <a:rPr lang="en-US" altLang="ko-KR" sz="120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;</a:t>
            </a:r>
            <a:endParaRPr lang="ko-KR" altLang="en-US" sz="12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DDFF"/>
              </a:buClr>
              <a:buFont typeface="Wingdings"/>
              <a:buChar char="Ø"/>
            </a:pPr>
            <a:endParaRPr lang="ko-KR" altLang="en-US" sz="18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DDFF"/>
              </a:buClr>
              <a:buFont typeface="Wingdings"/>
              <a:buChar char="Ø"/>
            </a:pPr>
            <a:endParaRPr lang="ko-KR" altLang="en-US" sz="18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5066030" y="1685925"/>
            <a:ext cx="6552565" cy="2458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&lt;</a:t>
            </a:r>
            <a:r>
              <a:rPr lang="en-US" altLang="ko-KR" sz="1050" cap="none" dirty="0" smtClean="0" b="0" strike="noStrike">
                <a:solidFill>
                  <a:srgbClr val="F07178"/>
                </a:solidFill>
                <a:latin typeface="Consolas" charset="0"/>
                <a:ea typeface="Consolas" charset="0"/>
              </a:rPr>
              <a:t>div</a:t>
            </a:r>
            <a:r>
              <a:rPr lang="en-US" altLang="ko-KR" sz="105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 sz="1050" cap="none" dirty="0" smtClean="0" b="0" strike="noStrike">
                <a:solidFill>
                  <a:srgbClr val="C792EA"/>
                </a:solidFill>
                <a:latin typeface="Consolas" charset="0"/>
                <a:ea typeface="Consolas" charset="0"/>
              </a:rPr>
              <a:t>id</a:t>
            </a:r>
            <a:r>
              <a:rPr lang="en-US" altLang="ko-KR" sz="105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="</a:t>
            </a:r>
            <a:r>
              <a:rPr lang="en-US" altLang="ko-KR" sz="1050" cap="none" dirty="0" smtClean="0" b="0" strike="noStrike">
                <a:solidFill>
                  <a:srgbClr val="C3E88D"/>
                </a:solidFill>
                <a:latin typeface="Consolas" charset="0"/>
                <a:ea typeface="Consolas" charset="0"/>
              </a:rPr>
              <a:t>app</a:t>
            </a:r>
            <a:r>
              <a:rPr lang="en-US" altLang="ko-KR" sz="105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"&gt;</a:t>
            </a:r>
            <a:endParaRPr lang="ko-KR" altLang="en-US" sz="105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       </a:t>
            </a:r>
            <a:r>
              <a:rPr lang="en-US" altLang="ko-KR" sz="1050" cap="none" dirty="0" smtClean="0" i="1" b="0" strike="noStrike">
                <a:solidFill>
                  <a:srgbClr val="464B5D"/>
                </a:solidFill>
                <a:latin typeface="Consolas" charset="0"/>
                <a:ea typeface="Consolas" charset="0"/>
              </a:rPr>
              <a:t>&lt;!--</a:t>
            </a:r>
            <a:r>
              <a:rPr lang="en-US" altLang="ko-KR" sz="1050" cap="none" dirty="0" smtClean="0" i="1" b="0" strike="noStrike">
                <a:solidFill>
                  <a:srgbClr val="F5E0F4"/>
                </a:solidFill>
                <a:latin typeface="Consolas" charset="0"/>
                <a:ea typeface="Consolas" charset="0"/>
              </a:rPr>
              <a:t> 2. JSON데이터 렌더링</a:t>
            </a:r>
            <a:endParaRPr lang="ko-KR" altLang="en-US" sz="1050" cap="none" dirty="0" smtClean="0" i="1" b="0" strike="noStrike">
              <a:solidFill>
                <a:srgbClr val="464B5D"/>
              </a:solidFill>
              <a:latin typeface="Consolas" charset="0"/>
              <a:ea typeface="Consolas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     </a:t>
            </a:r>
            <a:r>
              <a:rPr lang="en-US" altLang="ko-KR" sz="105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&lt;</a:t>
            </a:r>
            <a:r>
              <a:rPr lang="en-US" altLang="ko-KR" sz="1050" cap="none" dirty="0" smtClean="0" b="0" strike="noStrike">
                <a:solidFill>
                  <a:srgbClr val="F07178"/>
                </a:solidFill>
                <a:latin typeface="Consolas" charset="0"/>
                <a:ea typeface="Consolas" charset="0"/>
              </a:rPr>
              <a:t>h3</a:t>
            </a:r>
            <a:r>
              <a:rPr lang="en-US" altLang="ko-KR" sz="105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&gt;</a:t>
            </a:r>
            <a:endParaRPr lang="ko-KR" altLang="en-US" sz="105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           </a:t>
            </a:r>
            <a:r>
              <a:rPr lang="en-US" altLang="ko-KR" sz="105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&lt;</a:t>
            </a:r>
            <a:r>
              <a:rPr lang="en-US" altLang="ko-KR" sz="1050" cap="none" dirty="0" smtClean="0" b="0" strike="noStrike">
                <a:solidFill>
                  <a:srgbClr val="F07178"/>
                </a:solidFill>
                <a:latin typeface="Consolas" charset="0"/>
                <a:ea typeface="Consolas" charset="0"/>
              </a:rPr>
              <a:t>div</a:t>
            </a:r>
            <a:r>
              <a:rPr lang="en-US" altLang="ko-KR" sz="105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 sz="1050" cap="none" dirty="0" smtClean="0" b="0" strike="noStrike">
                <a:solidFill>
                  <a:srgbClr val="C792EA"/>
                </a:solidFill>
                <a:latin typeface="Consolas" charset="0"/>
                <a:ea typeface="Consolas" charset="0"/>
              </a:rPr>
              <a:t>v-for</a:t>
            </a:r>
            <a:r>
              <a:rPr lang="en-US" altLang="ko-KR" sz="105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="</a:t>
            </a:r>
            <a:r>
              <a:rPr lang="en-US" altLang="ko-KR" sz="1050" cap="none" dirty="0" smtClean="0" b="0" strike="noStrike">
                <a:solidFill>
                  <a:srgbClr val="C3E88D"/>
                </a:solidFill>
                <a:latin typeface="Consolas" charset="0"/>
                <a:ea typeface="Consolas" charset="0"/>
              </a:rPr>
              <a:t>photo in photos</a:t>
            </a:r>
            <a:r>
              <a:rPr lang="en-US" altLang="ko-KR" sz="105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"&gt;</a:t>
            </a:r>
            <a:endParaRPr lang="ko-KR" altLang="en-US" sz="105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               </a:t>
            </a:r>
            <a:r>
              <a:rPr lang="en-US" altLang="ko-KR" sz="1050" cap="none" dirty="0" smtClean="0" i="1" b="0" strike="noStrike">
                <a:solidFill>
                  <a:srgbClr val="464B5D"/>
                </a:solidFill>
                <a:latin typeface="Consolas" charset="0"/>
                <a:ea typeface="Consolas" charset="0"/>
              </a:rPr>
              <a:t>&lt;!--</a:t>
            </a:r>
            <a:r>
              <a:rPr lang="en-US" altLang="ko-KR" sz="1050" cap="none" dirty="0" smtClean="0" i="1" b="0" strike="noStrike">
                <a:solidFill>
                  <a:srgbClr val="F5E0F4"/>
                </a:solidFill>
                <a:latin typeface="Consolas" charset="0"/>
                <a:ea typeface="Consolas" charset="0"/>
              </a:rPr>
              <a:t> &lt;img v-bind:src=""&gt; </a:t>
            </a:r>
            <a:r>
              <a:rPr lang="en-US" altLang="ko-KR" sz="1050" cap="none" dirty="0" smtClean="0" i="1" b="0" strike="noStrike">
                <a:solidFill>
                  <a:srgbClr val="464B5D"/>
                </a:solidFill>
                <a:latin typeface="Consolas" charset="0"/>
                <a:ea typeface="Consolas" charset="0"/>
              </a:rPr>
              <a:t>--&gt;</a:t>
            </a:r>
            <a:endParaRPr lang="ko-KR" altLang="en-US" sz="1050" cap="none" dirty="0" smtClean="0" i="1" b="0" strike="noStrike">
              <a:solidFill>
                <a:srgbClr val="464B5D"/>
              </a:solidFill>
              <a:latin typeface="Consolas" charset="0"/>
              <a:ea typeface="Consolas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               </a:t>
            </a:r>
            <a:r>
              <a:rPr lang="en-US" altLang="ko-KR" sz="105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&lt;</a:t>
            </a:r>
            <a:r>
              <a:rPr lang="en-US" altLang="ko-KR" sz="1050" cap="none" dirty="0" smtClean="0" b="0" strike="noStrike">
                <a:solidFill>
                  <a:srgbClr val="F07178"/>
                </a:solidFill>
                <a:latin typeface="Consolas" charset="0"/>
                <a:ea typeface="Consolas" charset="0"/>
              </a:rPr>
              <a:t>img</a:t>
            </a:r>
            <a:r>
              <a:rPr lang="en-US" altLang="ko-KR" sz="105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 sz="1050" cap="none" dirty="0" smtClean="0" b="0" strike="noStrike">
                <a:solidFill>
                  <a:srgbClr val="C792EA"/>
                </a:solidFill>
                <a:latin typeface="Consolas" charset="0"/>
                <a:ea typeface="Consolas" charset="0"/>
              </a:rPr>
              <a:t>:src</a:t>
            </a:r>
            <a:r>
              <a:rPr lang="en-US" altLang="ko-KR" sz="105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="</a:t>
            </a:r>
            <a:r>
              <a:rPr lang="en-US" altLang="ko-KR" sz="1050" cap="none" dirty="0" smtClean="0" b="0" strike="noStrike">
                <a:solidFill>
                  <a:srgbClr val="C3E88D"/>
                </a:solidFill>
                <a:latin typeface="Consolas" charset="0"/>
                <a:ea typeface="Consolas" charset="0"/>
              </a:rPr>
              <a:t>photo.thumnail</a:t>
            </a:r>
            <a:r>
              <a:rPr lang="en-US" altLang="ko-KR" sz="105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"&gt;</a:t>
            </a:r>
            <a:endParaRPr lang="ko-KR" altLang="en-US" sz="105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               </a:t>
            </a:r>
            <a:r>
              <a:rPr lang="en-US" altLang="ko-KR" sz="105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&lt;</a:t>
            </a:r>
            <a:r>
              <a:rPr lang="en-US" altLang="ko-KR" sz="1050" cap="none" dirty="0" smtClean="0" b="0" strike="noStrike">
                <a:solidFill>
                  <a:srgbClr val="F07178"/>
                </a:solidFill>
                <a:latin typeface="Consolas" charset="0"/>
                <a:ea typeface="Consolas" charset="0"/>
              </a:rPr>
              <a:t>p</a:t>
            </a:r>
            <a:r>
              <a:rPr lang="en-US" altLang="ko-KR" sz="105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&gt;</a:t>
            </a:r>
            <a:r>
              <a:rPr lang="en-US" altLang="ko-KR" sz="105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{{photo.desc}}</a:t>
            </a:r>
            <a:r>
              <a:rPr lang="en-US" altLang="ko-KR" sz="105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&lt;/</a:t>
            </a:r>
            <a:r>
              <a:rPr lang="en-US" altLang="ko-KR" sz="1050" cap="none" dirty="0" smtClean="0" b="0" strike="noStrike">
                <a:solidFill>
                  <a:srgbClr val="F07178"/>
                </a:solidFill>
                <a:latin typeface="Consolas" charset="0"/>
                <a:ea typeface="Consolas" charset="0"/>
              </a:rPr>
              <a:t>p</a:t>
            </a:r>
            <a:r>
              <a:rPr lang="en-US" altLang="ko-KR" sz="105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&gt;</a:t>
            </a:r>
            <a:endParaRPr lang="ko-KR" altLang="en-US" sz="105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           </a:t>
            </a:r>
            <a:r>
              <a:rPr lang="en-US" altLang="ko-KR" sz="105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&lt;/</a:t>
            </a:r>
            <a:r>
              <a:rPr lang="en-US" altLang="ko-KR" sz="1050" cap="none" dirty="0" smtClean="0" b="0" strike="noStrike">
                <a:solidFill>
                  <a:srgbClr val="F07178"/>
                </a:solidFill>
                <a:latin typeface="Consolas" charset="0"/>
                <a:ea typeface="Consolas" charset="0"/>
              </a:rPr>
              <a:t>div</a:t>
            </a:r>
            <a:r>
              <a:rPr lang="en-US" altLang="ko-KR" sz="105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&gt;</a:t>
            </a:r>
            <a:endParaRPr lang="ko-KR" altLang="en-US" sz="105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A6ACCD"/>
                </a:solidFill>
                <a:latin typeface="Consolas" charset="0"/>
                <a:ea typeface="Consolas" charset="0"/>
              </a:rPr>
              <a:t>        </a:t>
            </a:r>
            <a:r>
              <a:rPr lang="en-US" altLang="ko-KR" sz="105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&lt;/</a:t>
            </a:r>
            <a:r>
              <a:rPr lang="en-US" altLang="ko-KR" sz="1050" cap="none" dirty="0" smtClean="0" b="0" strike="noStrike">
                <a:solidFill>
                  <a:srgbClr val="F07178"/>
                </a:solidFill>
                <a:latin typeface="Consolas" charset="0"/>
                <a:ea typeface="Consolas" charset="0"/>
              </a:rPr>
              <a:t>h3</a:t>
            </a:r>
            <a:r>
              <a:rPr lang="en-US" altLang="ko-KR" sz="105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&gt;</a:t>
            </a:r>
            <a:endParaRPr lang="ko-KR" altLang="en-US" sz="105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&lt;/</a:t>
            </a:r>
            <a:r>
              <a:rPr lang="en-US" altLang="ko-KR" sz="1050" cap="none" dirty="0" smtClean="0" b="0" strike="noStrike">
                <a:solidFill>
                  <a:srgbClr val="F07178"/>
                </a:solidFill>
                <a:latin typeface="Consolas" charset="0"/>
                <a:ea typeface="Consolas" charset="0"/>
              </a:rPr>
              <a:t>div</a:t>
            </a:r>
            <a:r>
              <a:rPr lang="en-US" altLang="ko-KR" sz="1050" cap="none" dirty="0" smtClean="0" b="0" strike="noStrike">
                <a:solidFill>
                  <a:srgbClr val="89DDFF"/>
                </a:solidFill>
                <a:latin typeface="Consolas" charset="0"/>
                <a:ea typeface="Consolas" charset="0"/>
              </a:rPr>
              <a:t>&gt;</a:t>
            </a:r>
            <a:endParaRPr lang="ko-KR" altLang="en-US" sz="16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DDFF"/>
              </a:buClr>
              <a:buFont typeface="Wingdings"/>
              <a:buChar char="Ø"/>
            </a:pPr>
            <a:endParaRPr lang="ko-KR" altLang="en-US" sz="18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DDFF"/>
              </a:buClr>
              <a:buFont typeface="Wingdings"/>
              <a:buChar char="Ø"/>
            </a:pPr>
            <a:endParaRPr lang="ko-KR" altLang="en-US" sz="1800" cap="none" dirty="0" smtClean="0" b="0" strike="noStrike">
              <a:solidFill>
                <a:srgbClr val="89DDFF"/>
              </a:solidFill>
              <a:latin typeface="Consolas" charset="0"/>
              <a:ea typeface="Consola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2_Vue.js 특징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고기능 사이트 구축</a:t>
            </a: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한번 작성한 리소스(컴포넌트)는 쉽게 재사용</a:t>
            </a: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[데이터바인딩]포함 DOM과 관련된 다양한 기능 제공</a:t>
            </a: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HTML과 JS가 조합된 컴포넌트 기능 지원</a:t>
            </a: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A6ACCD"/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6ACCD"/>
              </a:buClr>
              <a:buFont typeface="Wingdings"/>
              <a:buChar char="Ø"/>
            </a:pPr>
            <a:endParaRPr lang="ko-KR" altLang="en-US" sz="2000" cap="none" dirty="0" smtClean="0" b="0" strike="noStrike">
              <a:latin typeface="나눔고딕 Light" charset="0"/>
              <a:ea typeface="나눔고딕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3_Vue.js 프레임워크 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Vue.js 콘셉 : 쉽고 간단하게 시작하기</a:t>
            </a: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단, 개발사의 안정성이 떨어짐</a:t>
            </a: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A6ACCD"/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6ACCD"/>
              </a:buClr>
              <a:buFont typeface="Wingdings"/>
              <a:buChar char="Ø"/>
            </a:pPr>
            <a:endParaRPr lang="ko-KR" altLang="en-US" sz="2000" cap="none" dirty="0" smtClean="0" b="0" strike="noStrike">
              <a:latin typeface="나눔고딕 Light" charset="0"/>
              <a:ea typeface="나눔고딕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4_Vue.js 개발환경 및 라이브러리 버전 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2.x 버전</a:t>
            </a: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버전 2.x 계열은 ECMA5 기능을 사용.</a:t>
            </a: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ES5를 해석할 수 있는 엔진을 가진 모던 브라우저에서만 사용 가능(IE8 이하 사용X)</a:t>
            </a: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A6ACCD"/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6ACCD"/>
              </a:buClr>
              <a:buFont typeface="Wingdings"/>
              <a:buChar char="Ø"/>
            </a:pPr>
            <a:endParaRPr lang="ko-KR" altLang="en-US" sz="2000" cap="none" dirty="0" smtClean="0" b="0" strike="noStrike">
              <a:latin typeface="나눔고딕 Light" charset="0"/>
              <a:ea typeface="나눔고딕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5_Vue.js 확장프로그램 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Vue.js 개발을 지원해주는 도구로 필수는 아님</a:t>
            </a: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애플리케이션의 현재 데이터 상태를 확인</a:t>
            </a: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변수 변경 상황을 추적하는 기능이 있어 개발시 편리함</a:t>
            </a: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A6ACCD"/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6ACCD"/>
              </a:buClr>
              <a:buFont typeface="Wingdings"/>
              <a:buChar char="Ø"/>
            </a:pPr>
            <a:endParaRPr lang="ko-KR" altLang="en-US" sz="2000" cap="none" dirty="0" smtClean="0" b="0" strike="noStrike">
              <a:latin typeface="나눔고딕 Light" charset="0"/>
              <a:ea typeface="나눔고딕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6_Vue.js 서드파티 라이브러리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Lodash : 유틸리티 라이브러리</a:t>
            </a: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Axios : Ajax전용 라이브러리</a:t>
            </a: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A6ACCD"/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6ACCD"/>
              </a:buClr>
              <a:buFont typeface="Wingdings"/>
              <a:buChar char="Ø"/>
            </a:pPr>
            <a:endParaRPr lang="ko-KR" altLang="en-US" sz="2000" cap="none" dirty="0" smtClean="0" b="0" strike="noStrike">
              <a:latin typeface="나눔고딕 Light" charset="0"/>
              <a:ea typeface="나눔고딕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7_Vue.js 적용 이해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vue.js의 내부는 굉장히 복잡한 구조</a:t>
            </a: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프레임워크의 장점인 제공해주는 규칙만을 사용하면 쉽게 적용할 수 있음</a:t>
            </a: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2800" cap="none" dirty="0" smtClean="0" b="1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결과 : 모든 것을 이해할 필요 없이 원하는 내용의 규칙만을 사용하면 쉽게 쓸 수 있다.</a:t>
            </a:r>
            <a:endParaRPr lang="ko-KR" altLang="en-US" sz="2800" cap="none" dirty="0" smtClean="0" b="1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A6ACCD"/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6ACCD"/>
              </a:buClr>
              <a:buFont typeface="Wingdings"/>
              <a:buChar char="Ø"/>
            </a:pPr>
            <a:endParaRPr lang="ko-KR" altLang="en-US" sz="2000" cap="none" dirty="0" smtClean="0" b="0" strike="noStrike">
              <a:latin typeface="나눔고딕 Light" charset="0"/>
              <a:ea typeface="나눔고딕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8_Vue.js 개요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Evan You의 개인프로젝트로 시작. 2014년에 배포한 자바스크립트 프레임워크</a:t>
            </a: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공식 사이트 : </a:t>
            </a:r>
            <a:r>
              <a:rPr lang="en-US" altLang="ko-KR" sz="2000" cap="none" dirty="0" smtClean="0" u="sng" b="0" strike="noStrike">
                <a:solidFill>
                  <a:srgbClr val="A6ACCD"/>
                </a:solidFill>
                <a:uFill>
                  <a:solidFill>
                    <a:srgbClr val="A6ACCD"/>
                  </a:solidFill>
                </a:uFill>
                <a:latin typeface="Consolas" charset="0"/>
                <a:ea typeface="Consolas" charset="0"/>
              </a:rPr>
              <a:t>https://kr.vuejs.org/</a:t>
            </a:r>
            <a:endParaRPr lang="ko-KR" altLang="en-US" sz="2000" cap="none" dirty="0" smtClean="0" u="sng" b="0" strike="noStrike">
              <a:solidFill>
                <a:srgbClr val="A6ACCD"/>
              </a:solidFill>
              <a:latin typeface="Consolas" charset="0"/>
              <a:ea typeface="Consolas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2000" cap="none" dirty="0" smtClean="0" u="sng" b="0" strike="noStrike">
              <a:solidFill>
                <a:srgbClr val="A6ACCD"/>
              </a:solidFill>
              <a:latin typeface="Consolas" charset="0"/>
              <a:ea typeface="Consolas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r>
              <a:rPr lang="en-US" altLang="ko-KR" sz="2000" cap="none" dirty="0" smtClean="0" b="0" strike="noStrike">
                <a:solidFill>
                  <a:schemeClr val="bg1">
                    <a:lumMod val="95000"/>
                    <a:lumOff val="0"/>
                  </a:schemeClr>
                </a:solidFill>
                <a:latin typeface="나눔고딕 Light" charset="0"/>
                <a:ea typeface="나눔고딕 Light" charset="0"/>
              </a:rPr>
              <a:t>버전 2.x부터 [Virtual DOM] 채용</a:t>
            </a: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</a:pPr>
            <a:endParaRPr lang="ko-KR" altLang="en-US" sz="2000" cap="none" dirty="0" smtClean="0" b="0" strike="noStrike">
              <a:solidFill>
                <a:schemeClr val="bg1">
                  <a:lumMod val="95000"/>
                  <a:lumOff val="0"/>
                </a:schemeClr>
              </a:solidFill>
              <a:latin typeface="나눔고딕 Light" charset="0"/>
              <a:ea typeface="나눔고딕 Light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A6ACCD"/>
              </a:solidFill>
              <a:latin typeface="나눔고딕 Light" charset="0"/>
              <a:ea typeface="나눔고딕 Light" charset="0"/>
            </a:endParaRPr>
          </a:p>
          <a:p>
            <a:pPr marL="254000" indent="-2540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6ACCD"/>
              </a:buClr>
              <a:buFont typeface="Wingdings"/>
              <a:buChar char="Ø"/>
            </a:pPr>
            <a:endParaRPr lang="ko-KR" altLang="en-US" sz="2000" cap="none" dirty="0" smtClean="0" b="0" strike="noStrike">
              <a:latin typeface="나눔고딕 Light" charset="0"/>
              <a:ea typeface="나눔고딕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pattern dark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dark" id="{1AE7A7E3-FA99-4289-ABC4-BCEDCD8E9AF1}" vid="{F80F4770-DD3C-4118-9A7F-F36FAD80C4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22</Pages>
  <Paragraphs>0</Paragraphs>
  <Words>48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 애리</dc:creator>
  <cp:lastModifiedBy>김 애리</cp:lastModifiedBy>
</cp:coreProperties>
</file>