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70" r:id="rId4"/>
    <p:sldId id="269" r:id="rId5"/>
    <p:sldId id="267" r:id="rId6"/>
    <p:sldId id="258" r:id="rId7"/>
    <p:sldId id="264" r:id="rId8"/>
    <p:sldId id="273" r:id="rId9"/>
    <p:sldId id="292" r:id="rId10"/>
    <p:sldId id="272" r:id="rId11"/>
    <p:sldId id="274" r:id="rId12"/>
    <p:sldId id="293" r:id="rId13"/>
    <p:sldId id="295" r:id="rId14"/>
    <p:sldId id="294" r:id="rId15"/>
    <p:sldId id="286" r:id="rId16"/>
    <p:sldId id="278" r:id="rId17"/>
    <p:sldId id="275" r:id="rId18"/>
    <p:sldId id="279" r:id="rId19"/>
    <p:sldId id="280" r:id="rId20"/>
    <p:sldId id="281" r:id="rId21"/>
    <p:sldId id="282" r:id="rId22"/>
    <p:sldId id="287" r:id="rId23"/>
    <p:sldId id="288" r:id="rId24"/>
    <p:sldId id="291" r:id="rId25"/>
    <p:sldId id="290" r:id="rId26"/>
    <p:sldId id="263" r:id="rId27"/>
  </p:sldIdLst>
  <p:sldSz cx="9144000" cy="5143500" type="screen16x9"/>
  <p:notesSz cx="6858000" cy="9144000"/>
  <p:embeddedFontLst>
    <p:embeddedFont>
      <p:font typeface="나눔고딕 ExtraBold" panose="020B0600000101010101" charset="-127"/>
      <p:bold r:id="rId30"/>
    </p:embeddedFont>
    <p:embeddedFont>
      <p:font typeface="나눔고딕" panose="020B0600000101010101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4" autoAdjust="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ED77-8FDF-4785-921F-935043709D8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B6B01-A5D0-4540-97F5-8449B17B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71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58698-355B-4A9C-A773-486B3C9348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B4EAA-3917-4FE1-A2B4-4ACB1F752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33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1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6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36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4EAA-3917-4FE1-A2B4-4ACB1F7527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2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6FCC-0560-4AE1-A888-183705207EFC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2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3945-3D12-405B-A255-AF68EBE8807F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D2E6-B3E1-49F9-A7C0-E71757146B13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9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FC9E-254C-469D-9076-FB2A1D50419A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3586-8B12-4B57-A934-EB8B79F87381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4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479F-3D83-4C8C-A8B2-7D23A3ED9C3D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1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9951-91C3-438B-9CF0-B8459ACD2587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1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1CF-627C-4573-8037-428CCF2F4CA3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7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EA4E-7DF0-4595-9162-5CB3B5225AAB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0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D126-D78D-4860-9852-03BC326ACB63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9778-F90E-4B4F-BDB6-843F29144B33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A1DB-CB6A-48AC-823C-B0A6C760B2D6}" type="datetime1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DB1-B4CF-47E7-96F3-19FFE143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6592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링크의전설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01288" y="2120538"/>
            <a:ext cx="5741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레벨디자인 틀</a:t>
            </a:r>
            <a:endParaRPr lang="ko-KR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03589" y="2870815"/>
            <a:ext cx="1136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RE:FRAME ]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4270326"/>
            <a:ext cx="2244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작성자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 201513077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정희진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2199" y="4501158"/>
            <a:ext cx="2244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수정일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 2018.04.07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55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 개요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3568" y="105958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스테이지들은 기본적으로 잠금 상태이다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본 스테이지의 경우 각 스테이지의 해금 조건이 만족되어야만 해당 스테이지를 얻을 수 있다</a:t>
            </a:r>
            <a:r>
              <a:rPr lang="en-US" altLang="ko-KR" sz="1200" dirty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830831" y="2067694"/>
            <a:ext cx="1586578" cy="2160240"/>
            <a:chOff x="1830831" y="2211710"/>
            <a:chExt cx="1586578" cy="2160240"/>
          </a:xfrm>
        </p:grpSpPr>
        <p:sp>
          <p:nvSpPr>
            <p:cNvPr id="2" name="직사각형 1"/>
            <p:cNvSpPr/>
            <p:nvPr/>
          </p:nvSpPr>
          <p:spPr>
            <a:xfrm>
              <a:off x="1977249" y="2571750"/>
              <a:ext cx="1224136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27086" y="2211710"/>
              <a:ext cx="13244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STAGE 3</a:t>
              </a:r>
              <a:endParaRPr lang="ko-KR" altLang="en-US" sz="1000" b="1" dirty="0"/>
            </a:p>
          </p:txBody>
        </p:sp>
        <p:sp>
          <p:nvSpPr>
            <p:cNvPr id="3" name="Lock"/>
            <p:cNvSpPr>
              <a:spLocks noEditPoints="1" noChangeArrowheads="1"/>
            </p:cNvSpPr>
            <p:nvPr/>
          </p:nvSpPr>
          <p:spPr bwMode="auto">
            <a:xfrm>
              <a:off x="2420510" y="2828035"/>
              <a:ext cx="337612" cy="42353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9606 h 21600"/>
                <a:gd name="T4" fmla="*/ 10800 w 21600"/>
                <a:gd name="T5" fmla="*/ 21600 h 21600"/>
                <a:gd name="T6" fmla="*/ 0 w 21600"/>
                <a:gd name="T7" fmla="*/ 9606 h 21600"/>
                <a:gd name="T8" fmla="*/ 744 w 21600"/>
                <a:gd name="T9" fmla="*/ 9904 h 21600"/>
                <a:gd name="T10" fmla="*/ 21134 w 21600"/>
                <a:gd name="T11" fmla="*/ 153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93" y="9606"/>
                  </a:moveTo>
                  <a:lnTo>
                    <a:pt x="2048" y="9606"/>
                  </a:lnTo>
                  <a:lnTo>
                    <a:pt x="2048" y="4713"/>
                  </a:lnTo>
                  <a:lnTo>
                    <a:pt x="2420" y="3818"/>
                  </a:lnTo>
                  <a:lnTo>
                    <a:pt x="2979" y="3028"/>
                  </a:lnTo>
                  <a:lnTo>
                    <a:pt x="3537" y="2446"/>
                  </a:lnTo>
                  <a:lnTo>
                    <a:pt x="3956" y="1998"/>
                  </a:lnTo>
                  <a:lnTo>
                    <a:pt x="4492" y="1581"/>
                  </a:lnTo>
                  <a:lnTo>
                    <a:pt x="5143" y="1238"/>
                  </a:lnTo>
                  <a:lnTo>
                    <a:pt x="5912" y="880"/>
                  </a:lnTo>
                  <a:lnTo>
                    <a:pt x="6587" y="641"/>
                  </a:lnTo>
                  <a:lnTo>
                    <a:pt x="7518" y="372"/>
                  </a:lnTo>
                  <a:lnTo>
                    <a:pt x="8425" y="208"/>
                  </a:lnTo>
                  <a:lnTo>
                    <a:pt x="9496" y="59"/>
                  </a:lnTo>
                  <a:lnTo>
                    <a:pt x="10637" y="14"/>
                  </a:lnTo>
                  <a:lnTo>
                    <a:pt x="11614" y="59"/>
                  </a:lnTo>
                  <a:lnTo>
                    <a:pt x="12382" y="119"/>
                  </a:lnTo>
                  <a:lnTo>
                    <a:pt x="13034" y="253"/>
                  </a:lnTo>
                  <a:lnTo>
                    <a:pt x="13779" y="417"/>
                  </a:lnTo>
                  <a:lnTo>
                    <a:pt x="14500" y="611"/>
                  </a:lnTo>
                  <a:lnTo>
                    <a:pt x="14733" y="686"/>
                  </a:lnTo>
                  <a:lnTo>
                    <a:pt x="14989" y="790"/>
                  </a:lnTo>
                  <a:lnTo>
                    <a:pt x="15175" y="865"/>
                  </a:lnTo>
                  <a:lnTo>
                    <a:pt x="15385" y="954"/>
                  </a:lnTo>
                  <a:lnTo>
                    <a:pt x="15431" y="969"/>
                  </a:lnTo>
                  <a:lnTo>
                    <a:pt x="15594" y="1059"/>
                  </a:lnTo>
                  <a:lnTo>
                    <a:pt x="15757" y="1148"/>
                  </a:lnTo>
                  <a:lnTo>
                    <a:pt x="15920" y="1267"/>
                  </a:lnTo>
                  <a:lnTo>
                    <a:pt x="16106" y="1372"/>
                  </a:lnTo>
                  <a:lnTo>
                    <a:pt x="16665" y="1730"/>
                  </a:lnTo>
                  <a:lnTo>
                    <a:pt x="17014" y="1998"/>
                  </a:lnTo>
                  <a:lnTo>
                    <a:pt x="17480" y="2356"/>
                  </a:lnTo>
                  <a:lnTo>
                    <a:pt x="17852" y="2804"/>
                  </a:lnTo>
                  <a:lnTo>
                    <a:pt x="18178" y="3192"/>
                  </a:lnTo>
                  <a:lnTo>
                    <a:pt x="18527" y="3639"/>
                  </a:lnTo>
                  <a:lnTo>
                    <a:pt x="18806" y="4132"/>
                  </a:lnTo>
                  <a:lnTo>
                    <a:pt x="19086" y="4713"/>
                  </a:lnTo>
                  <a:lnTo>
                    <a:pt x="19272" y="5191"/>
                  </a:lnTo>
                  <a:lnTo>
                    <a:pt x="19295" y="9606"/>
                  </a:lnTo>
                  <a:lnTo>
                    <a:pt x="21600" y="9606"/>
                  </a:lnTo>
                  <a:lnTo>
                    <a:pt x="21600" y="16289"/>
                  </a:lnTo>
                  <a:lnTo>
                    <a:pt x="21413" y="17184"/>
                  </a:lnTo>
                  <a:lnTo>
                    <a:pt x="21041" y="17900"/>
                  </a:lnTo>
                  <a:lnTo>
                    <a:pt x="20668" y="18377"/>
                  </a:lnTo>
                  <a:lnTo>
                    <a:pt x="20343" y="18855"/>
                  </a:lnTo>
                  <a:lnTo>
                    <a:pt x="19924" y="19332"/>
                  </a:lnTo>
                  <a:lnTo>
                    <a:pt x="19388" y="19809"/>
                  </a:lnTo>
                  <a:lnTo>
                    <a:pt x="18806" y="20242"/>
                  </a:lnTo>
                  <a:lnTo>
                    <a:pt x="18062" y="20585"/>
                  </a:lnTo>
                  <a:lnTo>
                    <a:pt x="17270" y="20883"/>
                  </a:lnTo>
                  <a:lnTo>
                    <a:pt x="16525" y="21182"/>
                  </a:lnTo>
                  <a:lnTo>
                    <a:pt x="15548" y="21420"/>
                  </a:lnTo>
                  <a:lnTo>
                    <a:pt x="14803" y="21540"/>
                  </a:lnTo>
                  <a:lnTo>
                    <a:pt x="13662" y="21674"/>
                  </a:lnTo>
                  <a:lnTo>
                    <a:pt x="8379" y="21659"/>
                  </a:lnTo>
                  <a:lnTo>
                    <a:pt x="7168" y="21540"/>
                  </a:lnTo>
                  <a:lnTo>
                    <a:pt x="6098" y="21331"/>
                  </a:lnTo>
                  <a:lnTo>
                    <a:pt x="5050" y="21092"/>
                  </a:lnTo>
                  <a:lnTo>
                    <a:pt x="4003" y="20764"/>
                  </a:lnTo>
                  <a:lnTo>
                    <a:pt x="3258" y="20391"/>
                  </a:lnTo>
                  <a:lnTo>
                    <a:pt x="2769" y="20123"/>
                  </a:lnTo>
                  <a:lnTo>
                    <a:pt x="2281" y="19720"/>
                  </a:lnTo>
                  <a:lnTo>
                    <a:pt x="1862" y="19407"/>
                  </a:lnTo>
                  <a:lnTo>
                    <a:pt x="1489" y="19079"/>
                  </a:lnTo>
                  <a:lnTo>
                    <a:pt x="1070" y="18676"/>
                  </a:lnTo>
                  <a:lnTo>
                    <a:pt x="744" y="18258"/>
                  </a:lnTo>
                  <a:lnTo>
                    <a:pt x="325" y="17661"/>
                  </a:lnTo>
                  <a:lnTo>
                    <a:pt x="162" y="17035"/>
                  </a:lnTo>
                  <a:lnTo>
                    <a:pt x="93" y="16468"/>
                  </a:lnTo>
                  <a:lnTo>
                    <a:pt x="93" y="9606"/>
                  </a:lnTo>
                  <a:close/>
                  <a:moveTo>
                    <a:pt x="6098" y="9591"/>
                  </a:moveTo>
                  <a:lnTo>
                    <a:pt x="6098" y="5220"/>
                  </a:lnTo>
                  <a:lnTo>
                    <a:pt x="6191" y="4907"/>
                  </a:lnTo>
                  <a:lnTo>
                    <a:pt x="6307" y="4639"/>
                  </a:lnTo>
                  <a:lnTo>
                    <a:pt x="6517" y="4370"/>
                  </a:lnTo>
                  <a:lnTo>
                    <a:pt x="6680" y="4087"/>
                  </a:lnTo>
                  <a:lnTo>
                    <a:pt x="6889" y="3878"/>
                  </a:lnTo>
                  <a:lnTo>
                    <a:pt x="7308" y="3520"/>
                  </a:lnTo>
                  <a:lnTo>
                    <a:pt x="7843" y="3281"/>
                  </a:lnTo>
                  <a:lnTo>
                    <a:pt x="8402" y="3013"/>
                  </a:lnTo>
                  <a:lnTo>
                    <a:pt x="9031" y="2834"/>
                  </a:lnTo>
                  <a:lnTo>
                    <a:pt x="9659" y="2700"/>
                  </a:lnTo>
                  <a:lnTo>
                    <a:pt x="10497" y="2625"/>
                  </a:lnTo>
                  <a:lnTo>
                    <a:pt x="11125" y="2655"/>
                  </a:lnTo>
                  <a:lnTo>
                    <a:pt x="11987" y="2789"/>
                  </a:lnTo>
                  <a:lnTo>
                    <a:pt x="12522" y="2893"/>
                  </a:lnTo>
                  <a:lnTo>
                    <a:pt x="13011" y="3028"/>
                  </a:lnTo>
                  <a:lnTo>
                    <a:pt x="13290" y="3192"/>
                  </a:lnTo>
                  <a:lnTo>
                    <a:pt x="13709" y="3371"/>
                  </a:lnTo>
                  <a:lnTo>
                    <a:pt x="13872" y="3505"/>
                  </a:lnTo>
                  <a:lnTo>
                    <a:pt x="14058" y="3639"/>
                  </a:lnTo>
                  <a:lnTo>
                    <a:pt x="14291" y="3788"/>
                  </a:lnTo>
                  <a:lnTo>
                    <a:pt x="14431" y="3953"/>
                  </a:lnTo>
                  <a:lnTo>
                    <a:pt x="14617" y="4102"/>
                  </a:lnTo>
                  <a:lnTo>
                    <a:pt x="14826" y="4311"/>
                  </a:lnTo>
                  <a:lnTo>
                    <a:pt x="14919" y="4534"/>
                  </a:lnTo>
                  <a:lnTo>
                    <a:pt x="15036" y="4773"/>
                  </a:lnTo>
                  <a:lnTo>
                    <a:pt x="15175" y="5027"/>
                  </a:lnTo>
                  <a:lnTo>
                    <a:pt x="15245" y="5220"/>
                  </a:lnTo>
                  <a:lnTo>
                    <a:pt x="15245" y="9591"/>
                  </a:lnTo>
                  <a:lnTo>
                    <a:pt x="6098" y="9591"/>
                  </a:lnTo>
                  <a:close/>
                </a:path>
                <a:path w="21600" h="21600" extrusionOk="0">
                  <a:moveTo>
                    <a:pt x="93" y="9606"/>
                  </a:moveTo>
                  <a:lnTo>
                    <a:pt x="21600" y="9606"/>
                  </a:lnTo>
                  <a:close/>
                </a:path>
                <a:path w="21600" h="21600" extrusionOk="0">
                  <a:moveTo>
                    <a:pt x="11684" y="17109"/>
                  </a:moveTo>
                  <a:lnTo>
                    <a:pt x="12266" y="19317"/>
                  </a:lnTo>
                  <a:lnTo>
                    <a:pt x="9659" y="19317"/>
                  </a:lnTo>
                  <a:lnTo>
                    <a:pt x="10287" y="17124"/>
                  </a:lnTo>
                  <a:lnTo>
                    <a:pt x="10008" y="16975"/>
                  </a:lnTo>
                  <a:lnTo>
                    <a:pt x="9799" y="16722"/>
                  </a:lnTo>
                  <a:lnTo>
                    <a:pt x="9752" y="16408"/>
                  </a:lnTo>
                  <a:lnTo>
                    <a:pt x="9822" y="16170"/>
                  </a:lnTo>
                  <a:lnTo>
                    <a:pt x="10008" y="16006"/>
                  </a:lnTo>
                  <a:lnTo>
                    <a:pt x="10148" y="15871"/>
                  </a:lnTo>
                  <a:lnTo>
                    <a:pt x="10381" y="15782"/>
                  </a:lnTo>
                  <a:lnTo>
                    <a:pt x="10660" y="15692"/>
                  </a:lnTo>
                  <a:lnTo>
                    <a:pt x="11009" y="15677"/>
                  </a:lnTo>
                  <a:lnTo>
                    <a:pt x="11288" y="15722"/>
                  </a:lnTo>
                  <a:lnTo>
                    <a:pt x="11614" y="15782"/>
                  </a:lnTo>
                  <a:lnTo>
                    <a:pt x="11893" y="15946"/>
                  </a:lnTo>
                  <a:lnTo>
                    <a:pt x="12033" y="16080"/>
                  </a:lnTo>
                  <a:lnTo>
                    <a:pt x="12173" y="16229"/>
                  </a:lnTo>
                  <a:lnTo>
                    <a:pt x="12196" y="16408"/>
                  </a:lnTo>
                  <a:lnTo>
                    <a:pt x="12103" y="16722"/>
                  </a:lnTo>
                  <a:lnTo>
                    <a:pt x="11987" y="16856"/>
                  </a:lnTo>
                  <a:lnTo>
                    <a:pt x="11847" y="16975"/>
                  </a:lnTo>
                  <a:lnTo>
                    <a:pt x="11684" y="17109"/>
                  </a:lnTo>
                </a:path>
              </a:pathLst>
            </a:custGeom>
            <a:solidFill>
              <a:srgbClr val="C0C0C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42841" y="3656369"/>
              <a:ext cx="1574568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□ </a:t>
              </a:r>
              <a:r>
                <a:rPr lang="en-US" altLang="ko-KR" sz="900" dirty="0"/>
                <a:t>stage 2 </a:t>
              </a:r>
              <a:r>
                <a:rPr lang="ko-KR" altLang="en-US" sz="900" dirty="0" err="1"/>
                <a:t>클리어</a:t>
              </a:r>
              <a:endParaRPr lang="en-US" altLang="ko-KR" sz="900" dirty="0"/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□ </a:t>
              </a:r>
              <a:r>
                <a:rPr lang="en-US" altLang="ko-KR" sz="900" dirty="0"/>
                <a:t>stage 2 </a:t>
              </a:r>
              <a:r>
                <a:rPr lang="ko-KR" altLang="en-US" sz="900" dirty="0" err="1"/>
                <a:t>엔딩</a:t>
              </a:r>
              <a:r>
                <a:rPr lang="en-US" altLang="ko-KR" sz="900" dirty="0"/>
                <a:t>B </a:t>
              </a:r>
              <a:r>
                <a:rPr lang="ko-KR" altLang="en-US" sz="900" dirty="0"/>
                <a:t>얻기</a:t>
              </a:r>
              <a:endParaRPr lang="en-US" altLang="ko-KR" sz="900" dirty="0"/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□ </a:t>
              </a:r>
              <a:r>
                <a:rPr lang="en-US" altLang="ko-KR" sz="900" dirty="0"/>
                <a:t>stage 1 </a:t>
              </a:r>
              <a:r>
                <a:rPr lang="ko-KR" altLang="en-US" sz="900" dirty="0" err="1"/>
                <a:t>퍼팩트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클리어</a:t>
              </a:r>
              <a:endParaRPr lang="ko-KR" altLang="en-US" sz="9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830831" y="3656369"/>
              <a:ext cx="1516972" cy="7155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 descr="C:\Program Files\Microsoft Office\MEDIA\OFFICE14\Bullets\BD21301_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552" y="3744069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5582514" y="2067694"/>
            <a:ext cx="1586578" cy="2160240"/>
            <a:chOff x="5203836" y="2211710"/>
            <a:chExt cx="1586578" cy="2160240"/>
          </a:xfrm>
        </p:grpSpPr>
        <p:sp>
          <p:nvSpPr>
            <p:cNvPr id="68" name="직사각형 67"/>
            <p:cNvSpPr/>
            <p:nvPr/>
          </p:nvSpPr>
          <p:spPr>
            <a:xfrm>
              <a:off x="5350254" y="2571750"/>
              <a:ext cx="1224136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잠금 해제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00091" y="2211710"/>
              <a:ext cx="13244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STAGE 3</a:t>
              </a:r>
              <a:endParaRPr lang="ko-KR" altLang="en-US" sz="10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15846" y="3656369"/>
              <a:ext cx="1574568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□ </a:t>
              </a:r>
              <a:r>
                <a:rPr lang="en-US" altLang="ko-KR" sz="900" dirty="0"/>
                <a:t>stage 2 </a:t>
              </a:r>
              <a:r>
                <a:rPr lang="ko-KR" altLang="en-US" sz="900" dirty="0" err="1"/>
                <a:t>클리어</a:t>
              </a:r>
              <a:endParaRPr lang="en-US" altLang="ko-KR" sz="900" dirty="0"/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□ </a:t>
              </a:r>
              <a:r>
                <a:rPr lang="en-US" altLang="ko-KR" sz="900" dirty="0"/>
                <a:t>stage 2 </a:t>
              </a:r>
              <a:r>
                <a:rPr lang="ko-KR" altLang="en-US" sz="900" dirty="0" err="1"/>
                <a:t>엔딩</a:t>
              </a:r>
              <a:r>
                <a:rPr lang="en-US" altLang="ko-KR" sz="900" dirty="0"/>
                <a:t>B </a:t>
              </a:r>
              <a:r>
                <a:rPr lang="ko-KR" altLang="en-US" sz="900" dirty="0"/>
                <a:t>얻기</a:t>
              </a:r>
              <a:endParaRPr lang="en-US" altLang="ko-KR" sz="900" dirty="0"/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□ </a:t>
              </a:r>
              <a:r>
                <a:rPr lang="en-US" altLang="ko-KR" sz="900" dirty="0"/>
                <a:t>stage 1 </a:t>
              </a:r>
              <a:r>
                <a:rPr lang="ko-KR" altLang="en-US" sz="900" dirty="0" err="1"/>
                <a:t>퍼팩트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클리어</a:t>
              </a:r>
              <a:endParaRPr lang="ko-KR" altLang="en-US" sz="9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203836" y="3656369"/>
              <a:ext cx="1516972" cy="7155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3" descr="C:\Program Files\Microsoft Office\MEDIA\OFFICE14\Bullets\BD21301_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557" y="3744069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3" descr="C:\Program Files\Microsoft Office\MEDIA\OFFICE14\Bullets\BD21301_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556" y="3960093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3" descr="C:\Program Files\Microsoft Office\MEDIA\OFFICE14\Bullets\BD21301_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557" y="4155926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오른쪽 화살표 9"/>
          <p:cNvSpPr/>
          <p:nvPr/>
        </p:nvSpPr>
        <p:spPr>
          <a:xfrm>
            <a:off x="3923928" y="2787774"/>
            <a:ext cx="1080120" cy="3197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284868" y="3169660"/>
            <a:ext cx="2358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모든 조건을 만족할 시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7D7EEA-C3F9-4700-BD05-8C34E7840527}"/>
              </a:ext>
            </a:extLst>
          </p:cNvPr>
          <p:cNvSpPr/>
          <p:nvPr/>
        </p:nvSpPr>
        <p:spPr>
          <a:xfrm>
            <a:off x="1123334" y="1932608"/>
            <a:ext cx="7074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ko-KR" sz="14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8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/>
        </p:nvSpPr>
        <p:spPr>
          <a:xfrm>
            <a:off x="1172095" y="2552007"/>
            <a:ext cx="2460567" cy="1097280"/>
          </a:xfrm>
          <a:custGeom>
            <a:avLst/>
            <a:gdLst>
              <a:gd name="connsiteX0" fmla="*/ 0 w 2460567"/>
              <a:gd name="connsiteY0" fmla="*/ 1097280 h 1097280"/>
              <a:gd name="connsiteX1" fmla="*/ 606829 w 2460567"/>
              <a:gd name="connsiteY1" fmla="*/ 698269 h 1097280"/>
              <a:gd name="connsiteX2" fmla="*/ 1221970 w 2460567"/>
              <a:gd name="connsiteY2" fmla="*/ 282633 h 1097280"/>
              <a:gd name="connsiteX3" fmla="*/ 1837112 w 2460567"/>
              <a:gd name="connsiteY3" fmla="*/ 432262 h 1097280"/>
              <a:gd name="connsiteX4" fmla="*/ 2460567 w 2460567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67" h="1097280">
                <a:moveTo>
                  <a:pt x="0" y="1097280"/>
                </a:moveTo>
                <a:lnTo>
                  <a:pt x="606829" y="698269"/>
                </a:lnTo>
                <a:lnTo>
                  <a:pt x="1221970" y="282633"/>
                </a:lnTo>
                <a:lnTo>
                  <a:pt x="1837112" y="432262"/>
                </a:lnTo>
                <a:lnTo>
                  <a:pt x="2460567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61923" y="1203598"/>
            <a:ext cx="4844089" cy="572796"/>
            <a:chOff x="1974828" y="1203598"/>
            <a:chExt cx="4844089" cy="572796"/>
          </a:xfrm>
        </p:grpSpPr>
        <p:grpSp>
          <p:nvGrpSpPr>
            <p:cNvPr id="53" name="그룹 52"/>
            <p:cNvGrpSpPr/>
            <p:nvPr/>
          </p:nvGrpSpPr>
          <p:grpSpPr>
            <a:xfrm flipH="1">
              <a:off x="1974828" y="1203598"/>
              <a:ext cx="667627" cy="572796"/>
              <a:chOff x="3023828" y="2006175"/>
              <a:chExt cx="1618730" cy="77060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STAGE1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flipH="1">
              <a:off x="2876883" y="1203598"/>
              <a:ext cx="667627" cy="572796"/>
              <a:chOff x="3023828" y="2006175"/>
              <a:chExt cx="1618730" cy="77060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STAGE2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flipH="1">
              <a:off x="3778938" y="1203598"/>
              <a:ext cx="667627" cy="572796"/>
              <a:chOff x="3023828" y="2006175"/>
              <a:chExt cx="1618730" cy="77060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STAGE3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 flipH="1">
              <a:off x="4680993" y="1203598"/>
              <a:ext cx="667627" cy="572796"/>
              <a:chOff x="3023828" y="2006175"/>
              <a:chExt cx="1618730" cy="77060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160917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STAGE4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 flipH="1">
              <a:off x="5583048" y="1203598"/>
              <a:ext cx="667627" cy="572796"/>
              <a:chOff x="3023828" y="2006175"/>
              <a:chExt cx="1618730" cy="77060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STAGE5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 flipH="1">
              <a:off x="6485104" y="1203598"/>
              <a:ext cx="333813" cy="572796"/>
              <a:chOff x="3023828" y="2006175"/>
              <a:chExt cx="1618730" cy="77060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엔</a:t>
                </a:r>
                <a:endPara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r>
                  <a:rPr lang="ko-KR" altLang="en-US" sz="900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딩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>
            <a:off x="871099" y="2175706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1099" y="3975906"/>
            <a:ext cx="3052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1115617" y="3582618"/>
            <a:ext cx="129882" cy="1298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1725406" y="3192967"/>
            <a:ext cx="129882" cy="1298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2335195" y="2775589"/>
            <a:ext cx="129882" cy="1298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944984" y="2911820"/>
            <a:ext cx="129882" cy="1298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554774" y="2499742"/>
            <a:ext cx="129882" cy="1298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68225" y="407254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스테이지 난이도 그래프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(</a:t>
            </a:r>
            <a:r>
              <a:rPr lang="ko-KR" altLang="en-US" sz="1000" b="1" dirty="0"/>
              <a:t>희망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634306" y="2132184"/>
            <a:ext cx="36130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본 스테이지 컨셉</a:t>
            </a:r>
            <a:r>
              <a:rPr lang="en-US" altLang="ko-KR" sz="900" dirty="0"/>
              <a:t>: </a:t>
            </a:r>
            <a:r>
              <a:rPr lang="en-US" altLang="ko-KR" sz="900" b="1" dirty="0"/>
              <a:t>A</a:t>
            </a:r>
            <a:r>
              <a:rPr lang="ko-KR" altLang="en-US" sz="900" b="1" dirty="0"/>
              <a:t>를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구하러 가는 여정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게임 목표</a:t>
            </a:r>
            <a:r>
              <a:rPr lang="en-US" altLang="ko-KR" sz="900" dirty="0"/>
              <a:t>: </a:t>
            </a:r>
            <a:r>
              <a:rPr lang="ko-KR" altLang="en-US" sz="900" dirty="0"/>
              <a:t>리듬으로 이뤄진 세상 속에서 </a:t>
            </a:r>
            <a:r>
              <a:rPr lang="en-US" altLang="ko-KR" sz="900" dirty="0"/>
              <a:t>A</a:t>
            </a:r>
            <a:r>
              <a:rPr lang="ko-KR" altLang="en-US" sz="900" dirty="0"/>
              <a:t>를 구해라</a:t>
            </a:r>
            <a:r>
              <a:rPr lang="en-US" altLang="ko-KR" sz="900" dirty="0"/>
              <a:t>!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스테이지 별 내용</a:t>
            </a:r>
            <a:r>
              <a:rPr lang="en-US" altLang="ko-KR" sz="900" dirty="0"/>
              <a:t>: A</a:t>
            </a:r>
            <a:r>
              <a:rPr lang="ko-KR" altLang="en-US" sz="900" dirty="0"/>
              <a:t>를</a:t>
            </a:r>
            <a:r>
              <a:rPr lang="en-US" altLang="ko-KR" sz="900" dirty="0"/>
              <a:t> </a:t>
            </a:r>
            <a:r>
              <a:rPr lang="ko-KR" altLang="en-US" sz="900" dirty="0"/>
              <a:t>구하러 가기 위한 단계를 거친다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Ex&gt; A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를 구하기 위한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단계는 지하통로 건너기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1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지하통로를 건넌 후 다리를 건넌다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2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등장인물 </a:t>
            </a:r>
            <a:r>
              <a:rPr lang="en-US" altLang="ko-KR" sz="900" dirty="0"/>
              <a:t>B</a:t>
            </a:r>
            <a:r>
              <a:rPr lang="ko-KR" altLang="en-US" sz="900" dirty="0"/>
              <a:t>와 </a:t>
            </a:r>
            <a:r>
              <a:rPr lang="en-US" altLang="ko-KR" sz="900" dirty="0"/>
              <a:t>C</a:t>
            </a:r>
            <a:r>
              <a:rPr lang="ko-KR" altLang="en-US" sz="900" dirty="0"/>
              <a:t>가</a:t>
            </a:r>
            <a:r>
              <a:rPr lang="en-US" altLang="ko-KR" sz="900" dirty="0"/>
              <a:t> </a:t>
            </a:r>
            <a:r>
              <a:rPr lang="ko-KR" altLang="en-US" sz="900" dirty="0"/>
              <a:t>플레이 공간의 밖에서 영상통화</a:t>
            </a:r>
            <a:r>
              <a:rPr lang="en-US" altLang="ko-KR" sz="900" dirty="0"/>
              <a:t>(</a:t>
            </a:r>
            <a:r>
              <a:rPr lang="ko-KR" altLang="en-US" sz="900" dirty="0"/>
              <a:t>디지털 통화</a:t>
            </a:r>
            <a:r>
              <a:rPr lang="en-US" altLang="ko-KR" sz="900" dirty="0"/>
              <a:t>)</a:t>
            </a:r>
            <a:r>
              <a:rPr lang="ko-KR" altLang="en-US" sz="900" dirty="0"/>
              <a:t>로 플레이어 캐릭터에게 임무를 전달해주는 것이 컨셉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프레임 사이사이로 소통을 하는 듯한 내용을 추가하여 프레임이 컨셉인 이유가 있도록 만들면 좋을 듯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Ex&gt; 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프레임 너머로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플레이어와 연락하는 컨셉</a:t>
            </a:r>
            <a:endParaRPr lang="en-US" altLang="ko-KR" sz="900" dirty="0"/>
          </a:p>
        </p:txBody>
      </p:sp>
      <p:cxnSp>
        <p:nvCxnSpPr>
          <p:cNvPr id="97" name="직선 연결선 96"/>
          <p:cNvCxnSpPr/>
          <p:nvPr/>
        </p:nvCxnSpPr>
        <p:spPr>
          <a:xfrm>
            <a:off x="4283968" y="2067694"/>
            <a:ext cx="0" cy="24049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 플레이 구조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EC646C-ACC4-4301-A26F-7291D1F427DC}"/>
              </a:ext>
            </a:extLst>
          </p:cNvPr>
          <p:cNvSpPr txBox="1"/>
          <p:nvPr/>
        </p:nvSpPr>
        <p:spPr>
          <a:xfrm>
            <a:off x="914424" y="4227934"/>
            <a:ext cx="7416824" cy="2330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/>
              <a:t>스테이지 엔딩이 이미 결정된 스테이지의 플레이를 다시 할 경우</a:t>
            </a:r>
            <a:r>
              <a:rPr lang="en-US" altLang="ko-KR" sz="700" dirty="0"/>
              <a:t>(</a:t>
            </a:r>
            <a:r>
              <a:rPr lang="ko-KR" altLang="en-US" sz="700" dirty="0"/>
              <a:t>위 그림에선 스테이지</a:t>
            </a:r>
            <a:r>
              <a:rPr lang="en-US" altLang="ko-KR" sz="700" dirty="0"/>
              <a:t>1, 2) </a:t>
            </a:r>
            <a:r>
              <a:rPr lang="ko-KR" altLang="en-US" sz="700" dirty="0"/>
              <a:t>다시 플레이하는 스테이지의 다음 스테이지들의 엔딩들 모두 초기화 </a:t>
            </a:r>
            <a:endParaRPr lang="en-US" altLang="ko-KR" sz="7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41EB2BF-EB75-46C3-A292-007F8EC85CF0}"/>
              </a:ext>
            </a:extLst>
          </p:cNvPr>
          <p:cNvGrpSpPr/>
          <p:nvPr/>
        </p:nvGrpSpPr>
        <p:grpSpPr>
          <a:xfrm>
            <a:off x="2195736" y="957328"/>
            <a:ext cx="4176464" cy="3077030"/>
            <a:chOff x="1576195" y="940759"/>
            <a:chExt cx="4363958" cy="321516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226D651-F3DD-4654-8BAF-C3C1B9010D87}"/>
                </a:ext>
              </a:extLst>
            </p:cNvPr>
            <p:cNvGrpSpPr/>
            <p:nvPr/>
          </p:nvGrpSpPr>
          <p:grpSpPr>
            <a:xfrm>
              <a:off x="2123729" y="1438878"/>
              <a:ext cx="3816424" cy="1032332"/>
              <a:chOff x="2123728" y="1328656"/>
              <a:chExt cx="4268027" cy="1154489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C2B176D-3520-44BA-9C4A-EF857D0BDBD5}"/>
                  </a:ext>
                </a:extLst>
              </p:cNvPr>
              <p:cNvGrpSpPr/>
              <p:nvPr/>
            </p:nvGrpSpPr>
            <p:grpSpPr>
              <a:xfrm flipH="1">
                <a:off x="2123728" y="1328656"/>
                <a:ext cx="667627" cy="572796"/>
                <a:chOff x="3023828" y="2006175"/>
                <a:chExt cx="1618730" cy="770607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054C5C65-B48B-4FD2-A867-9E317103813A}"/>
                    </a:ext>
                  </a:extLst>
                </p:cNvPr>
                <p:cNvSpPr/>
                <p:nvPr/>
              </p:nvSpPr>
              <p:spPr>
                <a:xfrm>
                  <a:off x="3023828" y="2006175"/>
                  <a:ext cx="1618730" cy="77060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AAE1F08-DCC8-4757-B1BC-925D9037B263}"/>
                    </a:ext>
                  </a:extLst>
                </p:cNvPr>
                <p:cNvSpPr txBox="1"/>
                <p:nvPr/>
              </p:nvSpPr>
              <p:spPr>
                <a:xfrm>
                  <a:off x="3160922" y="2143038"/>
                  <a:ext cx="1344548" cy="4630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STAGE1</a:t>
                  </a:r>
                  <a:endParaRPr lang="ko-KR" altLang="en-US" sz="7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0974602-03E9-4FB9-91B3-CFAE785A0793}"/>
                  </a:ext>
                </a:extLst>
              </p:cNvPr>
              <p:cNvGrpSpPr/>
              <p:nvPr/>
            </p:nvGrpSpPr>
            <p:grpSpPr>
              <a:xfrm flipH="1">
                <a:off x="3023828" y="1328656"/>
                <a:ext cx="667627" cy="572796"/>
                <a:chOff x="3023828" y="2006175"/>
                <a:chExt cx="1618730" cy="770607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B60C633-5618-4268-BFA9-8823F28840D5}"/>
                    </a:ext>
                  </a:extLst>
                </p:cNvPr>
                <p:cNvSpPr/>
                <p:nvPr/>
              </p:nvSpPr>
              <p:spPr>
                <a:xfrm>
                  <a:off x="3023828" y="2006175"/>
                  <a:ext cx="1618730" cy="77060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8877AC0-512B-483D-ADF6-488C2821F0A4}"/>
                    </a:ext>
                  </a:extLst>
                </p:cNvPr>
                <p:cNvSpPr txBox="1"/>
                <p:nvPr/>
              </p:nvSpPr>
              <p:spPr>
                <a:xfrm>
                  <a:off x="3160922" y="2143038"/>
                  <a:ext cx="1344548" cy="4630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STAGE2</a:t>
                  </a:r>
                  <a:endParaRPr lang="ko-KR" altLang="en-US" sz="7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30EA12E-18D9-4780-A64E-9C4C82510437}"/>
                  </a:ext>
                </a:extLst>
              </p:cNvPr>
              <p:cNvGrpSpPr/>
              <p:nvPr/>
            </p:nvGrpSpPr>
            <p:grpSpPr>
              <a:xfrm flipH="1">
                <a:off x="3923928" y="1328656"/>
                <a:ext cx="667627" cy="572796"/>
                <a:chOff x="3023828" y="2006175"/>
                <a:chExt cx="1618730" cy="77060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5E72EE43-DA2C-4BD4-BFE0-299335C529C4}"/>
                    </a:ext>
                  </a:extLst>
                </p:cNvPr>
                <p:cNvSpPr/>
                <p:nvPr/>
              </p:nvSpPr>
              <p:spPr>
                <a:xfrm>
                  <a:off x="3023828" y="2006175"/>
                  <a:ext cx="1618730" cy="77060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CDB4ED5-6FD8-40E8-8AD8-2AA2C78820A1}"/>
                    </a:ext>
                  </a:extLst>
                </p:cNvPr>
                <p:cNvSpPr txBox="1"/>
                <p:nvPr/>
              </p:nvSpPr>
              <p:spPr>
                <a:xfrm>
                  <a:off x="3160922" y="2143038"/>
                  <a:ext cx="1344548" cy="4630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STAGE3</a:t>
                  </a:r>
                  <a:endParaRPr lang="ko-KR" altLang="en-US" sz="7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908A8546-83F8-4486-8C9A-77D3D2BAF112}"/>
                  </a:ext>
                </a:extLst>
              </p:cNvPr>
              <p:cNvGrpSpPr/>
              <p:nvPr/>
            </p:nvGrpSpPr>
            <p:grpSpPr>
              <a:xfrm flipH="1">
                <a:off x="4824028" y="1328656"/>
                <a:ext cx="667627" cy="572796"/>
                <a:chOff x="3023828" y="2006175"/>
                <a:chExt cx="1618730" cy="770607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9E282E0D-BD30-463C-9C0B-F882A90F0D0E}"/>
                    </a:ext>
                  </a:extLst>
                </p:cNvPr>
                <p:cNvSpPr/>
                <p:nvPr/>
              </p:nvSpPr>
              <p:spPr>
                <a:xfrm>
                  <a:off x="3023828" y="2006175"/>
                  <a:ext cx="1618730" cy="77060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930856-2D42-4727-A6AC-0E129D099187}"/>
                    </a:ext>
                  </a:extLst>
                </p:cNvPr>
                <p:cNvSpPr txBox="1"/>
                <p:nvPr/>
              </p:nvSpPr>
              <p:spPr>
                <a:xfrm>
                  <a:off x="3160919" y="2143038"/>
                  <a:ext cx="1344548" cy="4630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STAGE4</a:t>
                  </a:r>
                  <a:endParaRPr lang="ko-KR" altLang="en-US" sz="7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A619CB7-844A-4BAA-A943-31DA676B03C1}"/>
                  </a:ext>
                </a:extLst>
              </p:cNvPr>
              <p:cNvGrpSpPr/>
              <p:nvPr/>
            </p:nvGrpSpPr>
            <p:grpSpPr>
              <a:xfrm flipH="1">
                <a:off x="5724128" y="1328656"/>
                <a:ext cx="667627" cy="572796"/>
                <a:chOff x="3023828" y="2006175"/>
                <a:chExt cx="1618730" cy="77060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82147F8C-6D00-4965-9DE3-EBEEB325B8FC}"/>
                    </a:ext>
                  </a:extLst>
                </p:cNvPr>
                <p:cNvSpPr/>
                <p:nvPr/>
              </p:nvSpPr>
              <p:spPr>
                <a:xfrm>
                  <a:off x="3023828" y="2006175"/>
                  <a:ext cx="1618730" cy="77060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AA4B3D-9667-4E6A-8288-D152B80B19EF}"/>
                    </a:ext>
                  </a:extLst>
                </p:cNvPr>
                <p:cNvSpPr txBox="1"/>
                <p:nvPr/>
              </p:nvSpPr>
              <p:spPr>
                <a:xfrm>
                  <a:off x="3160922" y="2143038"/>
                  <a:ext cx="1344548" cy="4630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STAGE5</a:t>
                  </a:r>
                  <a:endParaRPr lang="ko-KR" altLang="en-US" sz="7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cxnSp>
            <p:nvCxnSpPr>
              <p:cNvPr id="4" name="연결선: 꺾임 3">
                <a:extLst>
                  <a:ext uri="{FF2B5EF4-FFF2-40B4-BE49-F238E27FC236}">
                    <a16:creationId xmlns:a16="http://schemas.microsoft.com/office/drawing/2014/main" id="{96466D61-239A-4A8B-9908-B24325B9B5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07591" y="1579106"/>
                <a:ext cx="12700" cy="900100"/>
              </a:xfrm>
              <a:prstGeom prst="bentConnector3">
                <a:avLst>
                  <a:gd name="adj1" fmla="val 111678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E017A3EA-4AF3-4169-9879-07F1BA4882A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603080" y="1578748"/>
                <a:ext cx="12700" cy="900100"/>
              </a:xfrm>
              <a:prstGeom prst="bentConnector3">
                <a:avLst>
                  <a:gd name="adj1" fmla="val 101167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76E822D-056E-498D-BFE6-BA890AE276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7741" y="2035149"/>
                <a:ext cx="0" cy="10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8B2DD2-0375-4E6A-BB10-602E84655410}"/>
                  </a:ext>
                </a:extLst>
              </p:cNvPr>
              <p:cNvSpPr txBox="1"/>
              <p:nvPr/>
            </p:nvSpPr>
            <p:spPr>
              <a:xfrm>
                <a:off x="2262445" y="2173371"/>
                <a:ext cx="1302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이미 클리어 한 스테이지</a:t>
                </a:r>
                <a:endParaRPr lang="en-US" altLang="ko-KR" sz="600" dirty="0"/>
              </a:p>
              <a:p>
                <a:pPr algn="ctr"/>
                <a:r>
                  <a:rPr lang="en-US" altLang="ko-KR" sz="600" dirty="0"/>
                  <a:t>(</a:t>
                </a:r>
                <a:r>
                  <a:rPr lang="ko-KR" altLang="en-US" sz="600" dirty="0"/>
                  <a:t>스테이지 엔딩이 결정됨</a:t>
                </a:r>
                <a:r>
                  <a:rPr lang="en-US" altLang="ko-KR" sz="600" dirty="0"/>
                  <a:t>)</a:t>
                </a:r>
                <a:endParaRPr lang="ko-KR" altLang="en-US" sz="6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5C1A5B-B00A-4F4D-BBDD-5C64AAD4EFBD}"/>
                  </a:ext>
                </a:extLst>
              </p:cNvPr>
              <p:cNvSpPr txBox="1"/>
              <p:nvPr/>
            </p:nvSpPr>
            <p:spPr>
              <a:xfrm>
                <a:off x="5051029" y="2173371"/>
                <a:ext cx="1116802" cy="206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열리지 않은 스테이지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946361-B479-4995-962B-5DB26C834F96}"/>
                  </a:ext>
                </a:extLst>
              </p:cNvPr>
              <p:cNvSpPr txBox="1"/>
              <p:nvPr/>
            </p:nvSpPr>
            <p:spPr>
              <a:xfrm>
                <a:off x="3656017" y="2173368"/>
                <a:ext cx="1212999" cy="30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현재 스테이지</a:t>
                </a:r>
                <a:endParaRPr lang="en-US" altLang="ko-KR" sz="600" dirty="0"/>
              </a:p>
              <a:p>
                <a:pPr algn="ctr"/>
                <a:r>
                  <a:rPr lang="en-US" altLang="ko-KR" sz="600" dirty="0"/>
                  <a:t>(</a:t>
                </a:r>
                <a:r>
                  <a:rPr lang="ko-KR" altLang="en-US" sz="600" dirty="0"/>
                  <a:t>열렸으나</a:t>
                </a:r>
                <a:r>
                  <a:rPr lang="en-US" altLang="ko-KR" sz="600" dirty="0"/>
                  <a:t>, </a:t>
                </a:r>
                <a:r>
                  <a:rPr lang="ko-KR" altLang="en-US" sz="600" dirty="0"/>
                  <a:t>엔딩이 결정</a:t>
                </a:r>
                <a:r>
                  <a:rPr lang="en-US" altLang="ko-KR" sz="600" dirty="0"/>
                  <a:t>X)</a:t>
                </a:r>
                <a:endParaRPr lang="ko-KR" altLang="en-US" sz="600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38F4E6F-601A-4043-BA52-E9710C70ADA8}"/>
                </a:ext>
              </a:extLst>
            </p:cNvPr>
            <p:cNvGrpSpPr/>
            <p:nvPr/>
          </p:nvGrpSpPr>
          <p:grpSpPr>
            <a:xfrm flipH="1">
              <a:off x="2123728" y="3138531"/>
              <a:ext cx="596985" cy="512188"/>
              <a:chOff x="3023828" y="2006175"/>
              <a:chExt cx="1618730" cy="77060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522F7985-2332-4339-828B-C8613745A91B}"/>
                  </a:ext>
                </a:extLst>
              </p:cNvPr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4ACBDB0-F524-4BF8-9A8B-8CE3DF0FB1EB}"/>
                  </a:ext>
                </a:extLst>
              </p:cNvPr>
              <p:cNvSpPr txBox="1"/>
              <p:nvPr/>
            </p:nvSpPr>
            <p:spPr>
              <a:xfrm>
                <a:off x="3160922" y="2143038"/>
                <a:ext cx="1344548" cy="4630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STAGE1</a:t>
                </a:r>
                <a:endParaRPr lang="ko-KR" altLang="en-US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62DEEC6-E562-40BA-BE31-FD1D5F0C80A5}"/>
                </a:ext>
              </a:extLst>
            </p:cNvPr>
            <p:cNvGrpSpPr/>
            <p:nvPr/>
          </p:nvGrpSpPr>
          <p:grpSpPr>
            <a:xfrm flipH="1">
              <a:off x="2928588" y="3138531"/>
              <a:ext cx="596985" cy="512188"/>
              <a:chOff x="3023828" y="2006175"/>
              <a:chExt cx="1618730" cy="770607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122F4F5-FAC0-4D2B-9515-B8D58C2A060A}"/>
                  </a:ext>
                </a:extLst>
              </p:cNvPr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B8D51D-BE90-41E5-92B7-C6D98B9DBFF1}"/>
                  </a:ext>
                </a:extLst>
              </p:cNvPr>
              <p:cNvSpPr txBox="1"/>
              <p:nvPr/>
            </p:nvSpPr>
            <p:spPr>
              <a:xfrm>
                <a:off x="3160922" y="2143038"/>
                <a:ext cx="1344548" cy="4630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STAGE2</a:t>
                </a:r>
                <a:endParaRPr lang="ko-KR" altLang="en-US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B59D61A-3FEB-450D-8CE6-A1697F0909C8}"/>
                </a:ext>
              </a:extLst>
            </p:cNvPr>
            <p:cNvGrpSpPr/>
            <p:nvPr/>
          </p:nvGrpSpPr>
          <p:grpSpPr>
            <a:xfrm flipH="1">
              <a:off x="3733448" y="3138531"/>
              <a:ext cx="596985" cy="512188"/>
              <a:chOff x="3023828" y="2006175"/>
              <a:chExt cx="1618730" cy="770607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198163FC-4232-41CA-9E46-6C7C6B4A160E}"/>
                  </a:ext>
                </a:extLst>
              </p:cNvPr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72D7B76-3A89-4DDA-8A1C-E28DAD31DAC4}"/>
                  </a:ext>
                </a:extLst>
              </p:cNvPr>
              <p:cNvSpPr txBox="1"/>
              <p:nvPr/>
            </p:nvSpPr>
            <p:spPr>
              <a:xfrm>
                <a:off x="3160922" y="2143038"/>
                <a:ext cx="1344548" cy="4630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STAGE3</a:t>
                </a:r>
                <a:endParaRPr lang="ko-KR" altLang="en-US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9EF60A2-C76F-4341-83AB-082112D7F626}"/>
                </a:ext>
              </a:extLst>
            </p:cNvPr>
            <p:cNvGrpSpPr/>
            <p:nvPr/>
          </p:nvGrpSpPr>
          <p:grpSpPr>
            <a:xfrm flipH="1">
              <a:off x="4538307" y="3138531"/>
              <a:ext cx="596985" cy="512188"/>
              <a:chOff x="3023828" y="2006175"/>
              <a:chExt cx="1618730" cy="770607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9ECBC0F-F388-4505-8249-867E14A56841}"/>
                  </a:ext>
                </a:extLst>
              </p:cNvPr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D70F211-CCC4-4D37-B6AE-E87996CBABC9}"/>
                  </a:ext>
                </a:extLst>
              </p:cNvPr>
              <p:cNvSpPr txBox="1"/>
              <p:nvPr/>
            </p:nvSpPr>
            <p:spPr>
              <a:xfrm>
                <a:off x="3160919" y="2143038"/>
                <a:ext cx="1344548" cy="463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STAGE4</a:t>
                </a:r>
                <a:endParaRPr lang="ko-KR" altLang="en-US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DB27624-D01C-46C7-8C83-DF1EA8FCB00A}"/>
                </a:ext>
              </a:extLst>
            </p:cNvPr>
            <p:cNvGrpSpPr/>
            <p:nvPr/>
          </p:nvGrpSpPr>
          <p:grpSpPr>
            <a:xfrm flipH="1">
              <a:off x="5343167" y="3138531"/>
              <a:ext cx="596985" cy="512188"/>
              <a:chOff x="3023828" y="2006175"/>
              <a:chExt cx="1618730" cy="770607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2FF0853-D26A-49D5-8C85-00FF7B4A9B2C}"/>
                  </a:ext>
                </a:extLst>
              </p:cNvPr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12D696D-2831-4960-9400-9452B3834FFC}"/>
                  </a:ext>
                </a:extLst>
              </p:cNvPr>
              <p:cNvSpPr txBox="1"/>
              <p:nvPr/>
            </p:nvSpPr>
            <p:spPr>
              <a:xfrm>
                <a:off x="3160922" y="2143038"/>
                <a:ext cx="1344548" cy="463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STAGE5</a:t>
                </a:r>
                <a:endParaRPr lang="ko-KR" altLang="en-US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FD752FC-431E-489A-9999-577EC702288E}"/>
                </a:ext>
              </a:extLst>
            </p:cNvPr>
            <p:cNvCxnSpPr>
              <a:stCxn id="42" idx="0"/>
              <a:endCxn id="36" idx="0"/>
            </p:cNvCxnSpPr>
            <p:nvPr/>
          </p:nvCxnSpPr>
          <p:spPr>
            <a:xfrm rot="16200000" flipV="1">
              <a:off x="3227081" y="634018"/>
              <a:ext cx="12700" cy="160972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619E50-B4DE-422F-B799-98994C2902CB}"/>
                </a:ext>
              </a:extLst>
            </p:cNvPr>
            <p:cNvSpPr txBox="1"/>
            <p:nvPr/>
          </p:nvSpPr>
          <p:spPr>
            <a:xfrm>
              <a:off x="2428571" y="940759"/>
              <a:ext cx="1626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재 플레이 후 </a:t>
              </a:r>
              <a:endParaRPr lang="en-US" altLang="ko-KR" sz="600" dirty="0"/>
            </a:p>
            <a:p>
              <a:pPr algn="ctr"/>
              <a:r>
                <a:rPr lang="en-US" altLang="ko-KR" sz="600" dirty="0"/>
                <a:t>Stage1</a:t>
              </a:r>
              <a:r>
                <a:rPr lang="ko-KR" altLang="en-US" sz="600" dirty="0"/>
                <a:t>의 엔딩이 변할 시</a:t>
              </a:r>
            </a:p>
          </p:txBody>
        </p:sp>
        <p:sp>
          <p:nvSpPr>
            <p:cNvPr id="113" name="오른쪽 화살표 9">
              <a:extLst>
                <a:ext uri="{FF2B5EF4-FFF2-40B4-BE49-F238E27FC236}">
                  <a16:creationId xmlns:a16="http://schemas.microsoft.com/office/drawing/2014/main" id="{A87C8BFD-749A-4802-BEA6-D74F157AB283}"/>
                </a:ext>
              </a:extLst>
            </p:cNvPr>
            <p:cNvSpPr/>
            <p:nvPr/>
          </p:nvSpPr>
          <p:spPr>
            <a:xfrm rot="5400000">
              <a:off x="3835232" y="2309118"/>
              <a:ext cx="439727" cy="92794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A12F49A-26A8-4FC7-875C-2AE5E1E95F6B}"/>
                </a:ext>
              </a:extLst>
            </p:cNvPr>
            <p:cNvCxnSpPr>
              <a:cxnSpLocks/>
            </p:cNvCxnSpPr>
            <p:nvPr/>
          </p:nvCxnSpPr>
          <p:spPr>
            <a:xfrm>
              <a:off x="2422219" y="3774404"/>
              <a:ext cx="0" cy="93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E23F2512-4B92-4744-975C-BE07E6AC4CA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4928" y="3387758"/>
              <a:ext cx="11356" cy="804860"/>
            </a:xfrm>
            <a:prstGeom prst="bentConnector3">
              <a:avLst>
                <a:gd name="adj1" fmla="val 101167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88D648-DC5D-4D03-8B70-DDCCC54AC736}"/>
                </a:ext>
              </a:extLst>
            </p:cNvPr>
            <p:cNvSpPr txBox="1"/>
            <p:nvPr/>
          </p:nvSpPr>
          <p:spPr>
            <a:xfrm>
              <a:off x="4741290" y="3919463"/>
              <a:ext cx="9986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열리지 않은 스테이지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C886138-B882-4013-9DBD-5853EEAD1346}"/>
                </a:ext>
              </a:extLst>
            </p:cNvPr>
            <p:cNvSpPr txBox="1"/>
            <p:nvPr/>
          </p:nvSpPr>
          <p:spPr>
            <a:xfrm>
              <a:off x="2680509" y="3878927"/>
              <a:ext cx="1084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현재 스테이지</a:t>
              </a:r>
              <a:endParaRPr lang="en-US" altLang="ko-KR" sz="600" dirty="0"/>
            </a:p>
            <a:p>
              <a:pPr algn="ctr"/>
              <a:r>
                <a:rPr lang="en-US" altLang="ko-KR" sz="600" dirty="0"/>
                <a:t>(</a:t>
              </a:r>
              <a:r>
                <a:rPr lang="ko-KR" altLang="en-US" sz="600" dirty="0"/>
                <a:t>열렸으나</a:t>
              </a:r>
              <a:r>
                <a:rPr lang="en-US" altLang="ko-KR" sz="600" dirty="0"/>
                <a:t>, </a:t>
              </a:r>
              <a:r>
                <a:rPr lang="ko-KR" altLang="en-US" sz="600" dirty="0"/>
                <a:t>엔딩이 결정</a:t>
              </a:r>
              <a:r>
                <a:rPr lang="en-US" altLang="ko-KR" sz="600" dirty="0"/>
                <a:t>X)</a:t>
              </a:r>
              <a:endParaRPr lang="ko-KR" altLang="en-US" sz="600" dirty="0"/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94A1CF10-5B28-4089-AB20-B6BDDCBD6EA3}"/>
                </a:ext>
              </a:extLst>
            </p:cNvPr>
            <p:cNvCxnSpPr>
              <a:cxnSpLocks/>
            </p:cNvCxnSpPr>
            <p:nvPr/>
          </p:nvCxnSpPr>
          <p:spPr>
            <a:xfrm>
              <a:off x="3227079" y="3778069"/>
              <a:ext cx="0" cy="93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9885FE1-61D5-4342-B09F-6F78CEA50156}"/>
                </a:ext>
              </a:extLst>
            </p:cNvPr>
            <p:cNvCxnSpPr>
              <a:cxnSpLocks/>
            </p:cNvCxnSpPr>
            <p:nvPr/>
          </p:nvCxnSpPr>
          <p:spPr>
            <a:xfrm>
              <a:off x="4031939" y="3774404"/>
              <a:ext cx="0" cy="93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DD873C3-1967-4564-A84D-5E25319D0894}"/>
                </a:ext>
              </a:extLst>
            </p:cNvPr>
            <p:cNvSpPr txBox="1"/>
            <p:nvPr/>
          </p:nvSpPr>
          <p:spPr>
            <a:xfrm>
              <a:off x="3504119" y="3878927"/>
              <a:ext cx="1084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열렸으나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엔딩이 결정</a:t>
              </a:r>
              <a:r>
                <a:rPr lang="en-US" altLang="ko-KR" sz="600" dirty="0"/>
                <a:t>X</a:t>
              </a:r>
              <a:endParaRPr lang="ko-KR" altLang="en-US" sz="6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29A6862-CEB4-4098-88D1-831E149EAE3B}"/>
                </a:ext>
              </a:extLst>
            </p:cNvPr>
            <p:cNvSpPr txBox="1"/>
            <p:nvPr/>
          </p:nvSpPr>
          <p:spPr>
            <a:xfrm>
              <a:off x="1576195" y="3875262"/>
              <a:ext cx="1165121" cy="275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이미 클리어 한 스테이지</a:t>
              </a:r>
              <a:endParaRPr lang="en-US" altLang="ko-KR" sz="600" dirty="0"/>
            </a:p>
            <a:p>
              <a:pPr algn="ctr"/>
              <a:r>
                <a:rPr lang="en-US" altLang="ko-KR" sz="600" dirty="0"/>
                <a:t>(</a:t>
              </a:r>
              <a:r>
                <a:rPr lang="ko-KR" altLang="en-US" sz="600" dirty="0"/>
                <a:t>스테이지 엔딩이 결정됨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C1DB41F-7B31-4E55-818F-20BBAFF08EC6}"/>
                </a:ext>
              </a:extLst>
            </p:cNvPr>
            <p:cNvSpPr txBox="1"/>
            <p:nvPr/>
          </p:nvSpPr>
          <p:spPr>
            <a:xfrm>
              <a:off x="3953587" y="2758526"/>
              <a:ext cx="1626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재 플레이 후 </a:t>
              </a:r>
              <a:endParaRPr lang="en-US" altLang="ko-KR" sz="600" dirty="0"/>
            </a:p>
            <a:p>
              <a:pPr algn="ctr"/>
              <a:r>
                <a:rPr lang="en-US" altLang="ko-KR" sz="600" dirty="0"/>
                <a:t>Stage1</a:t>
              </a:r>
              <a:r>
                <a:rPr lang="ko-KR" altLang="en-US" sz="600" dirty="0"/>
                <a:t>의 엔딩이 변할 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85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200594" y="2406176"/>
            <a:ext cx="1139163" cy="392429"/>
            <a:chOff x="3023828" y="2006175"/>
            <a:chExt cx="1618730" cy="770607"/>
          </a:xfrm>
        </p:grpSpPr>
        <p:sp>
          <p:nvSpPr>
            <p:cNvPr id="46" name="직사각형 45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플레이 진행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823412" y="2406176"/>
            <a:ext cx="1139163" cy="392429"/>
            <a:chOff x="3023828" y="2006175"/>
            <a:chExt cx="1618730" cy="77060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9" name="직사각형 48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엔딩</a:t>
              </a: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823412" y="1495471"/>
            <a:ext cx="1139163" cy="392429"/>
            <a:chOff x="3023828" y="2006175"/>
            <a:chExt cx="1618730" cy="77060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엔딩</a:t>
              </a: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823412" y="3329164"/>
            <a:ext cx="1139163" cy="392429"/>
            <a:chOff x="3023828" y="2006175"/>
            <a:chExt cx="1618730" cy="77060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5" name="직사각형 54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엔딩</a:t>
              </a: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3" name="꺾인 연결선 2"/>
          <p:cNvCxnSpPr>
            <a:stCxn id="46" idx="3"/>
            <a:endCxn id="52" idx="1"/>
          </p:cNvCxnSpPr>
          <p:nvPr/>
        </p:nvCxnSpPr>
        <p:spPr>
          <a:xfrm flipV="1">
            <a:off x="2339757" y="1691686"/>
            <a:ext cx="1483655" cy="9107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46" idx="3"/>
            <a:endCxn id="49" idx="1"/>
          </p:cNvCxnSpPr>
          <p:nvPr/>
        </p:nvCxnSpPr>
        <p:spPr>
          <a:xfrm>
            <a:off x="2339757" y="2602391"/>
            <a:ext cx="148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6" idx="3"/>
            <a:endCxn id="55" idx="1"/>
          </p:cNvCxnSpPr>
          <p:nvPr/>
        </p:nvCxnSpPr>
        <p:spPr>
          <a:xfrm>
            <a:off x="2339757" y="2602391"/>
            <a:ext cx="1483655" cy="9229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6619220" y="1491629"/>
            <a:ext cx="1139163" cy="415498"/>
            <a:chOff x="3023828" y="1998632"/>
            <a:chExt cx="1618730" cy="815908"/>
          </a:xfrm>
        </p:grpSpPr>
        <p:sp>
          <p:nvSpPr>
            <p:cNvPr id="64" name="직사각형 63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92372" y="1998632"/>
              <a:ext cx="1481639" cy="81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다음 스테이지 </a:t>
              </a:r>
              <a:endParaRPr lang="en-US" altLang="ko-KR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해금 조건 달성</a:t>
              </a:r>
              <a:endParaRPr lang="en-US" altLang="ko-KR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700" dirty="0">
                  <a:latin typeface="나눔고딕 ExtraBold" panose="020B0600000101010101" charset="-127"/>
                  <a:ea typeface="나눔고딕 ExtraBold" panose="020B0600000101010101" charset="-127"/>
                </a:rPr>
                <a:t>- A</a:t>
              </a:r>
              <a:r>
                <a:rPr lang="ko-KR" altLang="en-US" sz="700" dirty="0">
                  <a:latin typeface="나눔고딕 ExtraBold" panose="020B0600000101010101" charset="-127"/>
                  <a:ea typeface="나눔고딕 ExtraBold" panose="020B0600000101010101" charset="-127"/>
                </a:rPr>
                <a:t>에서 시작</a:t>
              </a:r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4962575" y="1691685"/>
            <a:ext cx="1656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99592" y="2827114"/>
            <a:ext cx="1741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플레이 진행 중 </a:t>
            </a:r>
            <a:endParaRPr lang="en-US" altLang="ko-KR" sz="800" dirty="0"/>
          </a:p>
          <a:p>
            <a:pPr algn="ctr"/>
            <a:r>
              <a:rPr lang="ko-KR" altLang="en-US" sz="800" dirty="0"/>
              <a:t>총 </a:t>
            </a:r>
            <a:r>
              <a:rPr lang="en-US" altLang="ko-KR" sz="800" dirty="0"/>
              <a:t>3</a:t>
            </a:r>
            <a:r>
              <a:rPr lang="ko-KR" altLang="en-US" sz="800" dirty="0"/>
              <a:t>개 </a:t>
            </a:r>
            <a:r>
              <a:rPr lang="en-US" altLang="ko-KR" sz="800" dirty="0"/>
              <a:t>~ 5</a:t>
            </a:r>
            <a:r>
              <a:rPr lang="ko-KR" altLang="en-US" sz="800" dirty="0"/>
              <a:t>개의 엔딩을</a:t>
            </a:r>
            <a:r>
              <a:rPr lang="en-US" altLang="ko-KR" sz="800" dirty="0"/>
              <a:t> </a:t>
            </a:r>
            <a:r>
              <a:rPr lang="ko-KR" altLang="en-US" sz="800" dirty="0"/>
              <a:t>볼 수 있음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선택지에 따라 다른 </a:t>
            </a:r>
            <a:r>
              <a:rPr lang="ko-KR" altLang="en-US" sz="800" dirty="0" err="1">
                <a:solidFill>
                  <a:srgbClr val="FF0000"/>
                </a:solidFill>
              </a:rPr>
              <a:t>엔딩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22410" y="1893668"/>
            <a:ext cx="1741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다음 스테이지와 연결되는 엔딩</a:t>
            </a:r>
            <a:endParaRPr lang="en-US" altLang="ko-KR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3460932" y="2826328"/>
            <a:ext cx="190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다음 스테이지와 연결되는 엔딩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도전과제에 포함된 </a:t>
            </a:r>
            <a:r>
              <a:rPr lang="ko-KR" altLang="en-US" sz="800" dirty="0" err="1"/>
              <a:t>엔딩일</a:t>
            </a:r>
            <a:r>
              <a:rPr lang="ko-KR" altLang="en-US" sz="800" dirty="0"/>
              <a:t> 경우</a:t>
            </a:r>
            <a:r>
              <a:rPr lang="en-US" altLang="ko-KR" sz="800" dirty="0"/>
              <a:t>)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619218" y="2406176"/>
            <a:ext cx="1139163" cy="392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962575" y="2602390"/>
            <a:ext cx="16566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  <a:stCxn id="55" idx="3"/>
          </p:cNvCxnSpPr>
          <p:nvPr/>
        </p:nvCxnSpPr>
        <p:spPr>
          <a:xfrm>
            <a:off x="4962575" y="3525379"/>
            <a:ext cx="16566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FD79C-22FA-4E68-A1D0-4EAF6137DD2A}"/>
              </a:ext>
            </a:extLst>
          </p:cNvPr>
          <p:cNvSpPr txBox="1"/>
          <p:nvPr/>
        </p:nvSpPr>
        <p:spPr>
          <a:xfrm>
            <a:off x="3542436" y="3723878"/>
            <a:ext cx="1741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다음 스테이지와 연결되는 엔딩</a:t>
            </a:r>
            <a:endParaRPr lang="en-US" altLang="ko-KR" sz="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281189-61BB-415D-98C4-835164235C8D}"/>
              </a:ext>
            </a:extLst>
          </p:cNvPr>
          <p:cNvSpPr/>
          <p:nvPr/>
        </p:nvSpPr>
        <p:spPr>
          <a:xfrm>
            <a:off x="6619218" y="3316881"/>
            <a:ext cx="1139163" cy="392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DC7AAF-D9EC-4673-BCB3-02F86F310A6C}"/>
              </a:ext>
            </a:extLst>
          </p:cNvPr>
          <p:cNvSpPr/>
          <p:nvPr/>
        </p:nvSpPr>
        <p:spPr>
          <a:xfrm>
            <a:off x="6501595" y="2787686"/>
            <a:ext cx="1374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도전과제 달성</a:t>
            </a:r>
            <a:endParaRPr lang="en-US" altLang="ko-KR" sz="700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- </a:t>
            </a:r>
            <a:r>
              <a:rPr lang="ko-KR" altLang="en-US" sz="700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게임 요소 획득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A52A80-706C-4B28-8BF0-6F3E31E594FF}"/>
              </a:ext>
            </a:extLst>
          </p:cNvPr>
          <p:cNvSpPr txBox="1"/>
          <p:nvPr/>
        </p:nvSpPr>
        <p:spPr>
          <a:xfrm>
            <a:off x="6667454" y="2391416"/>
            <a:ext cx="10426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스테이지 </a:t>
            </a:r>
            <a:endParaRPr lang="en-US" altLang="ko-KR" sz="7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해금 조건 달성</a:t>
            </a:r>
            <a:endParaRPr lang="en-US" altLang="ko-KR" sz="7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>
                <a:latin typeface="나눔고딕 ExtraBold" panose="020B0600000101010101" charset="-127"/>
                <a:ea typeface="나눔고딕 ExtraBold" panose="020B0600000101010101" charset="-127"/>
              </a:rPr>
              <a:t>- B</a:t>
            </a:r>
            <a:r>
              <a:rPr lang="ko-KR" altLang="en-US" sz="700" dirty="0">
                <a:latin typeface="나눔고딕 ExtraBold" panose="020B0600000101010101" charset="-127"/>
                <a:ea typeface="나눔고딕 ExtraBold" panose="020B0600000101010101" charset="-127"/>
              </a:rPr>
              <a:t>에서 시작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F87A46-2B23-40C4-9035-BBE5F6EC04D9}"/>
              </a:ext>
            </a:extLst>
          </p:cNvPr>
          <p:cNvSpPr txBox="1"/>
          <p:nvPr/>
        </p:nvSpPr>
        <p:spPr>
          <a:xfrm>
            <a:off x="6667453" y="3297654"/>
            <a:ext cx="10426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스테이지 </a:t>
            </a:r>
            <a:endParaRPr lang="en-US" altLang="ko-KR" sz="7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해금 조건 달성</a:t>
            </a:r>
            <a:endParaRPr lang="en-US" altLang="ko-KR" sz="7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>
                <a:latin typeface="나눔고딕 ExtraBold" panose="020B0600000101010101" charset="-127"/>
                <a:ea typeface="나눔고딕 ExtraBold" panose="020B0600000101010101" charset="-127"/>
              </a:rPr>
              <a:t>- C</a:t>
            </a:r>
            <a:r>
              <a:rPr lang="ko-KR" altLang="en-US" sz="700" dirty="0">
                <a:latin typeface="나눔고딕 ExtraBold" panose="020B0600000101010101" charset="-127"/>
                <a:ea typeface="나눔고딕 ExtraBold" panose="020B0600000101010101" charset="-127"/>
              </a:rPr>
              <a:t>에서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F36917-6169-4CC1-A92A-7B52E99D4220}"/>
              </a:ext>
            </a:extLst>
          </p:cNvPr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67D974-D671-4282-A56A-1D24A1B11BAA}"/>
              </a:ext>
            </a:extLst>
          </p:cNvPr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 엔딩 구조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94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 엔딩 연계 구조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오른쪽 화살표 9">
            <a:extLst>
              <a:ext uri="{FF2B5EF4-FFF2-40B4-BE49-F238E27FC236}">
                <a16:creationId xmlns:a16="http://schemas.microsoft.com/office/drawing/2014/main" id="{AA22CB2A-8FE6-4027-8F04-2C2E2C64532D}"/>
              </a:ext>
            </a:extLst>
          </p:cNvPr>
          <p:cNvSpPr/>
          <p:nvPr/>
        </p:nvSpPr>
        <p:spPr>
          <a:xfrm>
            <a:off x="2987824" y="1578046"/>
            <a:ext cx="605120" cy="3197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7C036B3-A6BA-4D9B-BE4F-1054660AB829}"/>
              </a:ext>
            </a:extLst>
          </p:cNvPr>
          <p:cNvGrpSpPr/>
          <p:nvPr/>
        </p:nvGrpSpPr>
        <p:grpSpPr>
          <a:xfrm>
            <a:off x="1751354" y="2477357"/>
            <a:ext cx="955503" cy="329160"/>
            <a:chOff x="3023828" y="2006175"/>
            <a:chExt cx="1618730" cy="77060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9AC3147-FE5B-489D-89B9-D091C55452E4}"/>
                </a:ext>
              </a:extLst>
            </p:cNvPr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ADFECD-1BEB-4086-A9B0-B2FE3B7A678D}"/>
                </a:ext>
              </a:extLst>
            </p:cNvPr>
            <p:cNvSpPr txBox="1"/>
            <p:nvPr/>
          </p:nvSpPr>
          <p:spPr>
            <a:xfrm>
              <a:off x="3160919" y="2134619"/>
              <a:ext cx="1344550" cy="5043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엔딩 </a:t>
              </a:r>
              <a:r>
                <a:rPr lang="en-US" altLang="ko-KR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B</a:t>
              </a:r>
              <a:endPara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69755FA-BAD2-4870-9839-F241108D513C}"/>
              </a:ext>
            </a:extLst>
          </p:cNvPr>
          <p:cNvGrpSpPr/>
          <p:nvPr/>
        </p:nvGrpSpPr>
        <p:grpSpPr>
          <a:xfrm flipH="1">
            <a:off x="1944939" y="1521343"/>
            <a:ext cx="559990" cy="480448"/>
            <a:chOff x="3023828" y="2006175"/>
            <a:chExt cx="1618730" cy="77060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116A7BD-327F-4649-A9E3-8E7E56CF76C1}"/>
                </a:ext>
              </a:extLst>
            </p:cNvPr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6C98D9-0012-4168-88C9-A7C7F0A82AB2}"/>
                </a:ext>
              </a:extLst>
            </p:cNvPr>
            <p:cNvSpPr txBox="1"/>
            <p:nvPr/>
          </p:nvSpPr>
          <p:spPr>
            <a:xfrm>
              <a:off x="3160920" y="2143039"/>
              <a:ext cx="1344550" cy="444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STAGE1</a:t>
              </a:r>
              <a:endParaRPr lang="ko-KR" altLang="en-US" sz="6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6CAA9CE-2221-46E6-917A-43F355639ECE}"/>
              </a:ext>
            </a:extLst>
          </p:cNvPr>
          <p:cNvGrpSpPr/>
          <p:nvPr/>
        </p:nvGrpSpPr>
        <p:grpSpPr>
          <a:xfrm>
            <a:off x="1751354" y="2096565"/>
            <a:ext cx="955503" cy="329160"/>
            <a:chOff x="3023828" y="2006175"/>
            <a:chExt cx="1618730" cy="77060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E13C719-7FAB-46FC-A9F1-6C0249B6CEA1}"/>
                </a:ext>
              </a:extLst>
            </p:cNvPr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C0158A-1CF6-4AF5-A150-62E1282E742C}"/>
                </a:ext>
              </a:extLst>
            </p:cNvPr>
            <p:cNvSpPr txBox="1"/>
            <p:nvPr/>
          </p:nvSpPr>
          <p:spPr>
            <a:xfrm>
              <a:off x="3160919" y="2134619"/>
              <a:ext cx="1344550" cy="5043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시작점 </a:t>
              </a:r>
              <a:r>
                <a:rPr lang="en-US" altLang="ko-KR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A</a:t>
              </a:r>
              <a:endPara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49840B8-ECA5-4899-8895-524DDBBE8D04}"/>
              </a:ext>
            </a:extLst>
          </p:cNvPr>
          <p:cNvGrpSpPr/>
          <p:nvPr/>
        </p:nvGrpSpPr>
        <p:grpSpPr>
          <a:xfrm>
            <a:off x="3873912" y="2477357"/>
            <a:ext cx="955503" cy="329160"/>
            <a:chOff x="3023828" y="2006175"/>
            <a:chExt cx="1618730" cy="77060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99CBFA7-81DF-4EA0-B617-B78BDD967C01}"/>
                </a:ext>
              </a:extLst>
            </p:cNvPr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F673B89-DEA1-4100-AF9B-ED1EC6DF213E}"/>
                </a:ext>
              </a:extLst>
            </p:cNvPr>
            <p:cNvSpPr txBox="1"/>
            <p:nvPr/>
          </p:nvSpPr>
          <p:spPr>
            <a:xfrm>
              <a:off x="3160919" y="2134619"/>
              <a:ext cx="1344550" cy="5043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엔딩 </a:t>
              </a:r>
              <a:r>
                <a:rPr lang="en-US" altLang="ko-KR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F</a:t>
              </a:r>
              <a:endPara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50AB4C5-54AE-4EBC-B3DE-44AF09526D96}"/>
              </a:ext>
            </a:extLst>
          </p:cNvPr>
          <p:cNvGrpSpPr/>
          <p:nvPr/>
        </p:nvGrpSpPr>
        <p:grpSpPr>
          <a:xfrm flipH="1">
            <a:off x="4067497" y="1521343"/>
            <a:ext cx="559990" cy="480448"/>
            <a:chOff x="3023828" y="2006175"/>
            <a:chExt cx="1618730" cy="77060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6F1646E-5E41-4983-8021-197AE2C26D02}"/>
                </a:ext>
              </a:extLst>
            </p:cNvPr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33D7C3C-35D7-4015-BD0F-5D3E12A3F43F}"/>
                </a:ext>
              </a:extLst>
            </p:cNvPr>
            <p:cNvSpPr txBox="1"/>
            <p:nvPr/>
          </p:nvSpPr>
          <p:spPr>
            <a:xfrm>
              <a:off x="3160920" y="2143039"/>
              <a:ext cx="1344550" cy="444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STAGE2</a:t>
              </a:r>
              <a:endParaRPr lang="ko-KR" altLang="en-US" sz="6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C3DBA3B-881B-4538-AEF9-99A964FD6B89}"/>
              </a:ext>
            </a:extLst>
          </p:cNvPr>
          <p:cNvGrpSpPr/>
          <p:nvPr/>
        </p:nvGrpSpPr>
        <p:grpSpPr>
          <a:xfrm>
            <a:off x="3873912" y="2096565"/>
            <a:ext cx="955503" cy="329160"/>
            <a:chOff x="3023828" y="2006175"/>
            <a:chExt cx="1618730" cy="77060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1723934-3442-4ECF-89F6-FA928DFB8F38}"/>
                </a:ext>
              </a:extLst>
            </p:cNvPr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2B452A-4608-401A-9E36-CAC1D1DC7E3B}"/>
                </a:ext>
              </a:extLst>
            </p:cNvPr>
            <p:cNvSpPr txBox="1"/>
            <p:nvPr/>
          </p:nvSpPr>
          <p:spPr>
            <a:xfrm>
              <a:off x="3160919" y="2134619"/>
              <a:ext cx="1344550" cy="5043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시작점 </a:t>
              </a:r>
              <a:r>
                <a:rPr lang="en-US" altLang="ko-KR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B</a:t>
              </a:r>
              <a:endPara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90" name="오른쪽 화살표 9">
            <a:extLst>
              <a:ext uri="{FF2B5EF4-FFF2-40B4-BE49-F238E27FC236}">
                <a16:creationId xmlns:a16="http://schemas.microsoft.com/office/drawing/2014/main" id="{AEDE41B4-408F-4CD4-B93B-6550DF7DACDB}"/>
              </a:ext>
            </a:extLst>
          </p:cNvPr>
          <p:cNvSpPr/>
          <p:nvPr/>
        </p:nvSpPr>
        <p:spPr>
          <a:xfrm>
            <a:off x="5110383" y="1578046"/>
            <a:ext cx="605120" cy="3197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C877E2D-58AF-43A9-963B-A6D7064AA7EF}"/>
              </a:ext>
            </a:extLst>
          </p:cNvPr>
          <p:cNvGrpSpPr/>
          <p:nvPr/>
        </p:nvGrpSpPr>
        <p:grpSpPr>
          <a:xfrm>
            <a:off x="5996471" y="2477357"/>
            <a:ext cx="955503" cy="329160"/>
            <a:chOff x="3023828" y="2006175"/>
            <a:chExt cx="1618730" cy="77060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451C1AD-5EF1-4AD5-93ED-01D4B6D6DB02}"/>
                </a:ext>
              </a:extLst>
            </p:cNvPr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94EBAF-7409-437A-974B-116A41E862EE}"/>
                </a:ext>
              </a:extLst>
            </p:cNvPr>
            <p:cNvSpPr txBox="1"/>
            <p:nvPr/>
          </p:nvSpPr>
          <p:spPr>
            <a:xfrm>
              <a:off x="3160919" y="2134619"/>
              <a:ext cx="1344550" cy="5043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엔딩 </a:t>
              </a:r>
              <a:r>
                <a:rPr lang="en-US" altLang="ko-KR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J</a:t>
              </a:r>
              <a:endPara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A2D1A8E-B17D-4261-BA1D-325FCDE8B373}"/>
              </a:ext>
            </a:extLst>
          </p:cNvPr>
          <p:cNvGrpSpPr/>
          <p:nvPr/>
        </p:nvGrpSpPr>
        <p:grpSpPr>
          <a:xfrm flipH="1">
            <a:off x="6190056" y="1521343"/>
            <a:ext cx="559990" cy="480448"/>
            <a:chOff x="3023828" y="2006175"/>
            <a:chExt cx="1618730" cy="770607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2911623-3915-4DFF-8558-469373D83EED}"/>
                </a:ext>
              </a:extLst>
            </p:cNvPr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EB9BF68-3509-4532-B862-CB0D007225C7}"/>
                </a:ext>
              </a:extLst>
            </p:cNvPr>
            <p:cNvSpPr txBox="1"/>
            <p:nvPr/>
          </p:nvSpPr>
          <p:spPr>
            <a:xfrm>
              <a:off x="3160920" y="2143039"/>
              <a:ext cx="1344550" cy="444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STAGE3</a:t>
              </a:r>
              <a:endParaRPr lang="ko-KR" altLang="en-US" sz="6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D9F31C1-5BA5-45EB-8CCF-DA9858F30423}"/>
              </a:ext>
            </a:extLst>
          </p:cNvPr>
          <p:cNvGrpSpPr/>
          <p:nvPr/>
        </p:nvGrpSpPr>
        <p:grpSpPr>
          <a:xfrm>
            <a:off x="5996471" y="2096565"/>
            <a:ext cx="955503" cy="329160"/>
            <a:chOff x="3023828" y="2006175"/>
            <a:chExt cx="1618730" cy="77060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9943D13-184E-493A-A046-972D327D9048}"/>
                </a:ext>
              </a:extLst>
            </p:cNvPr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9E51AF-9BE8-4B9E-9787-2B6B27EB837E}"/>
                </a:ext>
              </a:extLst>
            </p:cNvPr>
            <p:cNvSpPr txBox="1"/>
            <p:nvPr/>
          </p:nvSpPr>
          <p:spPr>
            <a:xfrm>
              <a:off x="3160919" y="2134619"/>
              <a:ext cx="1344550" cy="5043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시작점 </a:t>
              </a:r>
              <a:r>
                <a:rPr lang="en-US" altLang="ko-KR" sz="8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F</a:t>
              </a:r>
              <a:endPara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FA347F5-ABD0-49CE-82BE-BEAE9D176E3C}"/>
              </a:ext>
            </a:extLst>
          </p:cNvPr>
          <p:cNvCxnSpPr>
            <a:stCxn id="63" idx="3"/>
            <a:endCxn id="88" idx="1"/>
          </p:cNvCxnSpPr>
          <p:nvPr/>
        </p:nvCxnSpPr>
        <p:spPr>
          <a:xfrm flipV="1">
            <a:off x="2706857" y="2261145"/>
            <a:ext cx="1167055" cy="380792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4D176C8-C616-4761-AEEB-9D0A0DD055F2}"/>
              </a:ext>
            </a:extLst>
          </p:cNvPr>
          <p:cNvCxnSpPr>
            <a:stCxn id="82" idx="3"/>
            <a:endCxn id="115" idx="1"/>
          </p:cNvCxnSpPr>
          <p:nvPr/>
        </p:nvCxnSpPr>
        <p:spPr>
          <a:xfrm flipV="1">
            <a:off x="4829415" y="2261145"/>
            <a:ext cx="1167056" cy="380792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CFF7C71-5F81-42B0-A645-854D6E19A3E6}"/>
              </a:ext>
            </a:extLst>
          </p:cNvPr>
          <p:cNvSpPr txBox="1"/>
          <p:nvPr/>
        </p:nvSpPr>
        <p:spPr>
          <a:xfrm>
            <a:off x="781804" y="3287163"/>
            <a:ext cx="78946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이전 스테이지에서의 엔딩</a:t>
            </a:r>
            <a:r>
              <a:rPr lang="en-US" altLang="ko-KR" sz="900" dirty="0"/>
              <a:t>(</a:t>
            </a:r>
            <a:r>
              <a:rPr lang="ko-KR" altLang="en-US" sz="900" dirty="0"/>
              <a:t>분기점</a:t>
            </a:r>
            <a:r>
              <a:rPr lang="en-US" altLang="ko-KR" sz="900" dirty="0"/>
              <a:t>)</a:t>
            </a:r>
            <a:r>
              <a:rPr lang="ko-KR" altLang="en-US" sz="900" dirty="0"/>
              <a:t>이 그 다음 스테이지의 시작점이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&gt;&gt; </a:t>
            </a:r>
            <a:r>
              <a:rPr lang="ko-KR" altLang="en-US" sz="900" dirty="0"/>
              <a:t>엔딩이 변하면 그 다음 시작점도 변함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스테이지 엔딩과 관련된 자세한 데이터는 </a:t>
            </a:r>
            <a:r>
              <a:rPr lang="en-US" altLang="ko-KR" sz="900" dirty="0"/>
              <a:t>‘</a:t>
            </a:r>
            <a:r>
              <a:rPr lang="ko-KR" altLang="en-US" sz="900" dirty="0"/>
              <a:t>링크의전설</a:t>
            </a:r>
            <a:r>
              <a:rPr lang="en-US" altLang="ko-KR" sz="900" dirty="0"/>
              <a:t>_</a:t>
            </a:r>
            <a:r>
              <a:rPr lang="ko-KR" altLang="en-US" sz="900" dirty="0" err="1"/>
              <a:t>스테이지엔딩데이터</a:t>
            </a:r>
            <a:r>
              <a:rPr lang="en-US" altLang="ko-KR" sz="900" dirty="0"/>
              <a:t>.</a:t>
            </a:r>
            <a:r>
              <a:rPr lang="en-US" altLang="ko-KR" sz="900" dirty="0" err="1"/>
              <a:t>xlsx</a:t>
            </a:r>
            <a:r>
              <a:rPr lang="en-US" altLang="ko-KR" sz="900" dirty="0"/>
              <a:t>’</a:t>
            </a:r>
            <a:r>
              <a:rPr lang="ko-KR" altLang="en-US" sz="900" dirty="0"/>
              <a:t> 참고</a:t>
            </a:r>
            <a:endParaRPr lang="en-US" altLang="ko-KR" sz="9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7F3DE1-A8C5-4AE5-8AFA-7359066B2F48}"/>
              </a:ext>
            </a:extLst>
          </p:cNvPr>
          <p:cNvSpPr/>
          <p:nvPr/>
        </p:nvSpPr>
        <p:spPr>
          <a:xfrm>
            <a:off x="7331968" y="2151429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D0F1BA9-D961-40CC-AC6D-218FC42E6DF7}"/>
              </a:ext>
            </a:extLst>
          </p:cNvPr>
          <p:cNvSpPr/>
          <p:nvPr/>
        </p:nvSpPr>
        <p:spPr>
          <a:xfrm>
            <a:off x="7596336" y="2151429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941E0B-8A9E-4BA4-9478-BE864C15373A}"/>
              </a:ext>
            </a:extLst>
          </p:cNvPr>
          <p:cNvSpPr/>
          <p:nvPr/>
        </p:nvSpPr>
        <p:spPr>
          <a:xfrm>
            <a:off x="7858691" y="2151429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8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 스토리 전개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63212" y="2802530"/>
            <a:ext cx="6479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기</a:t>
            </a:r>
            <a:endParaRPr lang="en-US" altLang="ko-KR" sz="1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494848" y="2802530"/>
            <a:ext cx="6479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승</a:t>
            </a:r>
            <a:endParaRPr lang="en-US" altLang="ko-KR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912662" y="2802530"/>
            <a:ext cx="6479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전</a:t>
            </a:r>
            <a:endParaRPr lang="en-US" altLang="ko-KR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75673" y="2802530"/>
            <a:ext cx="6479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결</a:t>
            </a:r>
            <a:endParaRPr lang="en-US" altLang="ko-KR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582250" y="3216554"/>
            <a:ext cx="1809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- </a:t>
            </a:r>
            <a:r>
              <a:rPr lang="ko-KR" altLang="en-US" sz="700" dirty="0"/>
              <a:t>스토리의 목적을 제시</a:t>
            </a:r>
            <a:endParaRPr lang="en-US" altLang="ko-KR" sz="700" dirty="0"/>
          </a:p>
          <a:p>
            <a:pPr algn="ctr"/>
            <a:r>
              <a:rPr lang="en-US" altLang="ko-KR" sz="700" dirty="0"/>
              <a:t>- </a:t>
            </a:r>
            <a:r>
              <a:rPr lang="ko-KR" altLang="en-US" sz="700" dirty="0"/>
              <a:t>기본적인 스토리에 </a:t>
            </a:r>
            <a:endParaRPr lang="en-US" altLang="ko-KR" sz="700" dirty="0"/>
          </a:p>
          <a:p>
            <a:pPr algn="ctr"/>
            <a:r>
              <a:rPr lang="ko-KR" altLang="en-US" sz="700" dirty="0"/>
              <a:t>시스템을 익히는 것이 중요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38239" y="3216554"/>
            <a:ext cx="180992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- </a:t>
            </a:r>
            <a:r>
              <a:rPr lang="ko-KR" altLang="en-US" sz="700" dirty="0"/>
              <a:t>이야기의 떡밥이 투척</a:t>
            </a:r>
            <a:endParaRPr lang="en-US" altLang="ko-KR" sz="700" dirty="0"/>
          </a:p>
          <a:p>
            <a:pPr algn="ctr"/>
            <a:r>
              <a:rPr lang="en-US" altLang="ko-KR" sz="700" dirty="0"/>
              <a:t>- </a:t>
            </a:r>
            <a:r>
              <a:rPr lang="ko-KR" altLang="en-US" sz="700" dirty="0"/>
              <a:t>뭔가 시작되려 함</a:t>
            </a:r>
            <a:endParaRPr lang="en-US" altLang="ko-KR" sz="700" dirty="0"/>
          </a:p>
          <a:p>
            <a:pPr algn="ctr"/>
            <a:r>
              <a:rPr lang="en-US" altLang="ko-KR" sz="700" dirty="0"/>
              <a:t>- </a:t>
            </a:r>
            <a:r>
              <a:rPr lang="ko-KR" altLang="en-US" sz="700" dirty="0"/>
              <a:t>시스템의 심화가 생김</a:t>
            </a:r>
            <a:endParaRPr lang="en-US" altLang="ko-KR" sz="700" dirty="0"/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/>
              <a:t>시스템 응용 단계</a:t>
            </a:r>
            <a:r>
              <a:rPr lang="en-US" altLang="ko-KR" sz="700" dirty="0"/>
              <a:t>)</a:t>
            </a:r>
          </a:p>
          <a:p>
            <a:pPr algn="ctr"/>
            <a:r>
              <a:rPr lang="en-US" altLang="ko-KR" sz="700" dirty="0"/>
              <a:t>- 2</a:t>
            </a:r>
            <a:r>
              <a:rPr lang="ko-KR" altLang="en-US" sz="700" dirty="0"/>
              <a:t>스테이지는 시스템 익히기</a:t>
            </a:r>
            <a:r>
              <a:rPr lang="en-US" altLang="ko-KR" sz="700" dirty="0"/>
              <a:t>,</a:t>
            </a:r>
          </a:p>
          <a:p>
            <a:pPr algn="ctr"/>
            <a:r>
              <a:rPr lang="en-US" altLang="ko-KR" sz="700" dirty="0"/>
              <a:t>- 3</a:t>
            </a:r>
            <a:r>
              <a:rPr lang="ko-KR" altLang="en-US" sz="700" dirty="0"/>
              <a:t>스테이지는 스토리</a:t>
            </a:r>
            <a:r>
              <a:rPr lang="en-US" altLang="ko-KR" sz="700" dirty="0"/>
              <a:t>, </a:t>
            </a:r>
            <a:r>
              <a:rPr lang="ko-KR" altLang="en-US" sz="700" dirty="0"/>
              <a:t>시스템 심화</a:t>
            </a:r>
            <a:endParaRPr lang="en-US" altLang="ko-KR" sz="700" dirty="0"/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/>
              <a:t>가장 화려한 스테이지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99" name="TextBox 98"/>
          <p:cNvSpPr txBox="1"/>
          <p:nvPr/>
        </p:nvSpPr>
        <p:spPr>
          <a:xfrm>
            <a:off x="4336561" y="3216554"/>
            <a:ext cx="180992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- </a:t>
            </a:r>
            <a:r>
              <a:rPr lang="ko-KR" altLang="en-US" sz="700" dirty="0"/>
              <a:t>떡밥이 회수되기 시작</a:t>
            </a:r>
            <a:endParaRPr lang="en-US" altLang="ko-KR" sz="700" dirty="0"/>
          </a:p>
          <a:p>
            <a:pPr algn="ctr"/>
            <a:r>
              <a:rPr lang="en-US" altLang="ko-KR" sz="700" dirty="0"/>
              <a:t>- </a:t>
            </a:r>
            <a:r>
              <a:rPr lang="ko-KR" altLang="en-US" sz="700" dirty="0"/>
              <a:t>스토리가 절정에 다다름</a:t>
            </a:r>
            <a:endParaRPr lang="en-US" altLang="ko-KR" sz="700" dirty="0"/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/>
              <a:t>반전이 있다면 반전이 드러남</a:t>
            </a:r>
            <a:r>
              <a:rPr lang="en-US" altLang="ko-KR" sz="700" dirty="0"/>
              <a:t>)</a:t>
            </a:r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/>
              <a:t>그에 따른 연출</a:t>
            </a:r>
            <a:r>
              <a:rPr lang="en-US" altLang="ko-KR" sz="700" dirty="0"/>
              <a:t>, </a:t>
            </a:r>
            <a:r>
              <a:rPr lang="ko-KR" altLang="en-US" sz="700" dirty="0"/>
              <a:t>플레이도 절정</a:t>
            </a:r>
            <a:r>
              <a:rPr lang="en-US" altLang="ko-KR" sz="700" dirty="0"/>
              <a:t>)</a:t>
            </a:r>
          </a:p>
          <a:p>
            <a:pPr algn="ctr"/>
            <a:r>
              <a:rPr lang="en-US" altLang="ko-KR" sz="700" dirty="0"/>
              <a:t>- </a:t>
            </a:r>
            <a:r>
              <a:rPr lang="ko-KR" altLang="en-US" sz="700" dirty="0"/>
              <a:t>전체적으로 화려하진 않지만</a:t>
            </a:r>
            <a:endParaRPr lang="en-US" altLang="ko-KR" sz="700" dirty="0"/>
          </a:p>
          <a:p>
            <a:pPr algn="ctr"/>
            <a:r>
              <a:rPr lang="ko-KR" altLang="en-US" sz="700" dirty="0"/>
              <a:t>강력한 한 방이 있어야만 하는</a:t>
            </a:r>
            <a:endParaRPr lang="en-US" altLang="ko-KR" sz="700" dirty="0"/>
          </a:p>
          <a:p>
            <a:pPr algn="ctr"/>
            <a:r>
              <a:rPr lang="ko-KR" altLang="en-US" sz="700" dirty="0"/>
              <a:t>스테이지라고 생각함</a:t>
            </a:r>
            <a:endParaRPr lang="en-US" altLang="ko-KR" sz="700" dirty="0"/>
          </a:p>
        </p:txBody>
      </p:sp>
      <p:sp>
        <p:nvSpPr>
          <p:cNvPr id="100" name="TextBox 99"/>
          <p:cNvSpPr txBox="1"/>
          <p:nvPr/>
        </p:nvSpPr>
        <p:spPr>
          <a:xfrm>
            <a:off x="6202065" y="3216554"/>
            <a:ext cx="180992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- </a:t>
            </a:r>
            <a:r>
              <a:rPr lang="ko-KR" altLang="en-US" sz="700" dirty="0"/>
              <a:t>이야기가 마무리됨</a:t>
            </a:r>
            <a:endParaRPr lang="en-US" altLang="ko-KR" sz="700" dirty="0"/>
          </a:p>
          <a:p>
            <a:pPr algn="ctr"/>
            <a:r>
              <a:rPr lang="en-US" altLang="ko-KR" sz="700" dirty="0"/>
              <a:t>- </a:t>
            </a:r>
            <a:r>
              <a:rPr lang="ko-KR" altLang="en-US" sz="700" dirty="0"/>
              <a:t>시스템은</a:t>
            </a:r>
            <a:r>
              <a:rPr lang="en-US" altLang="ko-KR" sz="700" dirty="0"/>
              <a:t> </a:t>
            </a:r>
            <a:r>
              <a:rPr lang="ko-KR" altLang="en-US" sz="700" dirty="0"/>
              <a:t>앞의 </a:t>
            </a:r>
            <a:r>
              <a:rPr lang="en-US" altLang="ko-KR" sz="700" dirty="0"/>
              <a:t>4</a:t>
            </a:r>
            <a:r>
              <a:rPr lang="ko-KR" altLang="en-US" sz="700" dirty="0"/>
              <a:t>개의 스테이지들의</a:t>
            </a:r>
            <a:r>
              <a:rPr lang="en-US" altLang="ko-KR" sz="700" dirty="0"/>
              <a:t> </a:t>
            </a:r>
            <a:r>
              <a:rPr lang="ko-KR" altLang="en-US" sz="700" dirty="0" err="1"/>
              <a:t>리믹스</a:t>
            </a:r>
            <a:r>
              <a:rPr lang="en-US" altLang="ko-KR" sz="700" dirty="0"/>
              <a:t>?(</a:t>
            </a:r>
            <a:r>
              <a:rPr lang="ko-KR" altLang="en-US" sz="700" dirty="0"/>
              <a:t>모두 섞은 연출</a:t>
            </a:r>
            <a:r>
              <a:rPr lang="en-US" altLang="ko-KR" sz="700" dirty="0"/>
              <a:t>) </a:t>
            </a:r>
            <a:r>
              <a:rPr lang="ko-KR" altLang="en-US" sz="700" dirty="0"/>
              <a:t>같은 것을</a:t>
            </a:r>
            <a:r>
              <a:rPr lang="en-US" altLang="ko-KR" sz="700" dirty="0"/>
              <a:t> </a:t>
            </a:r>
            <a:r>
              <a:rPr lang="ko-KR" altLang="en-US" sz="700" dirty="0"/>
              <a:t>하면 어떨까 생각 중</a:t>
            </a:r>
            <a:endParaRPr lang="en-US" altLang="ko-KR" sz="700" dirty="0"/>
          </a:p>
          <a:p>
            <a:pPr algn="ctr"/>
            <a:r>
              <a:rPr lang="en-US" altLang="ko-KR" sz="700" dirty="0"/>
              <a:t>Ex&gt; </a:t>
            </a:r>
            <a:r>
              <a:rPr lang="ko-KR" altLang="en-US" sz="700" dirty="0"/>
              <a:t>같이 나가자</a:t>
            </a:r>
            <a:r>
              <a:rPr lang="en-US" altLang="ko-KR" sz="700" dirty="0"/>
              <a:t>! </a:t>
            </a:r>
            <a:r>
              <a:rPr lang="ko-KR" altLang="en-US" sz="700" dirty="0"/>
              <a:t>하고 손을 잡고 여태까지의 단계들을 역으로 거슬러 나가는 컨셉</a:t>
            </a:r>
            <a:endParaRPr lang="en-US" altLang="ko-KR" sz="7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149955" y="1667004"/>
            <a:ext cx="4844089" cy="572796"/>
            <a:chOff x="1974828" y="1203598"/>
            <a:chExt cx="4844089" cy="572796"/>
          </a:xfrm>
        </p:grpSpPr>
        <p:grpSp>
          <p:nvGrpSpPr>
            <p:cNvPr id="47" name="그룹 46"/>
            <p:cNvGrpSpPr/>
            <p:nvPr/>
          </p:nvGrpSpPr>
          <p:grpSpPr>
            <a:xfrm flipH="1">
              <a:off x="1974828" y="1203598"/>
              <a:ext cx="667627" cy="572796"/>
              <a:chOff x="3023828" y="2006175"/>
              <a:chExt cx="1618730" cy="77060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STAGE1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 flipH="1">
              <a:off x="2876883" y="1203598"/>
              <a:ext cx="667627" cy="572796"/>
              <a:chOff x="3023828" y="2006175"/>
              <a:chExt cx="1618730" cy="77060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STAGE2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flipH="1">
              <a:off x="3778938" y="1203598"/>
              <a:ext cx="667627" cy="572796"/>
              <a:chOff x="3023828" y="2006175"/>
              <a:chExt cx="1618730" cy="770607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STAGE3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flipH="1">
              <a:off x="4680993" y="1203598"/>
              <a:ext cx="667627" cy="572796"/>
              <a:chOff x="3023828" y="2006175"/>
              <a:chExt cx="1618730" cy="77060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160917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STAGE4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5583048" y="1203598"/>
              <a:ext cx="667627" cy="572796"/>
              <a:chOff x="3023828" y="2006175"/>
              <a:chExt cx="1618730" cy="77060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STAGE5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 flipH="1">
              <a:off x="6485104" y="1203598"/>
              <a:ext cx="333813" cy="572796"/>
              <a:chOff x="3023828" y="2006175"/>
              <a:chExt cx="1618730" cy="77060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엔</a:t>
                </a:r>
                <a:endPara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r>
                  <a:rPr lang="ko-KR" altLang="en-US" sz="900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딩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cxnSp>
        <p:nvCxnSpPr>
          <p:cNvPr id="12" name="꺾인 연결선 11"/>
          <p:cNvCxnSpPr/>
          <p:nvPr/>
        </p:nvCxnSpPr>
        <p:spPr>
          <a:xfrm rot="16200000" flipH="1">
            <a:off x="3836851" y="2033106"/>
            <a:ext cx="12700" cy="90205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189934" y="2484134"/>
            <a:ext cx="1" cy="237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83769" y="2484134"/>
            <a:ext cx="0" cy="237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6458179" y="2124295"/>
            <a:ext cx="275305" cy="10076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1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93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 플레이 플로우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4DC35D-B4B3-4318-B7BE-F98A7BD53A68}"/>
              </a:ext>
            </a:extLst>
          </p:cNvPr>
          <p:cNvGrpSpPr/>
          <p:nvPr/>
        </p:nvGrpSpPr>
        <p:grpSpPr>
          <a:xfrm>
            <a:off x="1866922" y="1211024"/>
            <a:ext cx="5410155" cy="1398273"/>
            <a:chOff x="2087946" y="1010145"/>
            <a:chExt cx="5410155" cy="1398273"/>
          </a:xfrm>
        </p:grpSpPr>
        <p:grpSp>
          <p:nvGrpSpPr>
            <p:cNvPr id="53" name="그룹 52"/>
            <p:cNvGrpSpPr/>
            <p:nvPr/>
          </p:nvGrpSpPr>
          <p:grpSpPr>
            <a:xfrm flipH="1">
              <a:off x="2087946" y="1494646"/>
              <a:ext cx="667627" cy="572796"/>
              <a:chOff x="3023828" y="2006175"/>
              <a:chExt cx="1618730" cy="77060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STAGE1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flipH="1">
              <a:off x="3060447" y="1494646"/>
              <a:ext cx="667627" cy="572796"/>
              <a:chOff x="3023828" y="2006175"/>
              <a:chExt cx="1618730" cy="77060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STAGE2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flipH="1">
              <a:off x="4032948" y="1494646"/>
              <a:ext cx="667627" cy="572796"/>
              <a:chOff x="3023828" y="2006175"/>
              <a:chExt cx="1618730" cy="77060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STAGE3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 flipH="1">
              <a:off x="5005449" y="1494646"/>
              <a:ext cx="667627" cy="572796"/>
              <a:chOff x="3023828" y="2006175"/>
              <a:chExt cx="1618730" cy="77060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160917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STAGE4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 flipH="1">
              <a:off x="5977950" y="1494646"/>
              <a:ext cx="667627" cy="572796"/>
              <a:chOff x="3023828" y="2006175"/>
              <a:chExt cx="1618730" cy="77060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STAGE5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 flipH="1">
              <a:off x="7164288" y="1494646"/>
              <a:ext cx="333813" cy="572796"/>
              <a:chOff x="3023828" y="2006175"/>
              <a:chExt cx="1618730" cy="77060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160920" y="2143039"/>
                <a:ext cx="1344549" cy="49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엔</a:t>
                </a:r>
                <a:endPara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r>
                  <a:rPr lang="ko-KR" altLang="en-US" sz="900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딩</a:t>
                </a:r>
                <a:endParaRPr lang="ko-KR" altLang="en-US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 flipH="1">
              <a:off x="2832240" y="1494646"/>
              <a:ext cx="151540" cy="5727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1" name="직사각형 80"/>
            <p:cNvSpPr/>
            <p:nvPr/>
          </p:nvSpPr>
          <p:spPr>
            <a:xfrm flipH="1">
              <a:off x="3804741" y="1494646"/>
              <a:ext cx="151540" cy="5727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직사각형 81"/>
            <p:cNvSpPr/>
            <p:nvPr/>
          </p:nvSpPr>
          <p:spPr>
            <a:xfrm flipH="1">
              <a:off x="4777242" y="1494646"/>
              <a:ext cx="151540" cy="5727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1" name="직사각형 90"/>
            <p:cNvSpPr/>
            <p:nvPr/>
          </p:nvSpPr>
          <p:spPr>
            <a:xfrm flipH="1">
              <a:off x="5749743" y="1494646"/>
              <a:ext cx="151540" cy="5727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24F21D91-9CFB-48B1-B4CD-EEF4DE6675BA}"/>
                </a:ext>
              </a:extLst>
            </p:cNvPr>
            <p:cNvCxnSpPr/>
            <p:nvPr/>
          </p:nvCxnSpPr>
          <p:spPr>
            <a:xfrm>
              <a:off x="2619887" y="2211800"/>
              <a:ext cx="657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ECEB782-4954-4297-8EAD-651B4E5760B4}"/>
                </a:ext>
              </a:extLst>
            </p:cNvPr>
            <p:cNvCxnSpPr/>
            <p:nvPr/>
          </p:nvCxnSpPr>
          <p:spPr>
            <a:xfrm>
              <a:off x="3571271" y="2211800"/>
              <a:ext cx="657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AEE087B-E305-42CD-BD23-DD4DB1F89471}"/>
                </a:ext>
              </a:extLst>
            </p:cNvPr>
            <p:cNvCxnSpPr/>
            <p:nvPr/>
          </p:nvCxnSpPr>
          <p:spPr>
            <a:xfrm>
              <a:off x="4524030" y="2211800"/>
              <a:ext cx="657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2B2D0AF-B46D-41CA-AF0E-B0A9CF3BB5F8}"/>
                </a:ext>
              </a:extLst>
            </p:cNvPr>
            <p:cNvCxnSpPr/>
            <p:nvPr/>
          </p:nvCxnSpPr>
          <p:spPr>
            <a:xfrm>
              <a:off x="5508104" y="2210982"/>
              <a:ext cx="657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A652A4D-B5CB-4CBB-A185-1B3093098C4A}"/>
                </a:ext>
              </a:extLst>
            </p:cNvPr>
            <p:cNvCxnSpPr>
              <a:stCxn id="66" idx="1"/>
              <a:endCxn id="78" idx="3"/>
            </p:cNvCxnSpPr>
            <p:nvPr/>
          </p:nvCxnSpPr>
          <p:spPr>
            <a:xfrm>
              <a:off x="6645577" y="1781044"/>
              <a:ext cx="5187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1D66F84-9294-4048-827D-24CBB5E33932}"/>
                </a:ext>
              </a:extLst>
            </p:cNvPr>
            <p:cNvCxnSpPr>
              <a:stCxn id="81" idx="0"/>
              <a:endCxn id="57" idx="0"/>
            </p:cNvCxnSpPr>
            <p:nvPr/>
          </p:nvCxnSpPr>
          <p:spPr>
            <a:xfrm rot="16200000" flipV="1">
              <a:off x="3637386" y="1251520"/>
              <a:ext cx="12700" cy="48625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0FFE9AB7-F60A-43B3-BCBD-EA51549A3275}"/>
                </a:ext>
              </a:extLst>
            </p:cNvPr>
            <p:cNvCxnSpPr>
              <a:stCxn id="82" idx="0"/>
              <a:endCxn id="60" idx="0"/>
            </p:cNvCxnSpPr>
            <p:nvPr/>
          </p:nvCxnSpPr>
          <p:spPr>
            <a:xfrm rot="16200000" flipV="1">
              <a:off x="4609887" y="1251520"/>
              <a:ext cx="12700" cy="48625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06868B74-642A-41C2-B3F5-631A2AE19741}"/>
                </a:ext>
              </a:extLst>
            </p:cNvPr>
            <p:cNvCxnSpPr>
              <a:stCxn id="91" idx="0"/>
              <a:endCxn id="63" idx="0"/>
            </p:cNvCxnSpPr>
            <p:nvPr/>
          </p:nvCxnSpPr>
          <p:spPr>
            <a:xfrm rot="16200000" flipV="1">
              <a:off x="5582388" y="1251520"/>
              <a:ext cx="12700" cy="48625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AD4A0E-1E12-4EFE-BBBA-B1F841063F7E}"/>
                </a:ext>
              </a:extLst>
            </p:cNvPr>
            <p:cNvSpPr txBox="1"/>
            <p:nvPr/>
          </p:nvSpPr>
          <p:spPr>
            <a:xfrm>
              <a:off x="3165872" y="1010145"/>
              <a:ext cx="955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‘</a:t>
              </a:r>
              <a:r>
                <a:rPr lang="ko-KR" altLang="en-US" sz="600" dirty="0"/>
                <a:t>어떤 엔딩이냐</a:t>
              </a:r>
              <a:r>
                <a:rPr lang="en-US" altLang="ko-KR" sz="600" dirty="0"/>
                <a:t>’</a:t>
              </a:r>
              <a:r>
                <a:rPr lang="ko-KR" altLang="en-US" sz="600" dirty="0"/>
                <a:t>에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따른 추가 프레임 수집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AA2833A-CF0E-4DD2-AD7D-480C6B2B0CF0}"/>
                </a:ext>
              </a:extLst>
            </p:cNvPr>
            <p:cNvSpPr txBox="1"/>
            <p:nvPr/>
          </p:nvSpPr>
          <p:spPr>
            <a:xfrm>
              <a:off x="4138373" y="1010145"/>
              <a:ext cx="955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‘</a:t>
              </a:r>
              <a:r>
                <a:rPr lang="ko-KR" altLang="en-US" sz="600" dirty="0"/>
                <a:t>어떤 엔딩이냐</a:t>
              </a:r>
              <a:r>
                <a:rPr lang="en-US" altLang="ko-KR" sz="600" dirty="0"/>
                <a:t>’</a:t>
              </a:r>
              <a:r>
                <a:rPr lang="ko-KR" altLang="en-US" sz="600" dirty="0"/>
                <a:t>에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따른 추가 프레임 수집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431DA97-896D-4BA8-8B5F-CD0B2B0E34A8}"/>
                </a:ext>
              </a:extLst>
            </p:cNvPr>
            <p:cNvSpPr txBox="1"/>
            <p:nvPr/>
          </p:nvSpPr>
          <p:spPr>
            <a:xfrm>
              <a:off x="5110874" y="1010145"/>
              <a:ext cx="955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‘</a:t>
              </a:r>
              <a:r>
                <a:rPr lang="ko-KR" altLang="en-US" sz="600" dirty="0"/>
                <a:t>어떤 엔딩이냐</a:t>
              </a:r>
              <a:r>
                <a:rPr lang="en-US" altLang="ko-KR" sz="600" dirty="0"/>
                <a:t>’</a:t>
              </a:r>
              <a:r>
                <a:rPr lang="ko-KR" altLang="en-US" sz="600" dirty="0"/>
                <a:t>에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따른 추가 프레임 수집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1EC769-57BC-4C37-A6D7-0F3B8C067FA3}"/>
                </a:ext>
              </a:extLst>
            </p:cNvPr>
            <p:cNvSpPr txBox="1"/>
            <p:nvPr/>
          </p:nvSpPr>
          <p:spPr>
            <a:xfrm>
              <a:off x="2475928" y="2223752"/>
              <a:ext cx="95572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순차적 플레이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892683-30DB-4077-ACF4-D931CAA20B10}"/>
                </a:ext>
              </a:extLst>
            </p:cNvPr>
            <p:cNvSpPr txBox="1"/>
            <p:nvPr/>
          </p:nvSpPr>
          <p:spPr>
            <a:xfrm>
              <a:off x="3432049" y="2223752"/>
              <a:ext cx="95572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순차적 플레이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B6C1A72-46E7-4C72-9194-C2F2CD9796D6}"/>
                </a:ext>
              </a:extLst>
            </p:cNvPr>
            <p:cNvSpPr txBox="1"/>
            <p:nvPr/>
          </p:nvSpPr>
          <p:spPr>
            <a:xfrm>
              <a:off x="4388170" y="2223752"/>
              <a:ext cx="95572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순차적 플레이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E2D132-EE3A-451D-8B62-19B4ED5C5691}"/>
                </a:ext>
              </a:extLst>
            </p:cNvPr>
            <p:cNvSpPr txBox="1"/>
            <p:nvPr/>
          </p:nvSpPr>
          <p:spPr>
            <a:xfrm>
              <a:off x="5344292" y="2223752"/>
              <a:ext cx="95572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순차적 플레이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C766A51-2A72-4056-BC2D-E791FF4C54D0}"/>
              </a:ext>
            </a:extLst>
          </p:cNvPr>
          <p:cNvSpPr txBox="1"/>
          <p:nvPr/>
        </p:nvSpPr>
        <p:spPr>
          <a:xfrm>
            <a:off x="781804" y="3011890"/>
            <a:ext cx="7894652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본 스테이지에선 순차적 플레이가 주요 플레이가 되도록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한 스테이지에서 도전과제에 포함 되어있는 엔딩을 깰 경우 보상으로 추가 프레임을 수집하는 등으로 게임 요소를 수집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800" dirty="0"/>
              <a:t>     (</a:t>
            </a:r>
            <a:r>
              <a:rPr lang="ko-KR" altLang="en-US" sz="800" dirty="0" err="1"/>
              <a:t>왠만하면</a:t>
            </a:r>
            <a:r>
              <a:rPr lang="ko-KR" altLang="en-US" sz="800" dirty="0"/>
              <a:t> 직전의 스테이지에 대한 게임요소 수집이면 좋겠음 </a:t>
            </a:r>
            <a:r>
              <a:rPr lang="en-US" altLang="ko-KR" sz="800" dirty="0"/>
              <a:t>&gt;&gt; </a:t>
            </a:r>
            <a:r>
              <a:rPr lang="ko-KR" altLang="en-US" sz="800" dirty="0"/>
              <a:t>아주 이전 스테이지일 경우 다시 돌아가 플레이하는 것이 매우 리스크가 크기 때문</a:t>
            </a:r>
            <a:r>
              <a:rPr lang="en-US" altLang="ko-K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505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 flipH="1">
            <a:off x="781804" y="1203598"/>
            <a:ext cx="667627" cy="572796"/>
            <a:chOff x="3023828" y="2006175"/>
            <a:chExt cx="1618730" cy="770607"/>
          </a:xfrm>
        </p:grpSpPr>
        <p:sp>
          <p:nvSpPr>
            <p:cNvPr id="54" name="직사각형 53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STAGE1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81804" y="1923678"/>
            <a:ext cx="789465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스토리 개요 단계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실질적으론 튜토리얼 스테이지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플레이어에게 스토리적 목적을 부여해주는 것이 가장 큰 역할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= A</a:t>
            </a:r>
            <a:r>
              <a:rPr lang="ko-KR" altLang="en-US" sz="900" dirty="0"/>
              <a:t>를</a:t>
            </a:r>
            <a:r>
              <a:rPr lang="en-US" altLang="ko-KR" sz="900" dirty="0"/>
              <a:t> </a:t>
            </a:r>
            <a:r>
              <a:rPr lang="ko-KR" altLang="en-US" sz="900" dirty="0"/>
              <a:t>구하기 위해 </a:t>
            </a:r>
            <a:r>
              <a:rPr lang="en-US" altLang="ko-KR" sz="900" dirty="0"/>
              <a:t>XXX </a:t>
            </a:r>
            <a:r>
              <a:rPr lang="ko-KR" altLang="en-US" sz="900" dirty="0"/>
              <a:t>단계를 거쳐서 구해야만 해</a:t>
            </a:r>
            <a:r>
              <a:rPr lang="en-US" altLang="ko-KR" sz="900" dirty="0"/>
              <a:t>!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가장 처음으로 경험하는 스테이지이기 때문에 플레이어에게 익숙한 </a:t>
            </a:r>
            <a:r>
              <a:rPr lang="ko-KR" altLang="en-US" sz="900" dirty="0" err="1"/>
              <a:t>배경음이지만</a:t>
            </a:r>
            <a:r>
              <a:rPr lang="ko-KR" altLang="en-US" sz="900" dirty="0"/>
              <a:t> 박자 변주가 핵심인 플레이를 하면 좋을 것 같음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Ex&gt; ‘</a:t>
            </a:r>
            <a:r>
              <a:rPr lang="ko-KR" altLang="en-US" sz="900" dirty="0"/>
              <a:t>리듬닥터</a:t>
            </a:r>
            <a:r>
              <a:rPr lang="en-US" altLang="ko-KR" sz="900" dirty="0"/>
              <a:t>’ </a:t>
            </a:r>
            <a:r>
              <a:rPr lang="ko-KR" altLang="en-US" sz="900" dirty="0"/>
              <a:t>이</a:t>
            </a:r>
            <a:r>
              <a:rPr lang="en-US" altLang="ko-KR" sz="900" dirty="0"/>
              <a:t>,</a:t>
            </a:r>
            <a:r>
              <a:rPr lang="ko-KR" altLang="en-US" sz="900" dirty="0"/>
              <a:t>얼</a:t>
            </a:r>
            <a:r>
              <a:rPr lang="en-US" altLang="ko-KR" sz="900" dirty="0"/>
              <a:t>,</a:t>
            </a:r>
            <a:r>
              <a:rPr lang="ko-KR" altLang="en-US" sz="900" dirty="0"/>
              <a:t>싼</a:t>
            </a:r>
            <a:r>
              <a:rPr lang="en-US" altLang="ko-KR" sz="900" dirty="0"/>
              <a:t>,</a:t>
            </a:r>
            <a:r>
              <a:rPr lang="ko-KR" altLang="en-US" sz="900" dirty="0" err="1"/>
              <a:t>스</a:t>
            </a:r>
            <a:r>
              <a:rPr lang="en-US" altLang="ko-KR" sz="900" dirty="0"/>
              <a:t>,</a:t>
            </a:r>
            <a:r>
              <a:rPr lang="ko-KR" altLang="en-US" sz="900" dirty="0"/>
              <a:t>오</a:t>
            </a:r>
            <a:r>
              <a:rPr lang="en-US" altLang="ko-KR" sz="900" dirty="0"/>
              <a:t>,</a:t>
            </a:r>
            <a:r>
              <a:rPr lang="ko-KR" altLang="en-US" sz="900" dirty="0"/>
              <a:t>류</a:t>
            </a:r>
            <a:r>
              <a:rPr lang="en-US" altLang="ko-KR" sz="900" dirty="0"/>
              <a:t>,</a:t>
            </a:r>
            <a:r>
              <a:rPr lang="ko-KR" altLang="en-US" sz="900" dirty="0"/>
              <a:t>치</a:t>
            </a:r>
            <a:r>
              <a:rPr lang="en-US" altLang="ko-KR" sz="900" dirty="0"/>
              <a:t>! (</a:t>
            </a:r>
            <a:r>
              <a:rPr lang="ko-KR" altLang="en-US" sz="900" dirty="0"/>
              <a:t>숫자 멜로디</a:t>
            </a:r>
            <a:r>
              <a:rPr lang="en-US" altLang="ko-KR" sz="9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   ‘</a:t>
            </a:r>
            <a:r>
              <a:rPr lang="ko-KR" altLang="en-US" sz="900" dirty="0"/>
              <a:t>리듬세상</a:t>
            </a:r>
            <a:r>
              <a:rPr lang="en-US" altLang="ko-KR" sz="900" dirty="0"/>
              <a:t>’ </a:t>
            </a:r>
            <a:r>
              <a:rPr lang="ko-KR" altLang="en-US" sz="900" dirty="0"/>
              <a:t>도</a:t>
            </a:r>
            <a:r>
              <a:rPr lang="en-US" altLang="ko-KR" sz="900" dirty="0"/>
              <a:t>,</a:t>
            </a:r>
            <a:r>
              <a:rPr lang="ko-KR" altLang="en-US" sz="900" dirty="0" err="1"/>
              <a:t>레</a:t>
            </a:r>
            <a:r>
              <a:rPr lang="en-US" altLang="ko-KR" sz="900" dirty="0"/>
              <a:t>,</a:t>
            </a:r>
            <a:r>
              <a:rPr lang="ko-KR" altLang="en-US" sz="900" dirty="0"/>
              <a:t>미</a:t>
            </a:r>
            <a:r>
              <a:rPr lang="en-US" altLang="ko-KR" sz="900" dirty="0"/>
              <a:t>,</a:t>
            </a:r>
            <a:r>
              <a:rPr lang="ko-KR" altLang="en-US" sz="900" dirty="0"/>
              <a:t>파</a:t>
            </a:r>
            <a:r>
              <a:rPr lang="en-US" altLang="ko-KR" sz="900" dirty="0"/>
              <a:t>,</a:t>
            </a:r>
            <a:r>
              <a:rPr lang="ko-KR" altLang="en-US" sz="900" dirty="0"/>
              <a:t>솔 </a:t>
            </a:r>
            <a:r>
              <a:rPr lang="en-US" altLang="ko-KR" sz="900" dirty="0"/>
              <a:t>(</a:t>
            </a:r>
            <a:r>
              <a:rPr lang="ko-KR" altLang="en-US" sz="900" dirty="0"/>
              <a:t>음계 멜로디</a:t>
            </a:r>
            <a:r>
              <a:rPr lang="en-US" altLang="ko-KR" sz="9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/>
              <a:t>인트로</a:t>
            </a:r>
            <a:r>
              <a:rPr lang="ko-KR" altLang="en-US" sz="900" dirty="0"/>
              <a:t> </a:t>
            </a:r>
            <a:r>
              <a:rPr lang="ko-KR" altLang="en-US" sz="900" dirty="0" err="1"/>
              <a:t>컷툰</a:t>
            </a:r>
            <a:r>
              <a:rPr lang="en-US" altLang="ko-KR" sz="900" dirty="0"/>
              <a:t>, </a:t>
            </a:r>
            <a:r>
              <a:rPr lang="ko-KR" altLang="en-US" sz="900" dirty="0" err="1"/>
              <a:t>클리어</a:t>
            </a:r>
            <a:r>
              <a:rPr lang="ko-KR" altLang="en-US" sz="900" dirty="0"/>
              <a:t> </a:t>
            </a:r>
            <a:r>
              <a:rPr lang="ko-KR" altLang="en-US" sz="900" dirty="0" err="1"/>
              <a:t>컷툰이</a:t>
            </a:r>
            <a:r>
              <a:rPr lang="ko-KR" altLang="en-US" sz="900" dirty="0"/>
              <a:t> 매우 중요하다고 생각 </a:t>
            </a:r>
            <a:r>
              <a:rPr lang="en-US" altLang="ko-KR" sz="900" dirty="0"/>
              <a:t>(</a:t>
            </a:r>
            <a:r>
              <a:rPr lang="ko-KR" altLang="en-US" sz="900" dirty="0"/>
              <a:t>스토리 전달</a:t>
            </a:r>
            <a:r>
              <a:rPr lang="en-US" altLang="ko-KR" sz="9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- </a:t>
            </a:r>
            <a:r>
              <a:rPr lang="ko-KR" altLang="en-US" sz="900" dirty="0"/>
              <a:t>다음 단계가 있다는 것을 </a:t>
            </a:r>
            <a:r>
              <a:rPr lang="ko-KR" altLang="en-US" sz="900" dirty="0" err="1"/>
              <a:t>클리어</a:t>
            </a:r>
            <a:r>
              <a:rPr lang="ko-KR" altLang="en-US" sz="900" dirty="0"/>
              <a:t> </a:t>
            </a:r>
            <a:r>
              <a:rPr lang="ko-KR" altLang="en-US" sz="900" dirty="0" err="1"/>
              <a:t>컷툰에서</a:t>
            </a:r>
            <a:r>
              <a:rPr lang="ko-KR" altLang="en-US" sz="900" dirty="0"/>
              <a:t> 보여주어야만 함</a:t>
            </a:r>
            <a:endParaRPr lang="en-US" altLang="ko-KR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1619672" y="120359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잠금 해제 조건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기본적으로 열려있음</a:t>
            </a:r>
            <a:endParaRPr lang="en-US" altLang="ko-KR" sz="8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547664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059832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1840" y="120359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엔딩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총 </a:t>
            </a:r>
            <a:r>
              <a:rPr lang="en-US" altLang="ko-KR" sz="800" b="1" dirty="0"/>
              <a:t>1</a:t>
            </a:r>
            <a:r>
              <a:rPr lang="ko-KR" altLang="en-US" sz="800" b="1" dirty="0"/>
              <a:t>개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다음 스테이지 </a:t>
            </a:r>
            <a:r>
              <a:rPr lang="ko-KR" altLang="en-US" sz="800" b="1" dirty="0" err="1"/>
              <a:t>엔딩</a:t>
            </a:r>
            <a:endParaRPr lang="en-US" altLang="ko-KR" sz="800" b="1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4499992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72000" y="120359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선택지</a:t>
            </a:r>
            <a:endParaRPr lang="en-US" altLang="ko-KR" sz="800" b="1" dirty="0"/>
          </a:p>
          <a:p>
            <a:r>
              <a:rPr lang="en-US" altLang="ko-KR" sz="800" b="1" dirty="0"/>
              <a:t>- 1</a:t>
            </a:r>
            <a:r>
              <a:rPr lang="ko-KR" altLang="en-US" sz="800" b="1" dirty="0"/>
              <a:t>개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101727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 flipH="1">
            <a:off x="781804" y="1203598"/>
            <a:ext cx="667627" cy="572796"/>
            <a:chOff x="3023828" y="2006175"/>
            <a:chExt cx="1618730" cy="770607"/>
          </a:xfrm>
        </p:grpSpPr>
        <p:sp>
          <p:nvSpPr>
            <p:cNvPr id="54" name="직사각형 53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STAGE2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81804" y="1923678"/>
            <a:ext cx="7894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스토리가 시작되는 단계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초기 떡밥을 조금씩 던지며 플레이어에게 게임을 익히도록 하는 것이 주 역할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= </a:t>
            </a:r>
            <a:r>
              <a:rPr lang="ko-KR" altLang="en-US" sz="900" dirty="0"/>
              <a:t>만약 조작법이 클릭 외에 더 개발 예정이라면 </a:t>
            </a:r>
            <a:r>
              <a:rPr lang="en-US" altLang="ko-KR" sz="900" dirty="0"/>
              <a:t>(</a:t>
            </a:r>
            <a:r>
              <a:rPr lang="ko-KR" altLang="en-US" sz="900" dirty="0"/>
              <a:t>꾹 누르기 등</a:t>
            </a:r>
            <a:r>
              <a:rPr lang="en-US" altLang="ko-KR" sz="900" dirty="0"/>
              <a:t>) </a:t>
            </a:r>
            <a:r>
              <a:rPr lang="ko-KR" altLang="en-US" sz="900" dirty="0"/>
              <a:t>이 단계에서 익히는 것이 좋을 듯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플레이어에게 떡밥을 던지기 시작하는 단계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= </a:t>
            </a:r>
            <a:r>
              <a:rPr lang="ko-KR" altLang="en-US" sz="900" dirty="0"/>
              <a:t>이런 과거 기억이 있었는데 이거 좀 수상하네</a:t>
            </a:r>
            <a:r>
              <a:rPr lang="en-US" altLang="ko-KR" sz="900" dirty="0"/>
              <a:t>..? </a:t>
            </a:r>
            <a:r>
              <a:rPr lang="ko-KR" altLang="en-US" sz="900" dirty="0"/>
              <a:t>같은 느낌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초반단계이기 때문에 시스템을 익히는 것이 주 목적이나 기본적인 음악보다 어려운 멜로디가 있는 음악에 시스템을 익히면 좋을 듯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(</a:t>
            </a:r>
            <a:r>
              <a:rPr lang="ko-KR" altLang="en-US" sz="900" dirty="0"/>
              <a:t>처음으로 기본 음악이 아닌</a:t>
            </a:r>
            <a:r>
              <a:rPr lang="en-US" altLang="ko-KR" sz="900" dirty="0"/>
              <a:t>, </a:t>
            </a:r>
            <a:r>
              <a:rPr lang="ko-KR" altLang="en-US" sz="900" dirty="0"/>
              <a:t>멜로디를 익히는 단계</a:t>
            </a:r>
            <a:r>
              <a:rPr lang="en-US" altLang="ko-KR" sz="9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도전과제 </a:t>
            </a:r>
            <a:r>
              <a:rPr lang="ko-KR" altLang="en-US" sz="900" dirty="0" err="1"/>
              <a:t>엔딩이</a:t>
            </a:r>
            <a:r>
              <a:rPr lang="ko-KR" altLang="en-US" sz="900" dirty="0"/>
              <a:t> 처음 등장 </a:t>
            </a:r>
            <a:r>
              <a:rPr lang="en-US" altLang="ko-KR" sz="900" dirty="0"/>
              <a:t>= </a:t>
            </a:r>
            <a:r>
              <a:rPr lang="ko-KR" altLang="en-US" sz="900" dirty="0"/>
              <a:t>처음으로 플레이 외적인 게임 요소를 얻도록 하고</a:t>
            </a:r>
            <a:r>
              <a:rPr lang="en-US" altLang="ko-KR" sz="900" dirty="0"/>
              <a:t>, </a:t>
            </a:r>
            <a:r>
              <a:rPr lang="ko-KR" altLang="en-US" sz="900" dirty="0"/>
              <a:t>수집에 대한 욕구를 증가시킴</a:t>
            </a:r>
            <a:endParaRPr lang="en-US" altLang="ko-KR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1619672" y="120359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잠금 해제 조건</a:t>
            </a:r>
            <a:endParaRPr lang="en-US" altLang="ko-KR" sz="800" b="1" dirty="0"/>
          </a:p>
          <a:p>
            <a:r>
              <a:rPr lang="en-US" altLang="ko-KR" sz="800" b="1" dirty="0"/>
              <a:t>- Stage1 </a:t>
            </a:r>
            <a:r>
              <a:rPr lang="ko-KR" altLang="en-US" sz="800" b="1" dirty="0" err="1"/>
              <a:t>클리어</a:t>
            </a:r>
            <a:endParaRPr lang="en-US" altLang="ko-KR" sz="8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547664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059832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1840" y="120359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엔딩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총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개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다음 스테이지 </a:t>
            </a:r>
            <a:r>
              <a:rPr lang="ko-KR" altLang="en-US" sz="800" b="1" dirty="0" err="1"/>
              <a:t>엔딩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도전과제 </a:t>
            </a:r>
            <a:r>
              <a:rPr lang="ko-KR" altLang="en-US" sz="800" b="1" dirty="0" err="1"/>
              <a:t>엔딩</a:t>
            </a:r>
            <a:endParaRPr lang="en-US" altLang="ko-KR" sz="800" b="1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4499992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72000" y="120359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선택지</a:t>
            </a:r>
            <a:endParaRPr lang="en-US" altLang="ko-KR" sz="800" b="1" dirty="0"/>
          </a:p>
          <a:p>
            <a:r>
              <a:rPr lang="en-US" altLang="ko-KR" sz="800" b="1" dirty="0"/>
              <a:t>- 1</a:t>
            </a:r>
            <a:r>
              <a:rPr lang="ko-KR" altLang="en-US" sz="800" b="1" dirty="0"/>
              <a:t>개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120207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 flipH="1">
            <a:off x="781804" y="1203598"/>
            <a:ext cx="667627" cy="572796"/>
            <a:chOff x="3023828" y="2006175"/>
            <a:chExt cx="1618730" cy="770607"/>
          </a:xfrm>
        </p:grpSpPr>
        <p:sp>
          <p:nvSpPr>
            <p:cNvPr id="54" name="직사각형 53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STAGE3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81804" y="1923678"/>
            <a:ext cx="789465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초기 떡밥이 모두 던져진 후 반전이 드러나기 시작하고</a:t>
            </a:r>
            <a:r>
              <a:rPr lang="en-US" altLang="ko-KR" sz="900" dirty="0"/>
              <a:t>, </a:t>
            </a:r>
            <a:r>
              <a:rPr lang="ko-KR" altLang="en-US" sz="900" dirty="0"/>
              <a:t>절정에 다다르기 바로 직전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&gt;&gt; </a:t>
            </a:r>
            <a:r>
              <a:rPr lang="ko-KR" altLang="en-US" sz="900" dirty="0"/>
              <a:t>플레이어와의 밀당이 가장 중요한 스테이지라고 생각함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플레이어에게 사전 스토리를 전달할 수 있는 마지막 스테이지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(</a:t>
            </a:r>
            <a:r>
              <a:rPr lang="ko-KR" altLang="en-US" sz="900" dirty="0"/>
              <a:t>스테이지</a:t>
            </a:r>
            <a:r>
              <a:rPr lang="en-US" altLang="ko-KR" sz="900" dirty="0"/>
              <a:t>4</a:t>
            </a:r>
            <a:r>
              <a:rPr lang="ko-KR" altLang="en-US" sz="900" dirty="0"/>
              <a:t>에서는 절정에 따른 반전 내용이 주가 되어야 하기 때문</a:t>
            </a:r>
            <a:r>
              <a:rPr lang="en-US" altLang="ko-KR" sz="9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시스템의 응용</a:t>
            </a:r>
            <a:r>
              <a:rPr lang="en-US" altLang="ko-KR" sz="900" dirty="0"/>
              <a:t>(</a:t>
            </a:r>
            <a:r>
              <a:rPr lang="ko-KR" altLang="en-US" sz="900" dirty="0"/>
              <a:t>심화</a:t>
            </a:r>
            <a:r>
              <a:rPr lang="en-US" altLang="ko-KR" sz="900" dirty="0"/>
              <a:t>)</a:t>
            </a:r>
            <a:r>
              <a:rPr lang="ko-KR" altLang="en-US" sz="900" dirty="0"/>
              <a:t>이 필요한 스테이지가 되었음 좋겠음 </a:t>
            </a:r>
            <a:r>
              <a:rPr lang="en-US" altLang="ko-KR" sz="900" dirty="0"/>
              <a:t>(</a:t>
            </a:r>
            <a:r>
              <a:rPr lang="ko-KR" altLang="en-US" sz="900" dirty="0"/>
              <a:t>시스템 요소 추가 </a:t>
            </a:r>
            <a:r>
              <a:rPr lang="en-US" altLang="ko-KR" sz="900" dirty="0"/>
              <a:t>or </a:t>
            </a:r>
            <a:r>
              <a:rPr lang="ko-KR" altLang="en-US" sz="900" dirty="0"/>
              <a:t>시스템 응용단계</a:t>
            </a:r>
            <a:r>
              <a:rPr lang="en-US" altLang="ko-KR" sz="9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Ex&gt; </a:t>
            </a:r>
            <a:r>
              <a:rPr lang="ko-KR" altLang="en-US" sz="900" dirty="0"/>
              <a:t>변주에 따른 조작법의 응용이라던가</a:t>
            </a:r>
            <a:r>
              <a:rPr lang="en-US" altLang="ko-KR" sz="900" dirty="0"/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음악적 요소를 복잡하게 시작해도 괜찮을 것 같은 스테이지 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게임 중간에 나오는 </a:t>
            </a:r>
            <a:r>
              <a:rPr lang="ko-KR" altLang="en-US" sz="900" dirty="0" err="1"/>
              <a:t>컷툰</a:t>
            </a:r>
            <a:r>
              <a:rPr lang="ko-KR" altLang="en-US" sz="900" dirty="0"/>
              <a:t> 요소가 매우 중요해지기 시작하는 시기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선택지 시스템의 중요성을 깨닫기 시작해야 되는 스테이지라고 생각함</a:t>
            </a:r>
            <a:endParaRPr lang="en-US" altLang="ko-KR" sz="9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547664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059832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499992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72000" y="120359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선택지</a:t>
            </a:r>
            <a:endParaRPr lang="en-US" altLang="ko-KR" sz="800" b="1" dirty="0"/>
          </a:p>
          <a:p>
            <a:r>
              <a:rPr lang="en-US" altLang="ko-KR" sz="800" b="1" dirty="0"/>
              <a:t>- 2</a:t>
            </a:r>
            <a:r>
              <a:rPr lang="ko-KR" altLang="en-US" sz="800" b="1" dirty="0"/>
              <a:t>개</a:t>
            </a:r>
            <a:endParaRPr lang="en-US" altLang="ko-KR" sz="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31840" y="120359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엔딩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총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개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다음 스테이지 </a:t>
            </a:r>
            <a:r>
              <a:rPr lang="ko-KR" altLang="en-US" sz="800" b="1" dirty="0" err="1"/>
              <a:t>엔딩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도전과제 </a:t>
            </a:r>
            <a:r>
              <a:rPr lang="ko-KR" altLang="en-US" sz="800" b="1" dirty="0" err="1"/>
              <a:t>엔딩</a:t>
            </a:r>
            <a:endParaRPr lang="en-US" altLang="ko-KR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19672" y="120359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잠금 해제 조건</a:t>
            </a:r>
            <a:endParaRPr lang="en-US" altLang="ko-KR" sz="800" b="1" dirty="0"/>
          </a:p>
          <a:p>
            <a:r>
              <a:rPr lang="en-US" altLang="ko-KR" sz="800" b="1" dirty="0"/>
              <a:t>- Stage2 </a:t>
            </a:r>
            <a:r>
              <a:rPr lang="ko-KR" altLang="en-US" sz="800" b="1" dirty="0" err="1"/>
              <a:t>클리어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418396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01288" y="2211710"/>
            <a:ext cx="5741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 구조</a:t>
            </a:r>
            <a:endParaRPr lang="ko-KR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</p:spTree>
    <p:extLst>
      <p:ext uri="{BB962C8B-B14F-4D97-AF65-F5344CB8AC3E}">
        <p14:creationId xmlns:p14="http://schemas.microsoft.com/office/powerpoint/2010/main" val="211564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 flipH="1">
            <a:off x="781804" y="1203598"/>
            <a:ext cx="667627" cy="572796"/>
            <a:chOff x="3023828" y="2006175"/>
            <a:chExt cx="1618730" cy="770607"/>
          </a:xfrm>
        </p:grpSpPr>
        <p:sp>
          <p:nvSpPr>
            <p:cNvPr id="54" name="직사각형 53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STAGE4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81804" y="1923678"/>
            <a:ext cx="78946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스토리는 절정이나 시스템적으로는 쉬어가는 단계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이 게임 스토리의 가장 큰 반전을 보여주는 것이 주 목적인 스테이지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시스템적으로는 왜 쉬어가는 단계인지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= </a:t>
            </a:r>
            <a:r>
              <a:rPr lang="ko-KR" altLang="en-US" sz="900" dirty="0"/>
              <a:t>플레이어가 시스템적인 </a:t>
            </a:r>
            <a:r>
              <a:rPr lang="en-US" altLang="ko-KR" sz="900" dirty="0"/>
              <a:t>(</a:t>
            </a:r>
            <a:r>
              <a:rPr lang="ko-KR" altLang="en-US" sz="900" dirty="0"/>
              <a:t>플레이</a:t>
            </a:r>
            <a:r>
              <a:rPr lang="en-US" altLang="ko-KR" sz="900" dirty="0"/>
              <a:t>) </a:t>
            </a:r>
            <a:r>
              <a:rPr lang="ko-KR" altLang="en-US" sz="900" dirty="0"/>
              <a:t>부분보다는 스토리에 집중할 수 있게끔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강력한 한 방이 있어야만 하는 스테이지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&gt;&gt; </a:t>
            </a:r>
            <a:r>
              <a:rPr lang="ko-KR" altLang="en-US" sz="900" dirty="0"/>
              <a:t>모두 강력한 것이 아닌</a:t>
            </a:r>
            <a:r>
              <a:rPr lang="en-US" altLang="ko-KR" sz="900" dirty="0"/>
              <a:t>, </a:t>
            </a:r>
            <a:r>
              <a:rPr lang="ko-KR" altLang="en-US" sz="900" dirty="0"/>
              <a:t>힘을 뺀 것들 사이에 강력한 한 방이 있어 그 부분이 플레이어에게 기억이 남도록 하는 것이 좋을 듯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잠금 해제 조건에 처음으로 과거 스테이지를 돌이켜보는 부분이 존재함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&gt;&gt; </a:t>
            </a:r>
            <a:r>
              <a:rPr lang="ko-KR" altLang="en-US" sz="900" dirty="0"/>
              <a:t>이 부분을 매우 강력한 장치로 생각하고 신경을 써야 한다고 생각 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&gt;&gt; </a:t>
            </a:r>
            <a:r>
              <a:rPr lang="ko-KR" altLang="en-US" sz="900" dirty="0"/>
              <a:t>굳이 돌아갈 만큼의 스토리적 이유가 존재해야 플레이어가 납득함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플레이 내 </a:t>
            </a:r>
            <a:r>
              <a:rPr lang="ko-KR" altLang="en-US" sz="900" dirty="0" err="1"/>
              <a:t>컷툰</a:t>
            </a:r>
            <a:r>
              <a:rPr lang="ko-KR" altLang="en-US" sz="900" dirty="0"/>
              <a:t> 부분이 매우 중요하다고 생각 </a:t>
            </a:r>
            <a:r>
              <a:rPr lang="en-US" altLang="ko-KR" sz="900" dirty="0"/>
              <a:t>(</a:t>
            </a:r>
            <a:r>
              <a:rPr lang="ko-KR" altLang="en-US" sz="900" dirty="0"/>
              <a:t>스토리 전달</a:t>
            </a:r>
            <a:r>
              <a:rPr lang="en-US" altLang="ko-KR" sz="900" dirty="0"/>
              <a:t>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547664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059832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499992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120359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선택지</a:t>
            </a:r>
            <a:endParaRPr lang="en-US" altLang="ko-KR" sz="800" b="1" dirty="0"/>
          </a:p>
          <a:p>
            <a:r>
              <a:rPr lang="en-US" altLang="ko-KR" sz="800" b="1" dirty="0"/>
              <a:t>- 3</a:t>
            </a:r>
            <a:r>
              <a:rPr lang="ko-KR" altLang="en-US" sz="800" b="1" dirty="0"/>
              <a:t>개</a:t>
            </a:r>
            <a:endParaRPr lang="en-US" altLang="ko-KR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1840" y="120359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엔딩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총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개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다음 스테이지 </a:t>
            </a:r>
            <a:r>
              <a:rPr lang="ko-KR" altLang="en-US" sz="800" b="1" dirty="0" err="1"/>
              <a:t>엔딩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도전과제 </a:t>
            </a:r>
            <a:r>
              <a:rPr lang="ko-KR" altLang="en-US" sz="800" b="1" dirty="0" err="1"/>
              <a:t>엔딩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베드 </a:t>
            </a:r>
            <a:r>
              <a:rPr lang="ko-KR" altLang="en-US" sz="800" b="1" dirty="0" err="1"/>
              <a:t>엔딩</a:t>
            </a:r>
            <a:endParaRPr lang="en-US" altLang="ko-KR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19672" y="120359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잠금 해제 조건</a:t>
            </a:r>
            <a:endParaRPr lang="en-US" altLang="ko-KR" sz="800" b="1" dirty="0"/>
          </a:p>
          <a:p>
            <a:r>
              <a:rPr lang="en-US" altLang="ko-KR" sz="800" b="1" dirty="0"/>
              <a:t>- Stage3 </a:t>
            </a:r>
            <a:r>
              <a:rPr lang="ko-KR" altLang="en-US" sz="800" b="1" dirty="0" err="1"/>
              <a:t>클리어</a:t>
            </a:r>
            <a:endParaRPr lang="en-US" altLang="ko-KR" sz="800" b="1" dirty="0"/>
          </a:p>
          <a:p>
            <a:r>
              <a:rPr lang="en-US" altLang="ko-KR" sz="800" b="1" dirty="0"/>
              <a:t>- Stage2 </a:t>
            </a:r>
            <a:r>
              <a:rPr lang="ko-KR" altLang="en-US" sz="800" b="1" dirty="0"/>
              <a:t>숨겨진 요소 확인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4175137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스테이지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 flipH="1">
            <a:off x="781804" y="1203598"/>
            <a:ext cx="667627" cy="572796"/>
            <a:chOff x="3023828" y="2006175"/>
            <a:chExt cx="1618730" cy="770607"/>
          </a:xfrm>
        </p:grpSpPr>
        <p:sp>
          <p:nvSpPr>
            <p:cNvPr id="54" name="직사각형 53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STAGE5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81804" y="1923678"/>
            <a:ext cx="789465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스토리의 절정이 끝나고 여운과 함께 스토리를 마무리 짓는 스테이지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&gt;&gt; </a:t>
            </a:r>
            <a:r>
              <a:rPr lang="ko-KR" altLang="en-US" sz="900" dirty="0"/>
              <a:t>스토리적으로 갈등을 더 보여주기보단 이야기 마무리에 치중하면 좋겠음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이전 단계의 스테이지들을 빠져나가는 느낌으로 </a:t>
            </a:r>
            <a:r>
              <a:rPr lang="ko-KR" altLang="en-US" sz="900" dirty="0" err="1"/>
              <a:t>리믹스</a:t>
            </a:r>
            <a:r>
              <a:rPr lang="ko-KR" altLang="en-US" sz="900" dirty="0"/>
              <a:t> 플레이를 하면 좋을 것 같음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= </a:t>
            </a:r>
            <a:r>
              <a:rPr lang="ko-KR" altLang="en-US" sz="900" dirty="0"/>
              <a:t>음악</a:t>
            </a:r>
            <a:r>
              <a:rPr lang="en-US" altLang="ko-KR" sz="900" dirty="0"/>
              <a:t>, </a:t>
            </a:r>
            <a:r>
              <a:rPr lang="ko-KR" altLang="en-US" sz="900" dirty="0"/>
              <a:t>연출</a:t>
            </a:r>
            <a:r>
              <a:rPr lang="en-US" altLang="ko-KR" sz="900" dirty="0"/>
              <a:t>, </a:t>
            </a:r>
            <a:r>
              <a:rPr lang="ko-KR" altLang="en-US" sz="900" dirty="0"/>
              <a:t>플레이 방법</a:t>
            </a:r>
            <a:r>
              <a:rPr lang="en-US" altLang="ko-KR" sz="900" dirty="0"/>
              <a:t>, </a:t>
            </a:r>
            <a:r>
              <a:rPr lang="ko-KR" altLang="en-US" sz="900" dirty="0"/>
              <a:t>컨셉까지 모두 섞어 플레이어에게 극한의 혼동을 주는 느낌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&gt;&gt; </a:t>
            </a:r>
            <a:r>
              <a:rPr lang="ko-KR" altLang="en-US" sz="900" dirty="0"/>
              <a:t>시스템적 응용</a:t>
            </a:r>
            <a:r>
              <a:rPr lang="en-US" altLang="ko-KR" sz="900" dirty="0"/>
              <a:t>, </a:t>
            </a:r>
            <a:r>
              <a:rPr lang="ko-KR" altLang="en-US" sz="900" dirty="0"/>
              <a:t>연출적 응용이 제일 극대화되는 스테이지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잠금 해제 조건에 </a:t>
            </a:r>
            <a:r>
              <a:rPr lang="ko-KR" altLang="en-US" sz="900" dirty="0" err="1"/>
              <a:t>두개의</a:t>
            </a:r>
            <a:r>
              <a:rPr lang="ko-KR" altLang="en-US" sz="900" dirty="0"/>
              <a:t> 과거 스테이지를 돌이켜보는 부분이 존재함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&gt;&gt; </a:t>
            </a:r>
            <a:r>
              <a:rPr lang="ko-KR" altLang="en-US" sz="900" dirty="0"/>
              <a:t>한 개를 본 후 다음 것을 본 것이 의미가 있을 정도로 한 개 한 개의 숨겨진 스토리를 신경 써야만 함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선택지가 매우 중요함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&gt;&gt; </a:t>
            </a:r>
            <a:r>
              <a:rPr lang="ko-KR" altLang="en-US" sz="900" dirty="0" err="1"/>
              <a:t>엔딩인</a:t>
            </a:r>
            <a:r>
              <a:rPr lang="ko-KR" altLang="en-US" sz="900" dirty="0"/>
              <a:t> 만큼 선택지에 따른 갈림길이 매우 두드러지면 좋겠음</a:t>
            </a:r>
            <a:endParaRPr lang="en-US" altLang="ko-KR" sz="9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547664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059832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499992" y="1203598"/>
            <a:ext cx="0" cy="57279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120359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선택지</a:t>
            </a:r>
            <a:endParaRPr lang="en-US" altLang="ko-KR" sz="800" b="1" dirty="0"/>
          </a:p>
          <a:p>
            <a:r>
              <a:rPr lang="en-US" altLang="ko-KR" sz="800" b="1" dirty="0"/>
              <a:t>- 3</a:t>
            </a:r>
            <a:r>
              <a:rPr lang="ko-KR" altLang="en-US" sz="800" b="1" dirty="0"/>
              <a:t>개</a:t>
            </a:r>
            <a:endParaRPr lang="en-US" altLang="ko-KR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1840" y="120359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엔딩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총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개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다음 스테이지 </a:t>
            </a:r>
            <a:r>
              <a:rPr lang="ko-KR" altLang="en-US" sz="800" b="1" dirty="0" err="1"/>
              <a:t>엔딩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도전과제 </a:t>
            </a:r>
            <a:r>
              <a:rPr lang="ko-KR" altLang="en-US" sz="800" b="1" dirty="0" err="1"/>
              <a:t>엔딩</a:t>
            </a:r>
            <a:endParaRPr lang="en-US" altLang="ko-KR" sz="800" b="1" dirty="0"/>
          </a:p>
          <a:p>
            <a:r>
              <a:rPr lang="en-US" altLang="ko-KR" sz="800" b="1" dirty="0"/>
              <a:t>- </a:t>
            </a:r>
            <a:r>
              <a:rPr lang="ko-KR" altLang="en-US" sz="800" b="1" dirty="0"/>
              <a:t>베드 </a:t>
            </a:r>
            <a:r>
              <a:rPr lang="ko-KR" altLang="en-US" sz="800" b="1" dirty="0" err="1"/>
              <a:t>엔딩</a:t>
            </a:r>
            <a:endParaRPr lang="en-US" altLang="ko-KR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19672" y="120359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잠금 해제 조건</a:t>
            </a:r>
            <a:endParaRPr lang="en-US" altLang="ko-KR" sz="800" b="1" dirty="0"/>
          </a:p>
          <a:p>
            <a:r>
              <a:rPr lang="en-US" altLang="ko-KR" sz="800" b="1" dirty="0"/>
              <a:t>- Stage4 </a:t>
            </a:r>
            <a:r>
              <a:rPr lang="ko-KR" altLang="en-US" sz="800" b="1" dirty="0" err="1"/>
              <a:t>클리어</a:t>
            </a:r>
            <a:endParaRPr lang="en-US" altLang="ko-KR" sz="800" b="1" dirty="0"/>
          </a:p>
          <a:p>
            <a:r>
              <a:rPr lang="en-US" altLang="ko-KR" sz="800" b="1" dirty="0"/>
              <a:t>- Stage1 </a:t>
            </a:r>
            <a:r>
              <a:rPr lang="ko-KR" altLang="en-US" sz="800" b="1" dirty="0"/>
              <a:t>숨겨진 요소 확인</a:t>
            </a:r>
            <a:endParaRPr lang="en-US" altLang="ko-KR" sz="800" b="1" dirty="0"/>
          </a:p>
          <a:p>
            <a:r>
              <a:rPr lang="en-US" altLang="ko-KR" sz="800" b="1" dirty="0"/>
              <a:t>- Stage3 </a:t>
            </a:r>
            <a:r>
              <a:rPr lang="ko-KR" altLang="en-US" sz="800" b="1" dirty="0"/>
              <a:t>숨겨진 요소 확인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4175137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01288" y="2211710"/>
            <a:ext cx="5741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도전과제</a:t>
            </a:r>
            <a:endParaRPr lang="ko-KR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</p:spTree>
    <p:extLst>
      <p:ext uri="{BB962C8B-B14F-4D97-AF65-F5344CB8AC3E}">
        <p14:creationId xmlns:p14="http://schemas.microsoft.com/office/powerpoint/2010/main" val="518788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도전과제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도전과제 개요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3568" y="1059582"/>
            <a:ext cx="79928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도전과제의 경우 </a:t>
            </a:r>
            <a:r>
              <a:rPr lang="ko-KR" altLang="en-US" sz="1100" dirty="0" err="1"/>
              <a:t>퀘스트와</a:t>
            </a:r>
            <a:r>
              <a:rPr lang="ko-KR" altLang="en-US" sz="1100" dirty="0"/>
              <a:t> 보상들이 미리 공개된 것과 이전 것이 공개되어야 볼 수 있는 공개가 연계된 것들이 있음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도전과제와 감정 얻기의 경우 매우 긴밀하게 연결되어 있음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806467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도전과제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도전과제 종류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21534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연계공개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1788" y="121534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바로공개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94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도전과제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도전과제 구조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71138" y="2204915"/>
            <a:ext cx="1139163" cy="392428"/>
            <a:chOff x="3023828" y="2006175"/>
            <a:chExt cx="1618730" cy="770607"/>
          </a:xfrm>
        </p:grpSpPr>
        <p:sp>
          <p:nvSpPr>
            <p:cNvPr id="11" name="직사각형 10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3828" y="2149727"/>
              <a:ext cx="1618730" cy="483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도전과제 달성</a:t>
              </a:r>
              <a:endPara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01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01288" y="2283718"/>
            <a:ext cx="5741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Document End</a:t>
            </a:r>
            <a:endParaRPr lang="ko-KR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39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 구조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93376" y="473065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개요설명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스테이지는 본 스테이지 </a:t>
            </a:r>
            <a:r>
              <a:rPr lang="en-US" altLang="ko-KR" sz="1200" dirty="0"/>
              <a:t>5</a:t>
            </a:r>
            <a:r>
              <a:rPr lang="ko-KR" altLang="en-US" sz="1200" dirty="0"/>
              <a:t>개 </a:t>
            </a:r>
            <a:r>
              <a:rPr lang="en-US" altLang="ko-KR" sz="1200" dirty="0"/>
              <a:t>+ SIDE </a:t>
            </a:r>
            <a:r>
              <a:rPr lang="ko-KR" altLang="en-US" sz="1200" dirty="0"/>
              <a:t>스테이지 </a:t>
            </a:r>
            <a:r>
              <a:rPr lang="en-US" altLang="ko-KR" sz="1200" dirty="0"/>
              <a:t>n</a:t>
            </a:r>
            <a:r>
              <a:rPr lang="ko-KR" altLang="en-US" sz="1200" dirty="0"/>
              <a:t>개 </a:t>
            </a:r>
            <a:r>
              <a:rPr lang="en-US" altLang="ko-KR" sz="1200" dirty="0"/>
              <a:t>= </a:t>
            </a:r>
            <a:r>
              <a:rPr lang="ko-KR" altLang="en-US" sz="1200" dirty="0"/>
              <a:t>총 </a:t>
            </a:r>
            <a:r>
              <a:rPr lang="en-US" altLang="ko-KR" sz="1200" dirty="0"/>
              <a:t>5+n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선택지가 매우 중요한 게임이므로 선택에 따른 분기점 변화와 스토리 변화가 게임의 포인트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플레이에서 체력이 </a:t>
            </a:r>
            <a:r>
              <a:rPr lang="en-US" altLang="ko-KR" sz="1200" dirty="0"/>
              <a:t>0</a:t>
            </a:r>
            <a:r>
              <a:rPr lang="ko-KR" altLang="en-US" sz="1200" dirty="0"/>
              <a:t>이 될 경우 플레이 종료 </a:t>
            </a:r>
            <a:r>
              <a:rPr lang="en-US" altLang="ko-KR" sz="1200" dirty="0"/>
              <a:t>(</a:t>
            </a:r>
            <a:r>
              <a:rPr lang="ko-KR" altLang="en-US" sz="1200" dirty="0"/>
              <a:t>한번 타이밍</a:t>
            </a:r>
            <a:r>
              <a:rPr lang="en-US" altLang="ko-KR" sz="1200" dirty="0"/>
              <a:t> </a:t>
            </a:r>
            <a:r>
              <a:rPr lang="ko-KR" altLang="en-US" sz="1200" dirty="0"/>
              <a:t>틀릴 때</a:t>
            </a:r>
            <a:r>
              <a:rPr lang="en-US" altLang="ko-KR" sz="1200" dirty="0"/>
              <a:t> </a:t>
            </a:r>
            <a:r>
              <a:rPr lang="ko-KR" altLang="en-US" sz="1200" dirty="0"/>
              <a:t>마다 </a:t>
            </a:r>
            <a:r>
              <a:rPr lang="en-US" altLang="ko-KR" sz="1200" dirty="0"/>
              <a:t>n% </a:t>
            </a:r>
            <a:r>
              <a:rPr lang="ko-KR" altLang="en-US" sz="1200" dirty="0"/>
              <a:t>수치가 떨어짐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한 스테이지의 플레이 타임은 </a:t>
            </a:r>
            <a:r>
              <a:rPr lang="en-US" altLang="ko-KR" sz="1200" dirty="0"/>
              <a:t>40</a:t>
            </a:r>
            <a:r>
              <a:rPr lang="ko-KR" altLang="en-US" sz="1200" dirty="0"/>
              <a:t>초 </a:t>
            </a:r>
            <a:r>
              <a:rPr lang="en-US" altLang="ko-KR" sz="1200" dirty="0"/>
              <a:t>~ 60</a:t>
            </a:r>
            <a:r>
              <a:rPr lang="ko-KR" altLang="en-US" sz="1200" dirty="0"/>
              <a:t>초 정도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한</a:t>
            </a:r>
            <a:r>
              <a:rPr lang="en-US" altLang="ko-KR" sz="1200" dirty="0"/>
              <a:t> </a:t>
            </a:r>
            <a:r>
              <a:rPr lang="ko-KR" altLang="en-US" sz="1200" dirty="0"/>
              <a:t>스테이지 당 엔딩은 </a:t>
            </a:r>
            <a:r>
              <a:rPr lang="en-US" altLang="ko-KR" sz="1200" dirty="0"/>
              <a:t>3</a:t>
            </a:r>
            <a:r>
              <a:rPr lang="ko-KR" altLang="en-US" sz="1200" dirty="0"/>
              <a:t>개</a:t>
            </a:r>
            <a:r>
              <a:rPr lang="en-US" altLang="ko-KR" sz="1200" dirty="0"/>
              <a:t>~ 5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도전과제와 숨겨진 게임 요소가 게임의 반전과 구성을 이루는 중요한 시스템임 </a:t>
            </a:r>
          </a:p>
        </p:txBody>
      </p:sp>
    </p:spTree>
    <p:extLst>
      <p:ext uri="{BB962C8B-B14F-4D97-AF65-F5344CB8AC3E}">
        <p14:creationId xmlns:p14="http://schemas.microsoft.com/office/powerpoint/2010/main" val="268978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01288" y="2211710"/>
            <a:ext cx="5741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구조</a:t>
            </a:r>
            <a:endParaRPr lang="ko-KR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</p:spTree>
    <p:extLst>
      <p:ext uri="{BB962C8B-B14F-4D97-AF65-F5344CB8AC3E}">
        <p14:creationId xmlns:p14="http://schemas.microsoft.com/office/powerpoint/2010/main" val="92068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구조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07704" y="473065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전체 구조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20104" y="3244735"/>
            <a:ext cx="1139163" cy="392429"/>
            <a:chOff x="3023828" y="2006175"/>
            <a:chExt cx="1618730" cy="770607"/>
          </a:xfrm>
        </p:grpSpPr>
        <p:sp>
          <p:nvSpPr>
            <p:cNvPr id="11" name="직사각형 10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타이틀 화면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49152" y="3244735"/>
            <a:ext cx="1139163" cy="392429"/>
            <a:chOff x="3023828" y="2006175"/>
            <a:chExt cx="1618730" cy="770607"/>
          </a:xfrm>
        </p:grpSpPr>
        <p:sp>
          <p:nvSpPr>
            <p:cNvPr id="14" name="직사각형 13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게임 튜토리얼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78200" y="3244735"/>
            <a:ext cx="1139163" cy="392429"/>
            <a:chOff x="3023828" y="2006175"/>
            <a:chExt cx="1618730" cy="770607"/>
          </a:xfrm>
        </p:grpSpPr>
        <p:sp>
          <p:nvSpPr>
            <p:cNvPr id="17" name="직사각형 16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스테이지 선택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07248" y="3244735"/>
            <a:ext cx="1139163" cy="392429"/>
            <a:chOff x="3023828" y="2006175"/>
            <a:chExt cx="1618730" cy="770607"/>
          </a:xfrm>
        </p:grpSpPr>
        <p:sp>
          <p:nvSpPr>
            <p:cNvPr id="21" name="직사각형 20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플레이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36296" y="3244734"/>
            <a:ext cx="1139163" cy="392429"/>
            <a:chOff x="3023828" y="2006175"/>
            <a:chExt cx="1618730" cy="770607"/>
          </a:xfrm>
        </p:grpSpPr>
        <p:sp>
          <p:nvSpPr>
            <p:cNvPr id="24" name="직사각형 23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결과창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6" name="직선 화살표 연결선 5"/>
          <p:cNvCxnSpPr>
            <a:stCxn id="11" idx="3"/>
            <a:endCxn id="14" idx="1"/>
          </p:cNvCxnSpPr>
          <p:nvPr/>
        </p:nvCxnSpPr>
        <p:spPr>
          <a:xfrm>
            <a:off x="1859267" y="3440950"/>
            <a:ext cx="489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1"/>
            <a:endCxn id="11" idx="3"/>
          </p:cNvCxnSpPr>
          <p:nvPr/>
        </p:nvCxnSpPr>
        <p:spPr>
          <a:xfrm flipH="1">
            <a:off x="1859267" y="3440950"/>
            <a:ext cx="489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3"/>
            <a:endCxn id="17" idx="1"/>
          </p:cNvCxnSpPr>
          <p:nvPr/>
        </p:nvCxnSpPr>
        <p:spPr>
          <a:xfrm>
            <a:off x="3488315" y="3440950"/>
            <a:ext cx="489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7" idx="1"/>
            <a:endCxn id="14" idx="3"/>
          </p:cNvCxnSpPr>
          <p:nvPr/>
        </p:nvCxnSpPr>
        <p:spPr>
          <a:xfrm flipH="1">
            <a:off x="3488315" y="3440950"/>
            <a:ext cx="489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3"/>
            <a:endCxn id="21" idx="1"/>
          </p:cNvCxnSpPr>
          <p:nvPr/>
        </p:nvCxnSpPr>
        <p:spPr>
          <a:xfrm>
            <a:off x="5117363" y="3440950"/>
            <a:ext cx="489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1" idx="3"/>
            <a:endCxn id="24" idx="1"/>
          </p:cNvCxnSpPr>
          <p:nvPr/>
        </p:nvCxnSpPr>
        <p:spPr>
          <a:xfrm flipV="1">
            <a:off x="6746411" y="3440949"/>
            <a:ext cx="48988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4" idx="2"/>
            <a:endCxn id="17" idx="2"/>
          </p:cNvCxnSpPr>
          <p:nvPr/>
        </p:nvCxnSpPr>
        <p:spPr>
          <a:xfrm rot="5400000">
            <a:off x="6176830" y="2008115"/>
            <a:ext cx="1" cy="3258096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5607248" y="1877899"/>
            <a:ext cx="1139163" cy="392429"/>
            <a:chOff x="3023828" y="2006175"/>
            <a:chExt cx="1618730" cy="770607"/>
          </a:xfrm>
        </p:grpSpPr>
        <p:sp>
          <p:nvSpPr>
            <p:cNvPr id="49" name="직사각형 48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설정창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607248" y="2403538"/>
            <a:ext cx="1139163" cy="392429"/>
            <a:chOff x="3023828" y="2006175"/>
            <a:chExt cx="1618730" cy="770607"/>
          </a:xfrm>
        </p:grpSpPr>
        <p:sp>
          <p:nvSpPr>
            <p:cNvPr id="52" name="직사각형 51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도전과제</a:t>
              </a:r>
            </a:p>
          </p:txBody>
        </p:sp>
      </p:grpSp>
      <p:cxnSp>
        <p:nvCxnSpPr>
          <p:cNvPr id="55" name="꺾인 연결선 54"/>
          <p:cNvCxnSpPr>
            <a:stCxn id="17" idx="0"/>
            <a:endCxn id="52" idx="1"/>
          </p:cNvCxnSpPr>
          <p:nvPr/>
        </p:nvCxnSpPr>
        <p:spPr>
          <a:xfrm rot="5400000" flipH="1" flipV="1">
            <a:off x="4755024" y="2392511"/>
            <a:ext cx="644982" cy="1059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7" idx="0"/>
            <a:endCxn id="49" idx="1"/>
          </p:cNvCxnSpPr>
          <p:nvPr/>
        </p:nvCxnSpPr>
        <p:spPr>
          <a:xfrm rot="5400000" flipH="1" flipV="1">
            <a:off x="4492205" y="2129692"/>
            <a:ext cx="1170621" cy="1059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2771800" y="1456405"/>
            <a:ext cx="1302876" cy="1296144"/>
            <a:chOff x="2771800" y="1419622"/>
            <a:chExt cx="1302876" cy="1296144"/>
          </a:xfrm>
        </p:grpSpPr>
        <p:grpSp>
          <p:nvGrpSpPr>
            <p:cNvPr id="58" name="그룹 57"/>
            <p:cNvGrpSpPr/>
            <p:nvPr/>
          </p:nvGrpSpPr>
          <p:grpSpPr>
            <a:xfrm>
              <a:off x="2847165" y="2141914"/>
              <a:ext cx="1139163" cy="392429"/>
              <a:chOff x="3023828" y="2006175"/>
              <a:chExt cx="1618730" cy="77060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160919" y="2134618"/>
                <a:ext cx="1344549" cy="48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도전과제팝업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2839037" y="1616275"/>
              <a:ext cx="1139163" cy="392429"/>
              <a:chOff x="3023828" y="2006175"/>
              <a:chExt cx="1618730" cy="77060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23828" y="2006175"/>
                <a:ext cx="1618730" cy="770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160919" y="2134618"/>
                <a:ext cx="1344549" cy="48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이벤트 팝업</a:t>
                </a:r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2771800" y="1419622"/>
              <a:ext cx="1302876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6" name="꺾인 연결선 65"/>
          <p:cNvCxnSpPr>
            <a:stCxn id="64" idx="2"/>
            <a:endCxn id="17" idx="0"/>
          </p:cNvCxnSpPr>
          <p:nvPr/>
        </p:nvCxnSpPr>
        <p:spPr>
          <a:xfrm rot="16200000" flipH="1">
            <a:off x="3739417" y="2436370"/>
            <a:ext cx="492186" cy="1124544"/>
          </a:xfrm>
          <a:prstGeom prst="bentConnector3">
            <a:avLst>
              <a:gd name="adj1" fmla="val 601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08678" y="386789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변화 시 변화된 부분 보여주기</a:t>
            </a:r>
            <a:endParaRPr lang="en-US" altLang="ko-KR" sz="900" dirty="0"/>
          </a:p>
          <a:p>
            <a:pPr algn="ctr"/>
            <a:r>
              <a:rPr lang="en-US" altLang="ko-KR" sz="900" dirty="0"/>
              <a:t>(</a:t>
            </a:r>
            <a:r>
              <a:rPr lang="ko-KR" altLang="en-US" sz="900" dirty="0"/>
              <a:t>스테이지 잠금 해제</a:t>
            </a:r>
            <a:r>
              <a:rPr lang="en-US" altLang="ko-KR" sz="900" dirty="0"/>
              <a:t> </a:t>
            </a:r>
            <a:r>
              <a:rPr lang="ko-KR" altLang="en-US" sz="900" dirty="0"/>
              <a:t>등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7092280" y="2468947"/>
            <a:ext cx="0" cy="97200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10832" y="2127864"/>
            <a:ext cx="1464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게임이 끝나야만 </a:t>
            </a:r>
            <a:endParaRPr lang="en-US" altLang="ko-KR" sz="800" dirty="0"/>
          </a:p>
          <a:p>
            <a:r>
              <a:rPr lang="ko-KR" altLang="en-US" sz="800" dirty="0"/>
              <a:t>결과 창으로 이동 가능</a:t>
            </a:r>
          </a:p>
        </p:txBody>
      </p:sp>
      <p:cxnSp>
        <p:nvCxnSpPr>
          <p:cNvPr id="28" name="직선 화살표 연결선 27"/>
          <p:cNvCxnSpPr>
            <a:stCxn id="21" idx="1"/>
            <a:endCxn id="17" idx="3"/>
          </p:cNvCxnSpPr>
          <p:nvPr/>
        </p:nvCxnSpPr>
        <p:spPr>
          <a:xfrm flipH="1">
            <a:off x="5117363" y="3440950"/>
            <a:ext cx="489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65" idx="2"/>
          </p:cNvCxnSpPr>
          <p:nvPr/>
        </p:nvCxnSpPr>
        <p:spPr>
          <a:xfrm flipV="1">
            <a:off x="5366600" y="1211729"/>
            <a:ext cx="0" cy="22215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61639" y="873175"/>
            <a:ext cx="1809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플레이 도중 포기할 경우에만 </a:t>
            </a:r>
            <a:endParaRPr lang="en-US" altLang="ko-KR" sz="800" dirty="0"/>
          </a:p>
          <a:p>
            <a:pPr algn="ctr"/>
            <a:r>
              <a:rPr lang="ko-KR" altLang="en-US" sz="800" dirty="0"/>
              <a:t>스테이지 선택으로 이동 가능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12096" y="1206777"/>
            <a:ext cx="1593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기존의 창에 팝업이 뜨는 형식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150494" y="3664278"/>
            <a:ext cx="1593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초기 </a:t>
            </a:r>
            <a:r>
              <a:rPr lang="en-US" altLang="ko-KR" sz="800" dirty="0"/>
              <a:t>1</a:t>
            </a:r>
            <a:r>
              <a:rPr lang="ko-KR" altLang="en-US" sz="800" dirty="0"/>
              <a:t>회만 </a:t>
            </a:r>
            <a:endParaRPr lang="en-US" altLang="ko-KR" sz="800" dirty="0"/>
          </a:p>
          <a:p>
            <a:pPr algn="ctr"/>
            <a:r>
              <a:rPr lang="ko-KR" altLang="en-US" sz="800" dirty="0"/>
              <a:t>존재하는</a:t>
            </a:r>
            <a:r>
              <a:rPr lang="en-US" altLang="ko-KR" sz="800" dirty="0"/>
              <a:t> </a:t>
            </a:r>
            <a:r>
              <a:rPr lang="ko-KR" altLang="en-US" sz="800" dirty="0"/>
              <a:t>단계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011F98-C714-4015-80F4-022049968A14}"/>
              </a:ext>
            </a:extLst>
          </p:cNvPr>
          <p:cNvSpPr txBox="1"/>
          <p:nvPr/>
        </p:nvSpPr>
        <p:spPr>
          <a:xfrm>
            <a:off x="7302465" y="511733"/>
            <a:ext cx="1809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존재할 수도</a:t>
            </a:r>
            <a:r>
              <a:rPr lang="en-US" altLang="ko-KR" sz="800" dirty="0"/>
              <a:t>, </a:t>
            </a:r>
            <a:r>
              <a:rPr lang="ko-KR" altLang="en-US" sz="800" dirty="0"/>
              <a:t>존재하지 </a:t>
            </a:r>
            <a:endParaRPr lang="en-US" altLang="ko-KR" sz="800" dirty="0"/>
          </a:p>
          <a:p>
            <a:pPr algn="ctr"/>
            <a:r>
              <a:rPr lang="ko-KR" altLang="en-US" sz="800" dirty="0"/>
              <a:t>않을 수도 있는 단계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A27D50-FBFE-4AF3-B9F4-214A79A11874}"/>
              </a:ext>
            </a:extLst>
          </p:cNvPr>
          <p:cNvSpPr/>
          <p:nvPr/>
        </p:nvSpPr>
        <p:spPr>
          <a:xfrm>
            <a:off x="6397570" y="499023"/>
            <a:ext cx="935202" cy="3221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C07A55-9BEE-480F-AE23-27B0543AFB87}"/>
              </a:ext>
            </a:extLst>
          </p:cNvPr>
          <p:cNvSpPr txBox="1"/>
          <p:nvPr/>
        </p:nvSpPr>
        <p:spPr>
          <a:xfrm>
            <a:off x="7398042" y="457676"/>
            <a:ext cx="50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505C01B-A557-4F49-890C-CC3DFF211AE8}"/>
              </a:ext>
            </a:extLst>
          </p:cNvPr>
          <p:cNvSpPr/>
          <p:nvPr/>
        </p:nvSpPr>
        <p:spPr>
          <a:xfrm>
            <a:off x="6397570" y="915566"/>
            <a:ext cx="935202" cy="3221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B5F460-7482-4488-8A73-31912712BA05}"/>
              </a:ext>
            </a:extLst>
          </p:cNvPr>
          <p:cNvSpPr txBox="1"/>
          <p:nvPr/>
        </p:nvSpPr>
        <p:spPr>
          <a:xfrm>
            <a:off x="7323049" y="963695"/>
            <a:ext cx="1809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반드시 존재하는 단계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3A9FD9-4BDF-4649-AA0D-3F5383B4FC71}"/>
              </a:ext>
            </a:extLst>
          </p:cNvPr>
          <p:cNvSpPr txBox="1"/>
          <p:nvPr/>
        </p:nvSpPr>
        <p:spPr>
          <a:xfrm>
            <a:off x="7418627" y="873175"/>
            <a:ext cx="50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21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구조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07704" y="473065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 구조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39552" y="2202864"/>
            <a:ext cx="1139163" cy="392429"/>
            <a:chOff x="3023828" y="2006175"/>
            <a:chExt cx="1618730" cy="770607"/>
          </a:xfrm>
        </p:grpSpPr>
        <p:sp>
          <p:nvSpPr>
            <p:cNvPr id="70" name="직사각형 69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인트로</a:t>
              </a:r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1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컷툰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905345" y="2202864"/>
            <a:ext cx="1139163" cy="392428"/>
            <a:chOff x="3023828" y="2006175"/>
            <a:chExt cx="1618730" cy="770607"/>
          </a:xfrm>
        </p:grpSpPr>
        <p:sp>
          <p:nvSpPr>
            <p:cNvPr id="73" name="직사각형 72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828" y="2059075"/>
              <a:ext cx="1618730" cy="69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플레이</a:t>
              </a:r>
              <a:endPara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튜토리얼</a:t>
              </a:r>
              <a:r>
                <a:rPr lang="en-US" altLang="ko-KR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+</a:t>
              </a:r>
              <a:r>
                <a:rPr lang="ko-KR" altLang="en-US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본 플레이</a:t>
              </a:r>
              <a:r>
                <a:rPr lang="en-US" altLang="ko-KR" sz="7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002724" y="2202864"/>
            <a:ext cx="1139163" cy="392429"/>
            <a:chOff x="3023828" y="2006175"/>
            <a:chExt cx="1618730" cy="770607"/>
          </a:xfrm>
        </p:grpSpPr>
        <p:sp>
          <p:nvSpPr>
            <p:cNvPr id="77" name="직사각형 76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60919" y="2134618"/>
              <a:ext cx="1344549" cy="48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결과창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636931" y="2199023"/>
            <a:ext cx="1139163" cy="400110"/>
            <a:chOff x="3023828" y="2005060"/>
            <a:chExt cx="1618730" cy="785690"/>
          </a:xfrm>
        </p:grpSpPr>
        <p:sp>
          <p:nvSpPr>
            <p:cNvPr id="80" name="직사각형 79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60919" y="2005060"/>
              <a:ext cx="1344549" cy="78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클리어</a:t>
              </a:r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컷툰</a:t>
              </a:r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스토리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368515" y="2198761"/>
            <a:ext cx="1139163" cy="400635"/>
            <a:chOff x="3023828" y="2006175"/>
            <a:chExt cx="1618730" cy="786721"/>
          </a:xfrm>
        </p:grpSpPr>
        <p:sp>
          <p:nvSpPr>
            <p:cNvPr id="86" name="직사각형 85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60919" y="2007206"/>
              <a:ext cx="1344549" cy="78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추가 스테이지 플레이 여부</a:t>
              </a:r>
            </a:p>
          </p:txBody>
        </p:sp>
      </p:grpSp>
      <p:cxnSp>
        <p:nvCxnSpPr>
          <p:cNvPr id="92" name="직선 화살표 연결선 91"/>
          <p:cNvCxnSpPr/>
          <p:nvPr/>
        </p:nvCxnSpPr>
        <p:spPr>
          <a:xfrm>
            <a:off x="1678715" y="2396124"/>
            <a:ext cx="227369" cy="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3045247" y="2398175"/>
            <a:ext cx="227368" cy="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774616" y="2398336"/>
            <a:ext cx="227369" cy="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7141148" y="2397921"/>
            <a:ext cx="227367" cy="4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90664" y="511733"/>
            <a:ext cx="1809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존재할 수도</a:t>
            </a:r>
            <a:r>
              <a:rPr lang="en-US" altLang="ko-KR" sz="800" dirty="0"/>
              <a:t>, </a:t>
            </a:r>
            <a:r>
              <a:rPr lang="ko-KR" altLang="en-US" sz="800" dirty="0"/>
              <a:t>존재하지 </a:t>
            </a:r>
            <a:endParaRPr lang="en-US" altLang="ko-KR" sz="800" dirty="0"/>
          </a:p>
          <a:p>
            <a:pPr algn="ctr"/>
            <a:r>
              <a:rPr lang="ko-KR" altLang="en-US" sz="800" dirty="0"/>
              <a:t>않을 수도 있는 단계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685769" y="499023"/>
            <a:ext cx="935202" cy="3221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TextBox 101"/>
          <p:cNvSpPr txBox="1"/>
          <p:nvPr/>
        </p:nvSpPr>
        <p:spPr>
          <a:xfrm>
            <a:off x="5686241" y="457676"/>
            <a:ext cx="50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4685769" y="915566"/>
            <a:ext cx="935202" cy="3221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4" name="TextBox 103"/>
          <p:cNvSpPr txBox="1"/>
          <p:nvPr/>
        </p:nvSpPr>
        <p:spPr>
          <a:xfrm>
            <a:off x="5611248" y="963695"/>
            <a:ext cx="1809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반드시 존재하는 단계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706826" y="873175"/>
            <a:ext cx="50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107" name="직선 연결선 106"/>
          <p:cNvCxnSpPr>
            <a:stCxn id="86" idx="2"/>
          </p:cNvCxnSpPr>
          <p:nvPr/>
        </p:nvCxnSpPr>
        <p:spPr>
          <a:xfrm>
            <a:off x="7938097" y="2591190"/>
            <a:ext cx="0" cy="77264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205782" y="3399487"/>
            <a:ext cx="1464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해당 플레이의 </a:t>
            </a:r>
            <a:r>
              <a:rPr lang="ko-KR" altLang="en-US" sz="800" dirty="0" err="1"/>
              <a:t>엔딩이</a:t>
            </a:r>
            <a:endParaRPr lang="en-US" altLang="ko-KR" sz="800" dirty="0"/>
          </a:p>
          <a:p>
            <a:pPr algn="ctr"/>
            <a:r>
              <a:rPr lang="ko-KR" altLang="en-US" sz="800" dirty="0"/>
              <a:t>타 스테이지와 연결된 경우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/>
              <a:t>Ex&gt; </a:t>
            </a:r>
            <a:r>
              <a:rPr lang="ko-KR" altLang="en-US" sz="800" dirty="0" err="1"/>
              <a:t>엔딩</a:t>
            </a:r>
            <a:r>
              <a:rPr lang="en-US" altLang="ko-KR" sz="800" dirty="0"/>
              <a:t>A </a:t>
            </a:r>
            <a:r>
              <a:rPr lang="ko-KR" altLang="en-US" sz="800" dirty="0" err="1"/>
              <a:t>클리어</a:t>
            </a:r>
            <a:r>
              <a:rPr lang="ko-KR" altLang="en-US" sz="800" dirty="0"/>
              <a:t> 시 스테이지</a:t>
            </a:r>
            <a:r>
              <a:rPr lang="en-US" altLang="ko-KR" sz="800" dirty="0"/>
              <a:t>’SIDE-1’ </a:t>
            </a:r>
            <a:r>
              <a:rPr lang="ko-KR" altLang="en-US" sz="800" dirty="0"/>
              <a:t>오픈</a:t>
            </a:r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205033" y="2596186"/>
            <a:ext cx="1" cy="77175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474198" y="3363838"/>
            <a:ext cx="146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플레이의 </a:t>
            </a:r>
            <a:r>
              <a:rPr lang="ko-KR" altLang="en-US" sz="800" dirty="0" err="1"/>
              <a:t>엔딩</a:t>
            </a:r>
            <a:r>
              <a:rPr lang="ko-KR" altLang="en-US" sz="800" dirty="0"/>
              <a:t> 후</a:t>
            </a:r>
            <a:endParaRPr lang="en-US" altLang="ko-KR" sz="800" dirty="0"/>
          </a:p>
          <a:p>
            <a:pPr algn="ctr"/>
            <a:r>
              <a:rPr lang="ko-KR" altLang="en-US" sz="800" dirty="0"/>
              <a:t>해당 </a:t>
            </a:r>
            <a:r>
              <a:rPr lang="ko-KR" altLang="en-US" sz="800" dirty="0" err="1"/>
              <a:t>엔딩에</a:t>
            </a:r>
            <a:r>
              <a:rPr lang="ko-KR" altLang="en-US" sz="800" dirty="0"/>
              <a:t> 맞는 </a:t>
            </a:r>
            <a:r>
              <a:rPr lang="ko-KR" altLang="en-US" sz="800" dirty="0" err="1"/>
              <a:t>컷툰</a:t>
            </a:r>
            <a:r>
              <a:rPr lang="ko-KR" altLang="en-US" sz="800" dirty="0"/>
              <a:t> 출력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플레이적 압박감</a:t>
            </a:r>
            <a:r>
              <a:rPr lang="en-US" altLang="ko-KR" sz="800" dirty="0"/>
              <a:t>X</a:t>
            </a:r>
            <a:r>
              <a:rPr lang="ko-KR" altLang="en-US" sz="800" dirty="0"/>
              <a:t> 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3271138" y="2199023"/>
            <a:ext cx="1139163" cy="400110"/>
            <a:chOff x="3023828" y="1994605"/>
            <a:chExt cx="1618730" cy="785692"/>
          </a:xfrm>
        </p:grpSpPr>
        <p:sp>
          <p:nvSpPr>
            <p:cNvPr id="113" name="직사각형 112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023828" y="1994605"/>
              <a:ext cx="1618730" cy="785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플레이 중 </a:t>
              </a:r>
              <a:endPara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0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엔딩</a:t>
              </a:r>
              <a:r>
                <a:rPr lang="ko-KR" altLang="en-US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프레임 도달</a:t>
              </a:r>
              <a:endPara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116" name="직선 화살표 연결선 115"/>
          <p:cNvCxnSpPr/>
          <p:nvPr/>
        </p:nvCxnSpPr>
        <p:spPr>
          <a:xfrm flipV="1">
            <a:off x="4411778" y="2394488"/>
            <a:ext cx="223675" cy="10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>
            <a:off x="1107654" y="2600288"/>
            <a:ext cx="1" cy="77175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6819" y="3367940"/>
            <a:ext cx="1464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플레이적 압박감</a:t>
            </a:r>
            <a:endParaRPr lang="en-US" altLang="ko-KR" sz="800" dirty="0"/>
          </a:p>
          <a:p>
            <a:pPr algn="ctr"/>
            <a:r>
              <a:rPr lang="ko-KR" altLang="en-US" sz="800" dirty="0"/>
              <a:t>없어야 한다고 생각</a:t>
            </a:r>
          </a:p>
        </p:txBody>
      </p:sp>
    </p:spTree>
    <p:extLst>
      <p:ext uri="{BB962C8B-B14F-4D97-AF65-F5344CB8AC3E}">
        <p14:creationId xmlns:p14="http://schemas.microsoft.com/office/powerpoint/2010/main" val="50519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01288" y="2211710"/>
            <a:ext cx="5741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</p:spTree>
    <p:extLst>
      <p:ext uri="{BB962C8B-B14F-4D97-AF65-F5344CB8AC3E}">
        <p14:creationId xmlns:p14="http://schemas.microsoft.com/office/powerpoint/2010/main" val="47016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 구조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 flipH="1">
            <a:off x="781804" y="1897089"/>
            <a:ext cx="667627" cy="572796"/>
            <a:chOff x="3023828" y="2006175"/>
            <a:chExt cx="1618730" cy="770607"/>
          </a:xfrm>
        </p:grpSpPr>
        <p:sp>
          <p:nvSpPr>
            <p:cNvPr id="42" name="직사각형 41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STAGE1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 flipH="1">
            <a:off x="1681904" y="1897089"/>
            <a:ext cx="667627" cy="572796"/>
            <a:chOff x="3023828" y="2006175"/>
            <a:chExt cx="1618730" cy="770607"/>
          </a:xfrm>
        </p:grpSpPr>
        <p:sp>
          <p:nvSpPr>
            <p:cNvPr id="57" name="직사각형 56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STAGE2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flipH="1">
            <a:off x="2582004" y="1897089"/>
            <a:ext cx="667627" cy="572796"/>
            <a:chOff x="3023828" y="2006175"/>
            <a:chExt cx="1618730" cy="770607"/>
          </a:xfrm>
        </p:grpSpPr>
        <p:sp>
          <p:nvSpPr>
            <p:cNvPr id="60" name="직사각형 59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STAGE3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flipH="1">
            <a:off x="3482104" y="1897089"/>
            <a:ext cx="667627" cy="572796"/>
            <a:chOff x="3023828" y="2006175"/>
            <a:chExt cx="1618730" cy="770607"/>
          </a:xfrm>
        </p:grpSpPr>
        <p:sp>
          <p:nvSpPr>
            <p:cNvPr id="66" name="직사각형 65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60917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STAGE4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 flipH="1">
            <a:off x="4382204" y="1897089"/>
            <a:ext cx="667627" cy="572796"/>
            <a:chOff x="3023828" y="2006175"/>
            <a:chExt cx="1618730" cy="770607"/>
          </a:xfrm>
        </p:grpSpPr>
        <p:sp>
          <p:nvSpPr>
            <p:cNvPr id="70" name="직사각형 69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STAGE5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4" name="꺾인 연결선 3"/>
          <p:cNvCxnSpPr/>
          <p:nvPr/>
        </p:nvCxnSpPr>
        <p:spPr>
          <a:xfrm rot="5400000" flipH="1" flipV="1">
            <a:off x="2915817" y="-86196"/>
            <a:ext cx="12700" cy="360040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42047" y="1203598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본 스테이지</a:t>
            </a:r>
          </a:p>
        </p:txBody>
      </p:sp>
      <p:grpSp>
        <p:nvGrpSpPr>
          <p:cNvPr id="91" name="그룹 90"/>
          <p:cNvGrpSpPr/>
          <p:nvPr/>
        </p:nvGrpSpPr>
        <p:grpSpPr>
          <a:xfrm flipH="1">
            <a:off x="781803" y="3724166"/>
            <a:ext cx="667627" cy="572796"/>
            <a:chOff x="3023828" y="2006175"/>
            <a:chExt cx="1618730" cy="770607"/>
          </a:xfrm>
        </p:grpSpPr>
        <p:sp>
          <p:nvSpPr>
            <p:cNvPr id="92" name="직사각형 91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SIDE</a:t>
              </a:r>
            </a:p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 flipH="1">
            <a:off x="1681904" y="3724166"/>
            <a:ext cx="667627" cy="572796"/>
            <a:chOff x="3023828" y="2006175"/>
            <a:chExt cx="1618730" cy="770607"/>
          </a:xfrm>
        </p:grpSpPr>
        <p:sp>
          <p:nvSpPr>
            <p:cNvPr id="96" name="직사각형 95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SIDE</a:t>
              </a:r>
            </a:p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28" name="꺾인 연결선 27"/>
          <p:cNvCxnSpPr/>
          <p:nvPr/>
        </p:nvCxnSpPr>
        <p:spPr>
          <a:xfrm rot="16200000" flipH="1">
            <a:off x="2015428" y="2676426"/>
            <a:ext cx="577" cy="1800200"/>
          </a:xfrm>
          <a:prstGeom prst="bentConnector3">
            <a:avLst>
              <a:gd name="adj1" fmla="val -49703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35596" y="2983869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사이드 스테이지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347864" y="1218986"/>
            <a:ext cx="2358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메인 스토리가 전개되는 스테이지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01792" y="2999257"/>
            <a:ext cx="2358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사이드 스토리가 전개되는 스테이지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 flipH="1">
            <a:off x="5282304" y="3724166"/>
            <a:ext cx="667627" cy="572796"/>
            <a:chOff x="3023828" y="2006175"/>
            <a:chExt cx="1618730" cy="770607"/>
          </a:xfrm>
        </p:grpSpPr>
        <p:sp>
          <p:nvSpPr>
            <p:cNvPr id="102" name="직사각형 101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Behind</a:t>
              </a:r>
            </a:p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 flipH="1">
            <a:off x="6182404" y="3724166"/>
            <a:ext cx="667627" cy="572796"/>
            <a:chOff x="3023828" y="2006175"/>
            <a:chExt cx="1618730" cy="770607"/>
          </a:xfrm>
        </p:grpSpPr>
        <p:sp>
          <p:nvSpPr>
            <p:cNvPr id="105" name="직사각형 104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Behind</a:t>
              </a:r>
            </a:p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 flipH="1">
            <a:off x="7082504" y="3724166"/>
            <a:ext cx="667627" cy="572796"/>
            <a:chOff x="3023828" y="2006175"/>
            <a:chExt cx="1618730" cy="770607"/>
          </a:xfrm>
        </p:grpSpPr>
        <p:sp>
          <p:nvSpPr>
            <p:cNvPr id="108" name="직사각형 107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Behind</a:t>
              </a:r>
            </a:p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110" name="꺾인 연결선 109"/>
          <p:cNvCxnSpPr/>
          <p:nvPr/>
        </p:nvCxnSpPr>
        <p:spPr>
          <a:xfrm rot="16200000" flipH="1">
            <a:off x="6515929" y="2676426"/>
            <a:ext cx="577" cy="1800200"/>
          </a:xfrm>
          <a:prstGeom prst="bentConnector3">
            <a:avLst>
              <a:gd name="adj1" fmla="val -51144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436097" y="2983869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/>
              <a:t>비하인드</a:t>
            </a:r>
            <a:r>
              <a:rPr lang="ko-KR" altLang="en-US" sz="1000" b="1" dirty="0"/>
              <a:t> 스테이지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시간 되면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206959" y="2833518"/>
            <a:ext cx="2618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rgbClr val="FF0000"/>
                </a:solidFill>
              </a:rPr>
              <a:t>비하인드</a:t>
            </a:r>
            <a:r>
              <a:rPr lang="ko-KR" altLang="en-US" sz="800" dirty="0">
                <a:solidFill>
                  <a:srgbClr val="FF0000"/>
                </a:solidFill>
              </a:rPr>
              <a:t> 스토리가 등장인물 별로 전개되는 스테이지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 flipH="1">
            <a:off x="2582003" y="3724166"/>
            <a:ext cx="667627" cy="572796"/>
            <a:chOff x="3023828" y="2006175"/>
            <a:chExt cx="1618730" cy="770607"/>
          </a:xfrm>
        </p:grpSpPr>
        <p:sp>
          <p:nvSpPr>
            <p:cNvPr id="64" name="직사각형 63"/>
            <p:cNvSpPr/>
            <p:nvPr/>
          </p:nvSpPr>
          <p:spPr>
            <a:xfrm>
              <a:off x="3023828" y="2006175"/>
              <a:ext cx="1618730" cy="770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60920" y="2143039"/>
              <a:ext cx="1344549" cy="49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SIDE</a:t>
              </a:r>
            </a:p>
            <a:p>
              <a:pPr algn="ctr"/>
              <a:r>
                <a:rPr lang="en-US" altLang="ko-KR" sz="9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50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11510"/>
            <a:ext cx="2078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</a:t>
            </a:r>
            <a:endParaRPr lang="ko-KR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레벨디자인 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473065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스테이지 플레이 구조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2D9039-EC68-4837-B8BB-C22498A45F8D}"/>
              </a:ext>
            </a:extLst>
          </p:cNvPr>
          <p:cNvGrpSpPr/>
          <p:nvPr/>
        </p:nvGrpSpPr>
        <p:grpSpPr>
          <a:xfrm>
            <a:off x="1141898" y="1617354"/>
            <a:ext cx="6860203" cy="2217949"/>
            <a:chOff x="1042506" y="1354751"/>
            <a:chExt cx="6860203" cy="221794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273599-19BF-44A0-B35E-ECE5404E2E8A}"/>
                </a:ext>
              </a:extLst>
            </p:cNvPr>
            <p:cNvSpPr txBox="1"/>
            <p:nvPr/>
          </p:nvSpPr>
          <p:spPr>
            <a:xfrm>
              <a:off x="5219394" y="1354751"/>
              <a:ext cx="11168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선택지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D0E9BA-6DE6-48C8-A9A5-4D5936BAAF9A}"/>
                </a:ext>
              </a:extLst>
            </p:cNvPr>
            <p:cNvSpPr txBox="1"/>
            <p:nvPr/>
          </p:nvSpPr>
          <p:spPr>
            <a:xfrm>
              <a:off x="6264188" y="1354751"/>
              <a:ext cx="11168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선택지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81E30CE-534B-48C2-B739-D933284C153B}"/>
                </a:ext>
              </a:extLst>
            </p:cNvPr>
            <p:cNvGrpSpPr/>
            <p:nvPr/>
          </p:nvGrpSpPr>
          <p:grpSpPr>
            <a:xfrm>
              <a:off x="1042506" y="1554806"/>
              <a:ext cx="6860203" cy="2017894"/>
              <a:chOff x="1042506" y="1554806"/>
              <a:chExt cx="6860203" cy="201789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8937366-A44E-490D-820A-B81BC4F0BD96}"/>
                  </a:ext>
                </a:extLst>
              </p:cNvPr>
              <p:cNvSpPr/>
              <p:nvPr/>
            </p:nvSpPr>
            <p:spPr>
              <a:xfrm flipH="1">
                <a:off x="1375530" y="1897089"/>
                <a:ext cx="333813" cy="386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9B7B0E0-E5BD-4020-9640-1DBE554DC878}"/>
                  </a:ext>
                </a:extLst>
              </p:cNvPr>
              <p:cNvSpPr/>
              <p:nvPr/>
            </p:nvSpPr>
            <p:spPr>
              <a:xfrm flipH="1">
                <a:off x="1790338" y="1897089"/>
                <a:ext cx="648072" cy="386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1D6BA3C-282C-4CB5-B342-8A3A7ACF152B}"/>
                  </a:ext>
                </a:extLst>
              </p:cNvPr>
              <p:cNvSpPr/>
              <p:nvPr/>
            </p:nvSpPr>
            <p:spPr>
              <a:xfrm flipH="1">
                <a:off x="3221511" y="1897089"/>
                <a:ext cx="2376264" cy="386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49F7487-8AFC-4F04-AB39-D1B907EEC920}"/>
                  </a:ext>
                </a:extLst>
              </p:cNvPr>
              <p:cNvSpPr/>
              <p:nvPr/>
            </p:nvSpPr>
            <p:spPr>
              <a:xfrm flipH="1">
                <a:off x="5976156" y="1897089"/>
                <a:ext cx="648072" cy="386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0317BB-42B6-4C1D-BB07-23B0611F71D2}"/>
                  </a:ext>
                </a:extLst>
              </p:cNvPr>
              <p:cNvSpPr txBox="1"/>
              <p:nvPr/>
            </p:nvSpPr>
            <p:spPr>
              <a:xfrm>
                <a:off x="1042506" y="2652035"/>
                <a:ext cx="9998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- </a:t>
                </a:r>
                <a:r>
                  <a:rPr lang="ko-KR" altLang="en-US" sz="700" dirty="0"/>
                  <a:t>초반 스토리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(</a:t>
                </a:r>
                <a:r>
                  <a:rPr lang="ko-KR" altLang="en-US" sz="700" dirty="0" err="1"/>
                  <a:t>컷툰</a:t>
                </a:r>
                <a:r>
                  <a:rPr lang="ko-KR" altLang="en-US" sz="700" dirty="0"/>
                  <a:t> 플레이</a:t>
                </a:r>
                <a:r>
                  <a:rPr lang="en-US" altLang="ko-KR" sz="700" dirty="0"/>
                  <a:t>)</a:t>
                </a:r>
                <a:endParaRPr lang="ko-KR" altLang="en-US" sz="7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4EB3F8-8957-44C3-B083-634FEE2CD495}"/>
                  </a:ext>
                </a:extLst>
              </p:cNvPr>
              <p:cNvSpPr txBox="1"/>
              <p:nvPr/>
            </p:nvSpPr>
            <p:spPr>
              <a:xfrm>
                <a:off x="1555973" y="2889464"/>
                <a:ext cx="1116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- </a:t>
                </a:r>
                <a:r>
                  <a:rPr lang="ko-KR" altLang="en-US" sz="700" dirty="0"/>
                  <a:t>초반 스토리 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(</a:t>
                </a:r>
                <a:r>
                  <a:rPr lang="ko-KR" altLang="en-US" sz="700" dirty="0"/>
                  <a:t>입체액자 플레이</a:t>
                </a:r>
                <a:r>
                  <a:rPr lang="en-US" altLang="ko-KR" sz="700" dirty="0"/>
                  <a:t>)</a:t>
                </a:r>
                <a:endParaRPr lang="ko-KR" altLang="en-US" sz="7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4C591E-0D02-4914-9740-F89520CDE78C}"/>
                  </a:ext>
                </a:extLst>
              </p:cNvPr>
              <p:cNvSpPr txBox="1"/>
              <p:nvPr/>
            </p:nvSpPr>
            <p:spPr>
              <a:xfrm>
                <a:off x="3851242" y="3255569"/>
                <a:ext cx="1116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- </a:t>
                </a:r>
                <a:r>
                  <a:rPr lang="ko-KR" altLang="en-US" sz="700" dirty="0"/>
                  <a:t>중반 스토리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(</a:t>
                </a:r>
                <a:r>
                  <a:rPr lang="ko-KR" altLang="en-US" sz="700" dirty="0"/>
                  <a:t>입체액자 플레이</a:t>
                </a:r>
                <a:r>
                  <a:rPr lang="en-US" altLang="ko-KR" sz="700" dirty="0"/>
                  <a:t>)</a:t>
                </a:r>
                <a:endParaRPr lang="ko-KR" altLang="en-US" sz="700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5AA5F2A-59C0-41C7-A5BF-07C83763B893}"/>
                  </a:ext>
                </a:extLst>
              </p:cNvPr>
              <p:cNvSpPr/>
              <p:nvPr/>
            </p:nvSpPr>
            <p:spPr>
              <a:xfrm flipH="1">
                <a:off x="2501431" y="1895160"/>
                <a:ext cx="648072" cy="386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5FA560-C7DF-4479-B5B4-231EC01CCE46}"/>
                  </a:ext>
                </a:extLst>
              </p:cNvPr>
              <p:cNvSpPr txBox="1"/>
              <p:nvPr/>
            </p:nvSpPr>
            <p:spPr>
              <a:xfrm>
                <a:off x="2267066" y="3255568"/>
                <a:ext cx="1116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- </a:t>
                </a:r>
                <a:r>
                  <a:rPr lang="ko-KR" altLang="en-US" sz="700" dirty="0"/>
                  <a:t>중간 스토리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(</a:t>
                </a:r>
                <a:r>
                  <a:rPr lang="ko-KR" altLang="en-US" sz="700" dirty="0" err="1"/>
                  <a:t>컷툰</a:t>
                </a:r>
                <a:r>
                  <a:rPr lang="ko-KR" altLang="en-US" sz="700" dirty="0"/>
                  <a:t> 플레이</a:t>
                </a:r>
                <a:r>
                  <a:rPr lang="en-US" altLang="ko-KR" sz="700" dirty="0"/>
                  <a:t>)</a:t>
                </a:r>
                <a:endParaRPr lang="ko-KR" altLang="en-US" sz="7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F2799FE-E4E4-4482-B5AD-5159B7C61083}"/>
                  </a:ext>
                </a:extLst>
              </p:cNvPr>
              <p:cNvSpPr txBox="1"/>
              <p:nvPr/>
            </p:nvSpPr>
            <p:spPr>
              <a:xfrm>
                <a:off x="5741791" y="3255568"/>
                <a:ext cx="1116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- </a:t>
                </a:r>
                <a:r>
                  <a:rPr lang="ko-KR" altLang="en-US" sz="700" dirty="0"/>
                  <a:t>후반 스토리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(</a:t>
                </a:r>
                <a:r>
                  <a:rPr lang="ko-KR" altLang="en-US" sz="700" dirty="0" err="1"/>
                  <a:t>컷툰</a:t>
                </a:r>
                <a:r>
                  <a:rPr lang="ko-KR" altLang="en-US" sz="700" dirty="0"/>
                  <a:t> 플레이</a:t>
                </a:r>
                <a:r>
                  <a:rPr lang="en-US" altLang="ko-KR" sz="700" dirty="0"/>
                  <a:t>)</a:t>
                </a:r>
                <a:endParaRPr lang="ko-KR" altLang="en-US" sz="7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C6E65D52-7602-4D84-A68E-676ADBB1D5D3}"/>
                  </a:ext>
                </a:extLst>
              </p:cNvPr>
              <p:cNvSpPr/>
              <p:nvPr/>
            </p:nvSpPr>
            <p:spPr>
              <a:xfrm flipH="1">
                <a:off x="5669783" y="1895150"/>
                <a:ext cx="216024" cy="38662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3729A41C-3F33-4337-955F-6FDE21F9FABD}"/>
                  </a:ext>
                </a:extLst>
              </p:cNvPr>
              <p:cNvSpPr/>
              <p:nvPr/>
            </p:nvSpPr>
            <p:spPr>
              <a:xfrm flipH="1">
                <a:off x="6714577" y="1895150"/>
                <a:ext cx="216024" cy="38662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55091B43-7EBE-44C7-8FE7-019B7AE3DA60}"/>
                  </a:ext>
                </a:extLst>
              </p:cNvPr>
              <p:cNvCxnSpPr>
                <a:stCxn id="50" idx="2"/>
                <a:endCxn id="55" idx="0"/>
              </p:cNvCxnSpPr>
              <p:nvPr/>
            </p:nvCxnSpPr>
            <p:spPr>
              <a:xfrm>
                <a:off x="1542436" y="2283717"/>
                <a:ext cx="0" cy="368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F1D7813-E04F-4DAE-8F38-F8018F1511AA}"/>
                  </a:ext>
                </a:extLst>
              </p:cNvPr>
              <p:cNvCxnSpPr>
                <a:stCxn id="52" idx="2"/>
                <a:endCxn id="56" idx="0"/>
              </p:cNvCxnSpPr>
              <p:nvPr/>
            </p:nvCxnSpPr>
            <p:spPr>
              <a:xfrm>
                <a:off x="2114374" y="2283707"/>
                <a:ext cx="0" cy="6057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7D973A8-EAF4-4F81-8A45-12808CE2DFB7}"/>
                  </a:ext>
                </a:extLst>
              </p:cNvPr>
              <p:cNvCxnSpPr>
                <a:stCxn id="72" idx="2"/>
                <a:endCxn id="73" idx="0"/>
              </p:cNvCxnSpPr>
              <p:nvPr/>
            </p:nvCxnSpPr>
            <p:spPr>
              <a:xfrm>
                <a:off x="2825467" y="2281778"/>
                <a:ext cx="0" cy="973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0F48282-13E6-4BDF-8021-E1967E0780D5}"/>
                  </a:ext>
                </a:extLst>
              </p:cNvPr>
              <p:cNvCxnSpPr>
                <a:stCxn id="53" idx="2"/>
                <a:endCxn id="68" idx="0"/>
              </p:cNvCxnSpPr>
              <p:nvPr/>
            </p:nvCxnSpPr>
            <p:spPr>
              <a:xfrm>
                <a:off x="4409643" y="2283707"/>
                <a:ext cx="0" cy="9718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0C41925-8A1E-40A9-99D2-96B9D06E44E9}"/>
                  </a:ext>
                </a:extLst>
              </p:cNvPr>
              <p:cNvCxnSpPr>
                <a:stCxn id="75" idx="0"/>
                <a:endCxn id="76" idx="2"/>
              </p:cNvCxnSpPr>
              <p:nvPr/>
            </p:nvCxnSpPr>
            <p:spPr>
              <a:xfrm flipV="1">
                <a:off x="5777795" y="1554806"/>
                <a:ext cx="0" cy="340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874B2A3-B5FB-47E5-AA33-4E35DDC1EF63}"/>
                  </a:ext>
                </a:extLst>
              </p:cNvPr>
              <p:cNvCxnSpPr>
                <a:stCxn id="77" idx="0"/>
                <a:endCxn id="78" idx="2"/>
              </p:cNvCxnSpPr>
              <p:nvPr/>
            </p:nvCxnSpPr>
            <p:spPr>
              <a:xfrm flipV="1">
                <a:off x="6822589" y="1554806"/>
                <a:ext cx="0" cy="340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76679D3-7EA7-466B-B908-EF729A64149F}"/>
                  </a:ext>
                </a:extLst>
              </p:cNvPr>
              <p:cNvCxnSpPr>
                <a:stCxn id="54" idx="2"/>
                <a:endCxn id="74" idx="0"/>
              </p:cNvCxnSpPr>
              <p:nvPr/>
            </p:nvCxnSpPr>
            <p:spPr>
              <a:xfrm>
                <a:off x="6300192" y="2283707"/>
                <a:ext cx="0" cy="971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D55B708-F3D9-435F-9326-5DBEB7D92497}"/>
                  </a:ext>
                </a:extLst>
              </p:cNvPr>
              <p:cNvSpPr/>
              <p:nvPr/>
            </p:nvSpPr>
            <p:spPr>
              <a:xfrm flipH="1">
                <a:off x="7020272" y="1895160"/>
                <a:ext cx="648072" cy="3866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C75430-9526-4366-9631-268A68B52C77}"/>
                  </a:ext>
                </a:extLst>
              </p:cNvPr>
              <p:cNvSpPr txBox="1"/>
              <p:nvPr/>
            </p:nvSpPr>
            <p:spPr>
              <a:xfrm>
                <a:off x="6785907" y="3264923"/>
                <a:ext cx="1116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- </a:t>
                </a:r>
                <a:r>
                  <a:rPr lang="ko-KR" altLang="en-US" sz="700" dirty="0"/>
                  <a:t>엔딩 스토리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(</a:t>
                </a:r>
                <a:r>
                  <a:rPr lang="ko-KR" altLang="en-US" sz="700" dirty="0"/>
                  <a:t>플레이</a:t>
                </a:r>
                <a:r>
                  <a:rPr lang="en-US" altLang="ko-KR" sz="700" dirty="0"/>
                  <a:t>X, </a:t>
                </a:r>
                <a:r>
                  <a:rPr lang="ko-KR" altLang="en-US" sz="700" dirty="0" err="1"/>
                  <a:t>컷툰</a:t>
                </a:r>
                <a:r>
                  <a:rPr lang="en-US" altLang="ko-KR" sz="700" dirty="0"/>
                  <a:t>)</a:t>
                </a:r>
                <a:endParaRPr lang="ko-KR" altLang="en-US" sz="700" dirty="0"/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610F0584-D1D1-4C99-8A9A-5F6FDF3DC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4308" y="2281778"/>
                <a:ext cx="0" cy="9831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CD70157-2437-4FEB-A2BC-659EC8C579D2}"/>
              </a:ext>
            </a:extLst>
          </p:cNvPr>
          <p:cNvSpPr txBox="1"/>
          <p:nvPr/>
        </p:nvSpPr>
        <p:spPr>
          <a:xfrm>
            <a:off x="1945080" y="767570"/>
            <a:ext cx="235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아래 구조는 예시이므로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스토리 전개와 플레이에 따라 바뀔 수 있음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6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1818</Words>
  <Application>Microsoft Office PowerPoint</Application>
  <PresentationFormat>화면 슬라이드 쇼(16:9)</PresentationFormat>
  <Paragraphs>447</Paragraphs>
  <Slides>26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</vt:lpstr>
      <vt:lpstr>나눔고딕 ExtraBold</vt:lpstr>
      <vt:lpstr>나눔고딕</vt:lpstr>
      <vt:lpstr>돋움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400-27</cp:lastModifiedBy>
  <cp:revision>123</cp:revision>
  <dcterms:created xsi:type="dcterms:W3CDTF">2016-09-21T09:50:41Z</dcterms:created>
  <dcterms:modified xsi:type="dcterms:W3CDTF">2018-04-11T09:02:15Z</dcterms:modified>
</cp:coreProperties>
</file>