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76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3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5C37-FA59-46F4-A211-C881981FEFAE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DDAC-462E-46C3-AD16-3304081BD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74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5C37-FA59-46F4-A211-C881981FEFAE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DDAC-462E-46C3-AD16-3304081BD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62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5C37-FA59-46F4-A211-C881981FEFAE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DDAC-462E-46C3-AD16-3304081BD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69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5C37-FA59-46F4-A211-C881981FEFAE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DDAC-462E-46C3-AD16-3304081BD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3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5C37-FA59-46F4-A211-C881981FEFAE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DDAC-462E-46C3-AD16-3304081BD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57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5C37-FA59-46F4-A211-C881981FEFAE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DDAC-462E-46C3-AD16-3304081BD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31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5C37-FA59-46F4-A211-C881981FEFAE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DDAC-462E-46C3-AD16-3304081BD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63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5C37-FA59-46F4-A211-C881981FEFAE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DDAC-462E-46C3-AD16-3304081BD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46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5C37-FA59-46F4-A211-C881981FEFAE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DDAC-462E-46C3-AD16-3304081BD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4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5C37-FA59-46F4-A211-C881981FEFAE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DDAC-462E-46C3-AD16-3304081BD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44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5C37-FA59-46F4-A211-C881981FEFAE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DDAC-462E-46C3-AD16-3304081BD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03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05C37-FA59-46F4-A211-C881981FEFAE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9DDAC-462E-46C3-AD16-3304081BD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54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95536" y="365924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졸업 작품 프로젝트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ZOLPANG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01288" y="2057907"/>
            <a:ext cx="5741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latin typeface="+mn-ea"/>
              </a:rPr>
              <a:t>DEER</a:t>
            </a:r>
            <a:endParaRPr lang="ko-KR" altLang="ko-KR" sz="36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302" y="2870815"/>
            <a:ext cx="1441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UI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디자인 문서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endParaRPr lang="ko-KR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72200" y="4270326"/>
            <a:ext cx="22447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작성자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 201513077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정희진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72199" y="4501158"/>
            <a:ext cx="22447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최종 수정일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 2018.06.02</a:t>
            </a:r>
            <a:endParaRPr lang="ko-KR" altLang="en-US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6700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4695255"/>
            <a:ext cx="2133600" cy="273844"/>
          </a:xfrm>
        </p:spPr>
        <p:txBody>
          <a:bodyPr/>
          <a:lstStyle/>
          <a:p>
            <a:fld id="{B3E1CDB1-B4CF-47E7-96F3-19FFE143CFC0}" type="slidenum"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fld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67544" y="4659982"/>
            <a:ext cx="8208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4695255"/>
            <a:ext cx="2895600" cy="273844"/>
          </a:xfrm>
        </p:spPr>
        <p:txBody>
          <a:bodyPr/>
          <a:lstStyle/>
          <a:p>
            <a:r>
              <a:rPr lang="en-US" altLang="ko-KR" sz="700" dirty="0" smtClean="0">
                <a:latin typeface="+mn-ea"/>
              </a:rPr>
              <a:t>UI </a:t>
            </a:r>
            <a:r>
              <a:rPr lang="ko-KR" altLang="en-US" sz="700" dirty="0" smtClean="0">
                <a:latin typeface="+mn-ea"/>
              </a:rPr>
              <a:t>디자인 문서</a:t>
            </a:r>
            <a:endParaRPr lang="ko-KR" altLang="en-US" sz="700" dirty="0"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67544" y="248672"/>
            <a:ext cx="20786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Ⅳ. UI </a:t>
            </a:r>
            <a:r>
              <a:rPr lang="ko-KR" altLang="en-US" sz="1600" b="1" dirty="0" smtClean="0">
                <a:latin typeface="+mn-ea"/>
              </a:rPr>
              <a:t>디자인 세부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718368"/>
            <a:ext cx="8219256" cy="45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67960" y="895230"/>
            <a:ext cx="2062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상태 창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7544" y="1629738"/>
            <a:ext cx="3803629" cy="21395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7545" y="1256353"/>
            <a:ext cx="3803628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상태</a:t>
            </a:r>
            <a:r>
              <a:rPr lang="en-US" altLang="ko-KR" sz="1100" b="1" dirty="0" smtClean="0"/>
              <a:t>_</a:t>
            </a:r>
            <a:r>
              <a:rPr lang="ko-KR" altLang="en-US" sz="1100" b="1" dirty="0" smtClean="0"/>
              <a:t>체력</a:t>
            </a:r>
            <a:endParaRPr lang="ko-KR" altLang="en-US" sz="1100" b="1" dirty="0"/>
          </a:p>
        </p:txBody>
      </p:sp>
      <p:sp>
        <p:nvSpPr>
          <p:cNvPr id="42" name="하트 41"/>
          <p:cNvSpPr/>
          <p:nvPr/>
        </p:nvSpPr>
        <p:spPr>
          <a:xfrm>
            <a:off x="651511" y="1789136"/>
            <a:ext cx="250210" cy="250210"/>
          </a:xfrm>
          <a:prstGeom prst="hear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302832" y="3092541"/>
            <a:ext cx="166807" cy="3336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latin typeface="+mn-ea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4490580" y="3203809"/>
            <a:ext cx="419622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90580" y="2823613"/>
            <a:ext cx="419621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1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381446" y="2845176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번호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39089" y="2845176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설</a:t>
            </a:r>
            <a:r>
              <a:rPr lang="ko-KR" altLang="en-US" sz="800" b="1" dirty="0">
                <a:latin typeface="+mn-ea"/>
              </a:rPr>
              <a:t>명</a:t>
            </a:r>
            <a:endParaRPr lang="ko-KR" altLang="en-US" sz="800" b="1" dirty="0" smtClean="0"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03918" y="2855819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기</a:t>
            </a:r>
            <a:r>
              <a:rPr lang="ko-KR" altLang="en-US" sz="800" b="1" dirty="0">
                <a:latin typeface="+mn-ea"/>
              </a:rPr>
              <a:t>능</a:t>
            </a:r>
            <a:endParaRPr lang="ko-KR" altLang="en-US" sz="800" b="1" dirty="0" smtClean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90580" y="1252833"/>
            <a:ext cx="419621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1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305260" y="1275432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특징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490580" y="1576323"/>
            <a:ext cx="4185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체력 </a:t>
            </a:r>
            <a:r>
              <a:rPr lang="en-US" altLang="ko-KR" sz="800" dirty="0" smtClean="0"/>
              <a:t>UI</a:t>
            </a:r>
            <a:r>
              <a:rPr lang="ko-KR" altLang="en-US" sz="800" dirty="0" smtClean="0"/>
              <a:t>가 보이는 상태</a:t>
            </a:r>
            <a:endParaRPr lang="en-US" altLang="ko-KR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자세한 연출은 추후 추가</a:t>
            </a:r>
            <a:endParaRPr lang="en-US" altLang="ko-KR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해당 창이 나오는 상황</a:t>
            </a:r>
            <a:r>
              <a:rPr lang="en-US" altLang="ko-KR" sz="800" dirty="0" smtClean="0"/>
              <a:t>:</a:t>
            </a:r>
          </a:p>
          <a:p>
            <a:pPr lvl="1"/>
            <a:r>
              <a:rPr lang="en-US" altLang="ko-KR" sz="800" dirty="0" smtClean="0"/>
              <a:t>- </a:t>
            </a:r>
            <a:r>
              <a:rPr lang="ko-KR" altLang="en-US" sz="800" dirty="0" smtClean="0"/>
              <a:t>플레이어가 전투 상황에 돌입했을 때</a:t>
            </a:r>
            <a:endParaRPr lang="en-US" altLang="ko-KR" sz="800" dirty="0"/>
          </a:p>
          <a:p>
            <a:pPr lvl="1"/>
            <a:r>
              <a:rPr lang="en-US" altLang="ko-KR" sz="800" dirty="0" smtClean="0"/>
              <a:t>(</a:t>
            </a:r>
            <a:r>
              <a:rPr lang="ko-KR" altLang="en-US" sz="800" dirty="0" smtClean="0"/>
              <a:t>플레이어가 전투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몬스터에게</a:t>
            </a:r>
            <a:r>
              <a:rPr lang="ko-KR" altLang="en-US" sz="800" dirty="0" smtClean="0"/>
              <a:t> 피격 당함</a:t>
            </a:r>
            <a:r>
              <a:rPr lang="en-US" altLang="ko-KR" sz="800" dirty="0" smtClean="0"/>
              <a:t>)</a:t>
            </a:r>
          </a:p>
          <a:p>
            <a:pPr lvl="1"/>
            <a:r>
              <a:rPr lang="en-US" altLang="ko-KR" sz="800" dirty="0" smtClean="0"/>
              <a:t>- </a:t>
            </a:r>
            <a:r>
              <a:rPr lang="ko-KR" altLang="en-US" sz="800" dirty="0" smtClean="0"/>
              <a:t>지형에 </a:t>
            </a:r>
            <a:r>
              <a:rPr lang="ko-KR" altLang="en-US" sz="800" dirty="0" err="1" smtClean="0"/>
              <a:t>데미지를</a:t>
            </a:r>
            <a:r>
              <a:rPr lang="ko-KR" altLang="en-US" sz="800" dirty="0" smtClean="0"/>
              <a:t> 입었을 경우</a:t>
            </a:r>
            <a:endParaRPr lang="en-US" altLang="ko-KR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800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50386"/>
              </p:ext>
            </p:extLst>
          </p:nvPr>
        </p:nvGraphicFramePr>
        <p:xfrm>
          <a:off x="473807" y="4020192"/>
          <a:ext cx="2494861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6092"/>
                <a:gridCol w="121876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최종 수정일</a:t>
                      </a:r>
                      <a:endParaRPr lang="ko-KR" altLang="en-US" sz="7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2018-06-03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작성자</a:t>
                      </a:r>
                      <a:endParaRPr lang="ko-KR" altLang="en-US" sz="7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정희진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4843409" y="2845176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분</a:t>
            </a:r>
            <a:r>
              <a:rPr lang="ko-KR" altLang="en-US" sz="800" b="1" dirty="0">
                <a:latin typeface="+mn-ea"/>
              </a:rPr>
              <a:t>류</a:t>
            </a:r>
            <a:endParaRPr lang="ko-KR" altLang="en-US" sz="800" b="1" dirty="0" smtClean="0">
              <a:latin typeface="+mn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24537" y="1776829"/>
            <a:ext cx="197456" cy="215444"/>
            <a:chOff x="899592" y="1392910"/>
            <a:chExt cx="432047" cy="471406"/>
          </a:xfrm>
        </p:grpSpPr>
        <p:sp>
          <p:nvSpPr>
            <p:cNvPr id="59" name="타원 58"/>
            <p:cNvSpPr/>
            <p:nvPr/>
          </p:nvSpPr>
          <p:spPr>
            <a:xfrm>
              <a:off x="899592" y="1406857"/>
              <a:ext cx="432047" cy="43204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62473" y="1392910"/>
              <a:ext cx="306290" cy="47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A</a:t>
              </a:r>
              <a:endParaRPr lang="ko-KR" altLang="en-US" sz="800" b="1" dirty="0"/>
            </a:p>
          </p:txBody>
        </p:sp>
      </p:grp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593736"/>
              </p:ext>
            </p:extLst>
          </p:nvPr>
        </p:nvGraphicFramePr>
        <p:xfrm>
          <a:off x="4490580" y="3203809"/>
          <a:ext cx="4196219" cy="513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147"/>
                <a:gridCol w="649884"/>
                <a:gridCol w="1872641"/>
                <a:gridCol w="1346547"/>
              </a:tblGrid>
              <a:tr h="209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(A)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체력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플레이어의 현재 체력을 나타내는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UI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체력에 따라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상태가 실시간으로 변함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97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524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4695255"/>
            <a:ext cx="2133600" cy="273844"/>
          </a:xfrm>
        </p:spPr>
        <p:txBody>
          <a:bodyPr/>
          <a:lstStyle/>
          <a:p>
            <a:fld id="{B3E1CDB1-B4CF-47E7-96F3-19FFE143CFC0}" type="slidenum"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fld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67544" y="4659982"/>
            <a:ext cx="8208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4695255"/>
            <a:ext cx="2895600" cy="273844"/>
          </a:xfrm>
        </p:spPr>
        <p:txBody>
          <a:bodyPr/>
          <a:lstStyle/>
          <a:p>
            <a:r>
              <a:rPr lang="en-US" altLang="ko-KR" sz="700" dirty="0" smtClean="0">
                <a:latin typeface="+mn-ea"/>
              </a:rPr>
              <a:t>UI </a:t>
            </a:r>
            <a:r>
              <a:rPr lang="ko-KR" altLang="en-US" sz="700" dirty="0" smtClean="0">
                <a:latin typeface="+mn-ea"/>
              </a:rPr>
              <a:t>디자인 문서</a:t>
            </a:r>
            <a:endParaRPr lang="ko-KR" altLang="en-US" sz="700" dirty="0"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67544" y="248672"/>
            <a:ext cx="20786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Ⅳ. UI </a:t>
            </a:r>
            <a:r>
              <a:rPr lang="ko-KR" altLang="en-US" sz="1600" b="1" dirty="0" smtClean="0">
                <a:latin typeface="+mn-ea"/>
              </a:rPr>
              <a:t>디자인 세부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718368"/>
            <a:ext cx="8219256" cy="45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67960" y="895230"/>
            <a:ext cx="2062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상태 창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7544" y="1629738"/>
            <a:ext cx="3803629" cy="21395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7545" y="1256353"/>
            <a:ext cx="3803628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상태</a:t>
            </a:r>
            <a:r>
              <a:rPr lang="en-US" altLang="ko-KR" sz="1100" b="1" dirty="0" smtClean="0"/>
              <a:t>_</a:t>
            </a:r>
            <a:r>
              <a:rPr lang="ko-KR" altLang="en-US" sz="1100" b="1" dirty="0" smtClean="0"/>
              <a:t>무기</a:t>
            </a:r>
            <a:endParaRPr lang="ko-KR" altLang="en-US" sz="1100" b="1" dirty="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3" y="2164451"/>
            <a:ext cx="125105" cy="125105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2302832" y="3092541"/>
            <a:ext cx="166807" cy="3336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latin typeface="+mn-ea"/>
            </a:endParaRPr>
          </a:p>
        </p:txBody>
      </p:sp>
      <p:sp>
        <p:nvSpPr>
          <p:cNvPr id="31" name="하트 30"/>
          <p:cNvSpPr/>
          <p:nvPr/>
        </p:nvSpPr>
        <p:spPr>
          <a:xfrm>
            <a:off x="651511" y="1789136"/>
            <a:ext cx="250210" cy="250210"/>
          </a:xfrm>
          <a:prstGeom prst="hear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90580" y="1252833"/>
            <a:ext cx="419621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1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305260" y="1275432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특징</a:t>
            </a: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50386"/>
              </p:ext>
            </p:extLst>
          </p:nvPr>
        </p:nvGraphicFramePr>
        <p:xfrm>
          <a:off x="473807" y="4020192"/>
          <a:ext cx="2494861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6092"/>
                <a:gridCol w="121876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최종 수정일</a:t>
                      </a:r>
                      <a:endParaRPr lang="ko-KR" altLang="en-US" sz="7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2018-06-03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작성자</a:t>
                      </a:r>
                      <a:endParaRPr lang="ko-KR" altLang="en-US" sz="7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정희진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1" name="직선 연결선 60"/>
          <p:cNvCxnSpPr/>
          <p:nvPr/>
        </p:nvCxnSpPr>
        <p:spPr>
          <a:xfrm>
            <a:off x="4490580" y="3203809"/>
            <a:ext cx="419622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490580" y="2823613"/>
            <a:ext cx="419621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1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4381446" y="2845176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번호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439089" y="2845176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설</a:t>
            </a:r>
            <a:r>
              <a:rPr lang="ko-KR" altLang="en-US" sz="800" b="1" dirty="0">
                <a:latin typeface="+mn-ea"/>
              </a:rPr>
              <a:t>명</a:t>
            </a:r>
            <a:endParaRPr lang="ko-KR" altLang="en-US" sz="800" b="1" dirty="0" smtClean="0">
              <a:latin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903918" y="2855819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기</a:t>
            </a:r>
            <a:r>
              <a:rPr lang="ko-KR" altLang="en-US" sz="800" b="1" dirty="0">
                <a:latin typeface="+mn-ea"/>
              </a:rPr>
              <a:t>능</a:t>
            </a:r>
            <a:endParaRPr lang="ko-KR" altLang="en-US" sz="800" b="1" dirty="0" smtClean="0"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490580" y="1576323"/>
            <a:ext cx="4185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현재 플레이어가 착용한 무기가 무엇인지 플레이어에게 전달하는 아이콘</a:t>
            </a:r>
            <a:endParaRPr lang="en-US" altLang="ko-KR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무기 변환 </a:t>
            </a:r>
            <a:r>
              <a:rPr lang="en-US" altLang="ko-KR" sz="800" dirty="0" smtClean="0"/>
              <a:t>UI</a:t>
            </a:r>
            <a:r>
              <a:rPr lang="ko-KR" altLang="en-US" sz="800" dirty="0" smtClean="0"/>
              <a:t>가 출력될 땐 항상 체력과 같이 출력</a:t>
            </a:r>
            <a:endParaRPr lang="en-US" altLang="ko-KR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무기 변환 시 실시간으로 </a:t>
            </a:r>
            <a:r>
              <a:rPr lang="en-US" altLang="ko-KR" sz="800" dirty="0" smtClean="0"/>
              <a:t>UI</a:t>
            </a:r>
            <a:r>
              <a:rPr lang="ko-KR" altLang="en-US" sz="800" dirty="0" smtClean="0"/>
              <a:t>가 변경됨</a:t>
            </a:r>
            <a:endParaRPr lang="en-US" altLang="ko-KR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무기 종류엔 활</a:t>
            </a:r>
            <a:r>
              <a:rPr lang="en-US" altLang="ko-KR" sz="800" dirty="0" smtClean="0"/>
              <a:t>/ </a:t>
            </a:r>
            <a:r>
              <a:rPr lang="ko-KR" altLang="en-US" sz="800" dirty="0" smtClean="0"/>
              <a:t>검이 있음</a:t>
            </a:r>
            <a:endParaRPr lang="en-US" altLang="ko-KR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해당 창이 나오는 상황</a:t>
            </a:r>
            <a:r>
              <a:rPr lang="en-US" altLang="ko-KR" sz="800" dirty="0" smtClean="0"/>
              <a:t>:</a:t>
            </a:r>
          </a:p>
          <a:p>
            <a:pPr lvl="1"/>
            <a:r>
              <a:rPr lang="en-US" altLang="ko-KR" sz="800" dirty="0" smtClean="0"/>
              <a:t>- </a:t>
            </a:r>
            <a:r>
              <a:rPr lang="ko-KR" altLang="en-US" sz="800" dirty="0" smtClean="0"/>
              <a:t>플레이어가 전투 상황에 돌입했을 때</a:t>
            </a:r>
            <a:endParaRPr lang="en-US" altLang="ko-KR" sz="800" dirty="0"/>
          </a:p>
          <a:p>
            <a:pPr lvl="1"/>
            <a:r>
              <a:rPr lang="en-US" altLang="ko-KR" sz="800" dirty="0" smtClean="0"/>
              <a:t>(</a:t>
            </a:r>
            <a:r>
              <a:rPr lang="ko-KR" altLang="en-US" sz="800" dirty="0" smtClean="0"/>
              <a:t>플레이어가 전투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몬스터에게</a:t>
            </a:r>
            <a:r>
              <a:rPr lang="ko-KR" altLang="en-US" sz="800" dirty="0" smtClean="0"/>
              <a:t> 피격 당함</a:t>
            </a:r>
            <a:r>
              <a:rPr lang="en-US" altLang="ko-KR" sz="800" dirty="0" smtClean="0"/>
              <a:t>)</a:t>
            </a:r>
          </a:p>
          <a:p>
            <a:pPr lvl="1"/>
            <a:r>
              <a:rPr lang="en-US" altLang="ko-KR" sz="800" dirty="0" smtClean="0"/>
              <a:t>- </a:t>
            </a:r>
            <a:r>
              <a:rPr lang="ko-KR" altLang="en-US" sz="800" dirty="0" smtClean="0"/>
              <a:t>플레이어가 무기를 변경했을 때</a:t>
            </a:r>
            <a:endParaRPr lang="en-US" altLang="ko-KR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4843409" y="2845176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분</a:t>
            </a:r>
            <a:r>
              <a:rPr lang="ko-KR" altLang="en-US" sz="800" b="1" dirty="0">
                <a:latin typeface="+mn-ea"/>
              </a:rPr>
              <a:t>류</a:t>
            </a:r>
            <a:endParaRPr lang="ko-KR" altLang="en-US" sz="800" b="1" dirty="0" smtClean="0">
              <a:latin typeface="+mn-ea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853438"/>
              </p:ext>
            </p:extLst>
          </p:nvPr>
        </p:nvGraphicFramePr>
        <p:xfrm>
          <a:off x="4490580" y="3203809"/>
          <a:ext cx="4196219" cy="727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147"/>
                <a:gridCol w="649884"/>
                <a:gridCol w="1872641"/>
                <a:gridCol w="1346547"/>
              </a:tblGrid>
              <a:tr h="209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(A)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무기상태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현재 사용하는 무기를 나타내는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UI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플레이어가 활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검 무기를 변환 시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가 변함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현재 착용된 무기를 아이콘으로 띄움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97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69" name="그룹 68"/>
          <p:cNvGrpSpPr/>
          <p:nvPr/>
        </p:nvGrpSpPr>
        <p:grpSpPr>
          <a:xfrm>
            <a:off x="424537" y="2119281"/>
            <a:ext cx="197456" cy="215444"/>
            <a:chOff x="899592" y="1392910"/>
            <a:chExt cx="432047" cy="471406"/>
          </a:xfrm>
        </p:grpSpPr>
        <p:sp>
          <p:nvSpPr>
            <p:cNvPr id="70" name="타원 69"/>
            <p:cNvSpPr/>
            <p:nvPr/>
          </p:nvSpPr>
          <p:spPr>
            <a:xfrm>
              <a:off x="899592" y="1406857"/>
              <a:ext cx="432047" cy="43204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62473" y="1392910"/>
              <a:ext cx="306290" cy="47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A</a:t>
              </a:r>
              <a:endParaRPr lang="ko-KR" altLang="en-US" sz="800" b="1" dirty="0"/>
            </a:p>
          </p:txBody>
        </p:sp>
      </p:grpSp>
      <p:cxnSp>
        <p:nvCxnSpPr>
          <p:cNvPr id="4" name="직선 화살표 연결선 3"/>
          <p:cNvCxnSpPr/>
          <p:nvPr/>
        </p:nvCxnSpPr>
        <p:spPr>
          <a:xfrm flipV="1">
            <a:off x="912256" y="2227004"/>
            <a:ext cx="51411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912256" y="2224383"/>
            <a:ext cx="5141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046" y="2151121"/>
            <a:ext cx="147674" cy="14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51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4695255"/>
            <a:ext cx="2133600" cy="273844"/>
          </a:xfrm>
        </p:spPr>
        <p:txBody>
          <a:bodyPr/>
          <a:lstStyle/>
          <a:p>
            <a:fld id="{B3E1CDB1-B4CF-47E7-96F3-19FFE143CFC0}" type="slidenum"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fld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67544" y="4659982"/>
            <a:ext cx="8208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4695255"/>
            <a:ext cx="2895600" cy="273844"/>
          </a:xfrm>
        </p:spPr>
        <p:txBody>
          <a:bodyPr/>
          <a:lstStyle/>
          <a:p>
            <a:r>
              <a:rPr lang="en-US" altLang="ko-KR" sz="700" dirty="0" smtClean="0">
                <a:latin typeface="+mn-ea"/>
              </a:rPr>
              <a:t>UI </a:t>
            </a:r>
            <a:r>
              <a:rPr lang="ko-KR" altLang="en-US" sz="700" dirty="0" smtClean="0">
                <a:latin typeface="+mn-ea"/>
              </a:rPr>
              <a:t>디자인 문서</a:t>
            </a:r>
            <a:endParaRPr lang="ko-KR" altLang="en-US" sz="700" dirty="0"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67544" y="248672"/>
            <a:ext cx="20786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Ⅳ. UI </a:t>
            </a:r>
            <a:r>
              <a:rPr lang="ko-KR" altLang="en-US" sz="1600" b="1" dirty="0" smtClean="0">
                <a:latin typeface="+mn-ea"/>
              </a:rPr>
              <a:t>디자인 세부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718368"/>
            <a:ext cx="8219256" cy="45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67960" y="895230"/>
            <a:ext cx="2062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상태 창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7544" y="1629738"/>
            <a:ext cx="3803629" cy="21395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7545" y="1256353"/>
            <a:ext cx="3803628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상태</a:t>
            </a:r>
            <a:r>
              <a:rPr lang="en-US" altLang="ko-KR" sz="1100" b="1" dirty="0" smtClean="0"/>
              <a:t>_</a:t>
            </a:r>
            <a:r>
              <a:rPr lang="ko-KR" altLang="en-US" sz="1100" b="1" dirty="0" smtClean="0"/>
              <a:t>토템</a:t>
            </a:r>
            <a:endParaRPr lang="ko-KR" altLang="en-US" sz="1100" b="1" dirty="0"/>
          </a:p>
        </p:txBody>
      </p:sp>
      <p:sp>
        <p:nvSpPr>
          <p:cNvPr id="43" name="직사각형 42"/>
          <p:cNvSpPr/>
          <p:nvPr/>
        </p:nvSpPr>
        <p:spPr>
          <a:xfrm>
            <a:off x="3683716" y="1789136"/>
            <a:ext cx="83403" cy="2502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79203" y="1807297"/>
            <a:ext cx="417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N/ N</a:t>
            </a:r>
            <a:endParaRPr lang="ko-KR" altLang="en-US" sz="800" dirty="0"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302832" y="3092541"/>
            <a:ext cx="166807" cy="3336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latin typeface="+mn-ea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50386"/>
              </p:ext>
            </p:extLst>
          </p:nvPr>
        </p:nvGraphicFramePr>
        <p:xfrm>
          <a:off x="473807" y="4020192"/>
          <a:ext cx="2494861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6092"/>
                <a:gridCol w="121876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최종 수정일</a:t>
                      </a:r>
                      <a:endParaRPr lang="ko-KR" altLang="en-US" sz="7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2018-06-03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작성자</a:t>
                      </a:r>
                      <a:endParaRPr lang="ko-KR" altLang="en-US" sz="7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정희진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4490580" y="1252833"/>
            <a:ext cx="419621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1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6305260" y="1275432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특징</a:t>
            </a:r>
          </a:p>
        </p:txBody>
      </p:sp>
      <p:cxnSp>
        <p:nvCxnSpPr>
          <p:cNvPr id="70" name="직선 연결선 69"/>
          <p:cNvCxnSpPr/>
          <p:nvPr/>
        </p:nvCxnSpPr>
        <p:spPr>
          <a:xfrm>
            <a:off x="4490580" y="3203809"/>
            <a:ext cx="419622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490580" y="2823613"/>
            <a:ext cx="419621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1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4381446" y="2845176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번호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439089" y="2845176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설</a:t>
            </a:r>
            <a:r>
              <a:rPr lang="ko-KR" altLang="en-US" sz="800" b="1" dirty="0">
                <a:latin typeface="+mn-ea"/>
              </a:rPr>
              <a:t>명</a:t>
            </a:r>
            <a:endParaRPr lang="ko-KR" altLang="en-US" sz="800" b="1" dirty="0" smtClean="0">
              <a:latin typeface="+mn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903918" y="2855819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기</a:t>
            </a:r>
            <a:r>
              <a:rPr lang="ko-KR" altLang="en-US" sz="800" b="1" dirty="0">
                <a:latin typeface="+mn-ea"/>
              </a:rPr>
              <a:t>능</a:t>
            </a:r>
            <a:endParaRPr lang="ko-KR" altLang="en-US" sz="800" b="1" dirty="0" smtClean="0">
              <a:latin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90580" y="1576323"/>
            <a:ext cx="4185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현재 플레이어의</a:t>
            </a:r>
            <a:r>
              <a:rPr lang="en-US" altLang="ko-KR" sz="800" dirty="0"/>
              <a:t> </a:t>
            </a:r>
            <a:r>
              <a:rPr lang="ko-KR" altLang="en-US" sz="800" dirty="0" smtClean="0"/>
              <a:t>토템에 대해 정보를 제공하는 </a:t>
            </a:r>
            <a:r>
              <a:rPr lang="en-US" altLang="ko-KR" sz="800" dirty="0" smtClean="0"/>
              <a:t>UI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해당 창이 나오는 상황</a:t>
            </a:r>
            <a:r>
              <a:rPr lang="en-US" altLang="ko-KR" sz="800" dirty="0" smtClean="0"/>
              <a:t>:</a:t>
            </a:r>
          </a:p>
          <a:p>
            <a:pPr lvl="1"/>
            <a:r>
              <a:rPr lang="en-US" altLang="ko-KR" sz="800" dirty="0" smtClean="0"/>
              <a:t>- </a:t>
            </a:r>
            <a:r>
              <a:rPr lang="ko-KR" altLang="en-US" sz="800" dirty="0" smtClean="0"/>
              <a:t>플레이어가 토템을 설치하였을 경우</a:t>
            </a:r>
            <a:endParaRPr lang="en-US" altLang="ko-KR" sz="800" dirty="0"/>
          </a:p>
          <a:p>
            <a:pPr lvl="1"/>
            <a:r>
              <a:rPr lang="en-US" altLang="ko-KR" sz="800" dirty="0" smtClean="0"/>
              <a:t>- </a:t>
            </a:r>
            <a:r>
              <a:rPr lang="ko-KR" altLang="en-US" sz="800" dirty="0" smtClean="0"/>
              <a:t>플레이어가 거점 포인트 근방 </a:t>
            </a:r>
            <a:r>
              <a:rPr lang="en-US" altLang="ko-KR" sz="800" dirty="0" smtClean="0"/>
              <a:t>Nm</a:t>
            </a:r>
            <a:r>
              <a:rPr lang="ko-KR" altLang="en-US" sz="800" dirty="0" smtClean="0"/>
              <a:t>에 위치할 경우</a:t>
            </a:r>
            <a:endParaRPr lang="en-US" altLang="ko-KR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4843409" y="2845176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분</a:t>
            </a:r>
            <a:r>
              <a:rPr lang="ko-KR" altLang="en-US" sz="800" b="1" dirty="0">
                <a:latin typeface="+mn-ea"/>
              </a:rPr>
              <a:t>류</a:t>
            </a:r>
            <a:endParaRPr lang="ko-KR" altLang="en-US" sz="800" b="1" dirty="0" smtClean="0">
              <a:latin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121626"/>
              </p:ext>
            </p:extLst>
          </p:nvPr>
        </p:nvGraphicFramePr>
        <p:xfrm>
          <a:off x="4490580" y="3203809"/>
          <a:ext cx="4196219" cy="712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147"/>
                <a:gridCol w="649884"/>
                <a:gridCol w="1872641"/>
                <a:gridCol w="1346547"/>
              </a:tblGrid>
              <a:tr h="134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(A)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토템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토템 아이콘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(B)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토템 개수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토템의 총 개수와 남은 개수를 보여줌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토템의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개수 변동에 따라 실시간으로 수치가 달라짐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97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78" name="그룹 77"/>
          <p:cNvGrpSpPr/>
          <p:nvPr/>
        </p:nvGrpSpPr>
        <p:grpSpPr>
          <a:xfrm>
            <a:off x="3461068" y="1686128"/>
            <a:ext cx="197456" cy="215444"/>
            <a:chOff x="899592" y="1392910"/>
            <a:chExt cx="432047" cy="471406"/>
          </a:xfrm>
        </p:grpSpPr>
        <p:sp>
          <p:nvSpPr>
            <p:cNvPr id="79" name="타원 78"/>
            <p:cNvSpPr/>
            <p:nvPr/>
          </p:nvSpPr>
          <p:spPr>
            <a:xfrm>
              <a:off x="899592" y="1406857"/>
              <a:ext cx="432047" cy="43204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62473" y="1392910"/>
              <a:ext cx="306290" cy="47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A</a:t>
              </a:r>
              <a:endParaRPr lang="ko-KR" altLang="en-US" sz="800" b="1" dirty="0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4053900" y="1961043"/>
            <a:ext cx="197456" cy="215444"/>
            <a:chOff x="899592" y="1392910"/>
            <a:chExt cx="432047" cy="471406"/>
          </a:xfrm>
        </p:grpSpPr>
        <p:sp>
          <p:nvSpPr>
            <p:cNvPr id="82" name="타원 81"/>
            <p:cNvSpPr/>
            <p:nvPr/>
          </p:nvSpPr>
          <p:spPr>
            <a:xfrm>
              <a:off x="899592" y="1406857"/>
              <a:ext cx="432047" cy="43204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62473" y="1392910"/>
              <a:ext cx="306290" cy="47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B</a:t>
              </a:r>
              <a:endParaRPr lang="ko-KR" altLang="en-US" sz="800" b="1" dirty="0"/>
            </a:p>
          </p:txBody>
        </p:sp>
      </p:grpSp>
      <p:cxnSp>
        <p:nvCxnSpPr>
          <p:cNvPr id="3" name="직선 화살표 연결선 2"/>
          <p:cNvCxnSpPr/>
          <p:nvPr/>
        </p:nvCxnSpPr>
        <p:spPr>
          <a:xfrm flipH="1">
            <a:off x="3124200" y="2022741"/>
            <a:ext cx="740079" cy="325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stCxn id="44" idx="2"/>
          </p:cNvCxnSpPr>
          <p:nvPr/>
        </p:nvCxnSpPr>
        <p:spPr>
          <a:xfrm flipH="1">
            <a:off x="3864279" y="2022741"/>
            <a:ext cx="123432" cy="5075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304985" y="2239199"/>
            <a:ext cx="982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>
                <a:solidFill>
                  <a:srgbClr val="FF0000"/>
                </a:solidFill>
                <a:latin typeface="+mn-ea"/>
              </a:rPr>
              <a:t>현재 사용할 수 </a:t>
            </a:r>
            <a:endParaRPr lang="en-US" altLang="ko-KR" sz="6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ko-KR" altLang="en-US" sz="600" dirty="0" smtClean="0">
                <a:solidFill>
                  <a:srgbClr val="FF0000"/>
                </a:solidFill>
                <a:latin typeface="+mn-ea"/>
              </a:rPr>
              <a:t>있는 토템의 개수</a:t>
            </a:r>
            <a:endParaRPr lang="ko-KR" altLang="en-US" sz="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343968" y="2560781"/>
            <a:ext cx="982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>
                <a:solidFill>
                  <a:srgbClr val="FF0000"/>
                </a:solidFill>
                <a:latin typeface="+mn-ea"/>
              </a:rPr>
              <a:t>플레이어가 사용할 수 있는 총 개수</a:t>
            </a:r>
            <a:endParaRPr lang="ko-KR" altLang="en-US" sz="6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7904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4695255"/>
            <a:ext cx="2133600" cy="273844"/>
          </a:xfrm>
        </p:spPr>
        <p:txBody>
          <a:bodyPr/>
          <a:lstStyle/>
          <a:p>
            <a:fld id="{B3E1CDB1-B4CF-47E7-96F3-19FFE143CFC0}" type="slidenum"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13</a:t>
            </a:fld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67544" y="4659982"/>
            <a:ext cx="8208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4695255"/>
            <a:ext cx="2895600" cy="273844"/>
          </a:xfrm>
        </p:spPr>
        <p:txBody>
          <a:bodyPr/>
          <a:lstStyle/>
          <a:p>
            <a:r>
              <a:rPr lang="en-US" altLang="ko-KR" sz="700" dirty="0" smtClean="0">
                <a:latin typeface="+mn-ea"/>
              </a:rPr>
              <a:t>UI </a:t>
            </a:r>
            <a:r>
              <a:rPr lang="ko-KR" altLang="en-US" sz="700" dirty="0" smtClean="0">
                <a:latin typeface="+mn-ea"/>
              </a:rPr>
              <a:t>디자인 문서</a:t>
            </a:r>
            <a:endParaRPr lang="ko-KR" altLang="en-US" sz="700" dirty="0"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67544" y="248672"/>
            <a:ext cx="20786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Ⅳ. UI </a:t>
            </a:r>
            <a:r>
              <a:rPr lang="ko-KR" altLang="en-US" sz="1600" b="1" dirty="0" smtClean="0">
                <a:latin typeface="+mn-ea"/>
              </a:rPr>
              <a:t>디자인 세부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718368"/>
            <a:ext cx="8219256" cy="45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67960" y="895230"/>
            <a:ext cx="2062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행동 에너지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7544" y="1629738"/>
            <a:ext cx="3803629" cy="21395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7545" y="1256353"/>
            <a:ext cx="3803628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행동 에너지</a:t>
            </a:r>
            <a:endParaRPr lang="ko-KR" altLang="en-US" sz="1100" b="1" dirty="0"/>
          </a:p>
        </p:txBody>
      </p:sp>
      <p:sp>
        <p:nvSpPr>
          <p:cNvPr id="46" name="직사각형 45"/>
          <p:cNvSpPr/>
          <p:nvPr/>
        </p:nvSpPr>
        <p:spPr>
          <a:xfrm>
            <a:off x="2302832" y="3092541"/>
            <a:ext cx="166807" cy="3336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81446" y="2845176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번호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550" y="3000557"/>
            <a:ext cx="203252" cy="203252"/>
          </a:xfrm>
          <a:prstGeom prst="rect">
            <a:avLst/>
          </a:prstGeom>
        </p:spPr>
      </p:pic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50386"/>
              </p:ext>
            </p:extLst>
          </p:nvPr>
        </p:nvGraphicFramePr>
        <p:xfrm>
          <a:off x="473807" y="4020192"/>
          <a:ext cx="2494861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6092"/>
                <a:gridCol w="121876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최종 수정일</a:t>
                      </a:r>
                      <a:endParaRPr lang="ko-KR" altLang="en-US" sz="7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2018-06-03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작성자</a:t>
                      </a:r>
                      <a:endParaRPr lang="ko-KR" altLang="en-US" sz="7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정희진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490580" y="1252833"/>
            <a:ext cx="419621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1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305260" y="1275432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특징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4490580" y="3203809"/>
            <a:ext cx="419622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90580" y="2823613"/>
            <a:ext cx="419621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381446" y="2845176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번호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39089" y="2845176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설</a:t>
            </a:r>
            <a:r>
              <a:rPr lang="ko-KR" altLang="en-US" sz="800" b="1" dirty="0">
                <a:latin typeface="+mn-ea"/>
              </a:rPr>
              <a:t>명</a:t>
            </a:r>
            <a:endParaRPr lang="ko-KR" altLang="en-US" sz="800" b="1" dirty="0" smtClean="0"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03918" y="2855819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기</a:t>
            </a:r>
            <a:r>
              <a:rPr lang="ko-KR" altLang="en-US" sz="800" b="1" dirty="0">
                <a:latin typeface="+mn-ea"/>
              </a:rPr>
              <a:t>능</a:t>
            </a:r>
            <a:endParaRPr lang="ko-KR" altLang="en-US" sz="800" b="1" dirty="0" smtClean="0"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90580" y="1576323"/>
            <a:ext cx="4185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플레이어의 행동 에너지에 대하여 표시하는 </a:t>
            </a:r>
            <a:r>
              <a:rPr lang="en-US" altLang="ko-KR" sz="800" dirty="0" smtClean="0"/>
              <a:t>UI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/>
              <a:t>자세한 연출은 추후 </a:t>
            </a:r>
            <a:r>
              <a:rPr lang="ko-KR" altLang="en-US" sz="800" dirty="0" smtClean="0"/>
              <a:t>추가</a:t>
            </a:r>
            <a:endParaRPr lang="en-US" altLang="ko-KR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해당 창이 나오는 상황</a:t>
            </a:r>
            <a:r>
              <a:rPr lang="en-US" altLang="ko-KR" sz="800" dirty="0" smtClean="0"/>
              <a:t>:</a:t>
            </a:r>
          </a:p>
          <a:p>
            <a:pPr lvl="1"/>
            <a:r>
              <a:rPr lang="en-US" altLang="ko-KR" sz="800" dirty="0" smtClean="0"/>
              <a:t>- </a:t>
            </a:r>
            <a:r>
              <a:rPr lang="ko-KR" altLang="en-US" sz="800" dirty="0" smtClean="0"/>
              <a:t>플레이어가 특수행동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행동 에너지를 소비하는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을 할 경우</a:t>
            </a:r>
            <a:endParaRPr lang="en-US" altLang="ko-KR" sz="800" dirty="0" smtClean="0"/>
          </a:p>
          <a:p>
            <a:pPr lvl="1"/>
            <a:r>
              <a:rPr lang="en-US" altLang="ko-KR" sz="800" dirty="0" smtClean="0"/>
              <a:t>- </a:t>
            </a:r>
            <a:r>
              <a:rPr lang="ko-KR" altLang="en-US" sz="800" dirty="0" smtClean="0"/>
              <a:t>특수행동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빠른 달리기</a:t>
            </a:r>
            <a:endParaRPr lang="en-US" altLang="ko-KR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4843409" y="2845176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분</a:t>
            </a:r>
            <a:r>
              <a:rPr lang="ko-KR" altLang="en-US" sz="800" b="1" dirty="0">
                <a:latin typeface="+mn-ea"/>
              </a:rPr>
              <a:t>류</a:t>
            </a:r>
            <a:endParaRPr lang="ko-KR" altLang="en-US" sz="800" b="1" dirty="0" smtClean="0">
              <a:latin typeface="+mn-ea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952396"/>
              </p:ext>
            </p:extLst>
          </p:nvPr>
        </p:nvGraphicFramePr>
        <p:xfrm>
          <a:off x="4490580" y="3203809"/>
          <a:ext cx="4196219" cy="8340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147"/>
                <a:gridCol w="649884"/>
                <a:gridCol w="1872641"/>
                <a:gridCol w="1346547"/>
              </a:tblGrid>
              <a:tr h="209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(A)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행동에너지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특수행동 시 소모하는 에너지와 에너지 사용 한계에 대해 정보를 제공하는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UI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시계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방향으로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소모량에 따라 에너지가 소모됨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특수행동을 하지 않을 시 에너지가 반 시계 방향으로 회복됨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97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51" name="그룹 50"/>
          <p:cNvGrpSpPr/>
          <p:nvPr/>
        </p:nvGrpSpPr>
        <p:grpSpPr>
          <a:xfrm>
            <a:off x="2722211" y="2823613"/>
            <a:ext cx="197456" cy="215444"/>
            <a:chOff x="899592" y="1392910"/>
            <a:chExt cx="432047" cy="471406"/>
          </a:xfrm>
        </p:grpSpPr>
        <p:sp>
          <p:nvSpPr>
            <p:cNvPr id="52" name="타원 51"/>
            <p:cNvSpPr/>
            <p:nvPr/>
          </p:nvSpPr>
          <p:spPr>
            <a:xfrm>
              <a:off x="899592" y="1406857"/>
              <a:ext cx="432047" cy="43204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62473" y="1392910"/>
              <a:ext cx="306290" cy="47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A</a:t>
              </a:r>
              <a:endParaRPr lang="ko-KR" altLang="en-US" sz="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9601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4695255"/>
            <a:ext cx="2133600" cy="273844"/>
          </a:xfrm>
        </p:spPr>
        <p:txBody>
          <a:bodyPr/>
          <a:lstStyle/>
          <a:p>
            <a:fld id="{B3E1CDB1-B4CF-47E7-96F3-19FFE143CFC0}" type="slidenum"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fld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67544" y="4659982"/>
            <a:ext cx="8208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4695255"/>
            <a:ext cx="2895600" cy="273844"/>
          </a:xfrm>
        </p:spPr>
        <p:txBody>
          <a:bodyPr/>
          <a:lstStyle/>
          <a:p>
            <a:r>
              <a:rPr lang="en-US" altLang="ko-KR" sz="700" dirty="0" smtClean="0">
                <a:latin typeface="+mn-ea"/>
              </a:rPr>
              <a:t>UI </a:t>
            </a:r>
            <a:r>
              <a:rPr lang="ko-KR" altLang="en-US" sz="700" dirty="0" smtClean="0">
                <a:latin typeface="+mn-ea"/>
              </a:rPr>
              <a:t>디자인 문서</a:t>
            </a:r>
            <a:endParaRPr lang="ko-KR" altLang="en-US" sz="700" dirty="0"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67544" y="248672"/>
            <a:ext cx="20786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Ⅳ. UI </a:t>
            </a:r>
            <a:r>
              <a:rPr lang="ko-KR" altLang="en-US" sz="1600" b="1" dirty="0" smtClean="0">
                <a:latin typeface="+mn-ea"/>
              </a:rPr>
              <a:t>디자인 세부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718368"/>
            <a:ext cx="8219256" cy="45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67960" y="895230"/>
            <a:ext cx="2062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전투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7544" y="1629738"/>
            <a:ext cx="3803629" cy="21395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7545" y="1256353"/>
            <a:ext cx="3803628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전투</a:t>
            </a:r>
            <a:r>
              <a:rPr lang="en-US" altLang="ko-KR" sz="1100" b="1" dirty="0" smtClean="0"/>
              <a:t>_</a:t>
            </a:r>
            <a:r>
              <a:rPr lang="ko-KR" altLang="en-US" sz="1100" b="1" dirty="0" smtClean="0"/>
              <a:t>적 </a:t>
            </a:r>
            <a:r>
              <a:rPr lang="ko-KR" altLang="en-US" sz="1100" b="1" dirty="0" err="1" smtClean="0"/>
              <a:t>타겟팅</a:t>
            </a:r>
            <a:endParaRPr lang="ko-KR" altLang="en-US" sz="1100" b="1" dirty="0"/>
          </a:p>
        </p:txBody>
      </p:sp>
      <p:sp>
        <p:nvSpPr>
          <p:cNvPr id="42" name="하트 41"/>
          <p:cNvSpPr/>
          <p:nvPr/>
        </p:nvSpPr>
        <p:spPr>
          <a:xfrm>
            <a:off x="651511" y="1789136"/>
            <a:ext cx="250210" cy="250210"/>
          </a:xfrm>
          <a:prstGeom prst="hear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latin typeface="+mn-ea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3" y="2164451"/>
            <a:ext cx="125105" cy="125105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2302832" y="3092541"/>
            <a:ext cx="166807" cy="3336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latin typeface="+mn-ea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13644" y="2276447"/>
            <a:ext cx="174006" cy="174006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514" y="2509387"/>
            <a:ext cx="280266" cy="280266"/>
          </a:xfrm>
          <a:prstGeom prst="rect">
            <a:avLst/>
          </a:prstGeom>
        </p:spPr>
      </p:pic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50386"/>
              </p:ext>
            </p:extLst>
          </p:nvPr>
        </p:nvGraphicFramePr>
        <p:xfrm>
          <a:off x="473807" y="4020192"/>
          <a:ext cx="2494861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6092"/>
                <a:gridCol w="121876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최종 수정일</a:t>
                      </a:r>
                      <a:endParaRPr lang="ko-KR" altLang="en-US" sz="7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2018-06-03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작성자</a:t>
                      </a:r>
                      <a:endParaRPr lang="ko-KR" altLang="en-US" sz="7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정희진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2705914" y="2220260"/>
            <a:ext cx="197456" cy="215444"/>
            <a:chOff x="899592" y="1392910"/>
            <a:chExt cx="432047" cy="471406"/>
          </a:xfrm>
        </p:grpSpPr>
        <p:sp>
          <p:nvSpPr>
            <p:cNvPr id="27" name="타원 26"/>
            <p:cNvSpPr/>
            <p:nvPr/>
          </p:nvSpPr>
          <p:spPr>
            <a:xfrm>
              <a:off x="899592" y="1406857"/>
              <a:ext cx="432047" cy="43204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62473" y="1392910"/>
              <a:ext cx="306290" cy="47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A</a:t>
              </a:r>
              <a:endParaRPr lang="ko-KR" altLang="en-US" sz="800" b="1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705914" y="2541798"/>
            <a:ext cx="197456" cy="215444"/>
            <a:chOff x="899592" y="1392910"/>
            <a:chExt cx="432047" cy="471406"/>
          </a:xfrm>
        </p:grpSpPr>
        <p:sp>
          <p:nvSpPr>
            <p:cNvPr id="30" name="타원 29"/>
            <p:cNvSpPr/>
            <p:nvPr/>
          </p:nvSpPr>
          <p:spPr>
            <a:xfrm>
              <a:off x="899592" y="1406857"/>
              <a:ext cx="432047" cy="43204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62473" y="1392910"/>
              <a:ext cx="306290" cy="47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B</a:t>
              </a:r>
              <a:endParaRPr lang="ko-KR" altLang="en-US" sz="800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490580" y="1252833"/>
            <a:ext cx="419621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1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305260" y="1275432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특징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4490580" y="3203809"/>
            <a:ext cx="419622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490580" y="2823613"/>
            <a:ext cx="419621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1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439089" y="2845176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설</a:t>
            </a:r>
            <a:r>
              <a:rPr lang="ko-KR" altLang="en-US" sz="800" b="1" dirty="0">
                <a:latin typeface="+mn-ea"/>
              </a:rPr>
              <a:t>명</a:t>
            </a:r>
            <a:endParaRPr lang="ko-KR" altLang="en-US" sz="800" b="1" dirty="0" smtClean="0"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03918" y="2855819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기</a:t>
            </a:r>
            <a:r>
              <a:rPr lang="ko-KR" altLang="en-US" sz="800" b="1" dirty="0">
                <a:latin typeface="+mn-ea"/>
              </a:rPr>
              <a:t>능</a:t>
            </a:r>
            <a:endParaRPr lang="ko-KR" altLang="en-US" sz="800" b="1" dirty="0" smtClean="0"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90580" y="1576323"/>
            <a:ext cx="4185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플레이어가 공격 시 어떤 개체를 </a:t>
            </a:r>
            <a:r>
              <a:rPr lang="ko-KR" altLang="en-US" sz="800" dirty="0" err="1" smtClean="0"/>
              <a:t>타겟으로</a:t>
            </a:r>
            <a:r>
              <a:rPr lang="ko-KR" altLang="en-US" sz="800" dirty="0" smtClean="0"/>
              <a:t> 공격하게 될 지 알려주는 </a:t>
            </a:r>
            <a:r>
              <a:rPr lang="en-US" altLang="ko-KR" sz="800" dirty="0" smtClean="0"/>
              <a:t>UI</a:t>
            </a:r>
            <a:endParaRPr lang="en-US" altLang="ko-KR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해당 </a:t>
            </a:r>
            <a:r>
              <a:rPr lang="ko-KR" altLang="en-US" sz="800" dirty="0" smtClean="0"/>
              <a:t>창이 나오는 상황</a:t>
            </a:r>
            <a:r>
              <a:rPr lang="en-US" altLang="ko-KR" sz="800" dirty="0" smtClean="0"/>
              <a:t>:</a:t>
            </a:r>
          </a:p>
          <a:p>
            <a:pPr lvl="1"/>
            <a:r>
              <a:rPr lang="en-US" altLang="ko-KR" sz="800" dirty="0" smtClean="0"/>
              <a:t>- </a:t>
            </a:r>
            <a:r>
              <a:rPr lang="ko-KR" altLang="en-US" sz="800" dirty="0" smtClean="0"/>
              <a:t>검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전투상태 때 근방 </a:t>
            </a:r>
            <a:r>
              <a:rPr lang="en-US" altLang="ko-KR" sz="800" dirty="0" smtClean="0"/>
              <a:t>Nm</a:t>
            </a:r>
            <a:r>
              <a:rPr lang="ko-KR" altLang="en-US" sz="800" dirty="0" smtClean="0"/>
              <a:t>에 </a:t>
            </a:r>
            <a:r>
              <a:rPr lang="ko-KR" altLang="en-US" sz="800" dirty="0" err="1" smtClean="0"/>
              <a:t>몬스터가</a:t>
            </a:r>
            <a:r>
              <a:rPr lang="ko-KR" altLang="en-US" sz="800" dirty="0" smtClean="0"/>
              <a:t> 있을 시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다수일 경우 가장 가까운 </a:t>
            </a:r>
            <a:r>
              <a:rPr lang="ko-KR" altLang="en-US" sz="800" dirty="0" err="1" smtClean="0"/>
              <a:t>몬스터</a:t>
            </a:r>
            <a:r>
              <a:rPr lang="en-US" altLang="ko-KR" sz="800" dirty="0" smtClean="0"/>
              <a:t>)</a:t>
            </a:r>
            <a:endParaRPr lang="en-US" altLang="ko-KR" sz="800" dirty="0" smtClean="0"/>
          </a:p>
          <a:p>
            <a:pPr lvl="1"/>
            <a:r>
              <a:rPr lang="en-US" altLang="ko-KR" sz="800" dirty="0" smtClean="0"/>
              <a:t>- </a:t>
            </a:r>
            <a:r>
              <a:rPr lang="ko-KR" altLang="en-US" sz="800" dirty="0" smtClean="0"/>
              <a:t>활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플레이어가 </a:t>
            </a:r>
            <a:r>
              <a:rPr lang="ko-KR" altLang="en-US" sz="800" dirty="0" err="1" smtClean="0"/>
              <a:t>타겟팅으로</a:t>
            </a:r>
            <a:r>
              <a:rPr lang="ko-KR" altLang="en-US" sz="800" dirty="0" smtClean="0"/>
              <a:t> 조준하는 </a:t>
            </a:r>
            <a:r>
              <a:rPr lang="ko-KR" altLang="en-US" sz="800" dirty="0" err="1" smtClean="0"/>
              <a:t>몬스터</a:t>
            </a:r>
            <a:endParaRPr lang="en-US" altLang="ko-KR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4843409" y="2845176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분</a:t>
            </a:r>
            <a:r>
              <a:rPr lang="ko-KR" altLang="en-US" sz="800" b="1" dirty="0">
                <a:latin typeface="+mn-ea"/>
              </a:rPr>
              <a:t>류</a:t>
            </a:r>
            <a:endParaRPr lang="ko-KR" altLang="en-US" sz="800" b="1" dirty="0" smtClean="0">
              <a:latin typeface="+mn-ea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03866"/>
              </p:ext>
            </p:extLst>
          </p:nvPr>
        </p:nvGraphicFramePr>
        <p:xfrm>
          <a:off x="4490580" y="3203809"/>
          <a:ext cx="4196219" cy="8298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147"/>
                <a:gridCol w="649884"/>
                <a:gridCol w="1872641"/>
                <a:gridCol w="1346547"/>
              </a:tblGrid>
              <a:tr h="209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(A)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타겟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표시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플레이어가 어떤 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몬스터를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공격하게 될 지 알려주는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UI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타겟된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몬스터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위에 위치함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해당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가 사라졌다 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나타났다를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반복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반짝반짝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(B)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몬스터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몬스터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97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4381446" y="2845176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번호</a:t>
            </a:r>
          </a:p>
        </p:txBody>
      </p:sp>
    </p:spTree>
    <p:extLst>
      <p:ext uri="{BB962C8B-B14F-4D97-AF65-F5344CB8AC3E}">
        <p14:creationId xmlns:p14="http://schemas.microsoft.com/office/powerpoint/2010/main" val="555791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4695255"/>
            <a:ext cx="2133600" cy="273844"/>
          </a:xfrm>
        </p:spPr>
        <p:txBody>
          <a:bodyPr/>
          <a:lstStyle/>
          <a:p>
            <a:fld id="{B3E1CDB1-B4CF-47E7-96F3-19FFE143CFC0}" type="slidenum"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fld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67544" y="4659982"/>
            <a:ext cx="8208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4695255"/>
            <a:ext cx="2895600" cy="273844"/>
          </a:xfrm>
        </p:spPr>
        <p:txBody>
          <a:bodyPr/>
          <a:lstStyle/>
          <a:p>
            <a:r>
              <a:rPr lang="en-US" altLang="ko-KR" sz="700" dirty="0" smtClean="0">
                <a:latin typeface="+mn-ea"/>
              </a:rPr>
              <a:t>UI </a:t>
            </a:r>
            <a:r>
              <a:rPr lang="ko-KR" altLang="en-US" sz="700" dirty="0" smtClean="0">
                <a:latin typeface="+mn-ea"/>
              </a:rPr>
              <a:t>디자인 문서</a:t>
            </a:r>
            <a:endParaRPr lang="ko-KR" altLang="en-US" sz="700" dirty="0"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67544" y="248672"/>
            <a:ext cx="20786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Ⅳ. UI </a:t>
            </a:r>
            <a:r>
              <a:rPr lang="ko-KR" altLang="en-US" sz="1600" b="1" dirty="0" smtClean="0">
                <a:latin typeface="+mn-ea"/>
              </a:rPr>
              <a:t>디자인 세부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718368"/>
            <a:ext cx="8219256" cy="45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67960" y="895230"/>
            <a:ext cx="2062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상호작용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7544" y="1629738"/>
            <a:ext cx="3803629" cy="21395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7545" y="1256353"/>
            <a:ext cx="3803628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상호작용</a:t>
            </a:r>
            <a:r>
              <a:rPr lang="en-US" altLang="ko-KR" sz="1100" b="1" dirty="0" smtClean="0"/>
              <a:t>_</a:t>
            </a:r>
            <a:r>
              <a:rPr lang="ko-KR" altLang="en-US" sz="1100" b="1" dirty="0" smtClean="0"/>
              <a:t>기본</a:t>
            </a:r>
            <a:endParaRPr lang="ko-KR" altLang="en-US" sz="1100" b="1" dirty="0"/>
          </a:p>
        </p:txBody>
      </p:sp>
      <p:sp>
        <p:nvSpPr>
          <p:cNvPr id="46" name="직사각형 45"/>
          <p:cNvSpPr/>
          <p:nvPr/>
        </p:nvSpPr>
        <p:spPr>
          <a:xfrm>
            <a:off x="2302832" y="3092541"/>
            <a:ext cx="166807" cy="3336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latin typeface="+mn-ea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054" y="2699509"/>
            <a:ext cx="563113" cy="56311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883714" y="2831585"/>
            <a:ext cx="1002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n-ea"/>
              </a:rPr>
              <a:t>E</a:t>
            </a:r>
            <a:endParaRPr lang="ko-KR" altLang="en-US" sz="1100" b="1" dirty="0">
              <a:latin typeface="+mn-ea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50386"/>
              </p:ext>
            </p:extLst>
          </p:nvPr>
        </p:nvGraphicFramePr>
        <p:xfrm>
          <a:off x="473807" y="4020192"/>
          <a:ext cx="2494861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6092"/>
                <a:gridCol w="121876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최종 수정일</a:t>
                      </a:r>
                      <a:endParaRPr lang="ko-KR" altLang="en-US" sz="7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2018-06-03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작성자</a:t>
                      </a:r>
                      <a:endParaRPr lang="ko-KR" altLang="en-US" sz="7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정희진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4490580" y="1252833"/>
            <a:ext cx="419621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1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305260" y="1275432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특징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4490580" y="3203809"/>
            <a:ext cx="419622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490580" y="2823613"/>
            <a:ext cx="419621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1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439089" y="2845176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설</a:t>
            </a:r>
            <a:r>
              <a:rPr lang="ko-KR" altLang="en-US" sz="800" b="1" dirty="0">
                <a:latin typeface="+mn-ea"/>
              </a:rPr>
              <a:t>명</a:t>
            </a:r>
            <a:endParaRPr lang="ko-KR" altLang="en-US" sz="800" b="1" dirty="0" smtClean="0"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903918" y="2855819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기</a:t>
            </a:r>
            <a:r>
              <a:rPr lang="ko-KR" altLang="en-US" sz="800" b="1" dirty="0">
                <a:latin typeface="+mn-ea"/>
              </a:rPr>
              <a:t>능</a:t>
            </a:r>
            <a:endParaRPr lang="ko-KR" altLang="en-US" sz="800" b="1" dirty="0" smtClean="0"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90580" y="1576323"/>
            <a:ext cx="418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플레이어가 어떤 오브젝트와 상호작용하게 될 지 알려주는 </a:t>
            </a:r>
            <a:r>
              <a:rPr lang="en-US" altLang="ko-KR" sz="800" dirty="0" smtClean="0"/>
              <a:t>UI</a:t>
            </a:r>
            <a:endParaRPr lang="en-US" altLang="ko-KR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해당 </a:t>
            </a:r>
            <a:r>
              <a:rPr lang="ko-KR" altLang="en-US" sz="800" dirty="0" smtClean="0"/>
              <a:t>창이 나오는 상황</a:t>
            </a:r>
            <a:r>
              <a:rPr lang="en-US" altLang="ko-KR" sz="800" dirty="0" smtClean="0"/>
              <a:t>:</a:t>
            </a:r>
          </a:p>
          <a:p>
            <a:pPr lvl="1"/>
            <a:r>
              <a:rPr lang="en-US" altLang="ko-KR" sz="800" dirty="0" smtClean="0"/>
              <a:t>- </a:t>
            </a:r>
            <a:r>
              <a:rPr lang="ko-KR" altLang="en-US" sz="800" dirty="0" smtClean="0"/>
              <a:t>근방 </a:t>
            </a:r>
            <a:r>
              <a:rPr lang="en-US" altLang="ko-KR" sz="800" dirty="0" smtClean="0"/>
              <a:t>Nm</a:t>
            </a:r>
            <a:r>
              <a:rPr lang="ko-KR" altLang="en-US" sz="800" dirty="0" smtClean="0"/>
              <a:t>에 상호작용 가능한 오브젝트가 있을 시</a:t>
            </a:r>
            <a:endParaRPr lang="en-US" altLang="ko-KR" sz="8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4843409" y="2845176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분</a:t>
            </a:r>
            <a:r>
              <a:rPr lang="ko-KR" altLang="en-US" sz="800" b="1" dirty="0">
                <a:latin typeface="+mn-ea"/>
              </a:rPr>
              <a:t>류</a:t>
            </a:r>
            <a:endParaRPr lang="ko-KR" altLang="en-US" sz="800" b="1" dirty="0" smtClean="0">
              <a:latin typeface="+mn-ea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938254"/>
              </p:ext>
            </p:extLst>
          </p:nvPr>
        </p:nvGraphicFramePr>
        <p:xfrm>
          <a:off x="4490580" y="3203809"/>
          <a:ext cx="4196219" cy="7231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147"/>
                <a:gridCol w="649884"/>
                <a:gridCol w="1872641"/>
                <a:gridCol w="1346547"/>
              </a:tblGrid>
              <a:tr h="209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(A)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조작설명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dirty="0" smtClean="0"/>
                        <a:t>플레이어에게 상호작용하기 위한 </a:t>
                      </a:r>
                      <a:r>
                        <a:rPr lang="ko-KR" altLang="en-US" sz="700" dirty="0" err="1" smtClean="0"/>
                        <a:t>조작키를</a:t>
                      </a:r>
                      <a:r>
                        <a:rPr lang="ko-KR" altLang="en-US" sz="700" dirty="0" smtClean="0"/>
                        <a:t> 알려줌</a:t>
                      </a:r>
                      <a:endParaRPr lang="en-US" altLang="ko-KR" sz="7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플레이어 머리 위로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E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키를 누르라는 듯한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가 뜸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(B)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오브젝트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dirty="0" smtClean="0"/>
                        <a:t>오브젝트</a:t>
                      </a:r>
                      <a:endParaRPr lang="en-US" altLang="ko-KR" sz="7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97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4381446" y="2845176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번호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2286269" y="2649520"/>
            <a:ext cx="197456" cy="215444"/>
            <a:chOff x="899592" y="1392910"/>
            <a:chExt cx="432047" cy="471406"/>
          </a:xfrm>
        </p:grpSpPr>
        <p:sp>
          <p:nvSpPr>
            <p:cNvPr id="59" name="타원 58"/>
            <p:cNvSpPr/>
            <p:nvPr/>
          </p:nvSpPr>
          <p:spPr>
            <a:xfrm>
              <a:off x="899592" y="1406857"/>
              <a:ext cx="432047" cy="43204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62473" y="1392910"/>
              <a:ext cx="306290" cy="47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A</a:t>
              </a:r>
              <a:endParaRPr lang="ko-KR" altLang="en-US" sz="800" b="1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2705914" y="2541798"/>
            <a:ext cx="197456" cy="215444"/>
            <a:chOff x="899592" y="1392910"/>
            <a:chExt cx="432047" cy="471406"/>
          </a:xfrm>
        </p:grpSpPr>
        <p:sp>
          <p:nvSpPr>
            <p:cNvPr id="62" name="타원 61"/>
            <p:cNvSpPr/>
            <p:nvPr/>
          </p:nvSpPr>
          <p:spPr>
            <a:xfrm>
              <a:off x="899592" y="1406857"/>
              <a:ext cx="432047" cy="43204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62473" y="1392910"/>
              <a:ext cx="306290" cy="47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B</a:t>
              </a:r>
              <a:endParaRPr lang="ko-KR" altLang="en-US" sz="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17316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4695255"/>
            <a:ext cx="2133600" cy="273844"/>
          </a:xfrm>
        </p:spPr>
        <p:txBody>
          <a:bodyPr/>
          <a:lstStyle/>
          <a:p>
            <a:fld id="{B3E1CDB1-B4CF-47E7-96F3-19FFE143CFC0}" type="slidenum"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fld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67544" y="4659982"/>
            <a:ext cx="8208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4695255"/>
            <a:ext cx="2895600" cy="273844"/>
          </a:xfrm>
        </p:spPr>
        <p:txBody>
          <a:bodyPr/>
          <a:lstStyle/>
          <a:p>
            <a:r>
              <a:rPr lang="en-US" altLang="ko-KR" sz="700" dirty="0" smtClean="0">
                <a:latin typeface="+mn-ea"/>
              </a:rPr>
              <a:t>UI </a:t>
            </a:r>
            <a:r>
              <a:rPr lang="ko-KR" altLang="en-US" sz="700" dirty="0" smtClean="0">
                <a:latin typeface="+mn-ea"/>
              </a:rPr>
              <a:t>디자인 문서</a:t>
            </a:r>
            <a:endParaRPr lang="ko-KR" altLang="en-US" sz="700" dirty="0"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67544" y="248672"/>
            <a:ext cx="20786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Ⅳ. UI </a:t>
            </a:r>
            <a:r>
              <a:rPr lang="ko-KR" altLang="en-US" sz="1600" b="1" dirty="0" smtClean="0">
                <a:latin typeface="+mn-ea"/>
              </a:rPr>
              <a:t>디자인 세부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718368"/>
            <a:ext cx="8219256" cy="45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67960" y="895230"/>
            <a:ext cx="2062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대화 창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7544" y="1629738"/>
            <a:ext cx="3803629" cy="21395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7545" y="1256353"/>
            <a:ext cx="3803628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대화 창</a:t>
            </a:r>
            <a:r>
              <a:rPr lang="en-US" altLang="ko-KR" sz="1100" b="1" dirty="0" smtClean="0"/>
              <a:t>_</a:t>
            </a:r>
            <a:r>
              <a:rPr lang="ko-KR" altLang="en-US" sz="1100" b="1" dirty="0" smtClean="0"/>
              <a:t>기본</a:t>
            </a:r>
            <a:endParaRPr lang="ko-KR" altLang="en-US" sz="1100" b="1" dirty="0"/>
          </a:p>
        </p:txBody>
      </p:sp>
      <p:sp>
        <p:nvSpPr>
          <p:cNvPr id="46" name="직사각형 45"/>
          <p:cNvSpPr/>
          <p:nvPr/>
        </p:nvSpPr>
        <p:spPr>
          <a:xfrm>
            <a:off x="2302832" y="3092541"/>
            <a:ext cx="166807" cy="3336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76059" y="2629928"/>
            <a:ext cx="166807" cy="333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/>
          </a:p>
        </p:txBody>
      </p:sp>
      <p:sp>
        <p:nvSpPr>
          <p:cNvPr id="26" name="직사각형 25"/>
          <p:cNvSpPr/>
          <p:nvPr/>
        </p:nvSpPr>
        <p:spPr>
          <a:xfrm>
            <a:off x="2609949" y="2133813"/>
            <a:ext cx="899030" cy="461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/>
          </a:p>
        </p:txBody>
      </p:sp>
      <p:sp>
        <p:nvSpPr>
          <p:cNvPr id="27" name="TextBox 26"/>
          <p:cNvSpPr txBox="1"/>
          <p:nvPr/>
        </p:nvSpPr>
        <p:spPr>
          <a:xfrm>
            <a:off x="2820595" y="2271685"/>
            <a:ext cx="47773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25" b="1" dirty="0"/>
              <a:t>HELLO</a:t>
            </a:r>
            <a:endParaRPr lang="ko-KR" altLang="en-US" sz="825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609948" y="1948092"/>
            <a:ext cx="416751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25" b="1" dirty="0"/>
              <a:t>man</a:t>
            </a:r>
            <a:endParaRPr lang="ko-KR" altLang="en-US" sz="825" b="1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50386"/>
              </p:ext>
            </p:extLst>
          </p:nvPr>
        </p:nvGraphicFramePr>
        <p:xfrm>
          <a:off x="473807" y="4020192"/>
          <a:ext cx="2494861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6092"/>
                <a:gridCol w="121876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최종 수정일</a:t>
                      </a:r>
                      <a:endParaRPr lang="ko-KR" altLang="en-US" sz="7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2018-06-03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작성자</a:t>
                      </a:r>
                      <a:endParaRPr lang="ko-KR" altLang="en-US" sz="7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정희진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2679190" y="1805098"/>
            <a:ext cx="197456" cy="215444"/>
            <a:chOff x="899592" y="1392910"/>
            <a:chExt cx="432047" cy="471406"/>
          </a:xfrm>
        </p:grpSpPr>
        <p:sp>
          <p:nvSpPr>
            <p:cNvPr id="36" name="타원 35"/>
            <p:cNvSpPr/>
            <p:nvPr/>
          </p:nvSpPr>
          <p:spPr>
            <a:xfrm>
              <a:off x="899592" y="1406857"/>
              <a:ext cx="432047" cy="43204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2473" y="1392910"/>
              <a:ext cx="306290" cy="47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A</a:t>
              </a:r>
              <a:endParaRPr lang="ko-KR" altLang="en-US" sz="800" b="1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469639" y="2089718"/>
            <a:ext cx="197456" cy="215444"/>
            <a:chOff x="899592" y="1392910"/>
            <a:chExt cx="432047" cy="471406"/>
          </a:xfrm>
        </p:grpSpPr>
        <p:sp>
          <p:nvSpPr>
            <p:cNvPr id="44" name="타원 43"/>
            <p:cNvSpPr/>
            <p:nvPr/>
          </p:nvSpPr>
          <p:spPr>
            <a:xfrm>
              <a:off x="899592" y="1406857"/>
              <a:ext cx="432047" cy="43204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2473" y="1392910"/>
              <a:ext cx="306290" cy="47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B</a:t>
              </a:r>
              <a:endParaRPr lang="ko-KR" altLang="en-US" sz="80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734076" y="2707053"/>
            <a:ext cx="197456" cy="215444"/>
            <a:chOff x="899592" y="1392910"/>
            <a:chExt cx="432047" cy="471406"/>
          </a:xfrm>
        </p:grpSpPr>
        <p:sp>
          <p:nvSpPr>
            <p:cNvPr id="48" name="타원 47"/>
            <p:cNvSpPr/>
            <p:nvPr/>
          </p:nvSpPr>
          <p:spPr>
            <a:xfrm>
              <a:off x="899592" y="1406857"/>
              <a:ext cx="432047" cy="43204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62473" y="1392910"/>
              <a:ext cx="306290" cy="47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C</a:t>
              </a:r>
              <a:endParaRPr lang="ko-KR" altLang="en-US" sz="800" b="1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490580" y="1252833"/>
            <a:ext cx="419621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1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6305260" y="1275432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특징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4490580" y="3203809"/>
            <a:ext cx="419622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490580" y="2823613"/>
            <a:ext cx="419621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1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439089" y="2845176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설</a:t>
            </a:r>
            <a:r>
              <a:rPr lang="ko-KR" altLang="en-US" sz="800" b="1" dirty="0">
                <a:latin typeface="+mn-ea"/>
              </a:rPr>
              <a:t>명</a:t>
            </a:r>
            <a:endParaRPr lang="ko-KR" altLang="en-US" sz="800" b="1" dirty="0" smtClean="0">
              <a:latin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903918" y="2855819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기</a:t>
            </a:r>
            <a:r>
              <a:rPr lang="ko-KR" altLang="en-US" sz="800" b="1" dirty="0">
                <a:latin typeface="+mn-ea"/>
              </a:rPr>
              <a:t>능</a:t>
            </a:r>
            <a:endParaRPr lang="ko-KR" altLang="en-US" sz="800" b="1" dirty="0" smtClean="0"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490580" y="1576323"/>
            <a:ext cx="418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 smtClean="0"/>
              <a:t>NPC</a:t>
            </a:r>
            <a:r>
              <a:rPr lang="ko-KR" altLang="en-US" sz="800" dirty="0" smtClean="0"/>
              <a:t>와 상호작용하는 키를 눌러 대화를 하게 될 시 </a:t>
            </a:r>
            <a:r>
              <a:rPr lang="en-US" altLang="ko-KR" sz="800" dirty="0" smtClean="0"/>
              <a:t>NPC</a:t>
            </a:r>
            <a:r>
              <a:rPr lang="ko-KR" altLang="en-US" sz="800" dirty="0" smtClean="0"/>
              <a:t>의 </a:t>
            </a:r>
            <a:r>
              <a:rPr lang="ko-KR" altLang="en-US" sz="800" dirty="0" smtClean="0"/>
              <a:t>말을 띄우는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UI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해당 </a:t>
            </a:r>
            <a:r>
              <a:rPr lang="ko-KR" altLang="en-US" sz="800" dirty="0" smtClean="0"/>
              <a:t>창이 나오는 상황</a:t>
            </a:r>
            <a:r>
              <a:rPr lang="en-US" altLang="ko-KR" sz="800" dirty="0" smtClean="0"/>
              <a:t>:</a:t>
            </a:r>
          </a:p>
          <a:p>
            <a:pPr lvl="1"/>
            <a:r>
              <a:rPr lang="en-US" altLang="ko-KR" sz="800" dirty="0" smtClean="0"/>
              <a:t>- </a:t>
            </a:r>
            <a:r>
              <a:rPr lang="en-US" altLang="ko-KR" sz="800" dirty="0" smtClean="0"/>
              <a:t>NPC</a:t>
            </a:r>
            <a:r>
              <a:rPr lang="ko-KR" altLang="en-US" sz="800" dirty="0" smtClean="0"/>
              <a:t>의 말을 듣는 상황이 되었을 경우</a:t>
            </a:r>
            <a:endParaRPr lang="en-US" altLang="ko-KR" sz="8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4843409" y="2845176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분</a:t>
            </a:r>
            <a:r>
              <a:rPr lang="ko-KR" altLang="en-US" sz="800" b="1" dirty="0">
                <a:latin typeface="+mn-ea"/>
              </a:rPr>
              <a:t>류</a:t>
            </a:r>
            <a:endParaRPr lang="ko-KR" altLang="en-US" sz="800" b="1" dirty="0" smtClean="0">
              <a:latin typeface="+mn-ea"/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445828"/>
              </p:ext>
            </p:extLst>
          </p:nvPr>
        </p:nvGraphicFramePr>
        <p:xfrm>
          <a:off x="4490580" y="3203809"/>
          <a:ext cx="4196219" cy="932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147"/>
                <a:gridCol w="649884"/>
                <a:gridCol w="1872641"/>
                <a:gridCol w="1346547"/>
              </a:tblGrid>
              <a:tr h="209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(A)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NPC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대화하는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NPC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(B)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대화박스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NPC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가 하는 말의 내용이 입력되어 있음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한자한자씩 키보드를 치는 느낌처럼 입력됨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(C)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NPC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NPC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97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4381446" y="2845176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번호</a:t>
            </a:r>
          </a:p>
        </p:txBody>
      </p:sp>
    </p:spTree>
    <p:extLst>
      <p:ext uri="{BB962C8B-B14F-4D97-AF65-F5344CB8AC3E}">
        <p14:creationId xmlns:p14="http://schemas.microsoft.com/office/powerpoint/2010/main" val="4195976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4695255"/>
            <a:ext cx="2133600" cy="273844"/>
          </a:xfrm>
        </p:spPr>
        <p:txBody>
          <a:bodyPr/>
          <a:lstStyle/>
          <a:p>
            <a:fld id="{B3E1CDB1-B4CF-47E7-96F3-19FFE143CFC0}" type="slidenum"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17</a:t>
            </a:fld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67544" y="4659982"/>
            <a:ext cx="8208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4695255"/>
            <a:ext cx="2895600" cy="273844"/>
          </a:xfrm>
        </p:spPr>
        <p:txBody>
          <a:bodyPr/>
          <a:lstStyle/>
          <a:p>
            <a:r>
              <a:rPr lang="en-US" altLang="ko-KR" sz="700" dirty="0" smtClean="0">
                <a:latin typeface="+mn-ea"/>
              </a:rPr>
              <a:t>UI </a:t>
            </a:r>
            <a:r>
              <a:rPr lang="ko-KR" altLang="en-US" sz="700" dirty="0" smtClean="0">
                <a:latin typeface="+mn-ea"/>
              </a:rPr>
              <a:t>디자인 문서</a:t>
            </a:r>
            <a:endParaRPr lang="ko-KR" altLang="en-US" sz="700" dirty="0"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67544" y="248672"/>
            <a:ext cx="20786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Ⅳ. UI </a:t>
            </a:r>
            <a:r>
              <a:rPr lang="ko-KR" altLang="en-US" sz="1600" b="1" dirty="0" smtClean="0">
                <a:latin typeface="+mn-ea"/>
              </a:rPr>
              <a:t>디자인 세부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718368"/>
            <a:ext cx="8219256" cy="45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67960" y="895230"/>
            <a:ext cx="2062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거점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7544" y="1629738"/>
            <a:ext cx="3803629" cy="21395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7545" y="1256353"/>
            <a:ext cx="3803628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거점</a:t>
            </a:r>
            <a:r>
              <a:rPr lang="en-US" altLang="ko-KR" sz="1100" b="1" dirty="0" smtClean="0"/>
              <a:t>_</a:t>
            </a:r>
            <a:r>
              <a:rPr lang="ko-KR" altLang="en-US" sz="1100" b="1" dirty="0" smtClean="0"/>
              <a:t>토템설치</a:t>
            </a:r>
            <a:endParaRPr lang="ko-KR" altLang="en-US" sz="1100" b="1" dirty="0"/>
          </a:p>
        </p:txBody>
      </p:sp>
      <p:sp>
        <p:nvSpPr>
          <p:cNvPr id="46" name="직사각형 45"/>
          <p:cNvSpPr/>
          <p:nvPr/>
        </p:nvSpPr>
        <p:spPr>
          <a:xfrm>
            <a:off x="2302832" y="3092541"/>
            <a:ext cx="166807" cy="3336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83714" y="2831585"/>
            <a:ext cx="1002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Q</a:t>
            </a:r>
            <a:endParaRPr lang="ko-KR" altLang="en-US" sz="1100" b="1" dirty="0">
              <a:latin typeface="+mn-ea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65" y="2699494"/>
            <a:ext cx="447961" cy="447961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50386"/>
              </p:ext>
            </p:extLst>
          </p:nvPr>
        </p:nvGraphicFramePr>
        <p:xfrm>
          <a:off x="473807" y="4020192"/>
          <a:ext cx="2494861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6092"/>
                <a:gridCol w="121876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최종 수정일</a:t>
                      </a:r>
                      <a:endParaRPr lang="ko-KR" altLang="en-US" sz="7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2018-06-03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작성자</a:t>
                      </a:r>
                      <a:endParaRPr lang="ko-KR" altLang="en-US" sz="7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정희진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2286269" y="2649520"/>
            <a:ext cx="197456" cy="215444"/>
            <a:chOff x="899592" y="1392910"/>
            <a:chExt cx="432047" cy="471406"/>
          </a:xfrm>
        </p:grpSpPr>
        <p:sp>
          <p:nvSpPr>
            <p:cNvPr id="49" name="타원 48"/>
            <p:cNvSpPr/>
            <p:nvPr/>
          </p:nvSpPr>
          <p:spPr>
            <a:xfrm>
              <a:off x="899592" y="1406857"/>
              <a:ext cx="432047" cy="43204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62473" y="1392910"/>
              <a:ext cx="306290" cy="47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A</a:t>
              </a:r>
              <a:endParaRPr lang="ko-KR" altLang="en-US" sz="800" b="1" dirty="0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743492" y="2435327"/>
            <a:ext cx="197456" cy="215444"/>
            <a:chOff x="899592" y="1392910"/>
            <a:chExt cx="432047" cy="471406"/>
          </a:xfrm>
        </p:grpSpPr>
        <p:sp>
          <p:nvSpPr>
            <p:cNvPr id="52" name="타원 51"/>
            <p:cNvSpPr/>
            <p:nvPr/>
          </p:nvSpPr>
          <p:spPr>
            <a:xfrm>
              <a:off x="899592" y="1406857"/>
              <a:ext cx="432047" cy="43204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62473" y="1392910"/>
              <a:ext cx="306290" cy="47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B</a:t>
              </a:r>
              <a:endParaRPr lang="ko-KR" altLang="en-US" sz="800" b="1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4490580" y="1252833"/>
            <a:ext cx="419621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1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6305260" y="1275432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특징</a:t>
            </a:r>
          </a:p>
        </p:txBody>
      </p:sp>
      <p:cxnSp>
        <p:nvCxnSpPr>
          <p:cNvPr id="68" name="직선 연결선 67"/>
          <p:cNvCxnSpPr/>
          <p:nvPr/>
        </p:nvCxnSpPr>
        <p:spPr>
          <a:xfrm>
            <a:off x="4490580" y="3203809"/>
            <a:ext cx="419622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490580" y="2823613"/>
            <a:ext cx="419621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1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6439089" y="2845176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설</a:t>
            </a:r>
            <a:r>
              <a:rPr lang="ko-KR" altLang="en-US" sz="800" b="1" dirty="0">
                <a:latin typeface="+mn-ea"/>
              </a:rPr>
              <a:t>명</a:t>
            </a:r>
            <a:endParaRPr lang="ko-KR" altLang="en-US" sz="800" b="1" dirty="0" smtClean="0"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903918" y="2855819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기</a:t>
            </a:r>
            <a:r>
              <a:rPr lang="ko-KR" altLang="en-US" sz="800" b="1" dirty="0">
                <a:latin typeface="+mn-ea"/>
              </a:rPr>
              <a:t>능</a:t>
            </a:r>
            <a:endParaRPr lang="ko-KR" altLang="en-US" sz="800" b="1" dirty="0" smtClean="0">
              <a:latin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490580" y="1576323"/>
            <a:ext cx="418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플레이어가 해당 거점 포인트에 토템이 설치 가능하다는 것을 알려주는</a:t>
            </a:r>
            <a:r>
              <a:rPr lang="en-US" altLang="ko-KR" sz="800" dirty="0" smtClean="0"/>
              <a:t>UI</a:t>
            </a:r>
            <a:endParaRPr lang="en-US" altLang="ko-KR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해당 </a:t>
            </a:r>
            <a:r>
              <a:rPr lang="ko-KR" altLang="en-US" sz="800" dirty="0" smtClean="0"/>
              <a:t>창이 나오는 상황</a:t>
            </a:r>
            <a:r>
              <a:rPr lang="en-US" altLang="ko-KR" sz="800" dirty="0" smtClean="0"/>
              <a:t>:</a:t>
            </a:r>
          </a:p>
          <a:p>
            <a:pPr lvl="1"/>
            <a:r>
              <a:rPr lang="en-US" altLang="ko-KR" sz="800" dirty="0" smtClean="0"/>
              <a:t>- </a:t>
            </a:r>
            <a:r>
              <a:rPr lang="ko-KR" altLang="en-US" sz="800" dirty="0" smtClean="0"/>
              <a:t>근방 </a:t>
            </a:r>
            <a:r>
              <a:rPr lang="en-US" altLang="ko-KR" sz="800" dirty="0" smtClean="0"/>
              <a:t>Nm</a:t>
            </a:r>
            <a:r>
              <a:rPr lang="ko-KR" altLang="en-US" sz="800" dirty="0" smtClean="0"/>
              <a:t>에 토템 설치가 가능한 거점 포인트가 있을 시</a:t>
            </a:r>
            <a:endParaRPr lang="en-US" altLang="ko-KR" sz="8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4843409" y="2845176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분</a:t>
            </a:r>
            <a:r>
              <a:rPr lang="ko-KR" altLang="en-US" sz="800" b="1" dirty="0">
                <a:latin typeface="+mn-ea"/>
              </a:rPr>
              <a:t>류</a:t>
            </a:r>
            <a:endParaRPr lang="ko-KR" altLang="en-US" sz="800" b="1" dirty="0" smtClean="0">
              <a:latin typeface="+mn-ea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618164"/>
              </p:ext>
            </p:extLst>
          </p:nvPr>
        </p:nvGraphicFramePr>
        <p:xfrm>
          <a:off x="4490580" y="3203809"/>
          <a:ext cx="4196219" cy="7231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147"/>
                <a:gridCol w="649884"/>
                <a:gridCol w="1872641"/>
                <a:gridCol w="1346547"/>
              </a:tblGrid>
              <a:tr h="209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(A)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조작설명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dirty="0" smtClean="0"/>
                        <a:t>플레이어에게 토템을 설치하기 위한 </a:t>
                      </a:r>
                      <a:r>
                        <a:rPr lang="ko-KR" altLang="en-US" sz="700" dirty="0" err="1" smtClean="0"/>
                        <a:t>조작키를</a:t>
                      </a:r>
                      <a:r>
                        <a:rPr lang="ko-KR" altLang="en-US" sz="700" dirty="0" smtClean="0"/>
                        <a:t> 알려줌</a:t>
                      </a:r>
                      <a:endParaRPr lang="en-US" altLang="ko-KR" sz="7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플레이어 머리 위로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Q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키를 누르라는 듯한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가 뜸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(B)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거점포인트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dirty="0" smtClean="0"/>
                        <a:t>거점 포인트</a:t>
                      </a:r>
                      <a:endParaRPr lang="en-US" altLang="ko-KR" sz="7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97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4381446" y="2845176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번호</a:t>
            </a:r>
          </a:p>
        </p:txBody>
      </p:sp>
    </p:spTree>
    <p:extLst>
      <p:ext uri="{BB962C8B-B14F-4D97-AF65-F5344CB8AC3E}">
        <p14:creationId xmlns:p14="http://schemas.microsoft.com/office/powerpoint/2010/main" val="170285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4695255"/>
            <a:ext cx="2133600" cy="273844"/>
          </a:xfrm>
        </p:spPr>
        <p:txBody>
          <a:bodyPr/>
          <a:lstStyle/>
          <a:p>
            <a:fld id="{B3E1CDB1-B4CF-47E7-96F3-19FFE143CFC0}" type="slidenum"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fld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67544" y="4659982"/>
            <a:ext cx="8208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4695255"/>
            <a:ext cx="2895600" cy="273844"/>
          </a:xfrm>
        </p:spPr>
        <p:txBody>
          <a:bodyPr/>
          <a:lstStyle/>
          <a:p>
            <a:r>
              <a:rPr lang="en-US" altLang="ko-KR" sz="700" dirty="0" smtClean="0">
                <a:latin typeface="+mn-ea"/>
              </a:rPr>
              <a:t>UI </a:t>
            </a:r>
            <a:r>
              <a:rPr lang="ko-KR" altLang="en-US" sz="700" dirty="0" smtClean="0">
                <a:latin typeface="+mn-ea"/>
              </a:rPr>
              <a:t>디자인 문서</a:t>
            </a:r>
            <a:endParaRPr lang="ko-KR" altLang="en-US" sz="700" dirty="0"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67544" y="248672"/>
            <a:ext cx="20786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Ⅳ. UI </a:t>
            </a:r>
            <a:r>
              <a:rPr lang="ko-KR" altLang="en-US" sz="1600" b="1" dirty="0" smtClean="0">
                <a:latin typeface="+mn-ea"/>
              </a:rPr>
              <a:t>디자인 세부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718368"/>
            <a:ext cx="8219256" cy="45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67960" y="895230"/>
            <a:ext cx="2062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거점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7544" y="1629738"/>
            <a:ext cx="3803629" cy="21395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7545" y="1256353"/>
            <a:ext cx="3803628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거점</a:t>
            </a:r>
            <a:r>
              <a:rPr lang="en-US" altLang="ko-KR" sz="1100" b="1" dirty="0" smtClean="0"/>
              <a:t>_</a:t>
            </a:r>
            <a:r>
              <a:rPr lang="ko-KR" altLang="en-US" sz="1100" b="1" dirty="0" smtClean="0"/>
              <a:t>첫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준 활성화 창</a:t>
            </a:r>
            <a:endParaRPr lang="ko-KR" altLang="en-US" sz="1100" b="1" dirty="0"/>
          </a:p>
        </p:txBody>
      </p:sp>
      <p:sp>
        <p:nvSpPr>
          <p:cNvPr id="46" name="직사각형 45"/>
          <p:cNvSpPr/>
          <p:nvPr/>
        </p:nvSpPr>
        <p:spPr>
          <a:xfrm>
            <a:off x="2302832" y="3092541"/>
            <a:ext cx="166807" cy="3336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latin typeface="+mn-ea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688" y="2695675"/>
            <a:ext cx="389548" cy="389548"/>
          </a:xfrm>
          <a:prstGeom prst="rect">
            <a:avLst/>
          </a:prstGeom>
        </p:spPr>
      </p:pic>
      <p:sp>
        <p:nvSpPr>
          <p:cNvPr id="27" name="대각선 줄무늬 26"/>
          <p:cNvSpPr/>
          <p:nvPr/>
        </p:nvSpPr>
        <p:spPr>
          <a:xfrm rot="18881032">
            <a:off x="2615924" y="2923659"/>
            <a:ext cx="160357" cy="160357"/>
          </a:xfrm>
          <a:prstGeom prst="diagStrip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009633" y="2294383"/>
            <a:ext cx="781798" cy="401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/>
          </a:p>
        </p:txBody>
      </p:sp>
      <p:sp>
        <p:nvSpPr>
          <p:cNvPr id="29" name="TextBox 28"/>
          <p:cNvSpPr txBox="1"/>
          <p:nvPr/>
        </p:nvSpPr>
        <p:spPr>
          <a:xfrm>
            <a:off x="3469715" y="2382462"/>
            <a:ext cx="234819" cy="215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13" b="1" dirty="0"/>
              <a:t>Ⅲ</a:t>
            </a:r>
            <a:endParaRPr lang="ko-KR" altLang="en-US" sz="1013" b="1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49" y="2414277"/>
            <a:ext cx="177247" cy="177248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50386"/>
              </p:ext>
            </p:extLst>
          </p:nvPr>
        </p:nvGraphicFramePr>
        <p:xfrm>
          <a:off x="473807" y="4020192"/>
          <a:ext cx="2494861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6092"/>
                <a:gridCol w="121876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최종 수정일</a:t>
                      </a:r>
                      <a:endParaRPr lang="ko-KR" altLang="en-US" sz="7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2018-06-03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작성자</a:t>
                      </a:r>
                      <a:endParaRPr lang="ko-KR" altLang="en-US" sz="7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정희진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490580" y="1252833"/>
            <a:ext cx="419621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1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305260" y="1275432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특징</a:t>
            </a:r>
          </a:p>
        </p:txBody>
      </p:sp>
      <p:cxnSp>
        <p:nvCxnSpPr>
          <p:cNvPr id="42" name="직선 연결선 41"/>
          <p:cNvCxnSpPr/>
          <p:nvPr/>
        </p:nvCxnSpPr>
        <p:spPr>
          <a:xfrm>
            <a:off x="4490580" y="3203809"/>
            <a:ext cx="419622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90580" y="2823613"/>
            <a:ext cx="419621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1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439089" y="2845176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설</a:t>
            </a:r>
            <a:r>
              <a:rPr lang="ko-KR" altLang="en-US" sz="800" b="1" dirty="0">
                <a:latin typeface="+mn-ea"/>
              </a:rPr>
              <a:t>명</a:t>
            </a:r>
            <a:endParaRPr lang="ko-KR" altLang="en-US" sz="800" b="1" dirty="0" smtClean="0"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03918" y="2855819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기</a:t>
            </a:r>
            <a:r>
              <a:rPr lang="ko-KR" altLang="en-US" sz="800" b="1" dirty="0">
                <a:latin typeface="+mn-ea"/>
              </a:rPr>
              <a:t>능</a:t>
            </a:r>
            <a:endParaRPr lang="ko-KR" altLang="en-US" sz="800" b="1" dirty="0" smtClean="0"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90580" y="1576323"/>
            <a:ext cx="418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해당 거점의 정보를 알려주는</a:t>
            </a:r>
            <a:r>
              <a:rPr lang="en-US" altLang="ko-KR" sz="800" dirty="0" smtClean="0"/>
              <a:t>UI</a:t>
            </a:r>
            <a:endParaRPr lang="en-US" altLang="ko-KR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해당 </a:t>
            </a:r>
            <a:r>
              <a:rPr lang="ko-KR" altLang="en-US" sz="800" dirty="0" smtClean="0"/>
              <a:t>창이 나오는 상황</a:t>
            </a:r>
            <a:r>
              <a:rPr lang="en-US" altLang="ko-KR" sz="800" dirty="0" smtClean="0"/>
              <a:t>:</a:t>
            </a:r>
          </a:p>
          <a:p>
            <a:pPr lvl="1"/>
            <a:r>
              <a:rPr lang="en-US" altLang="ko-KR" sz="800" dirty="0" smtClean="0"/>
              <a:t>- </a:t>
            </a:r>
            <a:r>
              <a:rPr lang="ko-KR" altLang="en-US" sz="800" dirty="0" smtClean="0"/>
              <a:t>거점 포인트에 토템을 설치했는데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토템이 처음으로 설치된 거점일 경우</a:t>
            </a:r>
            <a:endParaRPr lang="en-US" altLang="ko-KR" sz="8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4843409" y="2845176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분</a:t>
            </a:r>
            <a:r>
              <a:rPr lang="ko-KR" altLang="en-US" sz="800" b="1" dirty="0">
                <a:latin typeface="+mn-ea"/>
              </a:rPr>
              <a:t>류</a:t>
            </a:r>
            <a:endParaRPr lang="ko-KR" altLang="en-US" sz="800" b="1" dirty="0" smtClean="0">
              <a:latin typeface="+mn-ea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556002"/>
              </p:ext>
            </p:extLst>
          </p:nvPr>
        </p:nvGraphicFramePr>
        <p:xfrm>
          <a:off x="4490580" y="3203809"/>
          <a:ext cx="4196219" cy="12551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147"/>
                <a:gridCol w="649884"/>
                <a:gridCol w="1872641"/>
                <a:gridCol w="1346547"/>
              </a:tblGrid>
              <a:tr h="209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(A)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토템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dirty="0" smtClean="0"/>
                        <a:t>플레이어에 의해 설치된 토템</a:t>
                      </a:r>
                      <a:endParaRPr lang="en-US" altLang="ko-KR" sz="7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(B)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거점포인트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dirty="0" smtClean="0"/>
                        <a:t>거점포인트</a:t>
                      </a:r>
                      <a:endParaRPr lang="en-US" altLang="ko-KR" sz="7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(C)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거점정보창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dirty="0" smtClean="0"/>
                        <a:t>거점 포인트와 관련된 </a:t>
                      </a:r>
                      <a:r>
                        <a:rPr lang="ko-KR" altLang="en-US" sz="700" dirty="0" err="1" smtClean="0"/>
                        <a:t>정보창</a:t>
                      </a:r>
                      <a:endParaRPr lang="en-US" altLang="ko-KR" sz="7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(D)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이미지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dirty="0" smtClean="0"/>
                        <a:t>해당 거점의 </a:t>
                      </a:r>
                      <a:r>
                        <a:rPr lang="ko-KR" altLang="en-US" sz="700" dirty="0" err="1" smtClean="0"/>
                        <a:t>시그니처</a:t>
                      </a:r>
                      <a:r>
                        <a:rPr lang="ko-KR" altLang="en-US" sz="700" dirty="0" smtClean="0"/>
                        <a:t> 문양을 알려주는 </a:t>
                      </a:r>
                      <a:r>
                        <a:rPr lang="en-US" altLang="ko-KR" sz="700" dirty="0" smtClean="0"/>
                        <a:t>UI</a:t>
                      </a:r>
                      <a:endParaRPr lang="en-US" altLang="ko-KR" sz="7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(E)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이미지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dirty="0" smtClean="0"/>
                        <a:t>해당 거점의 포인트 개수를 알려주는 </a:t>
                      </a:r>
                      <a:r>
                        <a:rPr lang="en-US" altLang="ko-KR" sz="700" dirty="0" smtClean="0"/>
                        <a:t>UI</a:t>
                      </a:r>
                      <a:endParaRPr lang="en-US" altLang="ko-KR" sz="7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97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4381446" y="2845176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번호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2491420" y="2715156"/>
            <a:ext cx="197456" cy="215444"/>
            <a:chOff x="899592" y="1392910"/>
            <a:chExt cx="432047" cy="471406"/>
          </a:xfrm>
        </p:grpSpPr>
        <p:sp>
          <p:nvSpPr>
            <p:cNvPr id="56" name="타원 55"/>
            <p:cNvSpPr/>
            <p:nvPr/>
          </p:nvSpPr>
          <p:spPr>
            <a:xfrm>
              <a:off x="899592" y="1406857"/>
              <a:ext cx="432047" cy="43204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62473" y="1392910"/>
              <a:ext cx="306290" cy="47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A</a:t>
              </a:r>
              <a:endParaRPr lang="ko-KR" altLang="en-US" sz="800" b="1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2737918" y="2453370"/>
            <a:ext cx="197456" cy="215444"/>
            <a:chOff x="899592" y="1392910"/>
            <a:chExt cx="432047" cy="471406"/>
          </a:xfrm>
        </p:grpSpPr>
        <p:sp>
          <p:nvSpPr>
            <p:cNvPr id="59" name="타원 58"/>
            <p:cNvSpPr/>
            <p:nvPr/>
          </p:nvSpPr>
          <p:spPr>
            <a:xfrm>
              <a:off x="899592" y="1406857"/>
              <a:ext cx="432047" cy="43204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62473" y="1392910"/>
              <a:ext cx="306290" cy="47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B</a:t>
              </a:r>
              <a:endParaRPr lang="ko-KR" altLang="en-US" sz="800" b="1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2936585" y="2155128"/>
            <a:ext cx="197456" cy="215444"/>
            <a:chOff x="899592" y="1392910"/>
            <a:chExt cx="432047" cy="471406"/>
          </a:xfrm>
        </p:grpSpPr>
        <p:sp>
          <p:nvSpPr>
            <p:cNvPr id="62" name="타원 61"/>
            <p:cNvSpPr/>
            <p:nvPr/>
          </p:nvSpPr>
          <p:spPr>
            <a:xfrm>
              <a:off x="899592" y="1406857"/>
              <a:ext cx="432047" cy="43204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62473" y="1392910"/>
              <a:ext cx="306290" cy="47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C</a:t>
              </a:r>
              <a:endParaRPr lang="ko-KR" altLang="en-US" sz="800" b="1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144324" y="2657200"/>
            <a:ext cx="197456" cy="215444"/>
            <a:chOff x="899592" y="1392910"/>
            <a:chExt cx="432047" cy="471406"/>
          </a:xfrm>
        </p:grpSpPr>
        <p:sp>
          <p:nvSpPr>
            <p:cNvPr id="65" name="타원 64"/>
            <p:cNvSpPr/>
            <p:nvPr/>
          </p:nvSpPr>
          <p:spPr>
            <a:xfrm>
              <a:off x="899592" y="1406857"/>
              <a:ext cx="432047" cy="43204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62473" y="1392910"/>
              <a:ext cx="306290" cy="47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/>
                <a:t>D</a:t>
              </a:r>
              <a:endParaRPr lang="ko-KR" altLang="en-US" sz="800" b="1" dirty="0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3491506" y="2663574"/>
            <a:ext cx="197456" cy="215444"/>
            <a:chOff x="899592" y="1392910"/>
            <a:chExt cx="432047" cy="471406"/>
          </a:xfrm>
        </p:grpSpPr>
        <p:sp>
          <p:nvSpPr>
            <p:cNvPr id="68" name="타원 67"/>
            <p:cNvSpPr/>
            <p:nvPr/>
          </p:nvSpPr>
          <p:spPr>
            <a:xfrm>
              <a:off x="899592" y="1406857"/>
              <a:ext cx="432047" cy="43204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62473" y="1392910"/>
              <a:ext cx="306290" cy="47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/>
                <a:t>E</a:t>
              </a:r>
              <a:endParaRPr lang="ko-KR" altLang="en-US" sz="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83621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4695255"/>
            <a:ext cx="2133600" cy="273844"/>
          </a:xfrm>
        </p:spPr>
        <p:txBody>
          <a:bodyPr/>
          <a:lstStyle/>
          <a:p>
            <a:fld id="{B3E1CDB1-B4CF-47E7-96F3-19FFE143CFC0}" type="slidenum"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fld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67544" y="4659982"/>
            <a:ext cx="8208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4695255"/>
            <a:ext cx="2895600" cy="273844"/>
          </a:xfrm>
        </p:spPr>
        <p:txBody>
          <a:bodyPr/>
          <a:lstStyle/>
          <a:p>
            <a:r>
              <a:rPr lang="en-US" altLang="ko-KR" sz="700" dirty="0" smtClean="0">
                <a:latin typeface="+mn-ea"/>
              </a:rPr>
              <a:t>UI </a:t>
            </a:r>
            <a:r>
              <a:rPr lang="ko-KR" altLang="en-US" sz="700" dirty="0" smtClean="0">
                <a:latin typeface="+mn-ea"/>
              </a:rPr>
              <a:t>디자인 문서</a:t>
            </a:r>
            <a:endParaRPr lang="ko-KR" altLang="en-US" sz="700" dirty="0"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67544" y="248672"/>
            <a:ext cx="20786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Ⅳ. UI </a:t>
            </a:r>
            <a:r>
              <a:rPr lang="ko-KR" altLang="en-US" sz="1600" b="1" dirty="0" smtClean="0">
                <a:latin typeface="+mn-ea"/>
              </a:rPr>
              <a:t>디자인 세부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718368"/>
            <a:ext cx="8219256" cy="45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67960" y="895230"/>
            <a:ext cx="2062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알림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7544" y="1629738"/>
            <a:ext cx="3803629" cy="21395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7545" y="1256353"/>
            <a:ext cx="3803628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알림</a:t>
            </a:r>
            <a:r>
              <a:rPr lang="en-US" altLang="ko-KR" sz="1100" b="1" dirty="0" smtClean="0"/>
              <a:t>_</a:t>
            </a:r>
            <a:r>
              <a:rPr lang="ko-KR" altLang="en-US" sz="1100" b="1" dirty="0" smtClean="0"/>
              <a:t>지역</a:t>
            </a:r>
            <a:endParaRPr lang="ko-KR" altLang="en-US" sz="1100" b="1" dirty="0"/>
          </a:p>
        </p:txBody>
      </p:sp>
      <p:sp>
        <p:nvSpPr>
          <p:cNvPr id="46" name="직사각형 45"/>
          <p:cNvSpPr/>
          <p:nvPr/>
        </p:nvSpPr>
        <p:spPr>
          <a:xfrm>
            <a:off x="2302832" y="3092541"/>
            <a:ext cx="166807" cy="3336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02263" y="2297573"/>
            <a:ext cx="3134189" cy="192061"/>
            <a:chOff x="391888" y="2234459"/>
            <a:chExt cx="4050450" cy="248209"/>
          </a:xfrm>
        </p:grpSpPr>
        <p:cxnSp>
          <p:nvCxnSpPr>
            <p:cNvPr id="42" name="직선 연결선 41"/>
            <p:cNvCxnSpPr/>
            <p:nvPr/>
          </p:nvCxnSpPr>
          <p:spPr>
            <a:xfrm>
              <a:off x="391888" y="2372958"/>
              <a:ext cx="15661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2876164" y="2372958"/>
              <a:ext cx="15661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 flipH="1">
              <a:off x="1792590" y="2234459"/>
              <a:ext cx="1242137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13" b="1" dirty="0"/>
                <a:t>제단</a:t>
              </a:r>
            </a:p>
          </p:txBody>
        </p:sp>
      </p:grp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50386"/>
              </p:ext>
            </p:extLst>
          </p:nvPr>
        </p:nvGraphicFramePr>
        <p:xfrm>
          <a:off x="473807" y="4020192"/>
          <a:ext cx="2494861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6092"/>
                <a:gridCol w="121876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최종 수정일</a:t>
                      </a:r>
                      <a:endParaRPr lang="ko-KR" altLang="en-US" sz="7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2018-06-03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작성자</a:t>
                      </a:r>
                      <a:endParaRPr lang="ko-KR" altLang="en-US" sz="7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정희진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2014149" y="2099213"/>
            <a:ext cx="197456" cy="215444"/>
            <a:chOff x="899592" y="1392910"/>
            <a:chExt cx="432047" cy="471406"/>
          </a:xfrm>
        </p:grpSpPr>
        <p:sp>
          <p:nvSpPr>
            <p:cNvPr id="27" name="타원 26"/>
            <p:cNvSpPr/>
            <p:nvPr/>
          </p:nvSpPr>
          <p:spPr>
            <a:xfrm>
              <a:off x="899592" y="1406857"/>
              <a:ext cx="432047" cy="43204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62473" y="1392910"/>
              <a:ext cx="306290" cy="47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A</a:t>
              </a:r>
              <a:endParaRPr lang="ko-KR" altLang="en-US" sz="800" b="1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490580" y="1252833"/>
            <a:ext cx="419621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1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305260" y="1275432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특징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4490580" y="3203809"/>
            <a:ext cx="419622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90580" y="2823613"/>
            <a:ext cx="419621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1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439089" y="2845176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설</a:t>
            </a:r>
            <a:r>
              <a:rPr lang="ko-KR" altLang="en-US" sz="800" b="1" dirty="0">
                <a:latin typeface="+mn-ea"/>
              </a:rPr>
              <a:t>명</a:t>
            </a:r>
            <a:endParaRPr lang="ko-KR" altLang="en-US" sz="800" b="1" dirty="0" smtClean="0"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03918" y="2855819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기</a:t>
            </a:r>
            <a:r>
              <a:rPr lang="ko-KR" altLang="en-US" sz="800" b="1" dirty="0">
                <a:latin typeface="+mn-ea"/>
              </a:rPr>
              <a:t>능</a:t>
            </a:r>
            <a:endParaRPr lang="ko-KR" altLang="en-US" sz="800" b="1" dirty="0" smtClean="0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90580" y="1576323"/>
            <a:ext cx="418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알림이 설정된 지역에 처음으로 입장했을 경우 해당 지역에 대해 알려주는 </a:t>
            </a:r>
            <a:r>
              <a:rPr lang="en-US" altLang="ko-KR" sz="800" dirty="0" smtClean="0"/>
              <a:t>UI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해당 </a:t>
            </a:r>
            <a:r>
              <a:rPr lang="ko-KR" altLang="en-US" sz="800" dirty="0" smtClean="0"/>
              <a:t>창이 나오는 상황</a:t>
            </a:r>
            <a:r>
              <a:rPr lang="en-US" altLang="ko-KR" sz="800" dirty="0" smtClean="0"/>
              <a:t>:</a:t>
            </a:r>
          </a:p>
          <a:p>
            <a:pPr lvl="1"/>
            <a:r>
              <a:rPr lang="en-US" altLang="ko-KR" sz="800" dirty="0" smtClean="0"/>
              <a:t>- </a:t>
            </a:r>
            <a:r>
              <a:rPr lang="ko-KR" altLang="en-US" sz="800" dirty="0" smtClean="0"/>
              <a:t>알림이 설정된 지역에 처음으로 입장했을 경우</a:t>
            </a:r>
            <a:endParaRPr lang="en-US" altLang="ko-KR" sz="8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4843409" y="2845176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분</a:t>
            </a:r>
            <a:r>
              <a:rPr lang="ko-KR" altLang="en-US" sz="800" b="1" dirty="0">
                <a:latin typeface="+mn-ea"/>
              </a:rPr>
              <a:t>류</a:t>
            </a:r>
            <a:endParaRPr lang="ko-KR" altLang="en-US" sz="800" b="1" dirty="0" smtClean="0">
              <a:latin typeface="+mn-ea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736243"/>
              </p:ext>
            </p:extLst>
          </p:nvPr>
        </p:nvGraphicFramePr>
        <p:xfrm>
          <a:off x="4490580" y="3203809"/>
          <a:ext cx="4196219" cy="418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147"/>
                <a:gridCol w="649884"/>
                <a:gridCol w="1872641"/>
                <a:gridCol w="1346547"/>
              </a:tblGrid>
              <a:tr h="209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(A)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알림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dirty="0" smtClean="0"/>
                        <a:t>해당 지역에 대해 설명하는 </a:t>
                      </a:r>
                      <a:r>
                        <a:rPr lang="en-US" altLang="ko-KR" sz="700" dirty="0" smtClean="0"/>
                        <a:t>UI</a:t>
                      </a:r>
                      <a:endParaRPr lang="en-US" altLang="ko-KR" sz="7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97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4381446" y="2845176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번호</a:t>
            </a:r>
          </a:p>
        </p:txBody>
      </p:sp>
    </p:spTree>
    <p:extLst>
      <p:ext uri="{BB962C8B-B14F-4D97-AF65-F5344CB8AC3E}">
        <p14:creationId xmlns:p14="http://schemas.microsoft.com/office/powerpoint/2010/main" val="250902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975040"/>
              </p:ext>
            </p:extLst>
          </p:nvPr>
        </p:nvGraphicFramePr>
        <p:xfrm>
          <a:off x="1979712" y="1628384"/>
          <a:ext cx="5184576" cy="33034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826811"/>
                <a:gridCol w="1066818"/>
                <a:gridCol w="2389941"/>
                <a:gridCol w="901006"/>
              </a:tblGrid>
              <a:tr h="13156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effectLst/>
                        </a:rPr>
                        <a:t>버전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435" marR="5143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effectLst/>
                        </a:rPr>
                        <a:t>최종 작성일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435" marR="5143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effectLst/>
                        </a:rPr>
                        <a:t>내용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435" marR="5143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effectLst/>
                        </a:rPr>
                        <a:t>작성자</a:t>
                      </a:r>
                      <a:endParaRPr lang="ko-KR" sz="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435" marR="5143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877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700" kern="100" dirty="0" smtClean="0">
                          <a:effectLst/>
                          <a:latin typeface="+mn-ea"/>
                          <a:ea typeface="+mn-ea"/>
                        </a:rPr>
                        <a:t>0.7</a:t>
                      </a:r>
                      <a:endParaRPr lang="ko-KR" sz="7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51435" marR="5143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700" kern="100" dirty="0" smtClean="0">
                          <a:effectLst/>
                          <a:latin typeface="+mn-ea"/>
                          <a:ea typeface="+mn-ea"/>
                        </a:rPr>
                        <a:t>201</a:t>
                      </a:r>
                      <a:r>
                        <a:rPr lang="en-US" altLang="ko-KR" sz="700" kern="100" dirty="0" smtClean="0"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en-US" sz="700" kern="100" dirty="0" smtClean="0">
                          <a:effectLst/>
                          <a:latin typeface="+mn-ea"/>
                          <a:ea typeface="+mn-ea"/>
                        </a:rPr>
                        <a:t>.0</a:t>
                      </a:r>
                      <a:r>
                        <a:rPr lang="en-US" altLang="ko-KR" sz="700" kern="100" dirty="0" smtClean="0"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en-US" sz="700" kern="100" dirty="0" smtClean="0"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700" kern="100" dirty="0" smtClean="0">
                          <a:effectLst/>
                          <a:latin typeface="+mn-ea"/>
                          <a:ea typeface="+mn-ea"/>
                        </a:rPr>
                        <a:t>03</a:t>
                      </a:r>
                      <a:endParaRPr lang="ko-KR" sz="7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51435" marR="5143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700" kern="100" dirty="0" smtClean="0">
                          <a:effectLst/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700" kern="100" dirty="0" smtClean="0">
                          <a:effectLst/>
                          <a:latin typeface="+mn-ea"/>
                          <a:ea typeface="+mn-ea"/>
                        </a:rPr>
                        <a:t>문서 </a:t>
                      </a:r>
                      <a:r>
                        <a:rPr lang="ko-KR" sz="700" kern="100" dirty="0" smtClean="0">
                          <a:effectLst/>
                          <a:latin typeface="+mn-ea"/>
                          <a:ea typeface="+mn-ea"/>
                        </a:rPr>
                        <a:t>초안 </a:t>
                      </a:r>
                      <a:r>
                        <a:rPr lang="ko-KR" altLang="en-US" sz="700" kern="100" dirty="0" err="1" smtClean="0">
                          <a:effectLst/>
                          <a:latin typeface="+mn-ea"/>
                          <a:ea typeface="+mn-ea"/>
                        </a:rPr>
                        <a:t>제작중</a:t>
                      </a:r>
                      <a:r>
                        <a:rPr lang="ko-KR" altLang="en-US" sz="700" kern="10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kern="10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kern="100" dirty="0" smtClean="0">
                          <a:effectLst/>
                          <a:latin typeface="+mn-ea"/>
                          <a:ea typeface="+mn-ea"/>
                        </a:rPr>
                        <a:t>개요</a:t>
                      </a:r>
                      <a:r>
                        <a:rPr lang="en-US" altLang="ko-KR" sz="700" kern="1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kern="100" dirty="0" err="1" smtClean="0">
                          <a:effectLst/>
                          <a:latin typeface="+mn-ea"/>
                          <a:ea typeface="+mn-ea"/>
                        </a:rPr>
                        <a:t>플로우</a:t>
                      </a:r>
                      <a:r>
                        <a:rPr lang="ko-KR" altLang="en-US" sz="700" kern="100" dirty="0" smtClean="0">
                          <a:effectLst/>
                          <a:latin typeface="+mn-ea"/>
                          <a:ea typeface="+mn-ea"/>
                        </a:rPr>
                        <a:t> 등 추후 작성</a:t>
                      </a:r>
                      <a:r>
                        <a:rPr lang="en-US" altLang="ko-KR" sz="700" kern="10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sz="7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51435" marR="5143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kern="100" dirty="0" smtClean="0">
                          <a:effectLst/>
                          <a:latin typeface="+mn-ea"/>
                          <a:ea typeface="+mn-ea"/>
                        </a:rPr>
                        <a:t>정희진</a:t>
                      </a:r>
                      <a:endParaRPr lang="ko-KR" sz="7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51435" marR="51435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87811" y="771550"/>
            <a:ext cx="1968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HISTORY</a:t>
            </a:r>
            <a:endParaRPr lang="ko-KR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384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4695255"/>
            <a:ext cx="2133600" cy="273844"/>
          </a:xfrm>
        </p:spPr>
        <p:txBody>
          <a:bodyPr/>
          <a:lstStyle/>
          <a:p>
            <a:fld id="{B3E1CDB1-B4CF-47E7-96F3-19FFE143CFC0}" type="slidenum"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fld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67544" y="4659982"/>
            <a:ext cx="8208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4695255"/>
            <a:ext cx="2895600" cy="273844"/>
          </a:xfrm>
        </p:spPr>
        <p:txBody>
          <a:bodyPr/>
          <a:lstStyle/>
          <a:p>
            <a:r>
              <a:rPr lang="en-US" altLang="ko-KR" sz="700" dirty="0" smtClean="0">
                <a:latin typeface="+mn-ea"/>
              </a:rPr>
              <a:t>UI </a:t>
            </a:r>
            <a:r>
              <a:rPr lang="ko-KR" altLang="en-US" sz="700" dirty="0" smtClean="0">
                <a:latin typeface="+mn-ea"/>
              </a:rPr>
              <a:t>디자인 문서</a:t>
            </a:r>
            <a:endParaRPr lang="ko-KR" altLang="en-US" sz="700" dirty="0"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67544" y="248672"/>
            <a:ext cx="20786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Ⅳ. UI </a:t>
            </a:r>
            <a:r>
              <a:rPr lang="ko-KR" altLang="en-US" sz="1600" b="1" dirty="0" smtClean="0">
                <a:latin typeface="+mn-ea"/>
              </a:rPr>
              <a:t>디자인 세부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718368"/>
            <a:ext cx="8219256" cy="45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67960" y="895230"/>
            <a:ext cx="2062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알림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7544" y="1629738"/>
            <a:ext cx="3803629" cy="21395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7545" y="1256353"/>
            <a:ext cx="3803628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알림</a:t>
            </a:r>
            <a:r>
              <a:rPr lang="en-US" altLang="ko-KR" sz="1100" b="1" dirty="0" smtClean="0"/>
              <a:t>_</a:t>
            </a:r>
            <a:r>
              <a:rPr lang="ko-KR" altLang="en-US" sz="1100" b="1" dirty="0" smtClean="0"/>
              <a:t>기본</a:t>
            </a:r>
            <a:endParaRPr lang="ko-KR" altLang="en-US" sz="1100" b="1" dirty="0"/>
          </a:p>
        </p:txBody>
      </p:sp>
      <p:sp>
        <p:nvSpPr>
          <p:cNvPr id="46" name="직사각형 45"/>
          <p:cNvSpPr/>
          <p:nvPr/>
        </p:nvSpPr>
        <p:spPr>
          <a:xfrm>
            <a:off x="2302832" y="3092541"/>
            <a:ext cx="166807" cy="3336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1765166" y="2152781"/>
            <a:ext cx="12421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닫을 수 없습니다</a:t>
            </a:r>
            <a:r>
              <a:rPr lang="en-US" altLang="ko-KR" sz="900" b="1" dirty="0"/>
              <a:t>.</a:t>
            </a:r>
            <a:endParaRPr lang="ko-KR" altLang="en-US" sz="900" b="1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50386"/>
              </p:ext>
            </p:extLst>
          </p:nvPr>
        </p:nvGraphicFramePr>
        <p:xfrm>
          <a:off x="473807" y="4020192"/>
          <a:ext cx="2494861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6092"/>
                <a:gridCol w="121876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최종 수정일</a:t>
                      </a:r>
                      <a:endParaRPr lang="ko-KR" altLang="en-US" sz="7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2018-06-03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작성자</a:t>
                      </a:r>
                      <a:endParaRPr lang="ko-KR" altLang="en-US" sz="7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정희진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721237" y="1989172"/>
            <a:ext cx="197456" cy="215444"/>
            <a:chOff x="899592" y="1392910"/>
            <a:chExt cx="432047" cy="471406"/>
          </a:xfrm>
        </p:grpSpPr>
        <p:sp>
          <p:nvSpPr>
            <p:cNvPr id="24" name="타원 23"/>
            <p:cNvSpPr/>
            <p:nvPr/>
          </p:nvSpPr>
          <p:spPr>
            <a:xfrm>
              <a:off x="899592" y="1406857"/>
              <a:ext cx="432047" cy="43204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62473" y="1392910"/>
              <a:ext cx="306290" cy="47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A</a:t>
              </a:r>
              <a:endParaRPr lang="ko-KR" altLang="en-US" sz="800" b="1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4490580" y="1252833"/>
            <a:ext cx="419621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1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305260" y="1275432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특징</a:t>
            </a:r>
          </a:p>
        </p:txBody>
      </p:sp>
      <p:cxnSp>
        <p:nvCxnSpPr>
          <p:cNvPr id="63" name="직선 연결선 62"/>
          <p:cNvCxnSpPr/>
          <p:nvPr/>
        </p:nvCxnSpPr>
        <p:spPr>
          <a:xfrm>
            <a:off x="4490580" y="3203809"/>
            <a:ext cx="419622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490580" y="2823613"/>
            <a:ext cx="419621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1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6439089" y="2845176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설</a:t>
            </a:r>
            <a:r>
              <a:rPr lang="ko-KR" altLang="en-US" sz="800" b="1" dirty="0">
                <a:latin typeface="+mn-ea"/>
              </a:rPr>
              <a:t>명</a:t>
            </a:r>
            <a:endParaRPr lang="ko-KR" altLang="en-US" sz="800" b="1" dirty="0" smtClean="0"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903918" y="2855819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기</a:t>
            </a:r>
            <a:r>
              <a:rPr lang="ko-KR" altLang="en-US" sz="800" b="1" dirty="0">
                <a:latin typeface="+mn-ea"/>
              </a:rPr>
              <a:t>능</a:t>
            </a:r>
            <a:endParaRPr lang="ko-KR" altLang="en-US" sz="800" b="1" dirty="0" smtClean="0"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490580" y="1576323"/>
            <a:ext cx="418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플레이 시 알림이 뜨는 상황이 되었을 경우 뜨는 </a:t>
            </a:r>
            <a:r>
              <a:rPr lang="en-US" altLang="ko-KR" sz="800" dirty="0" smtClean="0"/>
              <a:t>UI</a:t>
            </a:r>
            <a:endParaRPr lang="en-US" altLang="ko-KR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해당 </a:t>
            </a:r>
            <a:r>
              <a:rPr lang="ko-KR" altLang="en-US" sz="800" dirty="0" smtClean="0"/>
              <a:t>창이 나오는 상황</a:t>
            </a:r>
            <a:r>
              <a:rPr lang="en-US" altLang="ko-KR" sz="800" dirty="0" smtClean="0"/>
              <a:t>:</a:t>
            </a:r>
          </a:p>
          <a:p>
            <a:pPr lvl="1"/>
            <a:r>
              <a:rPr lang="en-US" altLang="ko-KR" sz="800" dirty="0" smtClean="0"/>
              <a:t>- </a:t>
            </a:r>
            <a:r>
              <a:rPr lang="ko-KR" altLang="en-US" sz="800" dirty="0"/>
              <a:t>플레이 시 알림이 뜨는 상황이 되었을 경우 </a:t>
            </a:r>
            <a:endParaRPr lang="en-US" altLang="ko-KR" sz="8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4843409" y="2845176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분</a:t>
            </a:r>
            <a:r>
              <a:rPr lang="ko-KR" altLang="en-US" sz="800" b="1" dirty="0">
                <a:latin typeface="+mn-ea"/>
              </a:rPr>
              <a:t>류</a:t>
            </a:r>
            <a:endParaRPr lang="ko-KR" altLang="en-US" sz="800" b="1" dirty="0" smtClean="0">
              <a:latin typeface="+mn-ea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232586"/>
              </p:ext>
            </p:extLst>
          </p:nvPr>
        </p:nvGraphicFramePr>
        <p:xfrm>
          <a:off x="4490580" y="3203809"/>
          <a:ext cx="4196219" cy="418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147"/>
                <a:gridCol w="649884"/>
                <a:gridCol w="1872641"/>
                <a:gridCol w="1346547"/>
              </a:tblGrid>
              <a:tr h="209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(A)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알림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dirty="0" smtClean="0"/>
                        <a:t>해당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상황에 맞는 알림</a:t>
                      </a:r>
                      <a:endParaRPr lang="en-US" altLang="ko-KR" sz="7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97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4381446" y="2845176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번호</a:t>
            </a:r>
          </a:p>
        </p:txBody>
      </p:sp>
    </p:spTree>
    <p:extLst>
      <p:ext uri="{BB962C8B-B14F-4D97-AF65-F5344CB8AC3E}">
        <p14:creationId xmlns:p14="http://schemas.microsoft.com/office/powerpoint/2010/main" val="1417076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01288" y="2283718"/>
            <a:ext cx="5741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latin typeface="+mn-ea"/>
              </a:rPr>
              <a:t>Document End</a:t>
            </a:r>
            <a:endParaRPr lang="ko-KR" altLang="ko-KR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244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87811" y="771550"/>
            <a:ext cx="1968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+mn-ea"/>
              </a:rPr>
              <a:t>목</a:t>
            </a:r>
            <a:r>
              <a:rPr lang="ko-KR" altLang="en-US" sz="2000" b="1" dirty="0">
                <a:latin typeface="+mn-ea"/>
              </a:rPr>
              <a:t>차</a:t>
            </a:r>
          </a:p>
        </p:txBody>
      </p:sp>
      <p:sp>
        <p:nvSpPr>
          <p:cNvPr id="4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4695255"/>
            <a:ext cx="2895600" cy="273844"/>
          </a:xfrm>
        </p:spPr>
        <p:txBody>
          <a:bodyPr/>
          <a:lstStyle/>
          <a:p>
            <a:r>
              <a:rPr lang="en-US" altLang="ko-KR" sz="700" dirty="0" smtClean="0">
                <a:latin typeface="+mn-ea"/>
              </a:rPr>
              <a:t>UI </a:t>
            </a:r>
            <a:r>
              <a:rPr lang="ko-KR" altLang="en-US" sz="700" dirty="0" smtClean="0">
                <a:latin typeface="+mn-ea"/>
              </a:rPr>
              <a:t>디자인 문서</a:t>
            </a:r>
            <a:endParaRPr lang="ko-KR" altLang="en-US" sz="700" dirty="0">
              <a:latin typeface="+mn-ea"/>
            </a:endParaRPr>
          </a:p>
        </p:txBody>
      </p:sp>
      <p:sp>
        <p:nvSpPr>
          <p:cNvPr id="4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4695255"/>
            <a:ext cx="2133600" cy="273844"/>
          </a:xfrm>
        </p:spPr>
        <p:txBody>
          <a:bodyPr/>
          <a:lstStyle/>
          <a:p>
            <a:fld id="{B3E1CDB1-B4CF-47E7-96F3-19FFE143CFC0}" type="slidenum">
              <a:rPr lang="ko-KR" altLang="en-US" sz="700" smtClean="0">
                <a:latin typeface="+mn-ea"/>
              </a:rPr>
              <a:t>3</a:t>
            </a:fld>
            <a:endParaRPr lang="ko-KR" altLang="en-US" sz="700" dirty="0">
              <a:latin typeface="+mn-ea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467544" y="4659982"/>
            <a:ext cx="8208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3777" y="1993095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Ⅰ</a:t>
            </a:r>
            <a:r>
              <a:rPr lang="en-US" altLang="ko-KR" sz="1100" b="1" dirty="0" smtClean="0">
                <a:latin typeface="+mn-ea"/>
              </a:rPr>
              <a:t>. </a:t>
            </a:r>
            <a:r>
              <a:rPr lang="ko-KR" altLang="en-US" sz="1100" b="1" dirty="0" smtClean="0">
                <a:latin typeface="+mn-ea"/>
              </a:rPr>
              <a:t>문서 개요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73777" y="2428807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Ⅱ</a:t>
            </a:r>
            <a:r>
              <a:rPr lang="en-US" altLang="ko-KR" sz="1100" b="1" dirty="0" smtClean="0">
                <a:latin typeface="+mn-ea"/>
              </a:rPr>
              <a:t>. UI </a:t>
            </a:r>
            <a:r>
              <a:rPr lang="ko-KR" altLang="en-US" sz="1100" b="1" dirty="0" smtClean="0">
                <a:latin typeface="+mn-ea"/>
              </a:rPr>
              <a:t>디자인 개요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3776" y="2864519"/>
            <a:ext cx="10313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Ⅲ</a:t>
            </a:r>
            <a:r>
              <a:rPr lang="en-US" altLang="ko-KR" sz="1100" b="1" dirty="0" smtClean="0">
                <a:latin typeface="+mn-ea"/>
              </a:rPr>
              <a:t>. UI </a:t>
            </a:r>
            <a:r>
              <a:rPr lang="ko-KR" altLang="en-US" sz="1100" b="1" dirty="0" err="1" smtClean="0">
                <a:latin typeface="+mn-ea"/>
              </a:rPr>
              <a:t>플로우</a:t>
            </a:r>
            <a:endParaRPr lang="ko-KR" altLang="en-US" sz="1100" b="1" dirty="0" smtClean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42129" y="1993094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 P</a:t>
            </a:r>
            <a:endParaRPr lang="ko-KR" altLang="en-US" sz="1100" b="1" dirty="0" smtClean="0">
              <a:latin typeface="+mn-ea"/>
            </a:endParaRPr>
          </a:p>
        </p:txBody>
      </p:sp>
      <p:cxnSp>
        <p:nvCxnSpPr>
          <p:cNvPr id="19" name="직선 연결선 18"/>
          <p:cNvCxnSpPr>
            <a:stCxn id="7" idx="3"/>
            <a:endCxn id="17" idx="1"/>
          </p:cNvCxnSpPr>
          <p:nvPr/>
        </p:nvCxnSpPr>
        <p:spPr>
          <a:xfrm flipV="1">
            <a:off x="3653897" y="2123899"/>
            <a:ext cx="2088232" cy="1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42129" y="2428807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 P</a:t>
            </a:r>
            <a:endParaRPr lang="ko-KR" altLang="en-US" sz="1100" b="1" dirty="0" smtClean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42129" y="2864518"/>
            <a:ext cx="828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 P</a:t>
            </a:r>
            <a:endParaRPr lang="ko-KR" altLang="en-US" sz="1100" b="1" dirty="0" smtClean="0">
              <a:latin typeface="+mn-ea"/>
            </a:endParaRPr>
          </a:p>
        </p:txBody>
      </p:sp>
      <p:cxnSp>
        <p:nvCxnSpPr>
          <p:cNvPr id="25" name="직선 연결선 24"/>
          <p:cNvCxnSpPr>
            <a:stCxn id="8" idx="3"/>
            <a:endCxn id="22" idx="1"/>
          </p:cNvCxnSpPr>
          <p:nvPr/>
        </p:nvCxnSpPr>
        <p:spPr>
          <a:xfrm>
            <a:off x="3941929" y="2559612"/>
            <a:ext cx="18002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1" idx="3"/>
            <a:endCxn id="23" idx="1"/>
          </p:cNvCxnSpPr>
          <p:nvPr/>
        </p:nvCxnSpPr>
        <p:spPr>
          <a:xfrm flipV="1">
            <a:off x="3605167" y="2995323"/>
            <a:ext cx="2136962" cy="1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73777" y="3300228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Ⅳ</a:t>
            </a:r>
            <a:r>
              <a:rPr lang="en-US" altLang="ko-KR" sz="1100" b="1" dirty="0" smtClean="0">
                <a:latin typeface="+mn-ea"/>
              </a:rPr>
              <a:t>. UI </a:t>
            </a:r>
            <a:r>
              <a:rPr lang="ko-KR" altLang="en-US" sz="1100" b="1" dirty="0" smtClean="0">
                <a:latin typeface="+mn-ea"/>
              </a:rPr>
              <a:t>디자인 세부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42129" y="3300228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 </a:t>
            </a:r>
            <a:r>
              <a:rPr lang="en-US" altLang="ko-KR" sz="1100" b="1" dirty="0" smtClean="0">
                <a:latin typeface="+mn-ea"/>
              </a:rPr>
              <a:t>P</a:t>
            </a:r>
            <a:endParaRPr lang="ko-KR" altLang="en-US" sz="1100" b="1" dirty="0" smtClean="0">
              <a:latin typeface="+mn-ea"/>
            </a:endParaRPr>
          </a:p>
        </p:txBody>
      </p:sp>
      <p:cxnSp>
        <p:nvCxnSpPr>
          <p:cNvPr id="20" name="직선 연결선 19"/>
          <p:cNvCxnSpPr>
            <a:stCxn id="16" idx="3"/>
            <a:endCxn id="18" idx="1"/>
          </p:cNvCxnSpPr>
          <p:nvPr/>
        </p:nvCxnSpPr>
        <p:spPr>
          <a:xfrm>
            <a:off x="3941929" y="3431033"/>
            <a:ext cx="18002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8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4695255"/>
            <a:ext cx="2133600" cy="273844"/>
          </a:xfrm>
        </p:spPr>
        <p:txBody>
          <a:bodyPr/>
          <a:lstStyle/>
          <a:p>
            <a:fld id="{B3E1CDB1-B4CF-47E7-96F3-19FFE143CFC0}" type="slidenum"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fld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67544" y="4659982"/>
            <a:ext cx="8208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4695255"/>
            <a:ext cx="2895600" cy="273844"/>
          </a:xfrm>
        </p:spPr>
        <p:txBody>
          <a:bodyPr/>
          <a:lstStyle/>
          <a:p>
            <a:r>
              <a:rPr lang="en-US" altLang="ko-KR" sz="700" dirty="0" smtClean="0">
                <a:latin typeface="+mn-ea"/>
              </a:rPr>
              <a:t>UI </a:t>
            </a:r>
            <a:r>
              <a:rPr lang="ko-KR" altLang="en-US" sz="700" dirty="0" smtClean="0">
                <a:latin typeface="+mn-ea"/>
              </a:rPr>
              <a:t>디자인 문서</a:t>
            </a:r>
            <a:endParaRPr lang="ko-KR" altLang="en-US" sz="700" dirty="0"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67544" y="248672"/>
            <a:ext cx="20786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Ⅰ . </a:t>
            </a:r>
            <a:r>
              <a:rPr lang="ko-KR" altLang="en-US" sz="1600" b="1" dirty="0" smtClean="0">
                <a:latin typeface="+mn-ea"/>
              </a:rPr>
              <a:t>문서 개요</a:t>
            </a:r>
            <a:endParaRPr lang="ko-KR" altLang="ko-KR" sz="1600" b="1" dirty="0"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701288" y="2057907"/>
            <a:ext cx="5741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추후 작성</a:t>
            </a:r>
            <a:endParaRPr lang="ko-KR" altLang="ko-KR" sz="3600" b="1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167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4695255"/>
            <a:ext cx="2133600" cy="273844"/>
          </a:xfrm>
        </p:spPr>
        <p:txBody>
          <a:bodyPr/>
          <a:lstStyle/>
          <a:p>
            <a:fld id="{B3E1CDB1-B4CF-47E7-96F3-19FFE143CFC0}" type="slidenum"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fld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67544" y="4659982"/>
            <a:ext cx="8208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4695255"/>
            <a:ext cx="2895600" cy="273844"/>
          </a:xfrm>
        </p:spPr>
        <p:txBody>
          <a:bodyPr/>
          <a:lstStyle/>
          <a:p>
            <a:r>
              <a:rPr lang="en-US" altLang="ko-KR" sz="700" dirty="0" smtClean="0">
                <a:latin typeface="+mn-ea"/>
              </a:rPr>
              <a:t>UI </a:t>
            </a:r>
            <a:r>
              <a:rPr lang="ko-KR" altLang="en-US" sz="700" dirty="0" smtClean="0">
                <a:latin typeface="+mn-ea"/>
              </a:rPr>
              <a:t>디자인 문서</a:t>
            </a:r>
            <a:endParaRPr lang="ko-KR" altLang="en-US" sz="700" dirty="0"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67544" y="248672"/>
            <a:ext cx="20786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Ⅱ. UI </a:t>
            </a:r>
            <a:r>
              <a:rPr lang="ko-KR" altLang="en-US" sz="1600" b="1" dirty="0" smtClean="0">
                <a:latin typeface="+mn-ea"/>
              </a:rPr>
              <a:t>디자인 개요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01288" y="2057907"/>
            <a:ext cx="5741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추후 작성</a:t>
            </a:r>
            <a:endParaRPr lang="ko-KR" altLang="ko-KR" sz="3600" b="1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766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4695255"/>
            <a:ext cx="2133600" cy="273844"/>
          </a:xfrm>
        </p:spPr>
        <p:txBody>
          <a:bodyPr/>
          <a:lstStyle/>
          <a:p>
            <a:fld id="{B3E1CDB1-B4CF-47E7-96F3-19FFE143CFC0}" type="slidenum"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fld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67544" y="4659982"/>
            <a:ext cx="8208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4695255"/>
            <a:ext cx="2895600" cy="273844"/>
          </a:xfrm>
        </p:spPr>
        <p:txBody>
          <a:bodyPr/>
          <a:lstStyle/>
          <a:p>
            <a:r>
              <a:rPr lang="en-US" altLang="ko-KR" sz="700" dirty="0" smtClean="0">
                <a:latin typeface="+mn-ea"/>
              </a:rPr>
              <a:t>UI </a:t>
            </a:r>
            <a:r>
              <a:rPr lang="ko-KR" altLang="en-US" sz="700" dirty="0" smtClean="0">
                <a:latin typeface="+mn-ea"/>
              </a:rPr>
              <a:t>디자인 문서</a:t>
            </a:r>
            <a:endParaRPr lang="ko-KR" altLang="en-US" sz="700" dirty="0"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67544" y="248672"/>
            <a:ext cx="20786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Ⅲ. UI </a:t>
            </a:r>
            <a:r>
              <a:rPr lang="ko-KR" altLang="en-US" sz="1600" b="1" dirty="0" err="1" smtClean="0">
                <a:latin typeface="+mn-ea"/>
              </a:rPr>
              <a:t>플로우</a:t>
            </a:r>
            <a:endParaRPr lang="ko-KR" altLang="en-US" sz="1600" b="1" dirty="0" smtClean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01288" y="2057907"/>
            <a:ext cx="5741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추후 작성</a:t>
            </a:r>
            <a:endParaRPr lang="ko-KR" altLang="ko-KR" sz="3600" b="1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283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4695255"/>
            <a:ext cx="2133600" cy="273844"/>
          </a:xfrm>
        </p:spPr>
        <p:txBody>
          <a:bodyPr/>
          <a:lstStyle/>
          <a:p>
            <a:fld id="{B3E1CDB1-B4CF-47E7-96F3-19FFE143CFC0}" type="slidenum"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fld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67544" y="4659982"/>
            <a:ext cx="8208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4695255"/>
            <a:ext cx="2895600" cy="273844"/>
          </a:xfrm>
        </p:spPr>
        <p:txBody>
          <a:bodyPr/>
          <a:lstStyle/>
          <a:p>
            <a:r>
              <a:rPr lang="en-US" altLang="ko-KR" sz="700" dirty="0" smtClean="0">
                <a:latin typeface="+mn-ea"/>
              </a:rPr>
              <a:t>UI </a:t>
            </a:r>
            <a:r>
              <a:rPr lang="ko-KR" altLang="en-US" sz="700" dirty="0" smtClean="0">
                <a:latin typeface="+mn-ea"/>
              </a:rPr>
              <a:t>디자인 문서</a:t>
            </a:r>
            <a:endParaRPr lang="ko-KR" altLang="en-US" sz="700" dirty="0"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67544" y="248672"/>
            <a:ext cx="20786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Ⅳ. UI </a:t>
            </a:r>
            <a:r>
              <a:rPr lang="ko-KR" altLang="en-US" sz="1600" b="1" dirty="0" smtClean="0">
                <a:latin typeface="+mn-ea"/>
              </a:rPr>
              <a:t>디자인 세부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718368"/>
            <a:ext cx="8219256" cy="45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67960" y="895230"/>
            <a:ext cx="2062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기본 </a:t>
            </a:r>
            <a:r>
              <a:rPr lang="en-US" altLang="ko-KR" sz="1200" b="1" dirty="0" smtClean="0">
                <a:latin typeface="+mn-ea"/>
              </a:rPr>
              <a:t>UI </a:t>
            </a:r>
            <a:r>
              <a:rPr lang="ko-KR" altLang="en-US" sz="1200" b="1" dirty="0" smtClean="0">
                <a:latin typeface="+mn-ea"/>
              </a:rPr>
              <a:t>배치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7544" y="1629738"/>
            <a:ext cx="3803629" cy="21395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6" name="TextBox 15"/>
          <p:cNvSpPr txBox="1"/>
          <p:nvPr/>
        </p:nvSpPr>
        <p:spPr>
          <a:xfrm>
            <a:off x="1599385" y="2575404"/>
            <a:ext cx="1539946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13" dirty="0"/>
              <a:t>게임 </a:t>
            </a:r>
            <a:r>
              <a:rPr lang="ko-KR" altLang="en-US" sz="1013" dirty="0" smtClean="0"/>
              <a:t>플레이 화면</a:t>
            </a:r>
            <a:endParaRPr lang="ko-KR" altLang="en-US" sz="1013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4490580" y="3203809"/>
            <a:ext cx="419622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707373"/>
              </p:ext>
            </p:extLst>
          </p:nvPr>
        </p:nvGraphicFramePr>
        <p:xfrm>
          <a:off x="4490580" y="3203809"/>
          <a:ext cx="4196219" cy="4225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147"/>
                <a:gridCol w="958901"/>
                <a:gridCol w="1940114"/>
                <a:gridCol w="970057"/>
              </a:tblGrid>
              <a:tr h="209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97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47020"/>
              </p:ext>
            </p:extLst>
          </p:nvPr>
        </p:nvGraphicFramePr>
        <p:xfrm>
          <a:off x="473807" y="4020192"/>
          <a:ext cx="2494861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6092"/>
                <a:gridCol w="121876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최종 수정일</a:t>
                      </a:r>
                      <a:endParaRPr lang="ko-KR" altLang="en-US" sz="7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2018-06-03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작성자</a:t>
                      </a:r>
                      <a:endParaRPr lang="ko-KR" altLang="en-US" sz="7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정희진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490580" y="2823613"/>
            <a:ext cx="419621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1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67545" y="1256353"/>
            <a:ext cx="3803628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기본 화면</a:t>
            </a:r>
            <a:endParaRPr lang="ko-KR" altLang="en-US" sz="11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381446" y="2845176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번호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86786" y="2845176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분</a:t>
            </a:r>
            <a:r>
              <a:rPr lang="ko-KR" altLang="en-US" sz="800" b="1" dirty="0">
                <a:latin typeface="+mn-ea"/>
              </a:rPr>
              <a:t>류</a:t>
            </a:r>
            <a:endParaRPr lang="ko-KR" altLang="en-US" sz="800" b="1" dirty="0" smtClean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39089" y="2845176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설</a:t>
            </a:r>
            <a:r>
              <a:rPr lang="ko-KR" altLang="en-US" sz="800" b="1" dirty="0">
                <a:latin typeface="+mn-ea"/>
              </a:rPr>
              <a:t>명</a:t>
            </a:r>
            <a:endParaRPr lang="ko-KR" altLang="en-US" sz="800" b="1" dirty="0" smtClean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03918" y="2855819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기</a:t>
            </a:r>
            <a:r>
              <a:rPr lang="ko-KR" altLang="en-US" sz="800" b="1" dirty="0">
                <a:latin typeface="+mn-ea"/>
              </a:rPr>
              <a:t>능</a:t>
            </a:r>
            <a:endParaRPr lang="ko-KR" altLang="en-US" sz="800" b="1" dirty="0" smtClean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90580" y="1252833"/>
            <a:ext cx="419621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1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305260" y="1275432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특징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90580" y="1576323"/>
            <a:ext cx="4185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기본적인 상태일 때의 화면</a:t>
            </a:r>
            <a:endParaRPr lang="en-US" altLang="ko-KR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어떠한 </a:t>
            </a:r>
            <a:r>
              <a:rPr lang="en-US" altLang="ko-KR" sz="800" dirty="0" smtClean="0"/>
              <a:t>UI</a:t>
            </a:r>
            <a:r>
              <a:rPr lang="ko-KR" altLang="en-US" sz="800" dirty="0" smtClean="0"/>
              <a:t>도 출력되지 않고 게임 플레이 내용만 출력되는 상태</a:t>
            </a:r>
            <a:endParaRPr lang="en-US" altLang="ko-KR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해당 기본 상태에서 특정 상태의 변화가 있을 경우 </a:t>
            </a:r>
            <a:r>
              <a:rPr lang="en-US" altLang="ko-KR" sz="800" dirty="0" smtClean="0"/>
              <a:t>UI</a:t>
            </a:r>
            <a:r>
              <a:rPr lang="ko-KR" altLang="en-US" sz="800" dirty="0" smtClean="0"/>
              <a:t>가 출력되는 형태의 </a:t>
            </a:r>
            <a:r>
              <a:rPr lang="en-US" altLang="ko-KR" sz="800" dirty="0" smtClean="0"/>
              <a:t>UI </a:t>
            </a:r>
            <a:r>
              <a:rPr lang="ko-KR" altLang="en-US" sz="800" dirty="0" err="1" smtClean="0"/>
              <a:t>컨셉을</a:t>
            </a:r>
            <a:r>
              <a:rPr lang="ko-KR" altLang="en-US" sz="800" dirty="0" smtClean="0"/>
              <a:t> 가짐</a:t>
            </a:r>
            <a:endParaRPr lang="en-US" altLang="ko-KR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4416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4695255"/>
            <a:ext cx="2133600" cy="273844"/>
          </a:xfrm>
        </p:spPr>
        <p:txBody>
          <a:bodyPr/>
          <a:lstStyle/>
          <a:p>
            <a:fld id="{B3E1CDB1-B4CF-47E7-96F3-19FFE143CFC0}" type="slidenum"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fld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67544" y="4659982"/>
            <a:ext cx="8208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4695255"/>
            <a:ext cx="2895600" cy="273844"/>
          </a:xfrm>
        </p:spPr>
        <p:txBody>
          <a:bodyPr/>
          <a:lstStyle/>
          <a:p>
            <a:r>
              <a:rPr lang="en-US" altLang="ko-KR" sz="700" dirty="0" smtClean="0">
                <a:latin typeface="+mn-ea"/>
              </a:rPr>
              <a:t>UI </a:t>
            </a:r>
            <a:r>
              <a:rPr lang="ko-KR" altLang="en-US" sz="700" dirty="0" smtClean="0">
                <a:latin typeface="+mn-ea"/>
              </a:rPr>
              <a:t>디자인 문서</a:t>
            </a:r>
            <a:endParaRPr lang="ko-KR" altLang="en-US" sz="700" dirty="0"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67544" y="248672"/>
            <a:ext cx="20786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Ⅳ. UI </a:t>
            </a:r>
            <a:r>
              <a:rPr lang="ko-KR" altLang="en-US" sz="1600" b="1" dirty="0" smtClean="0">
                <a:latin typeface="+mn-ea"/>
              </a:rPr>
              <a:t>디자인 세부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718368"/>
            <a:ext cx="8219256" cy="45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67960" y="895230"/>
            <a:ext cx="2062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상태 창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7544" y="1629738"/>
            <a:ext cx="3803629" cy="21395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7545" y="1256353"/>
            <a:ext cx="3803628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상태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창</a:t>
            </a:r>
            <a:endParaRPr lang="ko-KR" altLang="en-US" sz="1100" b="1" dirty="0"/>
          </a:p>
        </p:txBody>
      </p:sp>
      <p:sp>
        <p:nvSpPr>
          <p:cNvPr id="42" name="하트 41"/>
          <p:cNvSpPr/>
          <p:nvPr/>
        </p:nvSpPr>
        <p:spPr>
          <a:xfrm>
            <a:off x="651511" y="1789136"/>
            <a:ext cx="250210" cy="250210"/>
          </a:xfrm>
          <a:prstGeom prst="hear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683716" y="1789136"/>
            <a:ext cx="83403" cy="2502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79203" y="1807297"/>
            <a:ext cx="417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N/ N</a:t>
            </a:r>
            <a:endParaRPr lang="ko-KR" altLang="en-US" sz="800" dirty="0">
              <a:latin typeface="+mn-ea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3" y="2164451"/>
            <a:ext cx="125105" cy="125105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2302832" y="3092541"/>
            <a:ext cx="166807" cy="3336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948368" y="2102127"/>
            <a:ext cx="875734" cy="5629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latin typeface="+mn-ea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2242947" y="2102127"/>
            <a:ext cx="0" cy="5629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534859" y="2102127"/>
            <a:ext cx="0" cy="5629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7" idx="1"/>
          </p:cNvCxnSpPr>
          <p:nvPr/>
        </p:nvCxnSpPr>
        <p:spPr>
          <a:xfrm>
            <a:off x="1948368" y="2383613"/>
            <a:ext cx="8757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999162" y="2676701"/>
            <a:ext cx="7741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b="1" dirty="0">
                <a:latin typeface="+mn-ea"/>
              </a:rPr>
              <a:t>WATER</a:t>
            </a:r>
            <a:endParaRPr lang="ko-KR" altLang="en-US" sz="600" b="1" dirty="0"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84385" y="2855070"/>
            <a:ext cx="7741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b="1" dirty="0">
                <a:latin typeface="+mn-ea"/>
              </a:rPr>
              <a:t>Q </a:t>
            </a:r>
            <a:r>
              <a:rPr lang="ko-KR" altLang="en-US" sz="600" b="1" dirty="0">
                <a:latin typeface="+mn-ea"/>
              </a:rPr>
              <a:t>버리기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249348" y="2854409"/>
            <a:ext cx="7741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b="1" dirty="0">
                <a:latin typeface="+mn-ea"/>
              </a:rPr>
              <a:t>Q </a:t>
            </a:r>
            <a:r>
              <a:rPr lang="ko-KR" altLang="en-US" sz="600" b="1" dirty="0">
                <a:latin typeface="+mn-ea"/>
              </a:rPr>
              <a:t>나가기</a:t>
            </a:r>
          </a:p>
        </p:txBody>
      </p:sp>
      <p:cxnSp>
        <p:nvCxnSpPr>
          <p:cNvPr id="55" name="직선 연결선 54"/>
          <p:cNvCxnSpPr/>
          <p:nvPr/>
        </p:nvCxnSpPr>
        <p:spPr>
          <a:xfrm>
            <a:off x="4490580" y="3203809"/>
            <a:ext cx="419622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862399"/>
              </p:ext>
            </p:extLst>
          </p:nvPr>
        </p:nvGraphicFramePr>
        <p:xfrm>
          <a:off x="4490580" y="3203809"/>
          <a:ext cx="4196219" cy="15419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147"/>
                <a:gridCol w="649884"/>
                <a:gridCol w="1872641"/>
                <a:gridCol w="1346547"/>
              </a:tblGrid>
              <a:tr h="209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(1)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체력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플레이어의 현재 체력을 나타내는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UI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체력에 따라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상태가 실시간으로 변함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9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(2)</a:t>
                      </a:r>
                      <a:endParaRPr lang="ko-KR" altLang="en-US" sz="7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무기상태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현재 사용하는 무기를 나타내는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UI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플레이어가 활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검 무기를 변환 시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가 변함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9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(3)</a:t>
                      </a:r>
                      <a:endParaRPr lang="ko-KR" altLang="en-US" sz="7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인벤토리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플레이어의 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인벤토리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인벤토리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창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9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(4)</a:t>
                      </a:r>
                      <a:endParaRPr lang="ko-KR" altLang="en-US" sz="7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아이템명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인벤토리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내에서 선택하고 있는 아이템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(10)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에서 선택한 아이템에 따라 이름이 변함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9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(5)</a:t>
                      </a:r>
                      <a:endParaRPr lang="ko-KR" altLang="en-US" sz="7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조작설명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선택한 아이템을 버리는 조작 키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97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4490580" y="2823613"/>
            <a:ext cx="419621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1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381446" y="2845176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번호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843409" y="2845176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분</a:t>
            </a:r>
            <a:r>
              <a:rPr lang="ko-KR" altLang="en-US" sz="800" b="1" dirty="0">
                <a:latin typeface="+mn-ea"/>
              </a:rPr>
              <a:t>류</a:t>
            </a:r>
            <a:endParaRPr lang="ko-KR" altLang="en-US" sz="800" b="1" dirty="0" smtClean="0"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44204" y="2845176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설</a:t>
            </a:r>
            <a:r>
              <a:rPr lang="ko-KR" altLang="en-US" sz="800" b="1" dirty="0">
                <a:latin typeface="+mn-ea"/>
              </a:rPr>
              <a:t>명</a:t>
            </a:r>
            <a:endParaRPr lang="ko-KR" altLang="en-US" sz="800" b="1" dirty="0" smtClean="0"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696133" y="2855819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기</a:t>
            </a:r>
            <a:r>
              <a:rPr lang="ko-KR" altLang="en-US" sz="800" b="1" dirty="0">
                <a:latin typeface="+mn-ea"/>
              </a:rPr>
              <a:t>능</a:t>
            </a:r>
            <a:endParaRPr lang="ko-KR" altLang="en-US" sz="800" b="1" dirty="0" smtClean="0">
              <a:latin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490580" y="1252833"/>
            <a:ext cx="419621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1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6305260" y="1275432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특징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490580" y="1576323"/>
            <a:ext cx="4185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기본 </a:t>
            </a:r>
            <a:r>
              <a:rPr lang="en-US" altLang="ko-KR" sz="800" dirty="0" smtClean="0"/>
              <a:t>UI</a:t>
            </a:r>
            <a:r>
              <a:rPr lang="ko-KR" altLang="en-US" sz="800" dirty="0" smtClean="0"/>
              <a:t>들이 모두 보이는 창</a:t>
            </a:r>
            <a:endParaRPr lang="en-US" altLang="ko-KR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 smtClean="0"/>
              <a:t>‘</a:t>
            </a:r>
            <a:r>
              <a:rPr lang="ko-KR" altLang="en-US" sz="800" dirty="0" smtClean="0"/>
              <a:t>나가기</a:t>
            </a:r>
            <a:r>
              <a:rPr lang="en-US" altLang="ko-KR" sz="800" dirty="0" smtClean="0"/>
              <a:t>’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키를 눌렀을 경우 해당 상태 창에서 기본 화면</a:t>
            </a:r>
            <a:r>
              <a:rPr lang="en-US" altLang="ko-KR" sz="800" dirty="0" smtClean="0"/>
              <a:t>(UI</a:t>
            </a:r>
            <a:r>
              <a:rPr lang="ko-KR" altLang="en-US" sz="800" dirty="0" smtClean="0"/>
              <a:t>가 없는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으로 돌아감</a:t>
            </a:r>
            <a:endParaRPr lang="en-US" altLang="ko-KR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해당 창이 나오는 상황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모닥불에 앉았을 때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자동으로 </a:t>
            </a:r>
            <a:r>
              <a:rPr lang="en-US" altLang="ko-KR" sz="800" dirty="0" smtClean="0"/>
              <a:t>UI </a:t>
            </a:r>
            <a:r>
              <a:rPr lang="ko-KR" altLang="en-US" sz="800" dirty="0" smtClean="0"/>
              <a:t>출력</a:t>
            </a:r>
            <a:r>
              <a:rPr lang="en-US" altLang="ko-KR" sz="8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800" dirty="0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50386"/>
              </p:ext>
            </p:extLst>
          </p:nvPr>
        </p:nvGraphicFramePr>
        <p:xfrm>
          <a:off x="473807" y="4020192"/>
          <a:ext cx="2494861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6092"/>
                <a:gridCol w="121876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최종 수정일</a:t>
                      </a:r>
                      <a:endParaRPr lang="ko-KR" altLang="en-US" sz="7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2018-06-03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작성자</a:t>
                      </a:r>
                      <a:endParaRPr lang="ko-KR" altLang="en-US" sz="7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정희진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14019" y="1828184"/>
            <a:ext cx="155586" cy="15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ysClr val="windowText" lastClr="000000"/>
                </a:solidFill>
                <a:latin typeface="+mn-ea"/>
              </a:rPr>
              <a:t>1</a:t>
            </a:r>
            <a:endParaRPr lang="ko-KR" altLang="en-US" sz="7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14019" y="2160572"/>
            <a:ext cx="155586" cy="15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ysClr val="windowText" lastClr="000000"/>
                </a:solidFill>
                <a:latin typeface="+mn-ea"/>
              </a:rPr>
              <a:t>2</a:t>
            </a:r>
            <a:endParaRPr lang="ko-KR" altLang="en-US" sz="7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853966" y="2014694"/>
            <a:ext cx="155586" cy="15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ysClr val="windowText" lastClr="000000"/>
                </a:solidFill>
                <a:latin typeface="+mn-ea"/>
              </a:rPr>
              <a:t>3</a:t>
            </a:r>
            <a:endParaRPr lang="ko-KR" altLang="en-US" sz="7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035974" y="2692286"/>
            <a:ext cx="155586" cy="15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ysClr val="windowText" lastClr="000000"/>
                </a:solidFill>
                <a:latin typeface="+mn-ea"/>
              </a:rPr>
              <a:t>4</a:t>
            </a:r>
            <a:endParaRPr lang="ko-KR" altLang="en-US" sz="7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811666" y="2876625"/>
            <a:ext cx="155586" cy="15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ysClr val="windowText" lastClr="000000"/>
                </a:solidFill>
                <a:latin typeface="+mn-ea"/>
              </a:rPr>
              <a:t>5</a:t>
            </a:r>
            <a:endParaRPr lang="ko-KR" altLang="en-US" sz="7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838968" y="2876625"/>
            <a:ext cx="155586" cy="15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ysClr val="windowText" lastClr="000000"/>
                </a:solidFill>
                <a:latin typeface="+mn-ea"/>
              </a:rPr>
              <a:t>6</a:t>
            </a:r>
            <a:endParaRPr lang="ko-KR" altLang="en-US" sz="7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120484" y="3356483"/>
            <a:ext cx="155586" cy="15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ysClr val="windowText" lastClr="000000"/>
                </a:solidFill>
                <a:latin typeface="+mn-ea"/>
              </a:rPr>
              <a:t>7</a:t>
            </a:r>
            <a:endParaRPr lang="ko-KR" altLang="en-US" sz="7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495650" y="1711343"/>
            <a:ext cx="155586" cy="15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ysClr val="windowText" lastClr="000000"/>
                </a:solidFill>
                <a:latin typeface="+mn-ea"/>
              </a:rPr>
              <a:t>8</a:t>
            </a:r>
            <a:endParaRPr lang="ko-KR" altLang="en-US" sz="7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042801" y="1992611"/>
            <a:ext cx="155586" cy="15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ysClr val="windowText" lastClr="000000"/>
                </a:solidFill>
                <a:latin typeface="+mn-ea"/>
              </a:rPr>
              <a:t>9</a:t>
            </a:r>
            <a:endParaRPr lang="ko-KR" altLang="en-US" sz="7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00408" y="2160098"/>
            <a:ext cx="187250" cy="187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2407573" y="2046040"/>
            <a:ext cx="301920" cy="15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ysClr val="windowText" lastClr="000000"/>
                </a:solidFill>
                <a:latin typeface="+mn-ea"/>
              </a:rPr>
              <a:t>10</a:t>
            </a:r>
            <a:endParaRPr lang="ko-KR" altLang="en-US" sz="700" b="1" dirty="0">
              <a:solidFill>
                <a:sysClr val="windowText" lastClr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4365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4695255"/>
            <a:ext cx="2133600" cy="273844"/>
          </a:xfrm>
        </p:spPr>
        <p:txBody>
          <a:bodyPr/>
          <a:lstStyle/>
          <a:p>
            <a:fld id="{B3E1CDB1-B4CF-47E7-96F3-19FFE143CFC0}" type="slidenum"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fld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67544" y="4659982"/>
            <a:ext cx="8208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4695255"/>
            <a:ext cx="2895600" cy="273844"/>
          </a:xfrm>
        </p:spPr>
        <p:txBody>
          <a:bodyPr/>
          <a:lstStyle/>
          <a:p>
            <a:r>
              <a:rPr lang="en-US" altLang="ko-KR" sz="700" dirty="0" smtClean="0">
                <a:latin typeface="+mn-ea"/>
              </a:rPr>
              <a:t>UI </a:t>
            </a:r>
            <a:r>
              <a:rPr lang="ko-KR" altLang="en-US" sz="700" dirty="0" smtClean="0">
                <a:latin typeface="+mn-ea"/>
              </a:rPr>
              <a:t>디자인 문서</a:t>
            </a:r>
            <a:endParaRPr lang="ko-KR" altLang="en-US" sz="700" dirty="0"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67544" y="248672"/>
            <a:ext cx="20786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Ⅳ. UI </a:t>
            </a:r>
            <a:r>
              <a:rPr lang="ko-KR" altLang="en-US" sz="1600" b="1" dirty="0" smtClean="0">
                <a:latin typeface="+mn-ea"/>
              </a:rPr>
              <a:t>디자인 세부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718368"/>
            <a:ext cx="8219256" cy="45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67960" y="895230"/>
            <a:ext cx="2062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상태 창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7544" y="1629738"/>
            <a:ext cx="3803629" cy="21395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7545" y="1256353"/>
            <a:ext cx="3803628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상태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창</a:t>
            </a:r>
            <a:endParaRPr lang="ko-KR" altLang="en-US" sz="1100" b="1" dirty="0"/>
          </a:p>
        </p:txBody>
      </p:sp>
      <p:sp>
        <p:nvSpPr>
          <p:cNvPr id="42" name="하트 41"/>
          <p:cNvSpPr/>
          <p:nvPr/>
        </p:nvSpPr>
        <p:spPr>
          <a:xfrm>
            <a:off x="651511" y="1789136"/>
            <a:ext cx="250210" cy="250210"/>
          </a:xfrm>
          <a:prstGeom prst="hear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683716" y="1789136"/>
            <a:ext cx="83403" cy="2502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79203" y="1807297"/>
            <a:ext cx="417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N/ N</a:t>
            </a:r>
            <a:endParaRPr lang="ko-KR" altLang="en-US" sz="800" dirty="0">
              <a:latin typeface="+mn-ea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3" y="2164451"/>
            <a:ext cx="125105" cy="125105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2302832" y="3092541"/>
            <a:ext cx="166807" cy="3336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948368" y="2102127"/>
            <a:ext cx="875734" cy="5629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latin typeface="+mn-ea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2242947" y="2102127"/>
            <a:ext cx="0" cy="5629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534859" y="2102127"/>
            <a:ext cx="0" cy="5629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7" idx="1"/>
          </p:cNvCxnSpPr>
          <p:nvPr/>
        </p:nvCxnSpPr>
        <p:spPr>
          <a:xfrm>
            <a:off x="1948368" y="2383613"/>
            <a:ext cx="8757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999162" y="2676701"/>
            <a:ext cx="7741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b="1" dirty="0">
                <a:latin typeface="+mn-ea"/>
              </a:rPr>
              <a:t>WATER</a:t>
            </a:r>
            <a:endParaRPr lang="ko-KR" altLang="en-US" sz="600" b="1" dirty="0"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84385" y="2855070"/>
            <a:ext cx="7741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b="1" dirty="0">
                <a:latin typeface="+mn-ea"/>
              </a:rPr>
              <a:t>Q </a:t>
            </a:r>
            <a:r>
              <a:rPr lang="ko-KR" altLang="en-US" sz="600" b="1" dirty="0">
                <a:latin typeface="+mn-ea"/>
              </a:rPr>
              <a:t>버리기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249348" y="2854409"/>
            <a:ext cx="7741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b="1" dirty="0">
                <a:latin typeface="+mn-ea"/>
              </a:rPr>
              <a:t>Q </a:t>
            </a:r>
            <a:r>
              <a:rPr lang="ko-KR" altLang="en-US" sz="600" b="1" dirty="0">
                <a:latin typeface="+mn-ea"/>
              </a:rPr>
              <a:t>나가기</a:t>
            </a:r>
          </a:p>
        </p:txBody>
      </p:sp>
      <p:cxnSp>
        <p:nvCxnSpPr>
          <p:cNvPr id="55" name="직선 연결선 54"/>
          <p:cNvCxnSpPr/>
          <p:nvPr/>
        </p:nvCxnSpPr>
        <p:spPr>
          <a:xfrm>
            <a:off x="4490580" y="3203809"/>
            <a:ext cx="419622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730275"/>
              </p:ext>
            </p:extLst>
          </p:nvPr>
        </p:nvGraphicFramePr>
        <p:xfrm>
          <a:off x="4490580" y="3203809"/>
          <a:ext cx="4196219" cy="1446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147"/>
                <a:gridCol w="649884"/>
                <a:gridCol w="1872641"/>
                <a:gridCol w="1346547"/>
              </a:tblGrid>
              <a:tr h="209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(6)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조작설명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아이템 창을 나가는 조작 키 설명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9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(7)</a:t>
                      </a:r>
                      <a:endParaRPr lang="ko-KR" altLang="en-US" sz="7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플레이어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게임 내 플레이어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9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(8)</a:t>
                      </a:r>
                      <a:endParaRPr lang="ko-KR" altLang="en-US" sz="7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토템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토템 아이콘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9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(9)</a:t>
                      </a:r>
                      <a:endParaRPr lang="ko-KR" altLang="en-US" sz="7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토템 개수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토템의 총 개수와 남은 개수를 보여줌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토템의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개수 변동에 따라 실시간으로 수치가 달라짐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9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(10)</a:t>
                      </a:r>
                      <a:endParaRPr lang="ko-KR" altLang="en-US" sz="7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아이템선택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인벤토리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창 내에 선택된 아이템을 보여줌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이동키로 상하좌우를 움직일 수 있음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197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4490580" y="2823613"/>
            <a:ext cx="419621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1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381446" y="2845176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번호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843409" y="2845176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분</a:t>
            </a:r>
            <a:r>
              <a:rPr lang="ko-KR" altLang="en-US" sz="800" b="1" dirty="0">
                <a:latin typeface="+mn-ea"/>
              </a:rPr>
              <a:t>류</a:t>
            </a:r>
            <a:endParaRPr lang="ko-KR" altLang="en-US" sz="800" b="1" dirty="0" smtClean="0"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44204" y="2845176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설</a:t>
            </a:r>
            <a:r>
              <a:rPr lang="ko-KR" altLang="en-US" sz="800" b="1" dirty="0">
                <a:latin typeface="+mn-ea"/>
              </a:rPr>
              <a:t>명</a:t>
            </a:r>
            <a:endParaRPr lang="ko-KR" altLang="en-US" sz="800" b="1" dirty="0" smtClean="0"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696133" y="2855819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기</a:t>
            </a:r>
            <a:r>
              <a:rPr lang="ko-KR" altLang="en-US" sz="800" b="1" dirty="0">
                <a:latin typeface="+mn-ea"/>
              </a:rPr>
              <a:t>능</a:t>
            </a:r>
            <a:endParaRPr lang="ko-KR" altLang="en-US" sz="800" b="1" dirty="0" smtClean="0">
              <a:latin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490580" y="1252833"/>
            <a:ext cx="419621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1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6305260" y="1275432"/>
            <a:ext cx="5668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특징</a:t>
            </a: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/>
          </p:nvPr>
        </p:nvGraphicFramePr>
        <p:xfrm>
          <a:off x="473807" y="4020192"/>
          <a:ext cx="2494861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6092"/>
                <a:gridCol w="121876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최종 수정일</a:t>
                      </a:r>
                      <a:endParaRPr lang="ko-KR" altLang="en-US" sz="7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2018-06-03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작성자</a:t>
                      </a:r>
                      <a:endParaRPr lang="ko-KR" altLang="en-US" sz="7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정희진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14019" y="1828184"/>
            <a:ext cx="155586" cy="15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ysClr val="windowText" lastClr="000000"/>
                </a:solidFill>
                <a:latin typeface="+mn-ea"/>
              </a:rPr>
              <a:t>1</a:t>
            </a:r>
            <a:endParaRPr lang="ko-KR" altLang="en-US" sz="7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14019" y="2160572"/>
            <a:ext cx="155586" cy="15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ysClr val="windowText" lastClr="000000"/>
                </a:solidFill>
                <a:latin typeface="+mn-ea"/>
              </a:rPr>
              <a:t>2</a:t>
            </a:r>
            <a:endParaRPr lang="ko-KR" altLang="en-US" sz="7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853966" y="2014694"/>
            <a:ext cx="155586" cy="15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ysClr val="windowText" lastClr="000000"/>
                </a:solidFill>
                <a:latin typeface="+mn-ea"/>
              </a:rPr>
              <a:t>3</a:t>
            </a:r>
            <a:endParaRPr lang="ko-KR" altLang="en-US" sz="7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035974" y="2692286"/>
            <a:ext cx="155586" cy="15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ysClr val="windowText" lastClr="000000"/>
                </a:solidFill>
                <a:latin typeface="+mn-ea"/>
              </a:rPr>
              <a:t>4</a:t>
            </a:r>
            <a:endParaRPr lang="ko-KR" altLang="en-US" sz="7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811666" y="2876625"/>
            <a:ext cx="155586" cy="15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ysClr val="windowText" lastClr="000000"/>
                </a:solidFill>
                <a:latin typeface="+mn-ea"/>
              </a:rPr>
              <a:t>5</a:t>
            </a:r>
            <a:endParaRPr lang="ko-KR" altLang="en-US" sz="7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838968" y="2876625"/>
            <a:ext cx="155586" cy="15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ysClr val="windowText" lastClr="000000"/>
                </a:solidFill>
                <a:latin typeface="+mn-ea"/>
              </a:rPr>
              <a:t>6</a:t>
            </a:r>
            <a:endParaRPr lang="ko-KR" altLang="en-US" sz="7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120484" y="3356483"/>
            <a:ext cx="155586" cy="15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ysClr val="windowText" lastClr="000000"/>
                </a:solidFill>
                <a:latin typeface="+mn-ea"/>
              </a:rPr>
              <a:t>7</a:t>
            </a:r>
            <a:endParaRPr lang="ko-KR" altLang="en-US" sz="7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495650" y="1711343"/>
            <a:ext cx="155586" cy="15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ysClr val="windowText" lastClr="000000"/>
                </a:solidFill>
                <a:latin typeface="+mn-ea"/>
              </a:rPr>
              <a:t>8</a:t>
            </a:r>
            <a:endParaRPr lang="ko-KR" altLang="en-US" sz="7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042801" y="1992611"/>
            <a:ext cx="155586" cy="15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ysClr val="windowText" lastClr="000000"/>
                </a:solidFill>
                <a:latin typeface="+mn-ea"/>
              </a:rPr>
              <a:t>9</a:t>
            </a:r>
            <a:endParaRPr lang="ko-KR" altLang="en-US" sz="7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00408" y="2160098"/>
            <a:ext cx="187250" cy="187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2407573" y="2046040"/>
            <a:ext cx="301920" cy="15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ysClr val="windowText" lastClr="000000"/>
                </a:solidFill>
                <a:latin typeface="+mn-ea"/>
              </a:rPr>
              <a:t>10</a:t>
            </a:r>
            <a:endParaRPr lang="ko-KR" altLang="en-US" sz="7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490580" y="1576323"/>
            <a:ext cx="4185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기본 </a:t>
            </a:r>
            <a:r>
              <a:rPr lang="en-US" altLang="ko-KR" sz="800" dirty="0" smtClean="0"/>
              <a:t>UI</a:t>
            </a:r>
            <a:r>
              <a:rPr lang="ko-KR" altLang="en-US" sz="800" dirty="0" smtClean="0"/>
              <a:t>들이 모두 보이는 창</a:t>
            </a:r>
            <a:endParaRPr lang="en-US" altLang="ko-KR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 smtClean="0"/>
              <a:t>‘</a:t>
            </a:r>
            <a:r>
              <a:rPr lang="ko-KR" altLang="en-US" sz="800" dirty="0" smtClean="0"/>
              <a:t>나가기</a:t>
            </a:r>
            <a:r>
              <a:rPr lang="en-US" altLang="ko-KR" sz="800" dirty="0" smtClean="0"/>
              <a:t>’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키를 눌렀을 경우 해당 상태 창에서 기본 화면</a:t>
            </a:r>
            <a:r>
              <a:rPr lang="en-US" altLang="ko-KR" sz="800" dirty="0" smtClean="0"/>
              <a:t>(UI</a:t>
            </a:r>
            <a:r>
              <a:rPr lang="ko-KR" altLang="en-US" sz="800" dirty="0" smtClean="0"/>
              <a:t>가 없는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으로 돌아감</a:t>
            </a:r>
            <a:endParaRPr lang="en-US" altLang="ko-KR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해당 창이 나오는 상황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모닥불에 앉았을 때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자동으로 </a:t>
            </a:r>
            <a:r>
              <a:rPr lang="en-US" altLang="ko-KR" sz="800" dirty="0" smtClean="0"/>
              <a:t>UI </a:t>
            </a:r>
            <a:r>
              <a:rPr lang="ko-KR" altLang="en-US" sz="800" dirty="0" smtClean="0"/>
              <a:t>출력</a:t>
            </a:r>
            <a:r>
              <a:rPr lang="en-US" altLang="ko-KR" sz="8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490569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1368</Words>
  <Application>Microsoft Office PowerPoint</Application>
  <PresentationFormat>화면 슬라이드 쇼(16:9)</PresentationFormat>
  <Paragraphs>482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나눔고딕</vt:lpstr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희진</dc:creator>
  <cp:lastModifiedBy>정 희진</cp:lastModifiedBy>
  <cp:revision>16</cp:revision>
  <dcterms:created xsi:type="dcterms:W3CDTF">2018-06-02T14:35:07Z</dcterms:created>
  <dcterms:modified xsi:type="dcterms:W3CDTF">2018-06-02T17:10:07Z</dcterms:modified>
</cp:coreProperties>
</file>