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11309350" cx="20104100"/>
  <p:notesSz cx="20104100" cy="11309350"/>
  <p:embeddedFontLst>
    <p:embeddedFont>
      <p:font typeface="Arial Black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grpr3CCJ2UB5n77DJtXPSD/bvP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EE865B-ED94-421F-9E42-CF203DDF244B}">
  <a:tblStyle styleId="{D3EE865B-ED94-421F-9E42-CF203DDF24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ArialBlack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99d7f01b9_1_4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199d7f01b9_1_4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99d7f01b9_1_34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199d7f01b9_1_34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99d7f01b9_0_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199d7f01b9_0_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99d7f01b9_1_1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199d7f01b9_1_1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641c6e4bc_3_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1641c6e4bc_3_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99d7f01b9_1_21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199d7f01b9_1_21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641c6e4bc_3_8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1641c6e4bc_3_8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99d7f01b9_1_28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199d7f01b9_1_28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2103493699_1_5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32103493699_1_5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be2a62b02_0_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31be2a62b02_0_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641c6e4bc_2_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641c6e4bc_2_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1641c6e4bc_2_0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0"/>
          <p:cNvSpPr txBox="1"/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subTitle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/>
          <p:nvPr/>
        </p:nvSpPr>
        <p:spPr>
          <a:xfrm>
            <a:off x="2838209" y="9464675"/>
            <a:ext cx="8841105" cy="0"/>
          </a:xfrm>
          <a:custGeom>
            <a:rect b="b" l="l" r="r" t="t"/>
            <a:pathLst>
              <a:path extrusionOk="0" h="120000"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cap="flat" cmpd="sng" w="104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9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4" name="Google Shape;64;p29"/>
          <p:cNvSpPr txBox="1"/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seño personalizado">
  <p:cSld name="3_Diseño personalizado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0"/>
          <p:cNvSpPr txBox="1"/>
          <p:nvPr>
            <p:ph type="title"/>
          </p:nvPr>
        </p:nvSpPr>
        <p:spPr>
          <a:xfrm>
            <a:off x="6623050" y="70262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/>
          <p:nvPr/>
        </p:nvSpPr>
        <p:spPr>
          <a:xfrm>
            <a:off x="-6350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21"/>
          <p:cNvSpPr/>
          <p:nvPr/>
        </p:nvSpPr>
        <p:spPr>
          <a:xfrm>
            <a:off x="16938421" y="10202309"/>
            <a:ext cx="1576070" cy="511175"/>
          </a:xfrm>
          <a:custGeom>
            <a:rect b="b" l="l" r="r" t="t"/>
            <a:pathLst>
              <a:path extrusionOk="0" h="511175" w="1576069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69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69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69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21"/>
          <p:cNvSpPr/>
          <p:nvPr/>
        </p:nvSpPr>
        <p:spPr>
          <a:xfrm>
            <a:off x="18623540" y="10245307"/>
            <a:ext cx="378460" cy="469900"/>
          </a:xfrm>
          <a:custGeom>
            <a:rect b="b" l="l" r="r" t="t"/>
            <a:pathLst>
              <a:path extrusionOk="0" h="469900" w="378459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5" name="Google Shape;25;p21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26" name="Google Shape;26;p21"/>
            <p:cNvSpPr/>
            <p:nvPr/>
          </p:nvSpPr>
          <p:spPr>
            <a:xfrm>
              <a:off x="19053919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7" name="Google Shape;27;p2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2"/>
          <p:cNvSpPr txBox="1"/>
          <p:nvPr>
            <p:ph type="title"/>
          </p:nvPr>
        </p:nvSpPr>
        <p:spPr>
          <a:xfrm>
            <a:off x="6851650" y="74834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3"/>
          <p:cNvSpPr txBox="1"/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4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8" name="Google Shape;38;p24"/>
          <p:cNvSpPr txBox="1"/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/>
          <p:nvPr/>
        </p:nvSpPr>
        <p:spPr>
          <a:xfrm>
            <a:off x="727227" y="10202309"/>
            <a:ext cx="1576070" cy="511175"/>
          </a:xfrm>
          <a:custGeom>
            <a:rect b="b" l="l" r="r" t="t"/>
            <a:pathLst>
              <a:path extrusionOk="0" h="511175" w="157607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7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7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7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25"/>
          <p:cNvSpPr/>
          <p:nvPr/>
        </p:nvSpPr>
        <p:spPr>
          <a:xfrm>
            <a:off x="2412348" y="10245307"/>
            <a:ext cx="378460" cy="469900"/>
          </a:xfrm>
          <a:custGeom>
            <a:rect b="b" l="l" r="r" t="t"/>
            <a:pathLst>
              <a:path extrusionOk="0" h="469900" w="37846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2" name="Google Shape;42;p25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43" name="Google Shape;43;p25"/>
            <p:cNvSpPr/>
            <p:nvPr/>
          </p:nvSpPr>
          <p:spPr>
            <a:xfrm>
              <a:off x="2842727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4" name="Google Shape;44;p2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25"/>
          <p:cNvSpPr/>
          <p:nvPr/>
        </p:nvSpPr>
        <p:spPr>
          <a:xfrm>
            <a:off x="17840597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seño personalizado">
  <p:cSld name="5_Diseño personaliza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3340"/>
            <a:ext cx="20110047" cy="113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6"/>
          <p:cNvSpPr txBox="1"/>
          <p:nvPr>
            <p:ph type="title"/>
          </p:nvPr>
        </p:nvSpPr>
        <p:spPr>
          <a:xfrm>
            <a:off x="831850" y="71786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Diseño personalizado">
  <p:cSld name="6_Diseño personalizad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7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4" name="Google Shape;54;p27"/>
          <p:cNvSpPr txBox="1"/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eño personalizado">
  <p:cSld name="4_Diseño personalizad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8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9" name="Google Shape;59;p28"/>
          <p:cNvSpPr txBox="1"/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9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Relationship Id="rId6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AnRNcxIRepG3IrhNQyxTgHCeJaPsMWm7/view" TargetMode="External"/><Relationship Id="rId4" Type="http://schemas.openxmlformats.org/officeDocument/2006/relationships/image" Target="../media/image2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drive.google.com/file/d/1PS-j3GhCtUXf8ow0O56KSngX5Ity35cB/view" TargetMode="External"/><Relationship Id="rId4" Type="http://schemas.openxmlformats.org/officeDocument/2006/relationships/image" Target="../media/image2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drive.google.com/file/d/1sV__ircyYywcApOc0_ZR_dcWs6FqOt7S/view" TargetMode="External"/><Relationship Id="rId4" Type="http://schemas.openxmlformats.org/officeDocument/2006/relationships/image" Target="../media/image3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3308349" y="7864475"/>
            <a:ext cx="874951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800"/>
              <a:t>Gestión de Asesoramiento de ISAPRES</a:t>
            </a:r>
            <a:endParaRPr sz="4800"/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3727450" y="9617075"/>
            <a:ext cx="79113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CL" sz="2400">
                <a:latin typeface="Arial"/>
                <a:ea typeface="Arial"/>
                <a:cs typeface="Arial"/>
                <a:sym typeface="Arial"/>
              </a:rPr>
              <a:t>Lucas Manríquez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CL" sz="2400">
                <a:latin typeface="Arial"/>
                <a:ea typeface="Arial"/>
                <a:cs typeface="Arial"/>
                <a:sym typeface="Arial"/>
              </a:rPr>
              <a:t>Vicente Pizarro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CL" sz="2400">
                <a:latin typeface="Arial"/>
                <a:ea typeface="Arial"/>
                <a:cs typeface="Arial"/>
                <a:sym typeface="Arial"/>
              </a:rPr>
              <a:t>Ignacio Caballero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latin typeface="Arial"/>
                <a:ea typeface="Arial"/>
                <a:cs typeface="Arial"/>
                <a:sym typeface="Arial"/>
              </a:rPr>
              <a:t>				Maipú, </a:t>
            </a:r>
            <a:r>
              <a:rPr b="1" lang="es-CL"/>
              <a:t>10</a:t>
            </a:r>
            <a:r>
              <a:rPr b="1" lang="es-CL" sz="2400">
                <a:latin typeface="Arial"/>
                <a:ea typeface="Arial"/>
                <a:cs typeface="Arial"/>
                <a:sym typeface="Arial"/>
              </a:rPr>
              <a:t> Diciembre 2024</a:t>
            </a:r>
            <a:endParaRPr/>
          </a:p>
        </p:txBody>
      </p:sp>
      <p:sp>
        <p:nvSpPr>
          <p:cNvPr id="76" name="Google Shape;76;p1"/>
          <p:cNvSpPr/>
          <p:nvPr/>
        </p:nvSpPr>
        <p:spPr>
          <a:xfrm>
            <a:off x="14014450" y="3444875"/>
            <a:ext cx="488787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6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CAPSTONE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9213850" y="8318367"/>
            <a:ext cx="87630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/>
              <a:t>Topología del proyecto / Tecnologías utilizadas.</a:t>
            </a:r>
            <a:br>
              <a:rPr lang="es-CL" sz="4400"/>
            </a:br>
            <a:endParaRPr sz="4400"/>
          </a:p>
        </p:txBody>
      </p:sp>
      <p:sp>
        <p:nvSpPr>
          <p:cNvPr id="144" name="Google Shape;144;p11"/>
          <p:cNvSpPr txBox="1"/>
          <p:nvPr/>
        </p:nvSpPr>
        <p:spPr>
          <a:xfrm>
            <a:off x="7387891" y="8214023"/>
            <a:ext cx="167095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idx="1" type="body"/>
          </p:nvPr>
        </p:nvSpPr>
        <p:spPr>
          <a:xfrm>
            <a:off x="727227" y="755454"/>
            <a:ext cx="16792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Roadmap del proyecto</a:t>
            </a:r>
            <a:endParaRPr/>
          </a:p>
        </p:txBody>
      </p:sp>
      <p:pic>
        <p:nvPicPr>
          <p:cNvPr id="150" name="Google Shape;15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50" y="2390329"/>
            <a:ext cx="19507200" cy="69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99d7f01b9_1_4"/>
          <p:cNvSpPr txBox="1"/>
          <p:nvPr>
            <p:ph idx="1" type="body"/>
          </p:nvPr>
        </p:nvSpPr>
        <p:spPr>
          <a:xfrm>
            <a:off x="727227" y="755454"/>
            <a:ext cx="16792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800"/>
              <a:t>Topología del proyecto</a:t>
            </a:r>
            <a:endParaRPr/>
          </a:p>
        </p:txBody>
      </p:sp>
      <p:pic>
        <p:nvPicPr>
          <p:cNvPr id="156" name="Google Shape;156;g3199d7f01b9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238" y="1582993"/>
            <a:ext cx="12307618" cy="9510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800"/>
              <a:t>Tecnologías utilizadas.</a:t>
            </a:r>
            <a:endParaRPr/>
          </a:p>
        </p:txBody>
      </p:sp>
      <p:graphicFrame>
        <p:nvGraphicFramePr>
          <p:cNvPr id="162" name="Google Shape;162;p13"/>
          <p:cNvGraphicFramePr/>
          <p:nvPr/>
        </p:nvGraphicFramePr>
        <p:xfrm>
          <a:off x="3979713" y="197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{D3EE865B-ED94-421F-9E42-CF203DDF244B}</a:tableStyleId>
              </a:tblPr>
              <a:tblGrid>
                <a:gridCol w="3013225"/>
                <a:gridCol w="8197025"/>
              </a:tblGrid>
              <a:tr h="132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800"/>
                        <a:t>Framework backend que maneja la </a:t>
                      </a:r>
                      <a:r>
                        <a:rPr lang="es-CL" sz="2800"/>
                        <a:t>lógica</a:t>
                      </a:r>
                      <a:r>
                        <a:rPr lang="es-CL" sz="2800"/>
                        <a:t> de la </a:t>
                      </a:r>
                      <a:r>
                        <a:rPr lang="es-CL" sz="2800"/>
                        <a:t>aplicación.</a:t>
                      </a:r>
                      <a:endParaRPr sz="2800"/>
                    </a:p>
                  </a:txBody>
                  <a:tcPr marT="91425" marB="91425" marR="91425" marL="91425"/>
                </a:tc>
              </a:tr>
              <a:tr h="185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800"/>
                        <a:t>Base de datos para almacenar y gestionar </a:t>
                      </a:r>
                      <a:r>
                        <a:rPr lang="es-CL" sz="2800"/>
                        <a:t>información.</a:t>
                      </a:r>
                      <a:endParaRPr sz="2800"/>
                    </a:p>
                  </a:txBody>
                  <a:tcPr marT="91425" marB="91425" marR="91425" marL="91425"/>
                </a:tc>
              </a:tr>
              <a:tr h="226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2800">
                          <a:solidFill>
                            <a:schemeClr val="dk1"/>
                          </a:solidFill>
                        </a:rPr>
                        <a:t>Construcción y estabilización de la interfaz de usuario.</a:t>
                      </a:r>
                      <a:endParaRPr sz="2800"/>
                    </a:p>
                  </a:txBody>
                  <a:tcPr marT="91425" marB="91425" marR="91425" marL="91425"/>
                </a:tc>
              </a:tr>
              <a:tr h="83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2800">
                          <a:solidFill>
                            <a:schemeClr val="dk1"/>
                          </a:solidFill>
                        </a:rPr>
                        <a:t>Fetch API </a:t>
                      </a:r>
                      <a:endParaRPr sz="2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800"/>
                        <a:t>Permite hacer solicitudes HTTP asíncronas al backend o API’s externas.</a:t>
                      </a:r>
                      <a:endParaRPr sz="2800"/>
                    </a:p>
                  </a:txBody>
                  <a:tcPr marT="91425" marB="91425" marR="91425" marL="91425"/>
                </a:tc>
              </a:tr>
              <a:tr h="78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800"/>
                        <a:t>API UF</a:t>
                      </a:r>
                      <a:endParaRPr sz="2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800"/>
                        <a:t>Obtener el valor de las UF en tiempo real. </a:t>
                      </a:r>
                      <a:endParaRPr sz="2800"/>
                    </a:p>
                  </a:txBody>
                  <a:tcPr marT="91425" marB="91425" marR="91425" marL="91425"/>
                </a:tc>
              </a:tr>
              <a:tr h="132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800"/>
                        <a:t>Django Auth</a:t>
                      </a:r>
                      <a:endParaRPr sz="2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800"/>
                        <a:t>Manejo de inicio de sesión y roles de usuario.</a:t>
                      </a:r>
                      <a:endParaRPr sz="2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3" name="Google Shape;1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750" y="2108925"/>
            <a:ext cx="2782326" cy="9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4250" y="3398350"/>
            <a:ext cx="2155325" cy="16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0754" y="5237575"/>
            <a:ext cx="1146549" cy="12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5971" y="5944649"/>
            <a:ext cx="1337100" cy="146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/>
        </p:nvSpPr>
        <p:spPr>
          <a:xfrm>
            <a:off x="4718050" y="4177347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05</a:t>
            </a:r>
            <a:endParaRPr/>
          </a:p>
        </p:txBody>
      </p:sp>
      <p:sp>
        <p:nvSpPr>
          <p:cNvPr id="172" name="Google Shape;172;p14"/>
          <p:cNvSpPr txBox="1"/>
          <p:nvPr>
            <p:ph type="title"/>
          </p:nvPr>
        </p:nvSpPr>
        <p:spPr>
          <a:xfrm>
            <a:off x="4856400" y="5547125"/>
            <a:ext cx="9219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900"/>
              <a:t>Evidencias / </a:t>
            </a:r>
            <a:r>
              <a:rPr lang="es-CL" sz="3900"/>
              <a:t>Resultado de la solución.</a:t>
            </a:r>
            <a:endParaRPr sz="35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99d7f01b9_1_34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Modelo de BBDD</a:t>
            </a:r>
            <a:endParaRPr/>
          </a:p>
        </p:txBody>
      </p:sp>
      <p:pic>
        <p:nvPicPr>
          <p:cNvPr id="178" name="Google Shape;178;g3199d7f01b9_1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125" y="2281007"/>
            <a:ext cx="11553825" cy="74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99d7f01b9_0_0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Diagrama de caso de uso</a:t>
            </a:r>
            <a:endParaRPr/>
          </a:p>
        </p:txBody>
      </p:sp>
      <p:pic>
        <p:nvPicPr>
          <p:cNvPr id="184" name="Google Shape;184;g3199d7f01b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200" y="1453500"/>
            <a:ext cx="9173574" cy="982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Etapas de la implementación (Sprint 1) </a:t>
            </a:r>
            <a:endParaRPr/>
          </a:p>
        </p:txBody>
      </p:sp>
      <p:pic>
        <p:nvPicPr>
          <p:cNvPr id="190" name="Google Shape;1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913" y="4329901"/>
            <a:ext cx="15304276" cy="28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99d7f01b9_1_10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Etapas de la implementación (Sprint 1) </a:t>
            </a:r>
            <a:endParaRPr/>
          </a:p>
        </p:txBody>
      </p:sp>
      <p:pic>
        <p:nvPicPr>
          <p:cNvPr id="196" name="Google Shape;196;g3199d7f01b9_1_10" title="SPRINT 1 - Tri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1050" y="1813419"/>
            <a:ext cx="146304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641c6e4bc_3_0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Etapas de la implementación (Sprint 2)</a:t>
            </a:r>
            <a:endParaRPr/>
          </a:p>
        </p:txBody>
      </p:sp>
      <p:pic>
        <p:nvPicPr>
          <p:cNvPr id="202" name="Google Shape;202;g31641c6e4bc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877" y="3496099"/>
            <a:ext cx="10578350" cy="52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/>
          <p:nvPr/>
        </p:nvSpPr>
        <p:spPr>
          <a:xfrm>
            <a:off x="9518650" y="2378075"/>
            <a:ext cx="535755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6000">
                <a:latin typeface="Arial Black"/>
                <a:ea typeface="Arial Black"/>
                <a:cs typeface="Arial Black"/>
                <a:sym typeface="Arial Black"/>
              </a:rPr>
              <a:t>CONTENIDO</a:t>
            </a:r>
            <a:endParaRPr/>
          </a:p>
        </p:txBody>
      </p:sp>
      <p:sp>
        <p:nvSpPr>
          <p:cNvPr id="82" name="Google Shape;82;p4"/>
          <p:cNvSpPr txBox="1"/>
          <p:nvPr/>
        </p:nvSpPr>
        <p:spPr>
          <a:xfrm>
            <a:off x="9518650" y="4020489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  <p:sp>
        <p:nvSpPr>
          <p:cNvPr id="83" name="Google Shape;83;p4"/>
          <p:cNvSpPr txBox="1"/>
          <p:nvPr/>
        </p:nvSpPr>
        <p:spPr>
          <a:xfrm>
            <a:off x="9617262" y="7026177"/>
            <a:ext cx="457909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general y específicos.</a:t>
            </a:r>
            <a:endParaRPr/>
          </a:p>
        </p:txBody>
      </p:sp>
      <p:sp>
        <p:nvSpPr>
          <p:cNvPr id="84" name="Google Shape;84;p4"/>
          <p:cNvSpPr txBox="1"/>
          <p:nvPr/>
        </p:nvSpPr>
        <p:spPr>
          <a:xfrm>
            <a:off x="14771968" y="4782489"/>
            <a:ext cx="472888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Topología del proyecto / Tecnologías utilizadas.</a:t>
            </a:r>
            <a:endParaRPr/>
          </a:p>
        </p:txBody>
      </p:sp>
      <p:sp>
        <p:nvSpPr>
          <p:cNvPr id="85" name="Google Shape;85;p4"/>
          <p:cNvSpPr txBox="1"/>
          <p:nvPr/>
        </p:nvSpPr>
        <p:spPr>
          <a:xfrm>
            <a:off x="9518650" y="6264177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86" name="Google Shape;86;p4"/>
          <p:cNvSpPr txBox="1"/>
          <p:nvPr/>
        </p:nvSpPr>
        <p:spPr>
          <a:xfrm>
            <a:off x="14656174" y="4020489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/>
          </a:p>
        </p:txBody>
      </p:sp>
      <p:sp>
        <p:nvSpPr>
          <p:cNvPr id="87" name="Google Shape;87;p4"/>
          <p:cNvSpPr txBox="1"/>
          <p:nvPr/>
        </p:nvSpPr>
        <p:spPr>
          <a:xfrm>
            <a:off x="9617262" y="9356106"/>
            <a:ext cx="4166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Metodología de trabajo</a:t>
            </a:r>
            <a:r>
              <a:rPr b="1" lang="es-CL" sz="3000">
                <a:solidFill>
                  <a:schemeClr val="dk1"/>
                </a:solidFill>
              </a:rPr>
              <a:t> / Roles dentro del proyecto</a:t>
            </a:r>
            <a:endParaRPr/>
          </a:p>
        </p:txBody>
      </p:sp>
      <p:sp>
        <p:nvSpPr>
          <p:cNvPr id="88" name="Google Shape;88;p4"/>
          <p:cNvSpPr txBox="1"/>
          <p:nvPr/>
        </p:nvSpPr>
        <p:spPr>
          <a:xfrm>
            <a:off x="9617262" y="8432781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14656174" y="6264177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05</a:t>
            </a:r>
            <a:endParaRPr/>
          </a:p>
        </p:txBody>
      </p:sp>
      <p:sp>
        <p:nvSpPr>
          <p:cNvPr id="90" name="Google Shape;90;p4"/>
          <p:cNvSpPr txBox="1"/>
          <p:nvPr/>
        </p:nvSpPr>
        <p:spPr>
          <a:xfrm>
            <a:off x="9617262" y="4782488"/>
            <a:ext cx="4579097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Descripción y solución de la problemática.</a:t>
            </a:r>
            <a:endParaRPr b="1" i="0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14779065" y="9108535"/>
            <a:ext cx="41839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Conclusión.</a:t>
            </a:r>
            <a:endParaRPr/>
          </a:p>
        </p:txBody>
      </p:sp>
      <p:sp>
        <p:nvSpPr>
          <p:cNvPr id="92" name="Google Shape;92;p4"/>
          <p:cNvSpPr txBox="1"/>
          <p:nvPr/>
        </p:nvSpPr>
        <p:spPr>
          <a:xfrm>
            <a:off x="14656174" y="8346535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06</a:t>
            </a:r>
            <a:endParaRPr/>
          </a:p>
        </p:txBody>
      </p:sp>
      <p:sp>
        <p:nvSpPr>
          <p:cNvPr id="93" name="Google Shape;93;p4"/>
          <p:cNvSpPr txBox="1"/>
          <p:nvPr/>
        </p:nvSpPr>
        <p:spPr>
          <a:xfrm>
            <a:off x="14771968" y="7061037"/>
            <a:ext cx="4183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</a:rPr>
              <a:t>Evidencias / </a:t>
            </a:r>
            <a:r>
              <a:rPr b="1" i="0" lang="es-CL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 de la solución.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99d7f01b9_1_21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Etapas de la implementación (Sprint 2)</a:t>
            </a:r>
            <a:endParaRPr/>
          </a:p>
        </p:txBody>
      </p:sp>
      <p:pic>
        <p:nvPicPr>
          <p:cNvPr id="208" name="Google Shape;208;g3199d7f01b9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025" y="2398914"/>
            <a:ext cx="6017801" cy="678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3199d7f01b9_1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1151" y="2055432"/>
            <a:ext cx="5581650" cy="79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641c6e4bc_3_8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Etapas de la implementación (Sprint 3)</a:t>
            </a:r>
            <a:endParaRPr/>
          </a:p>
        </p:txBody>
      </p:sp>
      <p:pic>
        <p:nvPicPr>
          <p:cNvPr id="215" name="Google Shape;215;g31641c6e4bc_3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513" y="4058495"/>
            <a:ext cx="12373075" cy="31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99d7f01b9_1_28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Etapas de la implementación (Sprint 3)</a:t>
            </a:r>
            <a:endParaRPr/>
          </a:p>
        </p:txBody>
      </p:sp>
      <p:pic>
        <p:nvPicPr>
          <p:cNvPr id="221" name="Google Shape;221;g3199d7f01b9_1_28" title="SPRINT 3 AGORA SI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6850" y="1744244"/>
            <a:ext cx="146304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/>
          <p:nvPr>
            <p:ph type="title"/>
          </p:nvPr>
        </p:nvSpPr>
        <p:spPr>
          <a:xfrm>
            <a:off x="2464925" y="846094"/>
            <a:ext cx="16988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800"/>
              <a:t>Resultado de la solución.</a:t>
            </a:r>
            <a:br>
              <a:rPr lang="es-CL" sz="4800"/>
            </a:br>
            <a:endParaRPr/>
          </a:p>
        </p:txBody>
      </p:sp>
      <p:sp>
        <p:nvSpPr>
          <p:cNvPr id="227" name="Google Shape;227;p16"/>
          <p:cNvSpPr txBox="1"/>
          <p:nvPr/>
        </p:nvSpPr>
        <p:spPr>
          <a:xfrm>
            <a:off x="4832350" y="4572000"/>
            <a:ext cx="1043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6"/>
          <p:cNvSpPr txBox="1"/>
          <p:nvPr/>
        </p:nvSpPr>
        <p:spPr>
          <a:xfrm>
            <a:off x="5539600" y="4454725"/>
            <a:ext cx="94683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900"/>
              <a:t>A continuación, se demostrará en vivo el funcionamiento de la </a:t>
            </a:r>
            <a:r>
              <a:rPr b="1" lang="es-CL" sz="2900"/>
              <a:t>página</a:t>
            </a:r>
            <a:r>
              <a:rPr b="1" lang="es-CL" sz="2900"/>
              <a:t>.</a:t>
            </a:r>
            <a:endParaRPr b="1" sz="2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2103493699_1_5"/>
          <p:cNvSpPr txBox="1"/>
          <p:nvPr>
            <p:ph type="title"/>
          </p:nvPr>
        </p:nvSpPr>
        <p:spPr>
          <a:xfrm>
            <a:off x="2464925" y="846094"/>
            <a:ext cx="169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Verificación de errores</a:t>
            </a:r>
            <a:endParaRPr/>
          </a:p>
        </p:txBody>
      </p:sp>
      <p:sp>
        <p:nvSpPr>
          <p:cNvPr id="234" name="Google Shape;234;g32103493699_1_5"/>
          <p:cNvSpPr txBox="1"/>
          <p:nvPr/>
        </p:nvSpPr>
        <p:spPr>
          <a:xfrm>
            <a:off x="4832350" y="4572000"/>
            <a:ext cx="1043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g32103493699_1_5" title="VERIFICACION DE ERRORE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775" y="2054800"/>
            <a:ext cx="13514876" cy="76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/>
          <p:nvPr/>
        </p:nvSpPr>
        <p:spPr>
          <a:xfrm>
            <a:off x="7461250" y="7225347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06</a:t>
            </a:r>
            <a:endParaRPr/>
          </a:p>
        </p:txBody>
      </p:sp>
      <p:sp>
        <p:nvSpPr>
          <p:cNvPr id="241" name="Google Shape;241;p17"/>
          <p:cNvSpPr txBox="1"/>
          <p:nvPr>
            <p:ph type="title"/>
          </p:nvPr>
        </p:nvSpPr>
        <p:spPr>
          <a:xfrm>
            <a:off x="7537450" y="8397875"/>
            <a:ext cx="902002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600"/>
              <a:t>Conclusión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800"/>
              <a:t>Conclusión</a:t>
            </a:r>
            <a:endParaRPr/>
          </a:p>
        </p:txBody>
      </p:sp>
      <p:sp>
        <p:nvSpPr>
          <p:cNvPr id="247" name="Google Shape;247;p18"/>
          <p:cNvSpPr txBox="1"/>
          <p:nvPr/>
        </p:nvSpPr>
        <p:spPr>
          <a:xfrm>
            <a:off x="1190575" y="2183075"/>
            <a:ext cx="17348700" cy="6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/>
              <a:t>Concluyendo</a:t>
            </a:r>
            <a:r>
              <a:rPr lang="es-CL" sz="2500"/>
              <a:t> esta </a:t>
            </a:r>
            <a:r>
              <a:rPr lang="es-CL" sz="2500"/>
              <a:t>presentación</a:t>
            </a:r>
            <a:r>
              <a:rPr lang="es-CL" sz="2500"/>
              <a:t>, este proyecto ha resuelto la </a:t>
            </a:r>
            <a:r>
              <a:rPr lang="es-CL" sz="2500"/>
              <a:t>problemática</a:t>
            </a:r>
            <a:r>
              <a:rPr lang="es-CL" sz="2500"/>
              <a:t> de la </a:t>
            </a:r>
            <a:r>
              <a:rPr lang="es-CL" sz="2500"/>
              <a:t>información</a:t>
            </a:r>
            <a:r>
              <a:rPr lang="es-CL" sz="2500"/>
              <a:t> y el contacto directo de los asesores con los usuarios, utilizando herramientas aprendidas durante nuestra carrera universitaria, consiguiendo un portal web directo, intuitivo y amigable con el usuario final y ha sido una muy buena experiencia a futuro para trabajos web full stack, el manejo de las API’s y las </a:t>
            </a:r>
            <a:r>
              <a:rPr lang="es-CL" sz="2500"/>
              <a:t>metodologías</a:t>
            </a:r>
            <a:r>
              <a:rPr lang="es-CL" sz="2500"/>
              <a:t> </a:t>
            </a:r>
            <a:r>
              <a:rPr lang="es-CL" sz="2500"/>
              <a:t>ágiles.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/>
              <a:t>Dentro de las acciones futuras a realizar como grupo de trabajo y en este proyecto, es realizar las últimas reuniones con nuestra clienta, para pasar al paso de implementación del portal web con su dominio y host.</a:t>
            </a:r>
            <a:endParaRPr sz="2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be2a62b02_0_0"/>
          <p:cNvSpPr txBox="1"/>
          <p:nvPr/>
        </p:nvSpPr>
        <p:spPr>
          <a:xfrm>
            <a:off x="4556500" y="3601025"/>
            <a:ext cx="109911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5400"/>
              <a:t>Muchas gracias por su atención.</a:t>
            </a:r>
            <a:endParaRPr b="1" sz="5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title"/>
          </p:nvPr>
        </p:nvSpPr>
        <p:spPr>
          <a:xfrm>
            <a:off x="4413250" y="7559675"/>
            <a:ext cx="101346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600"/>
              <a:t>Descripción y solución de la problemática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12677531" y="6082347"/>
            <a:ext cx="19050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800"/>
              <a:t>Descripción y solución de la problemática</a:t>
            </a:r>
            <a:endParaRPr/>
          </a:p>
        </p:txBody>
      </p:sp>
      <p:sp>
        <p:nvSpPr>
          <p:cNvPr id="105" name="Google Shape;105;p6"/>
          <p:cNvSpPr txBox="1"/>
          <p:nvPr/>
        </p:nvSpPr>
        <p:spPr>
          <a:xfrm>
            <a:off x="1212850" y="2682875"/>
            <a:ext cx="104394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600">
                <a:latin typeface="Arial"/>
                <a:ea typeface="Arial"/>
                <a:cs typeface="Arial"/>
                <a:sym typeface="Arial"/>
              </a:rPr>
              <a:t>Nuestra problemática parte desde la ineficiencia y la sobreinformación dentro de </a:t>
            </a:r>
            <a:r>
              <a:rPr b="1" lang="es-CL" sz="3600"/>
              <a:t>páginas</a:t>
            </a:r>
            <a:r>
              <a:rPr b="1" lang="es-CL" sz="3600">
                <a:latin typeface="Arial"/>
                <a:ea typeface="Arial"/>
                <a:cs typeface="Arial"/>
                <a:sym typeface="Arial"/>
              </a:rPr>
              <a:t> actuales de cotizaciones de ISAPRES.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600">
                <a:latin typeface="Arial"/>
                <a:ea typeface="Arial"/>
                <a:cs typeface="Arial"/>
                <a:sym typeface="Arial"/>
              </a:rPr>
              <a:t>Nuestra solución a esta problemática es la simplificación de esto, además de que la comunicación con el usuario que está buscando una ISAPRE ideal se hará </a:t>
            </a:r>
            <a:r>
              <a:rPr b="1" lang="es-CL" sz="3600"/>
              <a:t>más</a:t>
            </a:r>
            <a:r>
              <a:rPr b="1" lang="es-CL" sz="3600">
                <a:latin typeface="Arial"/>
                <a:ea typeface="Arial"/>
                <a:cs typeface="Arial"/>
                <a:sym typeface="Arial"/>
              </a:rPr>
              <a:t> directa.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8977075" y="7591025"/>
            <a:ext cx="830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800"/>
              <a:t>TÍTULO</a:t>
            </a:r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8147050" y="6612017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112" name="Google Shape;112;p7"/>
          <p:cNvSpPr txBox="1"/>
          <p:nvPr/>
        </p:nvSpPr>
        <p:spPr>
          <a:xfrm>
            <a:off x="1289050" y="6612017"/>
            <a:ext cx="83058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480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Objetivo general y específicos.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idx="1" type="body"/>
          </p:nvPr>
        </p:nvSpPr>
        <p:spPr>
          <a:xfrm>
            <a:off x="727227" y="755454"/>
            <a:ext cx="1679242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800"/>
              <a:t>Objetivo general y específicos.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"/>
          <p:cNvSpPr txBox="1"/>
          <p:nvPr/>
        </p:nvSpPr>
        <p:spPr>
          <a:xfrm>
            <a:off x="1939125" y="2873100"/>
            <a:ext cx="10439400" cy="5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latin typeface="Arial"/>
                <a:ea typeface="Arial"/>
                <a:cs typeface="Arial"/>
                <a:sym typeface="Arial"/>
              </a:rPr>
              <a:t>Objetivo General:</a:t>
            </a:r>
            <a:br>
              <a:rPr b="1" lang="es-CL" sz="2400">
                <a:latin typeface="Arial"/>
                <a:ea typeface="Arial"/>
                <a:cs typeface="Arial"/>
                <a:sym typeface="Arial"/>
              </a:rPr>
            </a:br>
            <a:r>
              <a:rPr lang="es-CL" sz="2400">
                <a:latin typeface="Arial"/>
                <a:ea typeface="Arial"/>
                <a:cs typeface="Arial"/>
                <a:sym typeface="Arial"/>
              </a:rPr>
              <a:t>Poder simplificar páginas actuales de cotizaciones de ISAPRES y tener un contacto más directo con el usuario mediante Whatsapp</a:t>
            </a:r>
            <a:r>
              <a:rPr lang="es-CL" sz="2400"/>
              <a:t> a </a:t>
            </a:r>
            <a:r>
              <a:rPr lang="es-CL" sz="2400"/>
              <a:t>través</a:t>
            </a:r>
            <a:r>
              <a:rPr lang="es-CL" sz="2400"/>
              <a:t> de una </a:t>
            </a:r>
            <a:r>
              <a:rPr lang="es-CL" sz="2400"/>
              <a:t>página</a:t>
            </a:r>
            <a:r>
              <a:rPr lang="es-CL" sz="2400"/>
              <a:t> que contenga 2 vistas, una para el administrador y otra para el usuario que va a interactuar mayormente con esta misma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latin typeface="Arial"/>
                <a:ea typeface="Arial"/>
                <a:cs typeface="Arial"/>
                <a:sym typeface="Arial"/>
              </a:rPr>
              <a:t>Objetivos Específicos: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/>
              <a:t> Dividimos los objetivos </a:t>
            </a:r>
            <a:r>
              <a:rPr lang="es-CL" sz="2400"/>
              <a:t>específicos</a:t>
            </a:r>
            <a:r>
              <a:rPr lang="es-CL" sz="2400"/>
              <a:t> en 4 Épicas con sus historias de usuario correspondientes: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s-CL" sz="2400"/>
              <a:t>Épica Diseño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s-CL" sz="2400"/>
              <a:t>Épica </a:t>
            </a:r>
            <a:r>
              <a:rPr b="1" lang="es-CL" sz="2400"/>
              <a:t>Cálculo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s-CL" sz="2400"/>
              <a:t>Épica BBDD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s-CL" sz="2400"/>
              <a:t>Épica Admin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1119375" y="7545625"/>
            <a:ext cx="103935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5800"/>
              <a:t>Metodología de trabajo / </a:t>
            </a:r>
            <a:r>
              <a:rPr lang="es-CL" sz="5800"/>
              <a:t>Roles dentro del proyecto.</a:t>
            </a:r>
            <a:endParaRPr sz="6600"/>
          </a:p>
        </p:txBody>
      </p:sp>
      <p:sp>
        <p:nvSpPr>
          <p:cNvPr id="124" name="Google Shape;124;p9"/>
          <p:cNvSpPr txBox="1"/>
          <p:nvPr/>
        </p:nvSpPr>
        <p:spPr>
          <a:xfrm>
            <a:off x="9089872" y="6188075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800"/>
              <a:t>Metodología de trabajo.</a:t>
            </a:r>
            <a:endParaRPr/>
          </a:p>
        </p:txBody>
      </p:sp>
      <p:sp>
        <p:nvSpPr>
          <p:cNvPr id="130" name="Google Shape;130;p10"/>
          <p:cNvSpPr txBox="1"/>
          <p:nvPr/>
        </p:nvSpPr>
        <p:spPr>
          <a:xfrm>
            <a:off x="1212850" y="2786650"/>
            <a:ext cx="104394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/>
              <a:t>Metodología</a:t>
            </a:r>
            <a:r>
              <a:rPr b="1" lang="es-CL" sz="2400"/>
              <a:t> Utilizada: Agil SCRUM</a:t>
            </a:r>
            <a:endParaRPr b="1"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/>
              <a:t>Razones:</a:t>
            </a:r>
            <a:endParaRPr b="1"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s-CL" sz="2400"/>
              <a:t>Flexibilidad ante cambios</a:t>
            </a:r>
            <a:endParaRPr b="1"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s-CL" sz="2400"/>
              <a:t>Comodidad sobre los tiempos de trabajo</a:t>
            </a:r>
            <a:endParaRPr b="1"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s-CL" sz="2400"/>
              <a:t>Mayor orden de tareas</a:t>
            </a:r>
            <a:endParaRPr b="1"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s-CL" sz="2400"/>
              <a:t>Proyección</a:t>
            </a:r>
            <a:r>
              <a:rPr b="1" lang="es-CL" sz="2400"/>
              <a:t> del esfuerzo en las historias de Usuario</a:t>
            </a:r>
            <a:endParaRPr b="1"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1" lang="es-CL" sz="2400"/>
              <a:t>Este proyecto lo distribuimos en 3 Sprints:</a:t>
            </a:r>
            <a:endParaRPr b="1"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1"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-CL" sz="2400"/>
              <a:t>Sprint 1 (FrontEnd)</a:t>
            </a:r>
            <a:endParaRPr b="1"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-CL" sz="2400"/>
              <a:t>Sprint 2 (BackEnd y BBDD)</a:t>
            </a:r>
            <a:endParaRPr b="1"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-CL" sz="2400"/>
              <a:t>Sprint 3 (Vista de Administrador)</a:t>
            </a:r>
            <a:endParaRPr b="1" sz="2400"/>
          </a:p>
        </p:txBody>
      </p:sp>
      <p:pic>
        <p:nvPicPr>
          <p:cNvPr id="131" name="Google Shape;13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5275" y="1626171"/>
            <a:ext cx="6992399" cy="69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641c6e4bc_2_0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Roles dentro del proyecto.</a:t>
            </a:r>
            <a:endParaRPr/>
          </a:p>
        </p:txBody>
      </p:sp>
      <p:graphicFrame>
        <p:nvGraphicFramePr>
          <p:cNvPr id="138" name="Google Shape;138;g31641c6e4bc_2_0"/>
          <p:cNvGraphicFramePr/>
          <p:nvPr/>
        </p:nvGraphicFramePr>
        <p:xfrm>
          <a:off x="952500" y="320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{D3EE865B-ED94-421F-9E42-CF203DDF244B}</a:tableStyleId>
              </a:tblPr>
              <a:tblGrid>
                <a:gridCol w="9099550"/>
                <a:gridCol w="9099550"/>
              </a:tblGrid>
              <a:tr h="172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900"/>
                        <a:t>Vicente Pizarro</a:t>
                      </a:r>
                      <a:endParaRPr sz="2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900"/>
                        <a:t>Scrum Master, Product Owner, programador de BBDD, encargado mayormente de mantener contacto con el cliente y  </a:t>
                      </a:r>
                      <a:r>
                        <a:rPr lang="es-CL" sz="2900"/>
                        <a:t>creación</a:t>
                      </a:r>
                      <a:r>
                        <a:rPr lang="es-CL" sz="2900"/>
                        <a:t> de la base de datos.</a:t>
                      </a:r>
                      <a:endParaRPr sz="2900"/>
                    </a:p>
                  </a:txBody>
                  <a:tcPr marT="91425" marB="91425" marR="91425" marL="91425"/>
                </a:tc>
              </a:tr>
              <a:tr h="172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900"/>
                        <a:t>Ignacio Caballero</a:t>
                      </a:r>
                      <a:endParaRPr sz="2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900"/>
                        <a:t>Desarrollador BackEnd, encargado de el funcionamiento y conectividad de la aplicación web</a:t>
                      </a:r>
                      <a:endParaRPr sz="2900"/>
                    </a:p>
                  </a:txBody>
                  <a:tcPr marT="91425" marB="91425" marR="91425" marL="91425"/>
                </a:tc>
              </a:tr>
              <a:tr h="172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900"/>
                        <a:t>Lucas Manriquez</a:t>
                      </a:r>
                      <a:endParaRPr sz="2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900"/>
                        <a:t>Desarrollador FrontEnd, encargado de la </a:t>
                      </a:r>
                      <a:r>
                        <a:rPr lang="es-CL" sz="2900"/>
                        <a:t>realización</a:t>
                      </a:r>
                      <a:r>
                        <a:rPr lang="es-CL" sz="2900"/>
                        <a:t> de las </a:t>
                      </a:r>
                      <a:r>
                        <a:rPr lang="es-CL" sz="2900"/>
                        <a:t>páginas</a:t>
                      </a:r>
                      <a:r>
                        <a:rPr lang="es-CL" sz="2900"/>
                        <a:t> y la </a:t>
                      </a:r>
                      <a:r>
                        <a:rPr lang="es-CL" sz="2900"/>
                        <a:t>estilización</a:t>
                      </a:r>
                      <a:r>
                        <a:rPr lang="es-CL" sz="2900"/>
                        <a:t> de estas mismas.</a:t>
                      </a:r>
                      <a:endParaRPr sz="2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2022-07-20T19:15:37Z</dcterms:created>
  <dc:creator>Daniela Taito R.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0x010100018D87CEFA56DA42BF8E9E6D1D515907</vt:lpwstr>
  </property>
</Properties>
</file>