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98" r:id="rId9"/>
    <p:sldId id="264" r:id="rId10"/>
    <p:sldId id="265" r:id="rId11"/>
    <p:sldId id="266" r:id="rId12"/>
    <p:sldId id="267" r:id="rId13"/>
    <p:sldId id="268" r:id="rId14"/>
    <p:sldId id="269" r:id="rId15"/>
    <p:sldId id="271" r:id="rId16"/>
    <p:sldId id="272" r:id="rId17"/>
    <p:sldId id="273" r:id="rId18"/>
    <p:sldId id="274" r:id="rId19"/>
    <p:sldId id="299" r:id="rId20"/>
    <p:sldId id="276" r:id="rId21"/>
    <p:sldId id="277" r:id="rId22"/>
    <p:sldId id="278" r:id="rId23"/>
    <p:sldId id="279" r:id="rId24"/>
    <p:sldId id="286" r:id="rId25"/>
    <p:sldId id="300" r:id="rId26"/>
    <p:sldId id="287" r:id="rId27"/>
    <p:sldId id="290" r:id="rId28"/>
    <p:sldId id="288" r:id="rId29"/>
    <p:sldId id="289" r:id="rId30"/>
    <p:sldId id="291" r:id="rId31"/>
    <p:sldId id="292" r:id="rId32"/>
    <p:sldId id="293" r:id="rId33"/>
    <p:sldId id="294" r:id="rId34"/>
    <p:sldId id="295" r:id="rId35"/>
    <p:sldId id="296" r:id="rId36"/>
    <p:sldId id="301"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27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DD901-E1E3-4E71-BA23-43E0CB0C8E1F}" type="doc">
      <dgm:prSet loTypeId="urn:microsoft.com/office/officeart/2005/8/layout/hChevron3" loCatId="process" qsTypeId="urn:microsoft.com/office/officeart/2005/8/quickstyle/simple1" qsCatId="simple" csTypeId="urn:microsoft.com/office/officeart/2005/8/colors/colorful2" csCatId="colorful"/>
      <dgm:spPr/>
      <dgm:t>
        <a:bodyPr/>
        <a:lstStyle/>
        <a:p>
          <a:endParaRPr lang="en-US"/>
        </a:p>
      </dgm:t>
    </dgm:pt>
    <dgm:pt modelId="{6A2B2B2E-DF79-4843-A3F3-DA573A7B0A06}">
      <dgm:prSet/>
      <dgm:spPr/>
      <dgm:t>
        <a:bodyPr/>
        <a:lstStyle/>
        <a:p>
          <a:r>
            <a:rPr lang="en-US"/>
            <a:t>BUT WAIT!</a:t>
          </a:r>
        </a:p>
      </dgm:t>
    </dgm:pt>
    <dgm:pt modelId="{CC74B535-75E2-43A9-9AF7-3409AB4B6782}" type="parTrans" cxnId="{A2AC19C6-626C-453D-B381-7303305E85D6}">
      <dgm:prSet/>
      <dgm:spPr/>
      <dgm:t>
        <a:bodyPr/>
        <a:lstStyle/>
        <a:p>
          <a:endParaRPr lang="en-US"/>
        </a:p>
      </dgm:t>
    </dgm:pt>
    <dgm:pt modelId="{167BD21C-48A5-4664-98D6-4B3FFB26D6FC}" type="sibTrans" cxnId="{A2AC19C6-626C-453D-B381-7303305E85D6}">
      <dgm:prSet/>
      <dgm:spPr/>
      <dgm:t>
        <a:bodyPr/>
        <a:lstStyle/>
        <a:p>
          <a:endParaRPr lang="en-US"/>
        </a:p>
      </dgm:t>
    </dgm:pt>
    <dgm:pt modelId="{CD4A9FA0-A38C-4CB1-84D5-5FA37433031E}">
      <dgm:prSet/>
      <dgm:spPr/>
      <dgm:t>
        <a:bodyPr/>
        <a:lstStyle/>
        <a:p>
          <a:r>
            <a:rPr lang="en-US"/>
            <a:t>There is more!</a:t>
          </a:r>
        </a:p>
      </dgm:t>
    </dgm:pt>
    <dgm:pt modelId="{D7DD8F31-A06F-4C96-9893-161370898CCF}" type="parTrans" cxnId="{648F50EE-0D44-4FC2-995E-F6B08DC985A8}">
      <dgm:prSet/>
      <dgm:spPr/>
      <dgm:t>
        <a:bodyPr/>
        <a:lstStyle/>
        <a:p>
          <a:endParaRPr lang="en-US"/>
        </a:p>
      </dgm:t>
    </dgm:pt>
    <dgm:pt modelId="{CB33D852-E919-43C5-A4D8-01822818FD7D}" type="sibTrans" cxnId="{648F50EE-0D44-4FC2-995E-F6B08DC985A8}">
      <dgm:prSet/>
      <dgm:spPr/>
      <dgm:t>
        <a:bodyPr/>
        <a:lstStyle/>
        <a:p>
          <a:endParaRPr lang="en-US"/>
        </a:p>
      </dgm:t>
    </dgm:pt>
    <dgm:pt modelId="{29BA1110-F90B-4D4E-82A6-006BBCDF924E}" type="pres">
      <dgm:prSet presAssocID="{FD6DD901-E1E3-4E71-BA23-43E0CB0C8E1F}" presName="Name0" presStyleCnt="0">
        <dgm:presLayoutVars>
          <dgm:dir/>
          <dgm:resizeHandles val="exact"/>
        </dgm:presLayoutVars>
      </dgm:prSet>
      <dgm:spPr/>
      <dgm:t>
        <a:bodyPr/>
        <a:lstStyle/>
        <a:p>
          <a:endParaRPr lang="en-IN"/>
        </a:p>
      </dgm:t>
    </dgm:pt>
    <dgm:pt modelId="{988264C8-7821-4F98-9CD0-D71A85D13672}" type="pres">
      <dgm:prSet presAssocID="{6A2B2B2E-DF79-4843-A3F3-DA573A7B0A06}" presName="parTxOnly" presStyleLbl="node1" presStyleIdx="0" presStyleCnt="2">
        <dgm:presLayoutVars>
          <dgm:bulletEnabled val="1"/>
        </dgm:presLayoutVars>
      </dgm:prSet>
      <dgm:spPr/>
      <dgm:t>
        <a:bodyPr/>
        <a:lstStyle/>
        <a:p>
          <a:endParaRPr lang="en-IN"/>
        </a:p>
      </dgm:t>
    </dgm:pt>
    <dgm:pt modelId="{1E86F7A9-3173-4C72-90A5-09819C56941B}" type="pres">
      <dgm:prSet presAssocID="{167BD21C-48A5-4664-98D6-4B3FFB26D6FC}" presName="parSpace" presStyleCnt="0"/>
      <dgm:spPr/>
    </dgm:pt>
    <dgm:pt modelId="{F33453C2-642B-43EE-B5A5-1746616CB368}" type="pres">
      <dgm:prSet presAssocID="{CD4A9FA0-A38C-4CB1-84D5-5FA37433031E}" presName="parTxOnly" presStyleLbl="node1" presStyleIdx="1" presStyleCnt="2">
        <dgm:presLayoutVars>
          <dgm:bulletEnabled val="1"/>
        </dgm:presLayoutVars>
      </dgm:prSet>
      <dgm:spPr/>
      <dgm:t>
        <a:bodyPr/>
        <a:lstStyle/>
        <a:p>
          <a:endParaRPr lang="en-IN"/>
        </a:p>
      </dgm:t>
    </dgm:pt>
  </dgm:ptLst>
  <dgm:cxnLst>
    <dgm:cxn modelId="{1FE3560C-3FFE-468C-B431-272822F83261}" type="presOf" srcId="{6A2B2B2E-DF79-4843-A3F3-DA573A7B0A06}" destId="{988264C8-7821-4F98-9CD0-D71A85D13672}" srcOrd="0" destOrd="0" presId="urn:microsoft.com/office/officeart/2005/8/layout/hChevron3"/>
    <dgm:cxn modelId="{F13B5EAD-C2CB-46D4-A9AE-6734BF239B7F}" type="presOf" srcId="{CD4A9FA0-A38C-4CB1-84D5-5FA37433031E}" destId="{F33453C2-642B-43EE-B5A5-1746616CB368}" srcOrd="0" destOrd="0" presId="urn:microsoft.com/office/officeart/2005/8/layout/hChevron3"/>
    <dgm:cxn modelId="{A2AC19C6-626C-453D-B381-7303305E85D6}" srcId="{FD6DD901-E1E3-4E71-BA23-43E0CB0C8E1F}" destId="{6A2B2B2E-DF79-4843-A3F3-DA573A7B0A06}" srcOrd="0" destOrd="0" parTransId="{CC74B535-75E2-43A9-9AF7-3409AB4B6782}" sibTransId="{167BD21C-48A5-4664-98D6-4B3FFB26D6FC}"/>
    <dgm:cxn modelId="{7BBF5CEF-B78D-453C-AFB5-EFC867AC50A2}" type="presOf" srcId="{FD6DD901-E1E3-4E71-BA23-43E0CB0C8E1F}" destId="{29BA1110-F90B-4D4E-82A6-006BBCDF924E}" srcOrd="0" destOrd="0" presId="urn:microsoft.com/office/officeart/2005/8/layout/hChevron3"/>
    <dgm:cxn modelId="{648F50EE-0D44-4FC2-995E-F6B08DC985A8}" srcId="{FD6DD901-E1E3-4E71-BA23-43E0CB0C8E1F}" destId="{CD4A9FA0-A38C-4CB1-84D5-5FA37433031E}" srcOrd="1" destOrd="0" parTransId="{D7DD8F31-A06F-4C96-9893-161370898CCF}" sibTransId="{CB33D852-E919-43C5-A4D8-01822818FD7D}"/>
    <dgm:cxn modelId="{CA7C79A1-0A0E-4D70-BE56-4A161E8740E2}" type="presParOf" srcId="{29BA1110-F90B-4D4E-82A6-006BBCDF924E}" destId="{988264C8-7821-4F98-9CD0-D71A85D13672}" srcOrd="0" destOrd="0" presId="urn:microsoft.com/office/officeart/2005/8/layout/hChevron3"/>
    <dgm:cxn modelId="{424DA2F3-D4E5-44E4-B2AA-CABDDEED39D0}" type="presParOf" srcId="{29BA1110-F90B-4D4E-82A6-006BBCDF924E}" destId="{1E86F7A9-3173-4C72-90A5-09819C56941B}" srcOrd="1" destOrd="0" presId="urn:microsoft.com/office/officeart/2005/8/layout/hChevron3"/>
    <dgm:cxn modelId="{294F35F8-44AE-4C55-B6DC-037A58921E3A}" type="presParOf" srcId="{29BA1110-F90B-4D4E-82A6-006BBCDF924E}" destId="{F33453C2-642B-43EE-B5A5-1746616CB368}"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264C8-7821-4F98-9CD0-D71A85D13672}">
      <dsp:nvSpPr>
        <dsp:cNvPr id="0" name=""/>
        <dsp:cNvSpPr/>
      </dsp:nvSpPr>
      <dsp:spPr>
        <a:xfrm>
          <a:off x="8215" y="562213"/>
          <a:ext cx="5832871" cy="233314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6710" tIns="173355" rIns="86678" bIns="173355" numCol="1" spcCol="1270" anchor="ctr" anchorCtr="0">
          <a:noAutofit/>
        </a:bodyPr>
        <a:lstStyle/>
        <a:p>
          <a:pPr lvl="0" algn="ctr" defTabSz="2889250">
            <a:lnSpc>
              <a:spcPct val="90000"/>
            </a:lnSpc>
            <a:spcBef>
              <a:spcPct val="0"/>
            </a:spcBef>
            <a:spcAft>
              <a:spcPct val="35000"/>
            </a:spcAft>
          </a:pPr>
          <a:r>
            <a:rPr lang="en-US" sz="6500" kern="1200"/>
            <a:t>BUT WAIT!</a:t>
          </a:r>
        </a:p>
      </dsp:txBody>
      <dsp:txXfrm>
        <a:off x="8215" y="562213"/>
        <a:ext cx="5249584" cy="2333148"/>
      </dsp:txXfrm>
    </dsp:sp>
    <dsp:sp modelId="{F33453C2-642B-43EE-B5A5-1746616CB368}">
      <dsp:nvSpPr>
        <dsp:cNvPr id="0" name=""/>
        <dsp:cNvSpPr/>
      </dsp:nvSpPr>
      <dsp:spPr>
        <a:xfrm>
          <a:off x="4674512" y="562213"/>
          <a:ext cx="5832871" cy="2333148"/>
        </a:xfrm>
        <a:prstGeom prst="chevron">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033" tIns="173355" rIns="86678" bIns="173355" numCol="1" spcCol="1270" anchor="ctr" anchorCtr="0">
          <a:noAutofit/>
        </a:bodyPr>
        <a:lstStyle/>
        <a:p>
          <a:pPr lvl="0" algn="ctr" defTabSz="2889250">
            <a:lnSpc>
              <a:spcPct val="90000"/>
            </a:lnSpc>
            <a:spcBef>
              <a:spcPct val="0"/>
            </a:spcBef>
            <a:spcAft>
              <a:spcPct val="35000"/>
            </a:spcAft>
          </a:pPr>
          <a:r>
            <a:rPr lang="en-US" sz="6500" kern="1200"/>
            <a:t>There is more!</a:t>
          </a:r>
        </a:p>
      </dsp:txBody>
      <dsp:txXfrm>
        <a:off x="5841086" y="562213"/>
        <a:ext cx="3499723" cy="233314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12108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8a8fc507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8a8fc507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Visualization after removing 80%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8a8fc50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8a8fc50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Alaska- Most delayed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8a8fc507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8a8fc507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8a8fc507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8a8fc507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8a8fc507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8a8fc507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8a8fc50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8a8fc50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Gini index</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8a8fc507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8a8fc507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8a8fc507e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8a8fc507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8a8fc507e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8a8fc507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8a8fc507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8a8fc507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8a8fc507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8a8fc507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8a8fc507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8a8fc507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48a8fc507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48a8fc507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8a8fc507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8a8fc507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8a8fc507e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8a8fc507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8a8fc507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8a8fc507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48a8fc507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48a8fc507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8a8fc507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8a8fc507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8a8fc507e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8a8fc507e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8a8fc507e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8a8fc507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8a8fc507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8a8fc507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8a8fc507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8a8fc507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8a8fc507e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8a8fc507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9ac362ff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9ac362ff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9ac362ff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9ac362ff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8a8fc507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8a8fc507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EDA-Check missing data</a:t>
            </a:r>
            <a:endParaRPr/>
          </a:p>
        </p:txBody>
      </p:sp>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ncdc.noaa.gov/" TargetMode="External"/><Relationship Id="rId4" Type="http://schemas.openxmlformats.org/officeDocument/2006/relationships/hyperlink" Target="https://www.transtats.bts.gov/DL_SelectFields.asp?Table_ID=23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3" descr="Image result for flight cancellations"/>
          <p:cNvPicPr preferRelativeResize="0"/>
          <p:nvPr/>
        </p:nvPicPr>
        <p:blipFill rotWithShape="1">
          <a:blip r:embed="rId3">
            <a:alphaModFix/>
          </a:blip>
          <a:srcRect l="22052" r="25004" b="1"/>
          <a:stretch/>
        </p:blipFill>
        <p:spPr>
          <a:xfrm>
            <a:off x="4296867" y="1"/>
            <a:ext cx="4831627" cy="4520016"/>
          </a:xfrm>
          <a:custGeom>
            <a:avLst/>
            <a:gdLst/>
            <a:ahLst/>
            <a:cxnLst/>
            <a:rect l="l" t="t" r="r" b="b"/>
            <a:pathLst>
              <a:path w="4831627" h="4520011" extrusionOk="0">
                <a:moveTo>
                  <a:pt x="0" y="0"/>
                </a:moveTo>
                <a:lnTo>
                  <a:pt x="4831627" y="0"/>
                </a:lnTo>
                <a:lnTo>
                  <a:pt x="1416677" y="4520011"/>
                </a:lnTo>
                <a:close/>
              </a:path>
            </a:pathLst>
          </a:custGeom>
          <a:noFill/>
          <a:ln>
            <a:noFill/>
          </a:ln>
        </p:spPr>
      </p:pic>
      <p:pic>
        <p:nvPicPr>
          <p:cNvPr id="85" name="Google Shape;85;p13" descr="Image result for airplane in sky"/>
          <p:cNvPicPr preferRelativeResize="0"/>
          <p:nvPr/>
        </p:nvPicPr>
        <p:blipFill rotWithShape="1">
          <a:blip r:embed="rId4">
            <a:alphaModFix/>
          </a:blip>
          <a:srcRect t="15742" r="-2" b="-1"/>
          <a:stretch/>
        </p:blipFill>
        <p:spPr>
          <a:xfrm>
            <a:off x="4041994" y="-4"/>
            <a:ext cx="8139373" cy="6858000"/>
          </a:xfrm>
          <a:custGeom>
            <a:avLst/>
            <a:gdLst/>
            <a:ahLst/>
            <a:cxnLst/>
            <a:rect l="l" t="t" r="r" b="b"/>
            <a:pathLst>
              <a:path w="8139373" h="6858000" extrusionOk="0">
                <a:moveTo>
                  <a:pt x="5181344" y="0"/>
                </a:moveTo>
                <a:lnTo>
                  <a:pt x="8139373" y="0"/>
                </a:lnTo>
                <a:lnTo>
                  <a:pt x="8139373" y="6858000"/>
                </a:lnTo>
                <a:lnTo>
                  <a:pt x="0" y="6858000"/>
                </a:lnTo>
                <a:close/>
              </a:path>
            </a:pathLst>
          </a:custGeom>
          <a:noFill/>
          <a:ln>
            <a:noFill/>
          </a:ln>
        </p:spPr>
      </p:pic>
      <p:sp>
        <p:nvSpPr>
          <p:cNvPr id="86" name="Google Shape;86;p13"/>
          <p:cNvSpPr txBox="1">
            <a:spLocks noGrp="1"/>
          </p:cNvSpPr>
          <p:nvPr>
            <p:ph type="ctrTitle"/>
          </p:nvPr>
        </p:nvSpPr>
        <p:spPr>
          <a:xfrm>
            <a:off x="677334" y="1176489"/>
            <a:ext cx="3749061" cy="150846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5A60"/>
              </a:buClr>
              <a:buSzPts val="3200"/>
              <a:buFont typeface="Calibri"/>
              <a:buNone/>
            </a:pPr>
            <a:r>
              <a:rPr lang="en-US" sz="3200">
                <a:solidFill>
                  <a:srgbClr val="3F5A60"/>
                </a:solidFill>
                <a:latin typeface="Calibri"/>
                <a:ea typeface="Calibri"/>
                <a:cs typeface="Calibri"/>
                <a:sym typeface="Calibri"/>
              </a:rPr>
              <a:t>Flight Delay Prediction </a:t>
            </a:r>
            <a:endParaRPr/>
          </a:p>
        </p:txBody>
      </p:sp>
      <p:sp>
        <p:nvSpPr>
          <p:cNvPr id="87" name="Google Shape;87;p13"/>
          <p:cNvSpPr/>
          <p:nvPr/>
        </p:nvSpPr>
        <p:spPr>
          <a:xfrm rot="10800000" flipH="1">
            <a:off x="0" y="435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a:spLocks noGrp="1"/>
          </p:cNvSpPr>
          <p:nvPr>
            <p:ph type="subTitle" idx="1"/>
          </p:nvPr>
        </p:nvSpPr>
        <p:spPr>
          <a:xfrm>
            <a:off x="677335" y="2795618"/>
            <a:ext cx="1875794" cy="17243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solidFill>
                  <a:schemeClr val="accent5"/>
                </a:solidFill>
              </a:rPr>
              <a:t>Presented by:</a:t>
            </a:r>
            <a:br>
              <a:rPr lang="en-US" sz="1800">
                <a:solidFill>
                  <a:schemeClr val="accent5"/>
                </a:solidFill>
              </a:rPr>
            </a:br>
            <a:r>
              <a:rPr lang="en-US" sz="1800">
                <a:solidFill>
                  <a:schemeClr val="accent5"/>
                </a:solidFill>
              </a:rPr>
              <a:t>Vardaan Kishore</a:t>
            </a:r>
            <a:br>
              <a:rPr lang="en-US" sz="1800">
                <a:solidFill>
                  <a:schemeClr val="accent5"/>
                </a:solidFill>
              </a:rPr>
            </a:br>
            <a:r>
              <a:rPr lang="en-US" sz="1800">
                <a:solidFill>
                  <a:schemeClr val="accent5"/>
                </a:solidFill>
              </a:rPr>
              <a:t>Avin Sharma</a:t>
            </a:r>
            <a:br>
              <a:rPr lang="en-US" sz="1800">
                <a:solidFill>
                  <a:schemeClr val="accent5"/>
                </a:solidFill>
              </a:rPr>
            </a:br>
            <a:r>
              <a:rPr lang="en-US" sz="1800">
                <a:solidFill>
                  <a:schemeClr val="accent5"/>
                </a:solidFill>
              </a:rPr>
              <a:t>Gunjan Mishra</a:t>
            </a:r>
            <a:br>
              <a:rPr lang="en-US" sz="1800">
                <a:solidFill>
                  <a:schemeClr val="accent5"/>
                </a:solidFill>
              </a:rPr>
            </a:br>
            <a:r>
              <a:rPr lang="en-US" sz="1800">
                <a:solidFill>
                  <a:schemeClr val="accent5"/>
                </a:solidFill>
              </a:rPr>
              <a:t>Isha Goyal</a:t>
            </a:r>
            <a:endParaRPr sz="1800">
              <a:solidFill>
                <a:schemeClr val="accent5"/>
              </a:solidFill>
            </a:endParaRPr>
          </a:p>
        </p:txBody>
      </p:sp>
      <p:sp>
        <p:nvSpPr>
          <p:cNvPr id="2" name="Slide Number Placeholder 1">
            <a:extLst>
              <a:ext uri="{FF2B5EF4-FFF2-40B4-BE49-F238E27FC236}">
                <a16:creationId xmlns:a16="http://schemas.microsoft.com/office/drawing/2014/main" xmlns="" id="{4EAB24A1-A86D-4561-A837-07BBC2A1A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90100" y="-1804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Exploratory Data Analysis </a:t>
            </a:r>
            <a:endParaRPr dirty="0"/>
          </a:p>
        </p:txBody>
      </p:sp>
      <p:pic>
        <p:nvPicPr>
          <p:cNvPr id="159" name="Google Shape;159;p22"/>
          <p:cNvPicPr preferRelativeResize="0"/>
          <p:nvPr/>
        </p:nvPicPr>
        <p:blipFill rotWithShape="1">
          <a:blip r:embed="rId3">
            <a:alphaModFix/>
          </a:blip>
          <a:srcRect t="10303" r="2647" b="6195"/>
          <a:stretch/>
        </p:blipFill>
        <p:spPr>
          <a:xfrm>
            <a:off x="331200" y="1145300"/>
            <a:ext cx="10906126" cy="5011327"/>
          </a:xfrm>
          <a:prstGeom prst="rect">
            <a:avLst/>
          </a:prstGeom>
          <a:noFill/>
          <a:ln>
            <a:noFill/>
          </a:ln>
        </p:spPr>
      </p:pic>
      <p:sp>
        <p:nvSpPr>
          <p:cNvPr id="160" name="Google Shape;160;p22"/>
          <p:cNvSpPr txBox="1"/>
          <p:nvPr/>
        </p:nvSpPr>
        <p:spPr>
          <a:xfrm>
            <a:off x="2515225" y="6156625"/>
            <a:ext cx="50610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Percentage of data missing in each column</a:t>
            </a:r>
            <a:endParaRPr dirty="0"/>
          </a:p>
        </p:txBody>
      </p:sp>
      <p:sp>
        <p:nvSpPr>
          <p:cNvPr id="161" name="Google Shape;161;p22"/>
          <p:cNvSpPr txBox="1"/>
          <p:nvPr/>
        </p:nvSpPr>
        <p:spPr>
          <a:xfrm>
            <a:off x="145583" y="2226007"/>
            <a:ext cx="649800" cy="31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A</a:t>
            </a:r>
            <a:endParaRPr dirty="0"/>
          </a:p>
          <a:p>
            <a:pPr marL="0" lvl="0" indent="0" algn="l" rtl="0">
              <a:spcBef>
                <a:spcPts val="0"/>
              </a:spcBef>
              <a:spcAft>
                <a:spcPts val="0"/>
              </a:spcAft>
              <a:buNone/>
            </a:pPr>
            <a:r>
              <a:rPr lang="en-US" dirty="0"/>
              <a:t>T</a:t>
            </a:r>
            <a:endParaRPr dirty="0"/>
          </a:p>
          <a:p>
            <a:pPr marL="0" lvl="0" indent="0" algn="l" rtl="0">
              <a:spcBef>
                <a:spcPts val="0"/>
              </a:spcBef>
              <a:spcAft>
                <a:spcPts val="0"/>
              </a:spcAft>
              <a:buNone/>
            </a:pPr>
            <a:r>
              <a:rPr lang="en-US" dirty="0"/>
              <a:t>T</a:t>
            </a:r>
            <a:endParaRPr dirty="0"/>
          </a:p>
          <a:p>
            <a:pPr marL="0" lvl="0" indent="0" algn="l" rtl="0">
              <a:spcBef>
                <a:spcPts val="0"/>
              </a:spcBef>
              <a:spcAft>
                <a:spcPts val="0"/>
              </a:spcAft>
              <a:buNone/>
            </a:pPr>
            <a:r>
              <a:rPr lang="en-US" dirty="0"/>
              <a:t>R</a:t>
            </a:r>
            <a:endParaRPr dirty="0"/>
          </a:p>
          <a:p>
            <a:pPr marL="0" lvl="0" indent="0" algn="l" rtl="0">
              <a:spcBef>
                <a:spcPts val="0"/>
              </a:spcBef>
              <a:spcAft>
                <a:spcPts val="0"/>
              </a:spcAft>
              <a:buNone/>
            </a:pPr>
            <a:r>
              <a:rPr lang="en-US" dirty="0"/>
              <a:t>I</a:t>
            </a:r>
            <a:endParaRPr dirty="0"/>
          </a:p>
          <a:p>
            <a:pPr marL="0" lvl="0" indent="0" algn="l" rtl="0">
              <a:spcBef>
                <a:spcPts val="0"/>
              </a:spcBef>
              <a:spcAft>
                <a:spcPts val="0"/>
              </a:spcAft>
              <a:buNone/>
            </a:pPr>
            <a:r>
              <a:rPr lang="en-US" dirty="0"/>
              <a:t>B</a:t>
            </a:r>
            <a:endParaRPr dirty="0"/>
          </a:p>
          <a:p>
            <a:pPr marL="0" lvl="0" indent="0" algn="l" rtl="0">
              <a:spcBef>
                <a:spcPts val="0"/>
              </a:spcBef>
              <a:spcAft>
                <a:spcPts val="0"/>
              </a:spcAft>
              <a:buNone/>
            </a:pPr>
            <a:r>
              <a:rPr lang="en-US" dirty="0"/>
              <a:t>U</a:t>
            </a:r>
            <a:endParaRPr dirty="0"/>
          </a:p>
          <a:p>
            <a:pPr marL="0" lvl="0" indent="0" algn="l" rtl="0">
              <a:spcBef>
                <a:spcPts val="0"/>
              </a:spcBef>
              <a:spcAft>
                <a:spcPts val="0"/>
              </a:spcAft>
              <a:buNone/>
            </a:pPr>
            <a:r>
              <a:rPr lang="en-US" dirty="0"/>
              <a:t>T</a:t>
            </a:r>
            <a:endParaRPr dirty="0"/>
          </a:p>
          <a:p>
            <a:pPr marL="0" lvl="0" indent="0" algn="l" rtl="0">
              <a:spcBef>
                <a:spcPts val="0"/>
              </a:spcBef>
              <a:spcAft>
                <a:spcPts val="0"/>
              </a:spcAft>
              <a:buNone/>
            </a:pPr>
            <a:r>
              <a:rPr lang="en-US" dirty="0"/>
              <a:t>E</a:t>
            </a:r>
            <a:endParaRPr dirty="0"/>
          </a:p>
          <a:p>
            <a:pPr marL="0" lvl="0" indent="0" algn="l" rtl="0">
              <a:spcBef>
                <a:spcPts val="0"/>
              </a:spcBef>
              <a:spcAft>
                <a:spcPts val="0"/>
              </a:spcAft>
              <a:buNone/>
            </a:pPr>
            <a:r>
              <a:rPr lang="en-US" dirty="0"/>
              <a:t>S</a:t>
            </a:r>
            <a:endParaRPr dirty="0"/>
          </a:p>
        </p:txBody>
      </p:sp>
      <p:sp>
        <p:nvSpPr>
          <p:cNvPr id="2" name="Slide Number Placeholder 1">
            <a:extLst>
              <a:ext uri="{FF2B5EF4-FFF2-40B4-BE49-F238E27FC236}">
                <a16:creationId xmlns:a16="http://schemas.microsoft.com/office/drawing/2014/main" xmlns="" id="{ED9347B1-FB9C-4E62-925C-025A6B1D5B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p:nvSpPr>
          <p:cNvPr id="108" name="Rectangle 107">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Google Shape;166;p23"/>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dirty="0">
                <a:solidFill>
                  <a:schemeClr val="bg1"/>
                </a:solidFill>
                <a:latin typeface="+mj-lt"/>
                <a:ea typeface="+mj-ea"/>
                <a:cs typeface="+mj-cs"/>
              </a:rPr>
              <a:t>Data Visualization (Ontime vs Delay)</a:t>
            </a:r>
          </a:p>
        </p:txBody>
      </p:sp>
      <p:pic>
        <p:nvPicPr>
          <p:cNvPr id="167" name="Google Shape;167;p23"/>
          <p:cNvPicPr preferRelativeResize="0"/>
          <p:nvPr/>
        </p:nvPicPr>
        <p:blipFill>
          <a:blip r:embed="rId3">
            <a:extLst/>
          </a:blip>
          <a:stretch>
            <a:fillRect/>
          </a:stretch>
        </p:blipFill>
        <p:spPr>
          <a:xfrm>
            <a:off x="643467" y="1691313"/>
            <a:ext cx="10905066" cy="4362026"/>
          </a:xfrm>
          <a:prstGeom prst="rect">
            <a:avLst/>
          </a:prstGeom>
          <a:noFill/>
        </p:spPr>
      </p:pic>
      <p:sp>
        <p:nvSpPr>
          <p:cNvPr id="2" name="Slide Number Placeholder 1">
            <a:extLst>
              <a:ext uri="{FF2B5EF4-FFF2-40B4-BE49-F238E27FC236}">
                <a16:creationId xmlns:a16="http://schemas.microsoft.com/office/drawing/2014/main" xmlns="" id="{B6474899-CBE0-4558-9307-341E7748EC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14" name="Rectangle 113">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Google Shape;172;p24"/>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a:solidFill>
                  <a:schemeClr val="bg1"/>
                </a:solidFill>
                <a:latin typeface="+mj-lt"/>
                <a:ea typeface="+mj-ea"/>
                <a:cs typeface="+mj-cs"/>
              </a:rPr>
              <a:t>Top 30 Origin Departure Flight Delay</a:t>
            </a:r>
          </a:p>
        </p:txBody>
      </p:sp>
      <p:pic>
        <p:nvPicPr>
          <p:cNvPr id="173" name="Google Shape;173;p24"/>
          <p:cNvPicPr preferRelativeResize="0"/>
          <p:nvPr/>
        </p:nvPicPr>
        <p:blipFill>
          <a:blip r:embed="rId3">
            <a:extLst/>
          </a:blip>
          <a:stretch>
            <a:fillRect/>
          </a:stretch>
        </p:blipFill>
        <p:spPr>
          <a:xfrm>
            <a:off x="643467" y="1786733"/>
            <a:ext cx="10905066" cy="4171186"/>
          </a:xfrm>
          <a:prstGeom prst="rect">
            <a:avLst/>
          </a:prstGeom>
          <a:noFill/>
        </p:spPr>
      </p:pic>
      <p:sp>
        <p:nvSpPr>
          <p:cNvPr id="2" name="Slide Number Placeholder 1">
            <a:extLst>
              <a:ext uri="{FF2B5EF4-FFF2-40B4-BE49-F238E27FC236}">
                <a16:creationId xmlns:a16="http://schemas.microsoft.com/office/drawing/2014/main" xmlns="" id="{870043C8-B53C-48B9-A416-0456E631F2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p:nvSpPr>
          <p:cNvPr id="120" name="Rectangle 119">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25"/>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a:solidFill>
                  <a:schemeClr val="bg1"/>
                </a:solidFill>
                <a:latin typeface="+mj-lt"/>
                <a:ea typeface="+mj-ea"/>
                <a:cs typeface="+mj-cs"/>
              </a:rPr>
              <a:t>Top 30 Destination Arrival Flight Delay</a:t>
            </a:r>
          </a:p>
        </p:txBody>
      </p:sp>
      <p:pic>
        <p:nvPicPr>
          <p:cNvPr id="179" name="Google Shape;179;p25"/>
          <p:cNvPicPr preferRelativeResize="0"/>
          <p:nvPr/>
        </p:nvPicPr>
        <p:blipFill>
          <a:blip r:embed="rId3">
            <a:extLst/>
          </a:blip>
          <a:stretch>
            <a:fillRect/>
          </a:stretch>
        </p:blipFill>
        <p:spPr>
          <a:xfrm>
            <a:off x="643467" y="1786733"/>
            <a:ext cx="10905066" cy="4171186"/>
          </a:xfrm>
          <a:prstGeom prst="rect">
            <a:avLst/>
          </a:prstGeom>
          <a:noFill/>
        </p:spPr>
      </p:pic>
      <p:sp>
        <p:nvSpPr>
          <p:cNvPr id="2" name="Slide Number Placeholder 1">
            <a:extLst>
              <a:ext uri="{FF2B5EF4-FFF2-40B4-BE49-F238E27FC236}">
                <a16:creationId xmlns:a16="http://schemas.microsoft.com/office/drawing/2014/main" xmlns="" id="{58E9A206-CA38-4CDF-8A11-F76546F619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3"/>
        <p:cNvGrpSpPr/>
        <p:nvPr/>
      </p:nvGrpSpPr>
      <p:grpSpPr>
        <a:xfrm>
          <a:off x="0" y="0"/>
          <a:ext cx="0" cy="0"/>
          <a:chOff x="0" y="0"/>
          <a:chExt cx="0" cy="0"/>
        </a:xfrm>
      </p:grpSpPr>
      <p:sp>
        <p:nvSpPr>
          <p:cNvPr id="126" name="Rectangle 125">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Google Shape;184;p26"/>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dirty="0">
                <a:solidFill>
                  <a:schemeClr val="bg1"/>
                </a:solidFill>
                <a:latin typeface="+mj-lt"/>
                <a:ea typeface="+mj-ea"/>
                <a:cs typeface="+mj-cs"/>
              </a:rPr>
              <a:t>Correlation Heat Map</a:t>
            </a:r>
          </a:p>
        </p:txBody>
      </p:sp>
      <p:pic>
        <p:nvPicPr>
          <p:cNvPr id="185" name="Google Shape;185;p26"/>
          <p:cNvPicPr preferRelativeResize="0"/>
          <p:nvPr/>
        </p:nvPicPr>
        <p:blipFill>
          <a:blip r:embed="rId3">
            <a:extLst/>
          </a:blip>
          <a:stretch>
            <a:fillRect/>
          </a:stretch>
        </p:blipFill>
        <p:spPr>
          <a:xfrm>
            <a:off x="2921170" y="1675227"/>
            <a:ext cx="6805837" cy="4608972"/>
          </a:xfrm>
          <a:prstGeom prst="rect">
            <a:avLst/>
          </a:prstGeom>
          <a:noFill/>
        </p:spPr>
      </p:pic>
      <p:sp>
        <p:nvSpPr>
          <p:cNvPr id="2" name="Slide Number Placeholder 1">
            <a:extLst>
              <a:ext uri="{FF2B5EF4-FFF2-40B4-BE49-F238E27FC236}">
                <a16:creationId xmlns:a16="http://schemas.microsoft.com/office/drawing/2014/main" xmlns="" id="{7B63B9AA-0192-4787-A582-005AE2024E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5"/>
        <p:cNvGrpSpPr/>
        <p:nvPr/>
      </p:nvGrpSpPr>
      <p:grpSpPr>
        <a:xfrm>
          <a:off x="0" y="0"/>
          <a:ext cx="0" cy="0"/>
          <a:chOff x="0" y="0"/>
          <a:chExt cx="0" cy="0"/>
        </a:xfrm>
      </p:grpSpPr>
      <p:sp>
        <p:nvSpPr>
          <p:cNvPr id="74" name="Rectangle 73">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Google Shape;196;p28"/>
          <p:cNvSpPr txBox="1">
            <a:spLocks noGrp="1"/>
          </p:cNvSpPr>
          <p:nvPr>
            <p:ph type="title"/>
          </p:nvPr>
        </p:nvSpPr>
        <p:spPr>
          <a:xfrm>
            <a:off x="838200" y="963877"/>
            <a:ext cx="3494362" cy="493024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US">
                <a:solidFill>
                  <a:schemeClr val="accent1"/>
                </a:solidFill>
              </a:rPr>
              <a:t>Definition of Delay	</a:t>
            </a:r>
          </a:p>
        </p:txBody>
      </p:sp>
      <p:cxnSp>
        <p:nvCxnSpPr>
          <p:cNvPr id="76" name="Straight Connector 75">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7" name="Google Shape;197;p28"/>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Char char="•"/>
            </a:pPr>
            <a:r>
              <a:rPr lang="en-US" sz="2400"/>
              <a:t>Here we create a custom column ‘Flight Delay’</a:t>
            </a:r>
          </a:p>
          <a:p>
            <a:pPr marL="457200" lvl="0" indent="-342900" rtl="0">
              <a:spcBef>
                <a:spcPts val="0"/>
              </a:spcBef>
              <a:spcAft>
                <a:spcPts val="0"/>
              </a:spcAft>
              <a:buSzPts val="1800"/>
              <a:buChar char="•"/>
            </a:pPr>
            <a:r>
              <a:rPr lang="en-US" sz="2400"/>
              <a:t>This is defined as if Arrival time is delayed  &gt;15 minutes, we assign the flight to the delayed category</a:t>
            </a:r>
          </a:p>
          <a:p>
            <a:pPr marL="457200" lvl="0" indent="-342900" rtl="0">
              <a:spcBef>
                <a:spcPts val="0"/>
              </a:spcBef>
              <a:spcAft>
                <a:spcPts val="0"/>
              </a:spcAft>
              <a:buSzPts val="1800"/>
              <a:buChar char="•"/>
            </a:pPr>
            <a:r>
              <a:rPr lang="en-US" sz="2400"/>
              <a:t>The other category is ‘OnTime’</a:t>
            </a:r>
          </a:p>
        </p:txBody>
      </p:sp>
      <p:sp>
        <p:nvSpPr>
          <p:cNvPr id="2" name="Slide Number Placeholder 1">
            <a:extLst>
              <a:ext uri="{FF2B5EF4-FFF2-40B4-BE49-F238E27FC236}">
                <a16:creationId xmlns:a16="http://schemas.microsoft.com/office/drawing/2014/main" xmlns="" id="{A6BD26BE-3FA0-49FE-9D49-A21EFD7408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81" name="Rectangle 80">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Google Shape;202;p29"/>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a:solidFill>
                  <a:schemeClr val="bg1"/>
                </a:solidFill>
                <a:latin typeface="+mj-lt"/>
                <a:ea typeface="+mj-ea"/>
                <a:cs typeface="+mj-cs"/>
              </a:rPr>
              <a:t>Importance Graph</a:t>
            </a:r>
          </a:p>
        </p:txBody>
      </p:sp>
      <p:pic>
        <p:nvPicPr>
          <p:cNvPr id="204" name="Google Shape;204;p29"/>
          <p:cNvPicPr preferRelativeResize="0"/>
          <p:nvPr/>
        </p:nvPicPr>
        <p:blipFill>
          <a:blip r:embed="rId3">
            <a:extLst/>
          </a:blip>
          <a:stretch>
            <a:fillRect/>
          </a:stretch>
        </p:blipFill>
        <p:spPr>
          <a:xfrm>
            <a:off x="2241439" y="1675227"/>
            <a:ext cx="7709121" cy="4394199"/>
          </a:xfrm>
          <a:prstGeom prst="rect">
            <a:avLst/>
          </a:prstGeom>
          <a:noFill/>
        </p:spPr>
      </p:pic>
      <p:sp>
        <p:nvSpPr>
          <p:cNvPr id="2" name="Slide Number Placeholder 1">
            <a:extLst>
              <a:ext uri="{FF2B5EF4-FFF2-40B4-BE49-F238E27FC236}">
                <a16:creationId xmlns:a16="http://schemas.microsoft.com/office/drawing/2014/main" xmlns="" id="{C133FFB6-E924-4932-9E89-1AC9784E61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8"/>
        <p:cNvGrpSpPr/>
        <p:nvPr/>
      </p:nvGrpSpPr>
      <p:grpSpPr>
        <a:xfrm>
          <a:off x="0" y="0"/>
          <a:ext cx="0" cy="0"/>
          <a:chOff x="0" y="0"/>
          <a:chExt cx="0" cy="0"/>
        </a:xfrm>
      </p:grpSpPr>
      <p:sp>
        <p:nvSpPr>
          <p:cNvPr id="87" name="Rectangle 86">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Google Shape;209;p30"/>
          <p:cNvSpPr txBox="1">
            <a:spLocks noGrp="1"/>
          </p:cNvSpPr>
          <p:nvPr>
            <p:ph type="title"/>
          </p:nvPr>
        </p:nvSpPr>
        <p:spPr>
          <a:xfrm>
            <a:off x="838200" y="963877"/>
            <a:ext cx="3494362" cy="493024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US">
                <a:solidFill>
                  <a:schemeClr val="accent1"/>
                </a:solidFill>
              </a:rPr>
              <a:t>Classification Models Used	</a:t>
            </a:r>
          </a:p>
        </p:txBody>
      </p:sp>
      <p:cxnSp>
        <p:nvCxnSpPr>
          <p:cNvPr id="89" name="Straight Connector 88">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0" name="Google Shape;210;p30"/>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AutoNum type="arabicPeriod"/>
            </a:pPr>
            <a:r>
              <a:rPr lang="en-US" sz="2400"/>
              <a:t>K-Nearest Neighbors</a:t>
            </a:r>
          </a:p>
          <a:p>
            <a:pPr marL="457200" lvl="0" indent="-342900" rtl="0">
              <a:spcBef>
                <a:spcPts val="0"/>
              </a:spcBef>
              <a:spcAft>
                <a:spcPts val="0"/>
              </a:spcAft>
              <a:buSzPts val="1800"/>
              <a:buAutoNum type="arabicPeriod"/>
            </a:pPr>
            <a:r>
              <a:rPr lang="en-US" sz="2400"/>
              <a:t>Naive Bayes</a:t>
            </a:r>
          </a:p>
          <a:p>
            <a:pPr marL="457200" lvl="0" indent="-342900" rtl="0">
              <a:spcBef>
                <a:spcPts val="0"/>
              </a:spcBef>
              <a:spcAft>
                <a:spcPts val="0"/>
              </a:spcAft>
              <a:buSzPts val="1800"/>
              <a:buAutoNum type="arabicPeriod"/>
            </a:pPr>
            <a:r>
              <a:rPr lang="en-US" sz="2400"/>
              <a:t>Decision Tree</a:t>
            </a:r>
          </a:p>
          <a:p>
            <a:pPr marL="457200" lvl="0" indent="-342900" rtl="0">
              <a:spcBef>
                <a:spcPts val="0"/>
              </a:spcBef>
              <a:spcAft>
                <a:spcPts val="0"/>
              </a:spcAft>
              <a:buSzPts val="1800"/>
              <a:buAutoNum type="arabicPeriod"/>
            </a:pPr>
            <a:r>
              <a:rPr lang="en-US" sz="2400"/>
              <a:t>Random Forest</a:t>
            </a:r>
          </a:p>
          <a:p>
            <a:pPr marL="457200" lvl="0" indent="-342900" rtl="0">
              <a:spcBef>
                <a:spcPts val="0"/>
              </a:spcBef>
              <a:spcAft>
                <a:spcPts val="0"/>
              </a:spcAft>
              <a:buSzPts val="1800"/>
              <a:buAutoNum type="arabicPeriod"/>
            </a:pPr>
            <a:r>
              <a:rPr lang="en-US" sz="2400"/>
              <a:t>Neural Network</a:t>
            </a:r>
          </a:p>
          <a:p>
            <a:pPr marL="457200" lvl="0" indent="-342900" rtl="0">
              <a:spcBef>
                <a:spcPts val="0"/>
              </a:spcBef>
              <a:spcAft>
                <a:spcPts val="0"/>
              </a:spcAft>
              <a:buSzPts val="1800"/>
              <a:buAutoNum type="arabicPeriod"/>
            </a:pPr>
            <a:r>
              <a:rPr lang="en-US" sz="2400"/>
              <a:t>Adaboost</a:t>
            </a:r>
          </a:p>
        </p:txBody>
      </p:sp>
      <p:sp>
        <p:nvSpPr>
          <p:cNvPr id="2" name="Slide Number Placeholder 1">
            <a:extLst>
              <a:ext uri="{FF2B5EF4-FFF2-40B4-BE49-F238E27FC236}">
                <a16:creationId xmlns:a16="http://schemas.microsoft.com/office/drawing/2014/main" xmlns="" id="{9F720E1A-ABF7-4F3A-93AA-3920853094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4"/>
        <p:cNvGrpSpPr/>
        <p:nvPr/>
      </p:nvGrpSpPr>
      <p:grpSpPr>
        <a:xfrm>
          <a:off x="0" y="0"/>
          <a:ext cx="0" cy="0"/>
          <a:chOff x="0" y="0"/>
          <a:chExt cx="0" cy="0"/>
        </a:xfrm>
      </p:grpSpPr>
      <p:sp>
        <p:nvSpPr>
          <p:cNvPr id="158" name="Rectangle 157">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5" name="Google Shape;215;p31"/>
          <p:cNvSpPr txBox="1">
            <a:spLocks noGrp="1"/>
          </p:cNvSpPr>
          <p:nvPr>
            <p:ph type="title"/>
          </p:nvPr>
        </p:nvSpPr>
        <p:spPr>
          <a:xfrm>
            <a:off x="643467" y="643467"/>
            <a:ext cx="3363974" cy="1597315"/>
          </a:xfrm>
          <a:prstGeom prst="rect">
            <a:avLst/>
          </a:prstGeom>
          <a:noFill/>
          <a:ln w="19050">
            <a:solidFill>
              <a:schemeClr val="bg1"/>
            </a:solidFill>
          </a:ln>
        </p:spPr>
        <p:txBody>
          <a:bodyPr spcFirstLastPara="1" wrap="square" lIns="91425" tIns="45700" rIns="91425" bIns="45700" anchorCtr="0">
            <a:normAutofit/>
          </a:bodyPr>
          <a:lstStyle/>
          <a:p>
            <a:pPr marL="0" lvl="0" indent="0" algn="ctr" rtl="0">
              <a:spcBef>
                <a:spcPts val="0"/>
              </a:spcBef>
              <a:spcAft>
                <a:spcPts val="0"/>
              </a:spcAft>
              <a:buNone/>
            </a:pPr>
            <a:r>
              <a:rPr lang="en-US" sz="2800">
                <a:solidFill>
                  <a:schemeClr val="bg1"/>
                </a:solidFill>
              </a:rPr>
              <a:t>K-Nearest Neighbor</a:t>
            </a:r>
          </a:p>
        </p:txBody>
      </p:sp>
      <p:sp>
        <p:nvSpPr>
          <p:cNvPr id="216" name="Google Shape;216;p31"/>
          <p:cNvSpPr txBox="1">
            <a:spLocks noGrp="1"/>
          </p:cNvSpPr>
          <p:nvPr>
            <p:ph type="body" idx="1"/>
          </p:nvPr>
        </p:nvSpPr>
        <p:spPr>
          <a:xfrm>
            <a:off x="643468" y="2638044"/>
            <a:ext cx="3363974" cy="3415622"/>
          </a:xfrm>
          <a:prstGeom prst="rect">
            <a:avLst/>
          </a:prstGeom>
        </p:spPr>
        <p:txBody>
          <a:bodyPr spcFirstLastPara="1" lIns="91425" tIns="45700" rIns="91425" bIns="45700" anchorCtr="0">
            <a:normAutofit/>
          </a:bodyPr>
          <a:lstStyle/>
          <a:p>
            <a:pPr marL="457200" lvl="0" indent="-342900" rtl="0">
              <a:spcBef>
                <a:spcPts val="1000"/>
              </a:spcBef>
              <a:spcAft>
                <a:spcPts val="0"/>
              </a:spcAft>
              <a:buSzPts val="1800"/>
              <a:buChar char="•"/>
            </a:pPr>
            <a:r>
              <a:rPr lang="en-US" sz="2000" dirty="0">
                <a:solidFill>
                  <a:schemeClr val="bg1"/>
                </a:solidFill>
              </a:rPr>
              <a:t>The data is split into 70% training, 30% testing.</a:t>
            </a:r>
          </a:p>
          <a:p>
            <a:pPr marL="457200" lvl="0" indent="-342900" rtl="0">
              <a:spcBef>
                <a:spcPts val="0"/>
              </a:spcBef>
              <a:spcAft>
                <a:spcPts val="0"/>
              </a:spcAft>
              <a:buSzPts val="1800"/>
              <a:buChar char="•"/>
            </a:pPr>
            <a:r>
              <a:rPr lang="en-US" sz="2000" dirty="0">
                <a:solidFill>
                  <a:schemeClr val="bg1"/>
                </a:solidFill>
              </a:rPr>
              <a:t>K selected by testing different values.</a:t>
            </a:r>
          </a:p>
          <a:p>
            <a:pPr marL="457200" lvl="0" indent="-342900" rtl="0">
              <a:spcBef>
                <a:spcPts val="0"/>
              </a:spcBef>
              <a:spcAft>
                <a:spcPts val="0"/>
              </a:spcAft>
              <a:buSzPts val="1800"/>
              <a:buChar char="•"/>
            </a:pPr>
            <a:r>
              <a:rPr lang="en-US" sz="2000" dirty="0">
                <a:solidFill>
                  <a:schemeClr val="bg1"/>
                </a:solidFill>
              </a:rPr>
              <a:t>Accuracy: 76%</a:t>
            </a:r>
          </a:p>
          <a:p>
            <a:pPr marL="0" lvl="0" indent="0" rtl="0">
              <a:spcBef>
                <a:spcPts val="1000"/>
              </a:spcBef>
              <a:spcAft>
                <a:spcPts val="0"/>
              </a:spcAft>
              <a:buNone/>
            </a:pPr>
            <a:endParaRPr lang="en-US" sz="2000" dirty="0">
              <a:solidFill>
                <a:schemeClr val="bg1"/>
              </a:solidFill>
            </a:endParaRPr>
          </a:p>
        </p:txBody>
      </p:sp>
      <p:pic>
        <p:nvPicPr>
          <p:cNvPr id="217" name="Google Shape;217;p31"/>
          <p:cNvPicPr preferRelativeResize="0"/>
          <p:nvPr/>
        </p:nvPicPr>
        <p:blipFill rotWithShape="1">
          <a:blip r:embed="rId3">
            <a:extLst/>
          </a:blip>
          <a:srcRect r="21777"/>
          <a:stretch/>
        </p:blipFill>
        <p:spPr>
          <a:xfrm>
            <a:off x="5297763" y="1061154"/>
            <a:ext cx="6250769" cy="4574824"/>
          </a:xfrm>
          <a:prstGeom prst="rect">
            <a:avLst/>
          </a:prstGeom>
          <a:noFill/>
        </p:spPr>
      </p:pic>
      <p:sp>
        <p:nvSpPr>
          <p:cNvPr id="2" name="Slide Number Placeholder 1">
            <a:extLst>
              <a:ext uri="{FF2B5EF4-FFF2-40B4-BE49-F238E27FC236}">
                <a16:creationId xmlns:a16="http://schemas.microsoft.com/office/drawing/2014/main" xmlns="" id="{5F09A2D3-1F0D-4F95-AC0B-50F840FF7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7433CD-2FA3-4FCD-9704-956B7DAD231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Naive Bayes</a:t>
            </a:r>
          </a:p>
        </p:txBody>
      </p:sp>
      <p:sp>
        <p:nvSpPr>
          <p:cNvPr id="3" name="Text Placeholder 2">
            <a:extLst>
              <a:ext uri="{FF2B5EF4-FFF2-40B4-BE49-F238E27FC236}">
                <a16:creationId xmlns:a16="http://schemas.microsoft.com/office/drawing/2014/main" xmlns="" id="{28A14D67-4C42-43BF-82DB-226DE8633595}"/>
              </a:ext>
            </a:extLst>
          </p:cNvPr>
          <p:cNvSpPr>
            <a:spLocks noGrp="1"/>
          </p:cNvSpPr>
          <p:nvPr>
            <p:ph type="body" idx="1"/>
          </p:nvPr>
        </p:nvSpPr>
        <p:spPr>
          <a:xfrm>
            <a:off x="643468" y="2638044"/>
            <a:ext cx="3363974" cy="3415622"/>
          </a:xfrm>
        </p:spPr>
        <p:txBody>
          <a:bodyPr>
            <a:normAutofit/>
          </a:bodyPr>
          <a:lstStyle/>
          <a:p>
            <a:pPr fontAlgn="base"/>
            <a:r>
              <a:rPr lang="en-US" sz="2000">
                <a:solidFill>
                  <a:schemeClr val="bg1"/>
                </a:solidFill>
              </a:rPr>
              <a:t>Simple yet powerful technique based on Conditional Probability.</a:t>
            </a:r>
          </a:p>
          <a:p>
            <a:pPr fontAlgn="base"/>
            <a:r>
              <a:rPr lang="en-US" sz="2000">
                <a:solidFill>
                  <a:schemeClr val="bg1"/>
                </a:solidFill>
              </a:rPr>
              <a:t>Accuracy : 72.3 %</a:t>
            </a:r>
          </a:p>
          <a:p>
            <a:endParaRPr lang="en-US" sz="2000">
              <a:solidFill>
                <a:schemeClr val="bg1"/>
              </a:solidFill>
            </a:endParaRPr>
          </a:p>
        </p:txBody>
      </p:sp>
      <p:pic>
        <p:nvPicPr>
          <p:cNvPr id="4" name="Google Shape;224;p32">
            <a:extLst>
              <a:ext uri="{FF2B5EF4-FFF2-40B4-BE49-F238E27FC236}">
                <a16:creationId xmlns:a16="http://schemas.microsoft.com/office/drawing/2014/main" xmlns="" id="{C1DE03F9-C924-4EAA-B0FF-02674F4BEB58}"/>
              </a:ext>
            </a:extLst>
          </p:cNvPr>
          <p:cNvPicPr preferRelativeResize="0"/>
          <p:nvPr/>
        </p:nvPicPr>
        <p:blipFill>
          <a:blip r:embed="rId2">
            <a:extLst/>
          </a:blip>
          <a:stretch>
            <a:fillRect/>
          </a:stretch>
        </p:blipFill>
        <p:spPr>
          <a:xfrm>
            <a:off x="5297763" y="879513"/>
            <a:ext cx="6250769" cy="4938107"/>
          </a:xfrm>
          <a:prstGeom prst="rect">
            <a:avLst/>
          </a:prstGeom>
          <a:noFill/>
        </p:spPr>
      </p:pic>
      <p:sp>
        <p:nvSpPr>
          <p:cNvPr id="5" name="Slide Number Placeholder 4">
            <a:extLst>
              <a:ext uri="{FF2B5EF4-FFF2-40B4-BE49-F238E27FC236}">
                <a16:creationId xmlns:a16="http://schemas.microsoft.com/office/drawing/2014/main" xmlns="" id="{BC4D44DF-81B2-4B1D-9999-CE987E1CC5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7978333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42996" y="4571216"/>
            <a:ext cx="10906008" cy="111541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sz="6000"/>
              <a:t>Our Team</a:t>
            </a:r>
            <a:endParaRPr/>
          </a:p>
        </p:txBody>
      </p:sp>
      <p:pic>
        <p:nvPicPr>
          <p:cNvPr id="94" name="Google Shape;94;p14" descr="&#10;&#10;Description automatically generated"/>
          <p:cNvPicPr preferRelativeResize="0"/>
          <p:nvPr/>
        </p:nvPicPr>
        <p:blipFill rotWithShape="1">
          <a:blip r:embed="rId3">
            <a:alphaModFix/>
          </a:blip>
          <a:srcRect/>
          <a:stretch/>
        </p:blipFill>
        <p:spPr>
          <a:xfrm>
            <a:off x="434036" y="1146266"/>
            <a:ext cx="2685705" cy="2834517"/>
          </a:xfrm>
          <a:prstGeom prst="rect">
            <a:avLst/>
          </a:prstGeom>
          <a:noFill/>
          <a:ln>
            <a:noFill/>
          </a:ln>
        </p:spPr>
      </p:pic>
      <p:pic>
        <p:nvPicPr>
          <p:cNvPr id="95" name="Google Shape;95;p14" descr="A person posing for the camera&#10;&#10;Description automatically generated"/>
          <p:cNvPicPr preferRelativeResize="0">
            <a:picLocks noGrp="1"/>
          </p:cNvPicPr>
          <p:nvPr>
            <p:ph type="body" idx="1"/>
          </p:nvPr>
        </p:nvPicPr>
        <p:blipFill rotWithShape="1">
          <a:blip r:embed="rId4">
            <a:alphaModFix/>
          </a:blip>
          <a:srcRect/>
          <a:stretch/>
        </p:blipFill>
        <p:spPr>
          <a:xfrm>
            <a:off x="3346795" y="1233259"/>
            <a:ext cx="2685705" cy="2747524"/>
          </a:xfrm>
          <a:prstGeom prst="rect">
            <a:avLst/>
          </a:prstGeom>
          <a:noFill/>
          <a:ln>
            <a:noFill/>
          </a:ln>
        </p:spPr>
      </p:pic>
      <p:pic>
        <p:nvPicPr>
          <p:cNvPr id="96" name="Google Shape;96;p14" descr="A person wearing a suit and tie&#10;&#10;Description automatically generated"/>
          <p:cNvPicPr preferRelativeResize="0"/>
          <p:nvPr/>
        </p:nvPicPr>
        <p:blipFill rotWithShape="1">
          <a:blip r:embed="rId5">
            <a:alphaModFix/>
          </a:blip>
          <a:srcRect t="12524" b="16037"/>
          <a:stretch/>
        </p:blipFill>
        <p:spPr>
          <a:xfrm>
            <a:off x="6208183" y="1249786"/>
            <a:ext cx="2637795" cy="2730997"/>
          </a:xfrm>
          <a:prstGeom prst="rect">
            <a:avLst/>
          </a:prstGeom>
          <a:noFill/>
          <a:ln>
            <a:noFill/>
          </a:ln>
        </p:spPr>
      </p:pic>
      <p:pic>
        <p:nvPicPr>
          <p:cNvPr id="97" name="Google Shape;97;p14" descr="A person wearing a suit and tie&#10;&#10;Description automatically generated"/>
          <p:cNvPicPr preferRelativeResize="0"/>
          <p:nvPr/>
        </p:nvPicPr>
        <p:blipFill rotWithShape="1">
          <a:blip r:embed="rId6">
            <a:alphaModFix/>
          </a:blip>
          <a:srcRect l="46826" t="4486" r="11916" b="31764"/>
          <a:stretch/>
        </p:blipFill>
        <p:spPr>
          <a:xfrm>
            <a:off x="9021661" y="1222004"/>
            <a:ext cx="2685706" cy="2770034"/>
          </a:xfrm>
          <a:prstGeom prst="rect">
            <a:avLst/>
          </a:prstGeom>
          <a:noFill/>
          <a:ln>
            <a:noFill/>
          </a:ln>
        </p:spPr>
      </p:pic>
      <p:cxnSp>
        <p:nvCxnSpPr>
          <p:cNvPr id="98" name="Google Shape;98;p14"/>
          <p:cNvCxnSpPr/>
          <p:nvPr/>
        </p:nvCxnSpPr>
        <p:spPr>
          <a:xfrm>
            <a:off x="1524000" y="5778706"/>
            <a:ext cx="9144000" cy="0"/>
          </a:xfrm>
          <a:prstGeom prst="straightConnector1">
            <a:avLst/>
          </a:prstGeom>
          <a:noFill/>
          <a:ln w="19050" cap="flat" cmpd="sng">
            <a:solidFill>
              <a:srgbClr val="BF634C"/>
            </a:solidFill>
            <a:prstDash val="solid"/>
            <a:miter lim="800000"/>
            <a:headEnd type="none" w="sm" len="sm"/>
            <a:tailEnd type="none" w="sm" len="sm"/>
          </a:ln>
        </p:spPr>
      </p:cxnSp>
      <p:sp>
        <p:nvSpPr>
          <p:cNvPr id="99" name="Google Shape;99;p14" descr="blob:https://web.whatsapp.com/e631dd39-0351-4cf3-aefd-9fdf77a0cb8f"/>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descr="blob:https://web.whatsapp.com/e631dd39-0351-4cf3-aefd-9fdf77a0cb8f"/>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txBox="1"/>
          <p:nvPr/>
        </p:nvSpPr>
        <p:spPr>
          <a:xfrm>
            <a:off x="10238198" y="5147353"/>
            <a:ext cx="4571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txBox="1"/>
          <p:nvPr/>
        </p:nvSpPr>
        <p:spPr>
          <a:xfrm>
            <a:off x="3812568" y="4091333"/>
            <a:ext cx="183907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Gunjan</a:t>
            </a:r>
            <a:r>
              <a:rPr lang="en-US" sz="1800" dirty="0">
                <a:solidFill>
                  <a:schemeClr val="dk1"/>
                </a:solidFill>
                <a:latin typeface="Calibri"/>
                <a:ea typeface="Calibri"/>
                <a:cs typeface="Calibri"/>
                <a:sym typeface="Calibri"/>
              </a:rPr>
              <a:t> </a:t>
            </a:r>
            <a:r>
              <a:rPr lang="en-US" sz="1800" dirty="0" smtClean="0">
                <a:solidFill>
                  <a:schemeClr val="dk1"/>
                </a:solidFill>
                <a:latin typeface="Calibri"/>
                <a:ea typeface="Calibri"/>
                <a:cs typeface="Calibri"/>
                <a:sym typeface="Calibri"/>
              </a:rPr>
              <a:t>Mishra</a:t>
            </a:r>
          </a:p>
          <a:p>
            <a:pPr marL="0" marR="0" lvl="0" indent="0" algn="l" rtl="0">
              <a:spcBef>
                <a:spcPts val="0"/>
              </a:spcBef>
              <a:spcAft>
                <a:spcPts val="0"/>
              </a:spcAft>
              <a:buNone/>
            </a:pPr>
            <a:r>
              <a:rPr lang="en-US" sz="1800" dirty="0" smtClean="0">
                <a:solidFill>
                  <a:schemeClr val="dk1"/>
                </a:solidFill>
                <a:latin typeface="Calibri"/>
                <a:cs typeface="Calibri"/>
                <a:sym typeface="Calibri"/>
              </a:rPr>
              <a:t>10440642</a:t>
            </a:r>
            <a:endParaRPr dirty="0"/>
          </a:p>
        </p:txBody>
      </p:sp>
      <p:sp>
        <p:nvSpPr>
          <p:cNvPr id="103" name="Google Shape;103;p14"/>
          <p:cNvSpPr txBox="1"/>
          <p:nvPr/>
        </p:nvSpPr>
        <p:spPr>
          <a:xfrm>
            <a:off x="1089546" y="4109686"/>
            <a:ext cx="137468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Isha</a:t>
            </a:r>
            <a:r>
              <a:rPr lang="en-US" sz="1800" dirty="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Goyal</a:t>
            </a:r>
            <a:endParaRPr lang="en-U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smtClean="0">
                <a:solidFill>
                  <a:schemeClr val="dk1"/>
                </a:solidFill>
                <a:latin typeface="Calibri"/>
                <a:cs typeface="Calibri"/>
                <a:sym typeface="Calibri"/>
              </a:rPr>
              <a:t>10432823</a:t>
            </a:r>
            <a:endParaRPr dirty="0"/>
          </a:p>
        </p:txBody>
      </p:sp>
      <p:sp>
        <p:nvSpPr>
          <p:cNvPr id="104" name="Google Shape;104;p14"/>
          <p:cNvSpPr txBox="1"/>
          <p:nvPr/>
        </p:nvSpPr>
        <p:spPr>
          <a:xfrm>
            <a:off x="6847791" y="4091333"/>
            <a:ext cx="135857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Avin</a:t>
            </a:r>
            <a:r>
              <a:rPr lang="en-US" sz="1800" dirty="0">
                <a:solidFill>
                  <a:schemeClr val="dk1"/>
                </a:solidFill>
                <a:latin typeface="Calibri"/>
                <a:ea typeface="Calibri"/>
                <a:cs typeface="Calibri"/>
                <a:sym typeface="Calibri"/>
              </a:rPr>
              <a:t> </a:t>
            </a:r>
            <a:r>
              <a:rPr lang="en-US" sz="1800" dirty="0" smtClean="0">
                <a:solidFill>
                  <a:schemeClr val="dk1"/>
                </a:solidFill>
                <a:latin typeface="Calibri"/>
                <a:ea typeface="Calibri"/>
                <a:cs typeface="Calibri"/>
                <a:sym typeface="Calibri"/>
              </a:rPr>
              <a:t>Sharma</a:t>
            </a:r>
          </a:p>
          <a:p>
            <a:pPr marL="0" marR="0" lvl="0" indent="0" algn="l" rtl="0">
              <a:spcBef>
                <a:spcPts val="0"/>
              </a:spcBef>
              <a:spcAft>
                <a:spcPts val="0"/>
              </a:spcAft>
              <a:buNone/>
            </a:pPr>
            <a:r>
              <a:rPr lang="en-US" sz="1800" dirty="0" smtClean="0">
                <a:solidFill>
                  <a:schemeClr val="dk1"/>
                </a:solidFill>
                <a:latin typeface="Calibri"/>
                <a:cs typeface="Calibri"/>
                <a:sym typeface="Calibri"/>
              </a:rPr>
              <a:t>10442559</a:t>
            </a:r>
            <a:endParaRPr dirty="0"/>
          </a:p>
        </p:txBody>
      </p:sp>
      <p:sp>
        <p:nvSpPr>
          <p:cNvPr id="105" name="Google Shape;105;p14"/>
          <p:cNvSpPr txBox="1"/>
          <p:nvPr/>
        </p:nvSpPr>
        <p:spPr>
          <a:xfrm>
            <a:off x="9346255" y="4091333"/>
            <a:ext cx="182960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Vardaan </a:t>
            </a:r>
            <a:r>
              <a:rPr lang="en-US" sz="1800" dirty="0" smtClean="0">
                <a:solidFill>
                  <a:schemeClr val="dk1"/>
                </a:solidFill>
                <a:latin typeface="Calibri"/>
                <a:ea typeface="Calibri"/>
                <a:cs typeface="Calibri"/>
                <a:sym typeface="Calibri"/>
              </a:rPr>
              <a:t>Kishore</a:t>
            </a:r>
          </a:p>
          <a:p>
            <a:pPr marL="0" marR="0" lvl="0" indent="0" algn="l" rtl="0">
              <a:spcBef>
                <a:spcPts val="0"/>
              </a:spcBef>
              <a:spcAft>
                <a:spcPts val="0"/>
              </a:spcAft>
              <a:buNone/>
            </a:pPr>
            <a:r>
              <a:rPr lang="en-US" sz="1800" dirty="0" smtClean="0">
                <a:solidFill>
                  <a:schemeClr val="dk1"/>
                </a:solidFill>
                <a:latin typeface="Calibri"/>
                <a:cs typeface="Calibri"/>
                <a:sym typeface="Calibri"/>
              </a:rPr>
              <a:t>10434327</a:t>
            </a:r>
            <a:endParaRPr dirty="0"/>
          </a:p>
        </p:txBody>
      </p:sp>
      <p:sp>
        <p:nvSpPr>
          <p:cNvPr id="2" name="Slide Number Placeholder 1">
            <a:extLst>
              <a:ext uri="{FF2B5EF4-FFF2-40B4-BE49-F238E27FC236}">
                <a16:creationId xmlns:a16="http://schemas.microsoft.com/office/drawing/2014/main" xmlns="" id="{527D8A1E-2A6A-47E1-8F90-9D529FFF40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8"/>
        <p:cNvGrpSpPr/>
        <p:nvPr/>
      </p:nvGrpSpPr>
      <p:grpSpPr>
        <a:xfrm>
          <a:off x="0" y="0"/>
          <a:ext cx="0" cy="0"/>
          <a:chOff x="0" y="0"/>
          <a:chExt cx="0" cy="0"/>
        </a:xfrm>
      </p:grpSpPr>
      <p:sp>
        <p:nvSpPr>
          <p:cNvPr id="108" name="Rectangle 107">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9" name="Google Shape;229;p33"/>
          <p:cNvSpPr txBox="1">
            <a:spLocks noGrp="1"/>
          </p:cNvSpPr>
          <p:nvPr>
            <p:ph type="title"/>
          </p:nvPr>
        </p:nvSpPr>
        <p:spPr>
          <a:xfrm>
            <a:off x="643467" y="643467"/>
            <a:ext cx="3363974" cy="1597315"/>
          </a:xfrm>
          <a:prstGeom prst="rect">
            <a:avLst/>
          </a:prstGeom>
          <a:noFill/>
          <a:ln w="19050">
            <a:solidFill>
              <a:schemeClr val="bg1"/>
            </a:solidFill>
          </a:ln>
        </p:spPr>
        <p:txBody>
          <a:bodyPr spcFirstLastPara="1" wrap="square" lIns="91425" tIns="45700" rIns="91425" bIns="45700" anchorCtr="0">
            <a:normAutofit/>
          </a:bodyPr>
          <a:lstStyle/>
          <a:p>
            <a:pPr marL="0" lvl="0" indent="0" algn="ctr" rtl="0">
              <a:spcBef>
                <a:spcPts val="0"/>
              </a:spcBef>
              <a:spcAft>
                <a:spcPts val="0"/>
              </a:spcAft>
              <a:buNone/>
            </a:pPr>
            <a:r>
              <a:rPr lang="en-US" sz="2800">
                <a:solidFill>
                  <a:schemeClr val="bg1"/>
                </a:solidFill>
              </a:rPr>
              <a:t>Neural Networks </a:t>
            </a:r>
          </a:p>
        </p:txBody>
      </p:sp>
      <p:sp>
        <p:nvSpPr>
          <p:cNvPr id="230" name="Google Shape;230;p33"/>
          <p:cNvSpPr txBox="1">
            <a:spLocks noGrp="1"/>
          </p:cNvSpPr>
          <p:nvPr>
            <p:ph type="body" idx="1"/>
          </p:nvPr>
        </p:nvSpPr>
        <p:spPr>
          <a:xfrm>
            <a:off x="643468" y="2638044"/>
            <a:ext cx="3363974" cy="3415622"/>
          </a:xfrm>
          <a:prstGeom prst="rect">
            <a:avLst/>
          </a:prstGeom>
        </p:spPr>
        <p:txBody>
          <a:bodyPr spcFirstLastPara="1" lIns="91425" tIns="45700" rIns="91425" bIns="45700" anchorCtr="0">
            <a:normAutofit/>
          </a:bodyPr>
          <a:lstStyle/>
          <a:p>
            <a:pPr marL="457200" lvl="0" indent="-342900" rtl="0">
              <a:spcBef>
                <a:spcPts val="1000"/>
              </a:spcBef>
              <a:spcAft>
                <a:spcPts val="0"/>
              </a:spcAft>
              <a:buSzPts val="1800"/>
              <a:buChar char="•"/>
            </a:pPr>
            <a:r>
              <a:rPr lang="en-US" sz="2000" dirty="0">
                <a:solidFill>
                  <a:schemeClr val="bg1"/>
                </a:solidFill>
              </a:rPr>
              <a:t>Simple feedforward Neural Network.</a:t>
            </a:r>
          </a:p>
          <a:p>
            <a:pPr marL="457200" lvl="0" indent="-342900" rtl="0">
              <a:spcBef>
                <a:spcPts val="0"/>
              </a:spcBef>
              <a:spcAft>
                <a:spcPts val="0"/>
              </a:spcAft>
              <a:buSzPts val="1800"/>
              <a:buChar char="•"/>
            </a:pPr>
            <a:r>
              <a:rPr lang="en-US" sz="2000" dirty="0">
                <a:solidFill>
                  <a:schemeClr val="bg1"/>
                </a:solidFill>
              </a:rPr>
              <a:t>3 - Hidden Layers: (10, 5, 2)</a:t>
            </a:r>
          </a:p>
          <a:p>
            <a:pPr marL="457200" lvl="0" indent="-342900" rtl="0">
              <a:spcBef>
                <a:spcPts val="0"/>
              </a:spcBef>
              <a:spcAft>
                <a:spcPts val="0"/>
              </a:spcAft>
              <a:buSzPts val="1800"/>
              <a:buChar char="•"/>
            </a:pPr>
            <a:r>
              <a:rPr lang="en-US" sz="2000" dirty="0">
                <a:solidFill>
                  <a:schemeClr val="bg1"/>
                </a:solidFill>
              </a:rPr>
              <a:t>Activation, Output Functions - tanh, sigmoid</a:t>
            </a:r>
          </a:p>
          <a:p>
            <a:pPr marL="457200" lvl="0" indent="-342900" rtl="0">
              <a:spcBef>
                <a:spcPts val="0"/>
              </a:spcBef>
              <a:spcAft>
                <a:spcPts val="0"/>
              </a:spcAft>
              <a:buSzPts val="1800"/>
              <a:buChar char="•"/>
            </a:pPr>
            <a:r>
              <a:rPr lang="en-US" sz="2000" dirty="0">
                <a:solidFill>
                  <a:schemeClr val="bg1"/>
                </a:solidFill>
              </a:rPr>
              <a:t>Accuracy : 90 %</a:t>
            </a:r>
          </a:p>
        </p:txBody>
      </p:sp>
      <p:pic>
        <p:nvPicPr>
          <p:cNvPr id="231" name="Google Shape;231;p33"/>
          <p:cNvPicPr preferRelativeResize="0"/>
          <p:nvPr/>
        </p:nvPicPr>
        <p:blipFill>
          <a:blip r:embed="rId3">
            <a:extLst/>
          </a:blip>
          <a:stretch>
            <a:fillRect/>
          </a:stretch>
        </p:blipFill>
        <p:spPr>
          <a:xfrm>
            <a:off x="5297763" y="1590538"/>
            <a:ext cx="6250769" cy="3516057"/>
          </a:xfrm>
          <a:prstGeom prst="rect">
            <a:avLst/>
          </a:prstGeom>
          <a:noFill/>
        </p:spPr>
      </p:pic>
      <p:sp>
        <p:nvSpPr>
          <p:cNvPr id="2" name="Slide Number Placeholder 1">
            <a:extLst>
              <a:ext uri="{FF2B5EF4-FFF2-40B4-BE49-F238E27FC236}">
                <a16:creationId xmlns:a16="http://schemas.microsoft.com/office/drawing/2014/main" xmlns="" id="{98CC8D2B-E6D6-470C-ABC3-B9A2ABCE0E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p:nvSpPr>
          <p:cNvPr id="115" name="Rectangle 114">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6" name="Google Shape;236;p34"/>
          <p:cNvSpPr txBox="1">
            <a:spLocks noGrp="1"/>
          </p:cNvSpPr>
          <p:nvPr>
            <p:ph type="title"/>
          </p:nvPr>
        </p:nvSpPr>
        <p:spPr>
          <a:xfrm>
            <a:off x="643467" y="643467"/>
            <a:ext cx="3363974" cy="1597315"/>
          </a:xfrm>
          <a:prstGeom prst="rect">
            <a:avLst/>
          </a:prstGeom>
          <a:noFill/>
          <a:ln w="19050">
            <a:solidFill>
              <a:schemeClr val="bg1"/>
            </a:solidFill>
          </a:ln>
        </p:spPr>
        <p:txBody>
          <a:bodyPr spcFirstLastPara="1" wrap="square" lIns="91425" tIns="45700" rIns="91425" bIns="45700" anchorCtr="0">
            <a:normAutofit/>
          </a:bodyPr>
          <a:lstStyle/>
          <a:p>
            <a:pPr marL="0" lvl="0" indent="0" algn="ctr" rtl="0">
              <a:spcBef>
                <a:spcPts val="0"/>
              </a:spcBef>
              <a:spcAft>
                <a:spcPts val="0"/>
              </a:spcAft>
              <a:buNone/>
            </a:pPr>
            <a:r>
              <a:rPr lang="en-US" sz="2800">
                <a:solidFill>
                  <a:schemeClr val="bg1"/>
                </a:solidFill>
              </a:rPr>
              <a:t>AdaBoost</a:t>
            </a:r>
          </a:p>
        </p:txBody>
      </p:sp>
      <p:sp>
        <p:nvSpPr>
          <p:cNvPr id="237" name="Google Shape;237;p34"/>
          <p:cNvSpPr txBox="1">
            <a:spLocks noGrp="1"/>
          </p:cNvSpPr>
          <p:nvPr>
            <p:ph type="body" idx="1"/>
          </p:nvPr>
        </p:nvSpPr>
        <p:spPr>
          <a:xfrm>
            <a:off x="643468" y="2638044"/>
            <a:ext cx="3363974" cy="3415622"/>
          </a:xfrm>
          <a:prstGeom prst="rect">
            <a:avLst/>
          </a:prstGeom>
        </p:spPr>
        <p:txBody>
          <a:bodyPr spcFirstLastPara="1" lIns="91425" tIns="45700" rIns="91425" bIns="45700" anchorCtr="0">
            <a:normAutofit lnSpcReduction="10000"/>
          </a:bodyPr>
          <a:lstStyle/>
          <a:p>
            <a:pPr marL="457200" lvl="0" indent="-342900" rtl="0">
              <a:spcBef>
                <a:spcPts val="1000"/>
              </a:spcBef>
              <a:spcAft>
                <a:spcPts val="0"/>
              </a:spcAft>
              <a:buSzPts val="1800"/>
              <a:buChar char="•"/>
            </a:pPr>
            <a:r>
              <a:rPr lang="en-US" sz="1900" dirty="0">
                <a:solidFill>
                  <a:schemeClr val="bg1"/>
                </a:solidFill>
              </a:rPr>
              <a:t>One of the most used classification algorithm, based on weak learners.</a:t>
            </a:r>
          </a:p>
          <a:p>
            <a:pPr marL="457200" lvl="0" indent="-342900" rtl="0">
              <a:spcBef>
                <a:spcPts val="0"/>
              </a:spcBef>
              <a:spcAft>
                <a:spcPts val="0"/>
              </a:spcAft>
              <a:buSzPts val="1800"/>
              <a:buChar char="•"/>
            </a:pPr>
            <a:r>
              <a:rPr lang="en-US" sz="1900" dirty="0">
                <a:solidFill>
                  <a:schemeClr val="bg1"/>
                </a:solidFill>
              </a:rPr>
              <a:t>It deploys weak learners, called stumps together and does weighting of the misclassified examples.</a:t>
            </a:r>
          </a:p>
          <a:p>
            <a:pPr marL="457200" lvl="0" indent="-342900" rtl="0">
              <a:spcBef>
                <a:spcPts val="0"/>
              </a:spcBef>
              <a:spcAft>
                <a:spcPts val="0"/>
              </a:spcAft>
              <a:buSzPts val="1800"/>
              <a:buChar char="•"/>
            </a:pPr>
            <a:r>
              <a:rPr lang="en-US" sz="1900" dirty="0">
                <a:solidFill>
                  <a:schemeClr val="bg1"/>
                </a:solidFill>
              </a:rPr>
              <a:t>This is done iteratively to build a robust, strong classifier.</a:t>
            </a:r>
          </a:p>
          <a:p>
            <a:pPr marL="457200" lvl="0" indent="-342900" rtl="0">
              <a:spcBef>
                <a:spcPts val="0"/>
              </a:spcBef>
              <a:spcAft>
                <a:spcPts val="0"/>
              </a:spcAft>
              <a:buSzPts val="1800"/>
              <a:buChar char="•"/>
            </a:pPr>
            <a:r>
              <a:rPr lang="en-US" sz="1900" dirty="0">
                <a:solidFill>
                  <a:schemeClr val="bg1"/>
                </a:solidFill>
              </a:rPr>
              <a:t>In our model we use 200 weak learners</a:t>
            </a:r>
          </a:p>
          <a:p>
            <a:pPr marL="457200" lvl="0" indent="-342900" rtl="0">
              <a:spcBef>
                <a:spcPts val="0"/>
              </a:spcBef>
              <a:spcAft>
                <a:spcPts val="0"/>
              </a:spcAft>
              <a:buSzPts val="1800"/>
              <a:buChar char="•"/>
            </a:pPr>
            <a:r>
              <a:rPr lang="en-US" sz="1900" dirty="0">
                <a:solidFill>
                  <a:schemeClr val="bg1"/>
                </a:solidFill>
              </a:rPr>
              <a:t>Accuracy : 82.3 %</a:t>
            </a:r>
          </a:p>
        </p:txBody>
      </p:sp>
      <p:pic>
        <p:nvPicPr>
          <p:cNvPr id="238" name="Google Shape;238;p34"/>
          <p:cNvPicPr preferRelativeResize="0"/>
          <p:nvPr/>
        </p:nvPicPr>
        <p:blipFill>
          <a:blip r:embed="rId3">
            <a:extLst/>
          </a:blip>
          <a:stretch>
            <a:fillRect/>
          </a:stretch>
        </p:blipFill>
        <p:spPr>
          <a:xfrm>
            <a:off x="5297763" y="1590538"/>
            <a:ext cx="6250769" cy="3516057"/>
          </a:xfrm>
          <a:prstGeom prst="rect">
            <a:avLst/>
          </a:prstGeom>
          <a:noFill/>
        </p:spPr>
      </p:pic>
      <p:sp>
        <p:nvSpPr>
          <p:cNvPr id="2" name="Slide Number Placeholder 1">
            <a:extLst>
              <a:ext uri="{FF2B5EF4-FFF2-40B4-BE49-F238E27FC236}">
                <a16:creationId xmlns:a16="http://schemas.microsoft.com/office/drawing/2014/main" xmlns="" id="{4FD79E1E-BF83-4B22-AB35-6FEB960212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2"/>
        <p:cNvGrpSpPr/>
        <p:nvPr/>
      </p:nvGrpSpPr>
      <p:grpSpPr>
        <a:xfrm>
          <a:off x="0" y="0"/>
          <a:ext cx="0" cy="0"/>
          <a:chOff x="0" y="0"/>
          <a:chExt cx="0" cy="0"/>
        </a:xfrm>
      </p:grpSpPr>
      <p:sp>
        <p:nvSpPr>
          <p:cNvPr id="122" name="Rectangle 121">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24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5" name="Google Shape;245;p35"/>
          <p:cNvPicPr preferRelativeResize="0"/>
          <p:nvPr/>
        </p:nvPicPr>
        <p:blipFill>
          <a:blip r:embed="rId3">
            <a:extLst/>
          </a:blip>
          <a:stretch>
            <a:fillRect/>
          </a:stretch>
        </p:blipFill>
        <p:spPr>
          <a:xfrm>
            <a:off x="1143941" y="643467"/>
            <a:ext cx="9904117" cy="5571066"/>
          </a:xfrm>
          <a:prstGeom prst="rect">
            <a:avLst/>
          </a:prstGeom>
          <a:noFill/>
        </p:spPr>
      </p:pic>
      <p:sp>
        <p:nvSpPr>
          <p:cNvPr id="2" name="Slide Number Placeholder 1">
            <a:extLst>
              <a:ext uri="{FF2B5EF4-FFF2-40B4-BE49-F238E27FC236}">
                <a16:creationId xmlns:a16="http://schemas.microsoft.com/office/drawing/2014/main" xmlns="" id="{19652596-A90E-464A-923D-823748F6A7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p:nvSpPr>
          <p:cNvPr id="128" name="Rectangle 127">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0" name="Google Shape;250;p36"/>
          <p:cNvSpPr txBox="1">
            <a:spLocks noGrp="1"/>
          </p:cNvSpPr>
          <p:nvPr>
            <p:ph type="title"/>
          </p:nvPr>
        </p:nvSpPr>
        <p:spPr>
          <a:xfrm>
            <a:off x="643467" y="643467"/>
            <a:ext cx="3363974" cy="1597315"/>
          </a:xfrm>
          <a:prstGeom prst="rect">
            <a:avLst/>
          </a:prstGeom>
          <a:noFill/>
          <a:ln w="19050">
            <a:solidFill>
              <a:schemeClr val="bg1"/>
            </a:solidFill>
          </a:ln>
        </p:spPr>
        <p:txBody>
          <a:bodyPr spcFirstLastPara="1" wrap="square" lIns="91425" tIns="45700" rIns="91425" bIns="45700" anchorCtr="0">
            <a:normAutofit/>
          </a:bodyPr>
          <a:lstStyle/>
          <a:p>
            <a:pPr marL="0" lvl="0" indent="0" algn="ctr" rtl="0">
              <a:spcBef>
                <a:spcPts val="0"/>
              </a:spcBef>
              <a:spcAft>
                <a:spcPts val="0"/>
              </a:spcAft>
              <a:buNone/>
            </a:pPr>
            <a:r>
              <a:rPr lang="en-US" sz="2800">
                <a:solidFill>
                  <a:schemeClr val="bg1"/>
                </a:solidFill>
              </a:rPr>
              <a:t>Random Forests</a:t>
            </a:r>
          </a:p>
        </p:txBody>
      </p:sp>
      <p:sp>
        <p:nvSpPr>
          <p:cNvPr id="251" name="Google Shape;251;p36"/>
          <p:cNvSpPr txBox="1">
            <a:spLocks noGrp="1"/>
          </p:cNvSpPr>
          <p:nvPr>
            <p:ph type="body" idx="1"/>
          </p:nvPr>
        </p:nvSpPr>
        <p:spPr>
          <a:xfrm>
            <a:off x="643468" y="2638044"/>
            <a:ext cx="3363974" cy="3415622"/>
          </a:xfrm>
          <a:prstGeom prst="rect">
            <a:avLst/>
          </a:prstGeom>
        </p:spPr>
        <p:txBody>
          <a:bodyPr spcFirstLastPara="1" lIns="91425" tIns="45700" rIns="91425" bIns="45700" anchorCtr="0">
            <a:normAutofit/>
          </a:bodyPr>
          <a:lstStyle/>
          <a:p>
            <a:pPr marL="457200" lvl="0" indent="-342900" rtl="0">
              <a:spcBef>
                <a:spcPts val="1000"/>
              </a:spcBef>
              <a:spcAft>
                <a:spcPts val="0"/>
              </a:spcAft>
              <a:buSzPts val="1800"/>
              <a:buChar char="•"/>
            </a:pPr>
            <a:r>
              <a:rPr lang="en-US" sz="2000" dirty="0">
                <a:solidFill>
                  <a:schemeClr val="bg1"/>
                </a:solidFill>
              </a:rPr>
              <a:t>Random forest is a collection of decision tree classifiers</a:t>
            </a:r>
          </a:p>
          <a:p>
            <a:pPr marL="457200" lvl="0" indent="-342900" rtl="0">
              <a:spcBef>
                <a:spcPts val="0"/>
              </a:spcBef>
              <a:spcAft>
                <a:spcPts val="0"/>
              </a:spcAft>
              <a:buSzPts val="1800"/>
              <a:buChar char="•"/>
            </a:pPr>
            <a:r>
              <a:rPr lang="en-US" sz="2000" dirty="0">
                <a:solidFill>
                  <a:schemeClr val="bg1"/>
                </a:solidFill>
              </a:rPr>
              <a:t>It is based on the concept of Boosting </a:t>
            </a:r>
          </a:p>
          <a:p>
            <a:pPr marL="457200" lvl="0" indent="-342900" rtl="0">
              <a:spcBef>
                <a:spcPts val="0"/>
              </a:spcBef>
              <a:spcAft>
                <a:spcPts val="0"/>
              </a:spcAft>
              <a:buSzPts val="1800"/>
              <a:buChar char="•"/>
            </a:pPr>
            <a:r>
              <a:rPr lang="en-US" sz="2000" dirty="0">
                <a:solidFill>
                  <a:schemeClr val="bg1"/>
                </a:solidFill>
              </a:rPr>
              <a:t>Here we use a random forest with a maximum depth of 7</a:t>
            </a:r>
          </a:p>
          <a:p>
            <a:pPr marL="457200" lvl="0" indent="-342900" rtl="0">
              <a:spcBef>
                <a:spcPts val="0"/>
              </a:spcBef>
              <a:spcAft>
                <a:spcPts val="0"/>
              </a:spcAft>
              <a:buSzPts val="1800"/>
              <a:buChar char="•"/>
            </a:pPr>
            <a:r>
              <a:rPr lang="en-US" sz="2000" dirty="0">
                <a:solidFill>
                  <a:schemeClr val="bg1"/>
                </a:solidFill>
              </a:rPr>
              <a:t>Accuracy : 88.6%</a:t>
            </a:r>
          </a:p>
        </p:txBody>
      </p:sp>
      <p:pic>
        <p:nvPicPr>
          <p:cNvPr id="4" name="Google Shape;282;p41">
            <a:extLst>
              <a:ext uri="{FF2B5EF4-FFF2-40B4-BE49-F238E27FC236}">
                <a16:creationId xmlns:a16="http://schemas.microsoft.com/office/drawing/2014/main" xmlns="" id="{50F07533-9BE7-477D-A110-E0C69306A3EB}"/>
              </a:ext>
            </a:extLst>
          </p:cNvPr>
          <p:cNvPicPr preferRelativeResize="0"/>
          <p:nvPr/>
        </p:nvPicPr>
        <p:blipFill>
          <a:blip r:embed="rId3">
            <a:extLst/>
          </a:blip>
          <a:stretch>
            <a:fillRect/>
          </a:stretch>
        </p:blipFill>
        <p:spPr>
          <a:xfrm>
            <a:off x="5297763" y="824819"/>
            <a:ext cx="6250769" cy="5047495"/>
          </a:xfrm>
          <a:prstGeom prst="rect">
            <a:avLst/>
          </a:prstGeom>
          <a:noFill/>
        </p:spPr>
      </p:pic>
      <p:sp>
        <p:nvSpPr>
          <p:cNvPr id="2" name="Slide Number Placeholder 1">
            <a:extLst>
              <a:ext uri="{FF2B5EF4-FFF2-40B4-BE49-F238E27FC236}">
                <a16:creationId xmlns:a16="http://schemas.microsoft.com/office/drawing/2014/main" xmlns="" id="{DC74487D-B73A-40C5-9EBC-E4835AD60A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2"/>
        <p:cNvGrpSpPr/>
        <p:nvPr/>
      </p:nvGrpSpPr>
      <p:grpSpPr>
        <a:xfrm>
          <a:off x="0" y="0"/>
          <a:ext cx="0" cy="0"/>
          <a:chOff x="0" y="0"/>
          <a:chExt cx="0" cy="0"/>
        </a:xfrm>
      </p:grpSpPr>
      <p:sp>
        <p:nvSpPr>
          <p:cNvPr id="107" name="Rectangle 106">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Google Shape;293;p43"/>
          <p:cNvSpPr txBox="1">
            <a:spLocks noGrp="1"/>
          </p:cNvSpPr>
          <p:nvPr>
            <p:ph type="title"/>
          </p:nvPr>
        </p:nvSpPr>
        <p:spPr>
          <a:xfrm>
            <a:off x="838200" y="963877"/>
            <a:ext cx="3494362" cy="493024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US">
                <a:solidFill>
                  <a:schemeClr val="accent1"/>
                </a:solidFill>
              </a:rPr>
              <a:t>Analysis of Results</a:t>
            </a:r>
          </a:p>
        </p:txBody>
      </p:sp>
      <p:cxnSp>
        <p:nvCxnSpPr>
          <p:cNvPr id="109" name="Straight Connector 108">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4" name="Google Shape;294;p43"/>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114300" lvl="0" indent="0" rtl="0">
              <a:spcBef>
                <a:spcPts val="1000"/>
              </a:spcBef>
              <a:spcAft>
                <a:spcPts val="0"/>
              </a:spcAft>
              <a:buSzPts val="1800"/>
              <a:buNone/>
            </a:pPr>
            <a:r>
              <a:rPr lang="en-US" sz="2400" dirty="0"/>
              <a:t>Based on the ROC curve, the confusion matrix and the testing accuracy we can see that Neural Networks are the best models .</a:t>
            </a:r>
          </a:p>
        </p:txBody>
      </p:sp>
      <p:sp>
        <p:nvSpPr>
          <p:cNvPr id="2" name="Slide Number Placeholder 1">
            <a:extLst>
              <a:ext uri="{FF2B5EF4-FFF2-40B4-BE49-F238E27FC236}">
                <a16:creationId xmlns:a16="http://schemas.microsoft.com/office/drawing/2014/main" xmlns="" id="{863263DB-D34B-49D4-8BD3-4D1DAA2B14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6753252F-4873-4F63-801D-CC719279A7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047C8CCB-F95D-4249-92DD-651249D353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95CDABD-0ABF-4248-8525-664FC8C4B36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spcBef>
                <a:spcPct val="0"/>
              </a:spcBef>
            </a:pPr>
            <a:r>
              <a:rPr lang="en-US" sz="2400" kern="1200" dirty="0">
                <a:solidFill>
                  <a:srgbClr val="FFFFFF"/>
                </a:solidFill>
                <a:latin typeface="+mj-lt"/>
                <a:ea typeface="+mj-ea"/>
                <a:cs typeface="+mj-cs"/>
              </a:rPr>
              <a:t>Comparison results</a:t>
            </a:r>
          </a:p>
        </p:txBody>
      </p:sp>
      <p:sp>
        <p:nvSpPr>
          <p:cNvPr id="5" name="Rectangle 1">
            <a:extLst>
              <a:ext uri="{FF2B5EF4-FFF2-40B4-BE49-F238E27FC236}">
                <a16:creationId xmlns:a16="http://schemas.microsoft.com/office/drawing/2014/main" xmlns="" id="{DE2781BA-6DDA-4751-9A25-A786ED11F6A2}"/>
              </a:ext>
            </a:extLst>
          </p:cNvPr>
          <p:cNvSpPr>
            <a:spLocks noChangeArrowheads="1"/>
          </p:cNvSpPr>
          <p:nvPr/>
        </p:nvSpPr>
        <p:spPr bwMode="auto">
          <a:xfrm>
            <a:off x="3690938" y="3074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xmlns="" id="{583A1604-6811-41B9-B6D7-AE2C87397B48}"/>
              </a:ext>
            </a:extLst>
          </p:cNvPr>
          <p:cNvGraphicFramePr>
            <a:graphicFrameLocks noGrp="1"/>
          </p:cNvGraphicFramePr>
          <p:nvPr>
            <p:extLst>
              <p:ext uri="{D42A27DB-BD31-4B8C-83A1-F6EECF244321}">
                <p14:modId xmlns:p14="http://schemas.microsoft.com/office/powerpoint/2010/main" val="1190695858"/>
              </p:ext>
            </p:extLst>
          </p:nvPr>
        </p:nvGraphicFramePr>
        <p:xfrm>
          <a:off x="4038600" y="1006281"/>
          <a:ext cx="7188198" cy="4842054"/>
        </p:xfrm>
        <a:graphic>
          <a:graphicData uri="http://schemas.openxmlformats.org/drawingml/2006/table">
            <a:tbl>
              <a:tblPr>
                <a:noFill/>
              </a:tblPr>
              <a:tblGrid>
                <a:gridCol w="3987265">
                  <a:extLst>
                    <a:ext uri="{9D8B030D-6E8A-4147-A177-3AD203B41FA5}">
                      <a16:colId xmlns:a16="http://schemas.microsoft.com/office/drawing/2014/main" xmlns="" val="2561857715"/>
                    </a:ext>
                  </a:extLst>
                </a:gridCol>
                <a:gridCol w="3200933">
                  <a:extLst>
                    <a:ext uri="{9D8B030D-6E8A-4147-A177-3AD203B41FA5}">
                      <a16:colId xmlns:a16="http://schemas.microsoft.com/office/drawing/2014/main" xmlns="" val="3781066197"/>
                    </a:ext>
                  </a:extLst>
                </a:gridCol>
              </a:tblGrid>
              <a:tr h="807009">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MODEL</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Accuracy</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xmlns="" val="3159191102"/>
                  </a:ext>
                </a:extLst>
              </a:tr>
              <a:tr h="807009">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KNN</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76%</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xmlns="" val="139675969"/>
                  </a:ext>
                </a:extLst>
              </a:tr>
              <a:tr h="807009">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ANN</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90%</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xmlns="" val="4128858184"/>
                  </a:ext>
                </a:extLst>
              </a:tr>
              <a:tr h="807009">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Navie bayes</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72.3%</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xmlns="" val="1151575309"/>
                  </a:ext>
                </a:extLst>
              </a:tr>
              <a:tr h="807009">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Random fore</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88.66%</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xmlns="" val="2768616562"/>
                  </a:ext>
                </a:extLst>
              </a:tr>
              <a:tr h="807009">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AdaBoost</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rtl="0" fontAlgn="t">
                        <a:spcBef>
                          <a:spcPts val="0"/>
                        </a:spcBef>
                        <a:spcAft>
                          <a:spcPts val="0"/>
                        </a:spcAft>
                      </a:pPr>
                      <a:r>
                        <a:rPr lang="en-US" sz="2300" b="0" i="0" u="none" strike="noStrike">
                          <a:solidFill>
                            <a:schemeClr val="tx1">
                              <a:lumMod val="75000"/>
                              <a:lumOff val="25000"/>
                            </a:schemeClr>
                          </a:solidFill>
                          <a:effectLst/>
                          <a:latin typeface="Arial" panose="020B0604020202020204" pitchFamily="34" charset="0"/>
                        </a:rPr>
                        <a:t>82%</a:t>
                      </a:r>
                    </a:p>
                  </a:txBody>
                  <a:tcPr marL="378285" marR="196708" marT="196708" marB="196708">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xmlns="" val="1989738613"/>
                  </a:ext>
                </a:extLst>
              </a:tr>
            </a:tbl>
          </a:graphicData>
        </a:graphic>
      </p:graphicFrame>
      <p:sp>
        <p:nvSpPr>
          <p:cNvPr id="6" name="Slide Number Placeholder 5">
            <a:extLst>
              <a:ext uri="{FF2B5EF4-FFF2-40B4-BE49-F238E27FC236}">
                <a16:creationId xmlns:a16="http://schemas.microsoft.com/office/drawing/2014/main" xmlns="" id="{BF26AFD8-0B83-4321-94EF-DD738976A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420852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8"/>
        <p:cNvGrpSpPr/>
        <p:nvPr/>
      </p:nvGrpSpPr>
      <p:grpSpPr>
        <a:xfrm>
          <a:off x="0" y="0"/>
          <a:ext cx="0" cy="0"/>
          <a:chOff x="0" y="0"/>
          <a:chExt cx="0" cy="0"/>
        </a:xfrm>
      </p:grpSpPr>
      <p:sp>
        <p:nvSpPr>
          <p:cNvPr id="115" name="Rectangle 114">
            <a:extLst>
              <a:ext uri="{FF2B5EF4-FFF2-40B4-BE49-F238E27FC236}">
                <a16:creationId xmlns:a16="http://schemas.microsoft.com/office/drawing/2014/main" xmlns="" id="{96918796-2918-40D6-BE3A-4600C47FCD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02" name="Google Shape;300;p44">
            <a:extLst>
              <a:ext uri="{FF2B5EF4-FFF2-40B4-BE49-F238E27FC236}">
                <a16:creationId xmlns:a16="http://schemas.microsoft.com/office/drawing/2014/main" xmlns="" id="{83465FA3-CBD4-43AE-ACC8-6ECB66FA93C1}"/>
              </a:ext>
            </a:extLst>
          </p:cNvPr>
          <p:cNvGraphicFramePr/>
          <p:nvPr>
            <p:extLst>
              <p:ext uri="{D42A27DB-BD31-4B8C-83A1-F6EECF244321}">
                <p14:modId xmlns:p14="http://schemas.microsoft.com/office/powerpoint/2010/main" val="3408467319"/>
              </p:ext>
            </p:extLst>
          </p:nvPr>
        </p:nvGraphicFramePr>
        <p:xfrm>
          <a:off x="838200" y="2166938"/>
          <a:ext cx="10515600" cy="345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xmlns="" id="{9D1B312A-E52D-4848-9652-EA838B5797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6"/>
        <p:cNvGrpSpPr/>
        <p:nvPr/>
      </p:nvGrpSpPr>
      <p:grpSpPr>
        <a:xfrm>
          <a:off x="0" y="0"/>
          <a:ext cx="0" cy="0"/>
          <a:chOff x="0" y="0"/>
          <a:chExt cx="0" cy="0"/>
        </a:xfrm>
      </p:grpSpPr>
      <p:sp>
        <p:nvSpPr>
          <p:cNvPr id="131" name="Rectangle 130">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Google Shape;317;p47"/>
          <p:cNvSpPr txBox="1">
            <a:spLocks noGrp="1"/>
          </p:cNvSpPr>
          <p:nvPr>
            <p:ph type="title"/>
          </p:nvPr>
        </p:nvSpPr>
        <p:spPr>
          <a:xfrm>
            <a:off x="838200" y="963877"/>
            <a:ext cx="3494362" cy="4930246"/>
          </a:xfrm>
          <a:prstGeom prst="rect">
            <a:avLst/>
          </a:prstGeom>
        </p:spPr>
        <p:txBody>
          <a:bodyPr spcFirstLastPara="1" lIns="91425" tIns="45700" rIns="91425" bIns="45700" anchorCtr="0">
            <a:normAutofit/>
          </a:bodyPr>
          <a:lstStyle/>
          <a:p>
            <a:pPr lvl="0" algn="r"/>
            <a:r>
              <a:rPr lang="en-US" dirty="0">
                <a:solidFill>
                  <a:schemeClr val="accent1"/>
                </a:solidFill>
              </a:rPr>
              <a:t>Inclusion of weather parameters</a:t>
            </a:r>
            <a:endParaRPr lang="en-US">
              <a:solidFill>
                <a:schemeClr val="accent1"/>
              </a:solidFill>
            </a:endParaRPr>
          </a:p>
        </p:txBody>
      </p:sp>
      <p:cxnSp>
        <p:nvCxnSpPr>
          <p:cNvPr id="133" name="Straight Connector 132">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8" name="Google Shape;318;p47"/>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Char char="•"/>
            </a:pPr>
            <a:r>
              <a:rPr lang="en-US" sz="2400"/>
              <a:t>We get the hourly data from the weather website for each of the airports and we average out the data for the whole day for each day of the month for each station.</a:t>
            </a:r>
          </a:p>
          <a:p>
            <a:pPr marL="457200" lvl="0" indent="-342900" rtl="0">
              <a:spcBef>
                <a:spcPts val="0"/>
              </a:spcBef>
              <a:spcAft>
                <a:spcPts val="0"/>
              </a:spcAft>
              <a:buSzPts val="1800"/>
              <a:buChar char="•"/>
            </a:pPr>
            <a:r>
              <a:rPr lang="en-US" sz="2400"/>
              <a:t>So now the number of features we have are 14, including the previous 12.</a:t>
            </a:r>
          </a:p>
          <a:p>
            <a:pPr marL="0" lvl="0" indent="0" rtl="0">
              <a:spcBef>
                <a:spcPts val="1000"/>
              </a:spcBef>
              <a:spcAft>
                <a:spcPts val="0"/>
              </a:spcAft>
              <a:buNone/>
            </a:pPr>
            <a:endParaRPr lang="en-US" sz="2400"/>
          </a:p>
        </p:txBody>
      </p:sp>
      <p:sp>
        <p:nvSpPr>
          <p:cNvPr id="2" name="Slide Number Placeholder 1">
            <a:extLst>
              <a:ext uri="{FF2B5EF4-FFF2-40B4-BE49-F238E27FC236}">
                <a16:creationId xmlns:a16="http://schemas.microsoft.com/office/drawing/2014/main" xmlns="" id="{E17998AB-5ACA-4759-A208-1D699EF4B3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4"/>
        <p:cNvGrpSpPr/>
        <p:nvPr/>
      </p:nvGrpSpPr>
      <p:grpSpPr>
        <a:xfrm>
          <a:off x="0" y="0"/>
          <a:ext cx="0" cy="0"/>
          <a:chOff x="0" y="0"/>
          <a:chExt cx="0" cy="0"/>
        </a:xfrm>
      </p:grpSpPr>
      <p:sp>
        <p:nvSpPr>
          <p:cNvPr id="119" name="Rectangle 118">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Google Shape;305;p45"/>
          <p:cNvSpPr txBox="1">
            <a:spLocks noGrp="1"/>
          </p:cNvSpPr>
          <p:nvPr>
            <p:ph type="title"/>
          </p:nvPr>
        </p:nvSpPr>
        <p:spPr>
          <a:xfrm>
            <a:off x="740749" y="1033451"/>
            <a:ext cx="3494362" cy="493024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US" dirty="0">
                <a:solidFill>
                  <a:schemeClr val="accent1"/>
                </a:solidFill>
              </a:rPr>
              <a:t>Inclusion of weather parameters</a:t>
            </a:r>
          </a:p>
        </p:txBody>
      </p:sp>
      <p:cxnSp>
        <p:nvCxnSpPr>
          <p:cNvPr id="121" name="Straight Connector 120">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6" name="Google Shape;306;p45"/>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Char char="•"/>
            </a:pPr>
            <a:r>
              <a:rPr lang="en-US" sz="2400"/>
              <a:t>In the previous section we only use the parameters provided by the government about the flights.</a:t>
            </a:r>
          </a:p>
          <a:p>
            <a:pPr marL="457200" lvl="0" indent="-342900" rtl="0">
              <a:spcBef>
                <a:spcPts val="0"/>
              </a:spcBef>
              <a:spcAft>
                <a:spcPts val="0"/>
              </a:spcAft>
              <a:buSzPts val="1800"/>
              <a:buChar char="•"/>
            </a:pPr>
            <a:r>
              <a:rPr lang="en-US" sz="2400"/>
              <a:t>In real life there are various factors which go into prediction of a flight delay.</a:t>
            </a:r>
          </a:p>
          <a:p>
            <a:pPr marL="457200" lvl="0" indent="-342900" rtl="0">
              <a:spcBef>
                <a:spcPts val="0"/>
              </a:spcBef>
              <a:spcAft>
                <a:spcPts val="0"/>
              </a:spcAft>
              <a:buSzPts val="1800"/>
              <a:buChar char="•"/>
            </a:pPr>
            <a:r>
              <a:rPr lang="en-US" sz="2400"/>
              <a:t>Weather is the most important in this.</a:t>
            </a:r>
          </a:p>
          <a:p>
            <a:pPr marL="457200" lvl="0" indent="-342900" rtl="0">
              <a:spcBef>
                <a:spcPts val="0"/>
              </a:spcBef>
              <a:spcAft>
                <a:spcPts val="0"/>
              </a:spcAft>
              <a:buSzPts val="1800"/>
              <a:buChar char="•"/>
            </a:pPr>
            <a:r>
              <a:rPr lang="en-US" sz="2400"/>
              <a:t>So now we try to integrate weather into the data and try to predict the delay by using weather parameters like precipitation and humidity.</a:t>
            </a:r>
          </a:p>
          <a:p>
            <a:pPr marL="457200" lvl="0" indent="0" rtl="0">
              <a:spcBef>
                <a:spcPts val="1000"/>
              </a:spcBef>
              <a:spcAft>
                <a:spcPts val="0"/>
              </a:spcAft>
              <a:buNone/>
            </a:pPr>
            <a:endParaRPr lang="en-US" sz="2400"/>
          </a:p>
        </p:txBody>
      </p:sp>
      <p:sp>
        <p:nvSpPr>
          <p:cNvPr id="2" name="Slide Number Placeholder 1">
            <a:extLst>
              <a:ext uri="{FF2B5EF4-FFF2-40B4-BE49-F238E27FC236}">
                <a16:creationId xmlns:a16="http://schemas.microsoft.com/office/drawing/2014/main" xmlns="" id="{C878715B-60EE-4FA5-8F72-89909D989E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0"/>
        <p:cNvGrpSpPr/>
        <p:nvPr/>
      </p:nvGrpSpPr>
      <p:grpSpPr>
        <a:xfrm>
          <a:off x="0" y="0"/>
          <a:ext cx="0" cy="0"/>
          <a:chOff x="0" y="0"/>
          <a:chExt cx="0" cy="0"/>
        </a:xfrm>
      </p:grpSpPr>
      <p:sp>
        <p:nvSpPr>
          <p:cNvPr id="125" name="Rectangle 124">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Google Shape;311;p46"/>
          <p:cNvSpPr txBox="1">
            <a:spLocks noGrp="1"/>
          </p:cNvSpPr>
          <p:nvPr>
            <p:ph type="title"/>
          </p:nvPr>
        </p:nvSpPr>
        <p:spPr>
          <a:xfrm>
            <a:off x="838200" y="963877"/>
            <a:ext cx="3494362" cy="4930246"/>
          </a:xfrm>
          <a:prstGeom prst="rect">
            <a:avLst/>
          </a:prstGeom>
        </p:spPr>
        <p:txBody>
          <a:bodyPr spcFirstLastPara="1" lIns="91425" tIns="45700" rIns="91425" bIns="45700" anchorCtr="0">
            <a:normAutofit/>
          </a:bodyPr>
          <a:lstStyle/>
          <a:p>
            <a:pPr lvl="0" algn="r"/>
            <a:r>
              <a:rPr lang="en-US" dirty="0">
                <a:solidFill>
                  <a:schemeClr val="accent1"/>
                </a:solidFill>
              </a:rPr>
              <a:t>Inclusion of weather parameters</a:t>
            </a:r>
            <a:endParaRPr lang="en-US">
              <a:solidFill>
                <a:schemeClr val="accent1"/>
              </a:solidFill>
            </a:endParaRPr>
          </a:p>
        </p:txBody>
      </p:sp>
      <p:cxnSp>
        <p:nvCxnSpPr>
          <p:cNvPr id="127" name="Straight Connector 126">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2" name="Google Shape;312;p46"/>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Char char="•"/>
            </a:pPr>
            <a:r>
              <a:rPr lang="en-US" sz="2400"/>
              <a:t>Given the complexity of collecting weather data and merging it with the flight data, we only consider the data for four airports for january of 2013,2014.</a:t>
            </a:r>
          </a:p>
          <a:p>
            <a:pPr marL="457200" lvl="0" indent="-342900" rtl="0">
              <a:spcBef>
                <a:spcPts val="0"/>
              </a:spcBef>
              <a:spcAft>
                <a:spcPts val="0"/>
              </a:spcAft>
              <a:buSzPts val="1800"/>
              <a:buChar char="•"/>
            </a:pPr>
            <a:r>
              <a:rPr lang="en-US" sz="2400"/>
              <a:t>The airports are JFK,ORD,LAX,SFO,ATL</a:t>
            </a:r>
          </a:p>
          <a:p>
            <a:pPr marL="457200" lvl="0" indent="-342900" rtl="0">
              <a:spcBef>
                <a:spcPts val="0"/>
              </a:spcBef>
              <a:spcAft>
                <a:spcPts val="0"/>
              </a:spcAft>
              <a:buSzPts val="1800"/>
              <a:buChar char="•"/>
            </a:pPr>
            <a:r>
              <a:rPr lang="en-US" sz="2400"/>
              <a:t>The weather parameters we consider, which we think affect the most are windspeed, precipitation, visibility</a:t>
            </a:r>
          </a:p>
        </p:txBody>
      </p:sp>
      <p:sp>
        <p:nvSpPr>
          <p:cNvPr id="2" name="Slide Number Placeholder 1">
            <a:extLst>
              <a:ext uri="{FF2B5EF4-FFF2-40B4-BE49-F238E27FC236}">
                <a16:creationId xmlns:a16="http://schemas.microsoft.com/office/drawing/2014/main" xmlns="" id="{0BA9C669-EA12-4B8E-9BF9-14C3A4D152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5"/>
          <p:cNvSpPr/>
          <p:nvPr/>
        </p:nvSpPr>
        <p:spPr>
          <a:xfrm>
            <a:off x="355601" y="0"/>
            <a:ext cx="11480494" cy="2753936"/>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1" name="Google Shape;111;p1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2" name="Google Shape;112;p15"/>
          <p:cNvSpPr txBox="1">
            <a:spLocks noGrp="1"/>
          </p:cNvSpPr>
          <p:nvPr>
            <p:ph type="title"/>
          </p:nvPr>
        </p:nvSpPr>
        <p:spPr>
          <a:xfrm>
            <a:off x="1179226" y="826680"/>
            <a:ext cx="9833548"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4000"/>
              <a:buFont typeface="Calibri"/>
              <a:buNone/>
            </a:pPr>
            <a:r>
              <a:rPr lang="en-US" sz="4000">
                <a:solidFill>
                  <a:srgbClr val="FFFFFF"/>
                </a:solidFill>
              </a:rPr>
              <a:t>Introduction</a:t>
            </a:r>
            <a:endParaRPr/>
          </a:p>
        </p:txBody>
      </p:sp>
      <p:sp>
        <p:nvSpPr>
          <p:cNvPr id="113" name="Google Shape;113;p15"/>
          <p:cNvSpPr txBox="1">
            <a:spLocks noGrp="1"/>
          </p:cNvSpPr>
          <p:nvPr>
            <p:ph type="body" idx="1"/>
          </p:nvPr>
        </p:nvSpPr>
        <p:spPr>
          <a:xfrm>
            <a:off x="1179226" y="3092970"/>
            <a:ext cx="9833548" cy="269397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Flight delay and cancellations are a serious and inevitable problem part of the air travel all over the world. As the flight delays have been increasing it’s affecting the World aviation and also cost passengers, airlines with huge billions of dollars every year.</a:t>
            </a:r>
            <a:endParaRPr sz="2000"/>
          </a:p>
          <a:p>
            <a:pPr marL="228600" lvl="0" indent="-228600" algn="l" rtl="0">
              <a:lnSpc>
                <a:spcPct val="90000"/>
              </a:lnSpc>
              <a:spcBef>
                <a:spcPts val="1000"/>
              </a:spcBef>
              <a:spcAft>
                <a:spcPts val="0"/>
              </a:spcAft>
              <a:buClr>
                <a:schemeClr val="dk1"/>
              </a:buClr>
              <a:buSzPts val="2000"/>
              <a:buChar char="•"/>
            </a:pPr>
            <a:r>
              <a:rPr lang="en-US" sz="2000"/>
              <a:t>There was a recent study performed by FAA showed that passengers in the United States lose about $16 billion a year due to “schedule buffer, delayed flights, flight cancellations, and missed connections”. Therefore there is a need to analyze the flight delay times. </a:t>
            </a:r>
            <a:endParaRPr sz="2000"/>
          </a:p>
          <a:p>
            <a:pPr marL="228600" lvl="0" indent="-101600" algn="l" rtl="0">
              <a:lnSpc>
                <a:spcPct val="90000"/>
              </a:lnSpc>
              <a:spcBef>
                <a:spcPts val="1000"/>
              </a:spcBef>
              <a:spcAft>
                <a:spcPts val="0"/>
              </a:spcAft>
              <a:buClr>
                <a:schemeClr val="dk1"/>
              </a:buClr>
              <a:buSzPts val="2000"/>
              <a:buNone/>
            </a:pPr>
            <a:endParaRPr sz="2000">
              <a:solidFill>
                <a:srgbClr val="000000"/>
              </a:solidFill>
            </a:endParaRPr>
          </a:p>
        </p:txBody>
      </p:sp>
      <p:sp>
        <p:nvSpPr>
          <p:cNvPr id="2" name="Slide Number Placeholder 1">
            <a:extLst>
              <a:ext uri="{FF2B5EF4-FFF2-40B4-BE49-F238E27FC236}">
                <a16:creationId xmlns:a16="http://schemas.microsoft.com/office/drawing/2014/main" xmlns="" id="{D891A3BF-CA60-49D7-85C1-3A80DF78D9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2"/>
        <p:cNvGrpSpPr/>
        <p:nvPr/>
      </p:nvGrpSpPr>
      <p:grpSpPr>
        <a:xfrm>
          <a:off x="0" y="0"/>
          <a:ext cx="0" cy="0"/>
          <a:chOff x="0" y="0"/>
          <a:chExt cx="0" cy="0"/>
        </a:xfrm>
      </p:grpSpPr>
      <p:sp>
        <p:nvSpPr>
          <p:cNvPr id="73" name="Rectangle 72">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Google Shape;323;p48"/>
          <p:cNvSpPr txBox="1">
            <a:spLocks noGrp="1"/>
          </p:cNvSpPr>
          <p:nvPr>
            <p:ph type="title"/>
          </p:nvPr>
        </p:nvSpPr>
        <p:spPr>
          <a:xfrm>
            <a:off x="838200" y="963877"/>
            <a:ext cx="3494362" cy="493024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US">
                <a:solidFill>
                  <a:schemeClr val="accent1"/>
                </a:solidFill>
              </a:rPr>
              <a:t>Model Used</a:t>
            </a:r>
          </a:p>
        </p:txBody>
      </p:sp>
      <p:cxnSp>
        <p:nvCxnSpPr>
          <p:cNvPr id="75" name="Straight Connector 74">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4" name="Google Shape;324;p48"/>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Char char="•"/>
            </a:pPr>
            <a:r>
              <a:rPr lang="en-US" sz="2400"/>
              <a:t>Given shortage of time we use one model for this.</a:t>
            </a:r>
          </a:p>
          <a:p>
            <a:pPr marL="457200" lvl="0" indent="-342900" rtl="0">
              <a:spcBef>
                <a:spcPts val="0"/>
              </a:spcBef>
              <a:spcAft>
                <a:spcPts val="0"/>
              </a:spcAft>
              <a:buSzPts val="1800"/>
              <a:buChar char="•"/>
            </a:pPr>
            <a:r>
              <a:rPr lang="en-US" sz="2400"/>
              <a:t>A deep neural network with the following architecture.</a:t>
            </a:r>
          </a:p>
          <a:p>
            <a:pPr marL="457200" lvl="0" indent="-342900" rtl="0">
              <a:spcBef>
                <a:spcPts val="0"/>
              </a:spcBef>
              <a:spcAft>
                <a:spcPts val="0"/>
              </a:spcAft>
              <a:buSzPts val="1800"/>
              <a:buChar char="•"/>
            </a:pPr>
            <a:r>
              <a:rPr lang="en-US" sz="2400"/>
              <a:t>64-128-128.</a:t>
            </a:r>
          </a:p>
          <a:p>
            <a:pPr marL="457200" lvl="0" indent="-342900" rtl="0">
              <a:spcBef>
                <a:spcPts val="0"/>
              </a:spcBef>
              <a:spcAft>
                <a:spcPts val="0"/>
              </a:spcAft>
              <a:buSzPts val="1800"/>
              <a:buChar char="•"/>
            </a:pPr>
            <a:r>
              <a:rPr lang="en-US" sz="2400"/>
              <a:t>A dropout of 0.3,0.5,0.5 is added to avoid overfitting.</a:t>
            </a:r>
          </a:p>
          <a:p>
            <a:pPr marL="457200" lvl="0" indent="-342900" rtl="0">
              <a:spcBef>
                <a:spcPts val="0"/>
              </a:spcBef>
              <a:spcAft>
                <a:spcPts val="0"/>
              </a:spcAft>
              <a:buSzPts val="1800"/>
              <a:buChar char="•"/>
            </a:pPr>
            <a:r>
              <a:rPr lang="en-US" sz="2400"/>
              <a:t>We use SGD as our optimizer and this is trained for 400 epochs.</a:t>
            </a:r>
          </a:p>
          <a:p>
            <a:pPr marL="457200" lvl="0" indent="0" rtl="0">
              <a:spcBef>
                <a:spcPts val="1000"/>
              </a:spcBef>
              <a:spcAft>
                <a:spcPts val="0"/>
              </a:spcAft>
              <a:buNone/>
            </a:pPr>
            <a:endParaRPr lang="en-US" sz="2400"/>
          </a:p>
        </p:txBody>
      </p:sp>
      <p:sp>
        <p:nvSpPr>
          <p:cNvPr id="2" name="Slide Number Placeholder 1">
            <a:extLst>
              <a:ext uri="{FF2B5EF4-FFF2-40B4-BE49-F238E27FC236}">
                <a16:creationId xmlns:a16="http://schemas.microsoft.com/office/drawing/2014/main" xmlns="" id="{80E53447-DCE2-47CE-A378-CBE1CF7781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8"/>
        <p:cNvGrpSpPr/>
        <p:nvPr/>
      </p:nvGrpSpPr>
      <p:grpSpPr>
        <a:xfrm>
          <a:off x="0" y="0"/>
          <a:ext cx="0" cy="0"/>
          <a:chOff x="0" y="0"/>
          <a:chExt cx="0" cy="0"/>
        </a:xfrm>
      </p:grpSpPr>
      <p:sp>
        <p:nvSpPr>
          <p:cNvPr id="80" name="Rectangle 79">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1" name="Google Shape;331;p49"/>
          <p:cNvPicPr preferRelativeResize="0"/>
          <p:nvPr/>
        </p:nvPicPr>
        <p:blipFill>
          <a:blip r:embed="rId3">
            <a:extLst/>
          </a:blip>
          <a:stretch>
            <a:fillRect/>
          </a:stretch>
        </p:blipFill>
        <p:spPr>
          <a:xfrm>
            <a:off x="643467" y="1384301"/>
            <a:ext cx="10905066" cy="4089398"/>
          </a:xfrm>
          <a:prstGeom prst="rect">
            <a:avLst/>
          </a:prstGeom>
          <a:noFill/>
        </p:spPr>
      </p:pic>
      <p:sp>
        <p:nvSpPr>
          <p:cNvPr id="2" name="Slide Number Placeholder 1">
            <a:extLst>
              <a:ext uri="{FF2B5EF4-FFF2-40B4-BE49-F238E27FC236}">
                <a16:creationId xmlns:a16="http://schemas.microsoft.com/office/drawing/2014/main" xmlns="" id="{8D3B6B81-34E4-494A-9106-DF57FAF0D1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5"/>
        <p:cNvGrpSpPr/>
        <p:nvPr/>
      </p:nvGrpSpPr>
      <p:grpSpPr>
        <a:xfrm>
          <a:off x="0" y="0"/>
          <a:ext cx="0" cy="0"/>
          <a:chOff x="0" y="0"/>
          <a:chExt cx="0" cy="0"/>
        </a:xfrm>
      </p:grpSpPr>
      <p:sp useBgFill="1">
        <p:nvSpPr>
          <p:cNvPr id="339" name="Rectangle 85">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87">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36" name="Google Shape;336;p50"/>
          <p:cNvSpPr txBox="1">
            <a:spLocks noGrp="1"/>
          </p:cNvSpPr>
          <p:nvPr>
            <p:ph type="title"/>
          </p:nvPr>
        </p:nvSpPr>
        <p:spPr>
          <a:xfrm>
            <a:off x="640079" y="2053641"/>
            <a:ext cx="3669161" cy="2760098"/>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a:solidFill>
                  <a:srgbClr val="FFFFFF"/>
                </a:solidFill>
              </a:rPr>
              <a:t>Results</a:t>
            </a:r>
          </a:p>
        </p:txBody>
      </p:sp>
      <p:sp>
        <p:nvSpPr>
          <p:cNvPr id="337" name="Google Shape;337;p50"/>
          <p:cNvSpPr txBox="1">
            <a:spLocks noGrp="1"/>
          </p:cNvSpPr>
          <p:nvPr>
            <p:ph type="body" idx="1"/>
          </p:nvPr>
        </p:nvSpPr>
        <p:spPr>
          <a:xfrm>
            <a:off x="6090574" y="801866"/>
            <a:ext cx="5306084" cy="5230634"/>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Char char="•"/>
            </a:pPr>
            <a:r>
              <a:rPr lang="en-US" sz="2400">
                <a:solidFill>
                  <a:srgbClr val="000000"/>
                </a:solidFill>
              </a:rPr>
              <a:t>We get the following results.</a:t>
            </a:r>
          </a:p>
          <a:p>
            <a:pPr marL="457200" lvl="0" indent="-342900" rtl="0">
              <a:spcBef>
                <a:spcPts val="0"/>
              </a:spcBef>
              <a:spcAft>
                <a:spcPts val="0"/>
              </a:spcAft>
              <a:buSzPts val="1800"/>
              <a:buChar char="•"/>
            </a:pPr>
            <a:r>
              <a:rPr lang="en-US" sz="2400">
                <a:solidFill>
                  <a:srgbClr val="000000"/>
                </a:solidFill>
              </a:rPr>
              <a:t>Accuracy of 74% on the test data.</a:t>
            </a:r>
          </a:p>
          <a:p>
            <a:pPr marL="457200" lvl="0" indent="-342900" rtl="0">
              <a:spcBef>
                <a:spcPts val="0"/>
              </a:spcBef>
              <a:spcAft>
                <a:spcPts val="0"/>
              </a:spcAft>
              <a:buSzPts val="1800"/>
              <a:buChar char="•"/>
            </a:pPr>
            <a:r>
              <a:rPr lang="en-US" sz="2400">
                <a:solidFill>
                  <a:srgbClr val="000000"/>
                </a:solidFill>
              </a:rPr>
              <a:t>Confusion matrix as follows</a:t>
            </a:r>
          </a:p>
          <a:p>
            <a:pPr marL="457200" lvl="0" indent="-342900" rtl="0">
              <a:spcBef>
                <a:spcPts val="0"/>
              </a:spcBef>
              <a:spcAft>
                <a:spcPts val="0"/>
              </a:spcAft>
              <a:buSzPts val="1800"/>
              <a:buChar char="•"/>
            </a:pPr>
            <a:r>
              <a:rPr lang="en-US" sz="2400">
                <a:solidFill>
                  <a:srgbClr val="000000"/>
                </a:solidFill>
              </a:rPr>
              <a:t>[100 35]</a:t>
            </a:r>
          </a:p>
          <a:p>
            <a:pPr marL="457200" lvl="0" indent="-342900" rtl="0">
              <a:spcBef>
                <a:spcPts val="0"/>
              </a:spcBef>
              <a:spcAft>
                <a:spcPts val="0"/>
              </a:spcAft>
              <a:buSzPts val="1800"/>
              <a:buChar char="•"/>
            </a:pPr>
            <a:r>
              <a:rPr lang="en-US" sz="2400">
                <a:solidFill>
                  <a:srgbClr val="000000"/>
                </a:solidFill>
              </a:rPr>
              <a:t>[46   119]</a:t>
            </a:r>
          </a:p>
        </p:txBody>
      </p:sp>
      <p:sp>
        <p:nvSpPr>
          <p:cNvPr id="2" name="Slide Number Placeholder 1">
            <a:extLst>
              <a:ext uri="{FF2B5EF4-FFF2-40B4-BE49-F238E27FC236}">
                <a16:creationId xmlns:a16="http://schemas.microsoft.com/office/drawing/2014/main" xmlns="" id="{A685A795-D24A-4AA9-A282-2DEA82C05D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1"/>
        <p:cNvGrpSpPr/>
        <p:nvPr/>
      </p:nvGrpSpPr>
      <p:grpSpPr>
        <a:xfrm>
          <a:off x="0" y="0"/>
          <a:ext cx="0" cy="0"/>
          <a:chOff x="0" y="0"/>
          <a:chExt cx="0" cy="0"/>
        </a:xfrm>
      </p:grpSpPr>
      <p:sp>
        <p:nvSpPr>
          <p:cNvPr id="92" name="Rectangle 91">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42" name="Google Shape;342;p51"/>
          <p:cNvSpPr txBox="1">
            <a:spLocks noGrp="1"/>
          </p:cNvSpPr>
          <p:nvPr>
            <p:ph type="title"/>
          </p:nvPr>
        </p:nvSpPr>
        <p:spPr>
          <a:xfrm>
            <a:off x="1179226" y="826680"/>
            <a:ext cx="9833548" cy="1325563"/>
          </a:xfrm>
          <a:prstGeom prst="rect">
            <a:avLst/>
          </a:prstGeom>
        </p:spPr>
        <p:txBody>
          <a:bodyPr spcFirstLastPara="1" lIns="91425" tIns="45700" rIns="91425" bIns="45700" anchorCtr="0">
            <a:normAutofit/>
          </a:bodyPr>
          <a:lstStyle/>
          <a:p>
            <a:pPr marL="0" lvl="0" indent="0" algn="ctr" rtl="0">
              <a:spcBef>
                <a:spcPts val="0"/>
              </a:spcBef>
              <a:spcAft>
                <a:spcPts val="0"/>
              </a:spcAft>
              <a:buNone/>
            </a:pPr>
            <a:r>
              <a:rPr lang="en-US" sz="4000">
                <a:solidFill>
                  <a:srgbClr val="FFFFFF"/>
                </a:solidFill>
              </a:rPr>
              <a:t>Conclusion	</a:t>
            </a:r>
          </a:p>
        </p:txBody>
      </p:sp>
      <p:sp>
        <p:nvSpPr>
          <p:cNvPr id="343" name="Google Shape;343;p51"/>
          <p:cNvSpPr txBox="1">
            <a:spLocks noGrp="1"/>
          </p:cNvSpPr>
          <p:nvPr>
            <p:ph type="body" idx="1"/>
          </p:nvPr>
        </p:nvSpPr>
        <p:spPr>
          <a:xfrm>
            <a:off x="1179226" y="3092970"/>
            <a:ext cx="9833548" cy="2693976"/>
          </a:xfrm>
          <a:prstGeom prst="rect">
            <a:avLst/>
          </a:prstGeom>
        </p:spPr>
        <p:txBody>
          <a:bodyPr spcFirstLastPara="1" lIns="91425" tIns="45700" rIns="91425" bIns="45700" anchorCtr="0">
            <a:normAutofit/>
          </a:bodyPr>
          <a:lstStyle/>
          <a:p>
            <a:pPr marL="457200" lvl="0" indent="-342900" rtl="0">
              <a:spcBef>
                <a:spcPts val="1000"/>
              </a:spcBef>
              <a:spcAft>
                <a:spcPts val="0"/>
              </a:spcAft>
              <a:buSzPts val="1800"/>
              <a:buChar char="•"/>
            </a:pPr>
            <a:r>
              <a:rPr lang="en-US" sz="2000">
                <a:solidFill>
                  <a:srgbClr val="000000"/>
                </a:solidFill>
              </a:rPr>
              <a:t>If we just use the flight data, we see that we are fitting to the data given and not considering external factors, thus giving a big accuracy.</a:t>
            </a:r>
          </a:p>
          <a:p>
            <a:pPr marL="457200" lvl="0" indent="-342900" rtl="0">
              <a:spcBef>
                <a:spcPts val="0"/>
              </a:spcBef>
              <a:spcAft>
                <a:spcPts val="0"/>
              </a:spcAft>
              <a:buSzPts val="1800"/>
              <a:buChar char="•"/>
            </a:pPr>
            <a:r>
              <a:rPr lang="en-US" sz="2000">
                <a:solidFill>
                  <a:srgbClr val="000000"/>
                </a:solidFill>
              </a:rPr>
              <a:t>When we start to consider external factors like weather which is a hard time series problem,we see the effect on the results.</a:t>
            </a:r>
          </a:p>
          <a:p>
            <a:pPr marL="457200" lvl="0" indent="-342900" rtl="0">
              <a:spcBef>
                <a:spcPts val="0"/>
              </a:spcBef>
              <a:spcAft>
                <a:spcPts val="0"/>
              </a:spcAft>
              <a:buSzPts val="1800"/>
              <a:buChar char="•"/>
            </a:pPr>
            <a:r>
              <a:rPr lang="en-US" sz="2000">
                <a:solidFill>
                  <a:srgbClr val="000000"/>
                </a:solidFill>
              </a:rPr>
              <a:t>This shows that we need a much more complex mathematical model to predict the airplane delays in realtime.</a:t>
            </a:r>
          </a:p>
        </p:txBody>
      </p:sp>
      <p:sp>
        <p:nvSpPr>
          <p:cNvPr id="2" name="Slide Number Placeholder 1">
            <a:extLst>
              <a:ext uri="{FF2B5EF4-FFF2-40B4-BE49-F238E27FC236}">
                <a16:creationId xmlns:a16="http://schemas.microsoft.com/office/drawing/2014/main" xmlns="" id="{30FE376B-18B3-4018-A82D-69EF0D16E1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7"/>
        <p:cNvGrpSpPr/>
        <p:nvPr/>
      </p:nvGrpSpPr>
      <p:grpSpPr>
        <a:xfrm>
          <a:off x="0" y="0"/>
          <a:ext cx="0" cy="0"/>
          <a:chOff x="0" y="0"/>
          <a:chExt cx="0" cy="0"/>
        </a:xfrm>
      </p:grpSpPr>
      <p:sp>
        <p:nvSpPr>
          <p:cNvPr id="351" name="Rectangle 97">
            <a:extLst>
              <a:ext uri="{FF2B5EF4-FFF2-40B4-BE49-F238E27FC236}">
                <a16:creationId xmlns:a16="http://schemas.microsoft.com/office/drawing/2014/main" xmlns="" id="{D3FFFA32-D9F4-4AF9-A025-CD128AC85E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2" name="Group 99">
            <a:extLst>
              <a:ext uri="{FF2B5EF4-FFF2-40B4-BE49-F238E27FC236}">
                <a16:creationId xmlns:a16="http://schemas.microsoft.com/office/drawing/2014/main" xmlns="" id="{2823A416-999C-4FA3-A853-0AE48404B5D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808676"/>
            <a:ext cx="12192000" cy="3049325"/>
            <a:chOff x="0" y="3808676"/>
            <a:chExt cx="12192000" cy="3049325"/>
          </a:xfrm>
        </p:grpSpPr>
        <p:pic>
          <p:nvPicPr>
            <p:cNvPr id="101" name="Picture 100">
              <a:extLst>
                <a:ext uri="{FF2B5EF4-FFF2-40B4-BE49-F238E27FC236}">
                  <a16:creationId xmlns:a16="http://schemas.microsoft.com/office/drawing/2014/main" xmlns="" id="{9362F656-1A8D-4BA3-BA72-92332E75DB99}"/>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353" name="Oval 101">
              <a:extLst>
                <a:ext uri="{FF2B5EF4-FFF2-40B4-BE49-F238E27FC236}">
                  <a16:creationId xmlns:a16="http://schemas.microsoft.com/office/drawing/2014/main" xmlns="" id="{9338807D-FB66-4E3A-9CF0-786662C4AB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8" name="Google Shape;348;p52"/>
          <p:cNvSpPr txBox="1">
            <a:spLocks noGrp="1"/>
          </p:cNvSpPr>
          <p:nvPr>
            <p:ph type="title"/>
          </p:nvPr>
        </p:nvSpPr>
        <p:spPr>
          <a:xfrm>
            <a:off x="1179226" y="5105400"/>
            <a:ext cx="9833548" cy="1066802"/>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000">
                <a:solidFill>
                  <a:srgbClr val="3F3F3F"/>
                </a:solidFill>
              </a:rPr>
              <a:t>Future Work	</a:t>
            </a:r>
          </a:p>
        </p:txBody>
      </p:sp>
      <p:sp>
        <p:nvSpPr>
          <p:cNvPr id="349" name="Google Shape;349;p52"/>
          <p:cNvSpPr txBox="1">
            <a:spLocks noGrp="1"/>
          </p:cNvSpPr>
          <p:nvPr>
            <p:ph type="body" idx="1"/>
          </p:nvPr>
        </p:nvSpPr>
        <p:spPr>
          <a:xfrm>
            <a:off x="1179226" y="872046"/>
            <a:ext cx="9833548" cy="2945574"/>
          </a:xfrm>
          <a:prstGeom prst="rect">
            <a:avLst/>
          </a:prstGeom>
        </p:spPr>
        <p:txBody>
          <a:bodyPr spcFirstLastPara="1" lIns="91425" tIns="45700" rIns="91425" bIns="45700" anchor="ctr" anchorCtr="0">
            <a:normAutofit/>
          </a:bodyPr>
          <a:lstStyle/>
          <a:p>
            <a:pPr marL="457200" lvl="0" indent="-342900" rtl="0">
              <a:spcBef>
                <a:spcPts val="1000"/>
              </a:spcBef>
              <a:spcAft>
                <a:spcPts val="0"/>
              </a:spcAft>
              <a:buSzPts val="1800"/>
              <a:buChar char="•"/>
            </a:pPr>
            <a:r>
              <a:rPr lang="en-US" sz="2400">
                <a:solidFill>
                  <a:srgbClr val="FFFFFF"/>
                </a:solidFill>
              </a:rPr>
              <a:t>Even though the deep learning model gave an average accuracy, we can use models like the long short term memory which are state of the art in time series modelling for forecasting.</a:t>
            </a:r>
          </a:p>
        </p:txBody>
      </p:sp>
      <p:sp>
        <p:nvSpPr>
          <p:cNvPr id="2" name="Slide Number Placeholder 1">
            <a:extLst>
              <a:ext uri="{FF2B5EF4-FFF2-40B4-BE49-F238E27FC236}">
                <a16:creationId xmlns:a16="http://schemas.microsoft.com/office/drawing/2014/main" xmlns="" id="{9B0255C8-9B08-45FF-9CD5-C8DCC34CF2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3"/>
        <p:cNvGrpSpPr/>
        <p:nvPr/>
      </p:nvGrpSpPr>
      <p:grpSpPr>
        <a:xfrm>
          <a:off x="0" y="0"/>
          <a:ext cx="0" cy="0"/>
          <a:chOff x="0" y="0"/>
          <a:chExt cx="0" cy="0"/>
        </a:xfrm>
      </p:grpSpPr>
      <p:sp>
        <p:nvSpPr>
          <p:cNvPr id="105" name="Rectangle 104">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6" name="Google Shape;356;p53"/>
          <p:cNvPicPr preferRelativeResize="0"/>
          <p:nvPr/>
        </p:nvPicPr>
        <p:blipFill>
          <a:blip r:embed="rId3">
            <a:extLst/>
          </a:blip>
          <a:stretch>
            <a:fillRect/>
          </a:stretch>
        </p:blipFill>
        <p:spPr>
          <a:xfrm>
            <a:off x="643467" y="1329775"/>
            <a:ext cx="10905066" cy="4198450"/>
          </a:xfrm>
          <a:prstGeom prst="rect">
            <a:avLst/>
          </a:prstGeom>
          <a:noFill/>
        </p:spPr>
      </p:pic>
      <p:sp>
        <p:nvSpPr>
          <p:cNvPr id="2" name="Slide Number Placeholder 1">
            <a:extLst>
              <a:ext uri="{FF2B5EF4-FFF2-40B4-BE49-F238E27FC236}">
                <a16:creationId xmlns:a16="http://schemas.microsoft.com/office/drawing/2014/main" xmlns="" id="{B421DE4C-88C5-409A-AA87-593A8D0F7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9F77A36F-4ED5-436D-8E18-2CA5BA0373B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spcBef>
                <a:spcPct val="0"/>
              </a:spcBef>
            </a:pPr>
            <a:r>
              <a:rPr lang="en-US" sz="6000" kern="1200">
                <a:solidFill>
                  <a:srgbClr val="FFFFFF"/>
                </a:solidFill>
                <a:latin typeface="+mj-lt"/>
                <a:ea typeface="+mj-ea"/>
                <a:cs typeface="+mj-cs"/>
              </a:rPr>
              <a:t>Thank You!</a:t>
            </a:r>
          </a:p>
        </p:txBody>
      </p:sp>
      <p:sp>
        <p:nvSpPr>
          <p:cNvPr id="3" name="Slide Number Placeholder 2">
            <a:extLst>
              <a:ext uri="{FF2B5EF4-FFF2-40B4-BE49-F238E27FC236}">
                <a16:creationId xmlns:a16="http://schemas.microsoft.com/office/drawing/2014/main" xmlns="" id="{C5F930EE-1411-4FD9-B993-45E0EF73FD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extLst>
      <p:ext uri="{BB962C8B-B14F-4D97-AF65-F5344CB8AC3E}">
        <p14:creationId xmlns:p14="http://schemas.microsoft.com/office/powerpoint/2010/main" val="320270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6"/>
          <p:cNvSpPr/>
          <p:nvPr/>
        </p:nvSpPr>
        <p:spPr>
          <a:xfrm>
            <a:off x="333287" y="331763"/>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16"/>
          <p:cNvSpPr txBox="1">
            <a:spLocks noGrp="1"/>
          </p:cNvSpPr>
          <p:nvPr>
            <p:ph type="title"/>
          </p:nvPr>
        </p:nvSpPr>
        <p:spPr>
          <a:xfrm>
            <a:off x="838200" y="963877"/>
            <a:ext cx="3494362" cy="4930246"/>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Calibri"/>
              <a:buNone/>
            </a:pPr>
            <a:r>
              <a:rPr lang="en-US" sz="4200">
                <a:solidFill>
                  <a:schemeClr val="accent1"/>
                </a:solidFill>
              </a:rPr>
              <a:t>Business Understanding</a:t>
            </a:r>
            <a:endParaRPr sz="4200"/>
          </a:p>
        </p:txBody>
      </p:sp>
      <p:cxnSp>
        <p:nvCxnSpPr>
          <p:cNvPr id="120" name="Google Shape;120;p16"/>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1" name="Google Shape;121;p16"/>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502919" lvl="0" indent="-457200" algn="l" rtl="0">
              <a:lnSpc>
                <a:spcPct val="90000"/>
              </a:lnSpc>
              <a:spcBef>
                <a:spcPts val="0"/>
              </a:spcBef>
              <a:spcAft>
                <a:spcPts val="0"/>
              </a:spcAft>
              <a:buClr>
                <a:schemeClr val="dk1"/>
              </a:buClr>
              <a:buSzPts val="2400"/>
              <a:buChar char="•"/>
            </a:pPr>
            <a:r>
              <a:rPr lang="en-US" sz="2400" b="1"/>
              <a:t>Profound Question</a:t>
            </a:r>
            <a:endParaRPr/>
          </a:p>
          <a:p>
            <a:pPr marL="45720" lvl="0" indent="0" algn="l" rtl="0">
              <a:lnSpc>
                <a:spcPct val="90000"/>
              </a:lnSpc>
              <a:spcBef>
                <a:spcPts val="1000"/>
              </a:spcBef>
              <a:spcAft>
                <a:spcPts val="0"/>
              </a:spcAft>
              <a:buClr>
                <a:schemeClr val="dk1"/>
              </a:buClr>
              <a:buSzPts val="2400"/>
              <a:buNone/>
            </a:pPr>
            <a:r>
              <a:rPr lang="en-US" sz="2400"/>
              <a:t>Can we build a model to predict from the flight on-time performance database if a given departure time of a particular flight will be delayed? </a:t>
            </a:r>
            <a:endParaRPr/>
          </a:p>
          <a:p>
            <a:pPr marL="45720" lvl="0" indent="0" algn="l" rtl="0">
              <a:lnSpc>
                <a:spcPct val="90000"/>
              </a:lnSpc>
              <a:spcBef>
                <a:spcPts val="1000"/>
              </a:spcBef>
              <a:spcAft>
                <a:spcPts val="0"/>
              </a:spcAft>
              <a:buClr>
                <a:schemeClr val="dk1"/>
              </a:buClr>
              <a:buSzPts val="2400"/>
              <a:buNone/>
            </a:pPr>
            <a:endParaRPr sz="2400"/>
          </a:p>
          <a:p>
            <a:pPr marL="502919" lvl="0" indent="-457200" algn="l" rtl="0">
              <a:lnSpc>
                <a:spcPct val="90000"/>
              </a:lnSpc>
              <a:spcBef>
                <a:spcPts val="1000"/>
              </a:spcBef>
              <a:spcAft>
                <a:spcPts val="0"/>
              </a:spcAft>
              <a:buClr>
                <a:schemeClr val="dk1"/>
              </a:buClr>
              <a:buSzPts val="2400"/>
              <a:buChar char="•"/>
            </a:pPr>
            <a:r>
              <a:rPr lang="en-US" sz="2400" b="1"/>
              <a:t>Goal</a:t>
            </a:r>
            <a:endParaRPr/>
          </a:p>
          <a:p>
            <a:pPr marL="0" lvl="0" indent="0" algn="l" rtl="0">
              <a:lnSpc>
                <a:spcPct val="90000"/>
              </a:lnSpc>
              <a:spcBef>
                <a:spcPts val="1000"/>
              </a:spcBef>
              <a:spcAft>
                <a:spcPts val="0"/>
              </a:spcAft>
              <a:buClr>
                <a:schemeClr val="dk1"/>
              </a:buClr>
              <a:buSzPts val="2400"/>
              <a:buNone/>
            </a:pPr>
            <a:r>
              <a:rPr lang="en-US" sz="2400"/>
              <a:t>Predict whether flight is delayed or not</a:t>
            </a:r>
            <a:endParaRPr/>
          </a:p>
        </p:txBody>
      </p:sp>
      <p:sp>
        <p:nvSpPr>
          <p:cNvPr id="2" name="Slide Number Placeholder 1">
            <a:extLst>
              <a:ext uri="{FF2B5EF4-FFF2-40B4-BE49-F238E27FC236}">
                <a16:creationId xmlns:a16="http://schemas.microsoft.com/office/drawing/2014/main" xmlns="" id="{258DEBCA-CFE1-4FCE-A8BB-8F49FD3EBD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5"/>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13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6" name="Google Shape;126;p17"/>
          <p:cNvSpPr txBox="1">
            <a:spLocks noGrp="1"/>
          </p:cNvSpPr>
          <p:nvPr>
            <p:ph type="title"/>
          </p:nvPr>
        </p:nvSpPr>
        <p:spPr>
          <a:xfrm>
            <a:off x="640079" y="2053641"/>
            <a:ext cx="3669161" cy="276009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Data Understanding</a:t>
            </a:r>
          </a:p>
        </p:txBody>
      </p:sp>
      <p:sp>
        <p:nvSpPr>
          <p:cNvPr id="127" name="Google Shape;127;p17"/>
          <p:cNvSpPr txBox="1">
            <a:spLocks noGrp="1"/>
          </p:cNvSpPr>
          <p:nvPr>
            <p:ph type="body" idx="1"/>
          </p:nvPr>
        </p:nvSpPr>
        <p:spPr>
          <a:xfrm>
            <a:off x="6090574" y="801866"/>
            <a:ext cx="5306084" cy="5230634"/>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2590"/>
              <a:buNone/>
            </a:pPr>
            <a:r>
              <a:rPr lang="en-US" sz="2200" b="1">
                <a:solidFill>
                  <a:srgbClr val="000000"/>
                </a:solidFill>
              </a:rPr>
              <a:t>Data Source </a:t>
            </a:r>
          </a:p>
          <a:p>
            <a:pPr marL="228600" lvl="0" indent="-266700" rtl="0">
              <a:spcBef>
                <a:spcPts val="1000"/>
              </a:spcBef>
              <a:spcAft>
                <a:spcPts val="0"/>
              </a:spcAft>
              <a:buSzPts val="2400"/>
              <a:buChar char="•"/>
            </a:pPr>
            <a:r>
              <a:rPr lang="en-US" sz="2200">
                <a:solidFill>
                  <a:srgbClr val="000000"/>
                </a:solidFill>
              </a:rPr>
              <a:t>The database used provides details for every flight that takes off at any airport in the United States. </a:t>
            </a:r>
          </a:p>
          <a:p>
            <a:pPr marL="228600" lvl="0" indent="-216534" rtl="0">
              <a:spcBef>
                <a:spcPts val="1000"/>
              </a:spcBef>
              <a:spcAft>
                <a:spcPts val="0"/>
              </a:spcAft>
              <a:buClr>
                <a:schemeClr val="dk1"/>
              </a:buClr>
              <a:buSzPts val="2400"/>
              <a:buChar char="•"/>
            </a:pPr>
            <a:r>
              <a:rPr lang="en-US" sz="2200">
                <a:solidFill>
                  <a:srgbClr val="000000"/>
                </a:solidFill>
              </a:rPr>
              <a:t>Link for the data source: </a:t>
            </a:r>
            <a:r>
              <a:rPr lang="en-US" sz="2200" u="sng">
                <a:solidFill>
                  <a:srgbClr val="000000"/>
                </a:solidFill>
                <a:hlinkClick r:id="rId4"/>
              </a:rPr>
              <a:t>https://www.transtats.bts.gov/DL_SelectFields.asp?Table_ID=236</a:t>
            </a:r>
            <a:endParaRPr lang="en-US" sz="2200">
              <a:solidFill>
                <a:srgbClr val="000000"/>
              </a:solidFill>
            </a:endParaRPr>
          </a:p>
          <a:p>
            <a:pPr marL="228600" lvl="0" indent="-216534" rtl="0">
              <a:spcBef>
                <a:spcPts val="1000"/>
              </a:spcBef>
              <a:spcAft>
                <a:spcPts val="0"/>
              </a:spcAft>
              <a:buSzPts val="2400"/>
              <a:buChar char="•"/>
            </a:pPr>
            <a:r>
              <a:rPr lang="en-US" sz="2200">
                <a:solidFill>
                  <a:srgbClr val="000000"/>
                </a:solidFill>
              </a:rPr>
              <a:t>This dataset for flight prediction is originally from Bureau of Transportation Statistics.</a:t>
            </a:r>
          </a:p>
          <a:p>
            <a:pPr marL="228600" lvl="0" indent="-216534" rtl="0">
              <a:spcBef>
                <a:spcPts val="1000"/>
              </a:spcBef>
              <a:spcAft>
                <a:spcPts val="0"/>
              </a:spcAft>
              <a:buSzPts val="2400"/>
              <a:buChar char="•"/>
            </a:pPr>
            <a:r>
              <a:rPr lang="en-US" sz="2200">
                <a:solidFill>
                  <a:srgbClr val="000000"/>
                </a:solidFill>
              </a:rPr>
              <a:t>Link for the data source: </a:t>
            </a:r>
            <a:r>
              <a:rPr lang="en-US" sz="2200" u="sng">
                <a:solidFill>
                  <a:srgbClr val="000000"/>
                </a:solidFill>
                <a:hlinkClick r:id="rId5"/>
              </a:rPr>
              <a:t>https://www.ncdc.noaa.gov/</a:t>
            </a:r>
            <a:endParaRPr lang="en-US" sz="2200">
              <a:solidFill>
                <a:srgbClr val="000000"/>
              </a:solidFill>
            </a:endParaRPr>
          </a:p>
          <a:p>
            <a:pPr marL="228600" lvl="0" indent="-216534" rtl="0">
              <a:spcBef>
                <a:spcPts val="1000"/>
              </a:spcBef>
              <a:spcAft>
                <a:spcPts val="0"/>
              </a:spcAft>
              <a:buSzPts val="2400"/>
              <a:buChar char="•"/>
            </a:pPr>
            <a:r>
              <a:rPr lang="en-US" sz="2200">
                <a:solidFill>
                  <a:srgbClr val="000000"/>
                </a:solidFill>
              </a:rPr>
              <a:t>Dataset of weather is from National Centers For Environmental Information.</a:t>
            </a:r>
          </a:p>
        </p:txBody>
      </p:sp>
      <p:sp>
        <p:nvSpPr>
          <p:cNvPr id="2" name="Slide Number Placeholder 1">
            <a:extLst>
              <a:ext uri="{FF2B5EF4-FFF2-40B4-BE49-F238E27FC236}">
                <a16:creationId xmlns:a16="http://schemas.microsoft.com/office/drawing/2014/main" xmlns="" id="{27FE135F-1585-4418-8396-6E866FE19F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2" name="Google Shape;132;p18"/>
          <p:cNvSpPr txBox="1">
            <a:spLocks noGrp="1"/>
          </p:cNvSpPr>
          <p:nvPr>
            <p:ph type="title"/>
          </p:nvPr>
        </p:nvSpPr>
        <p:spPr>
          <a:xfrm>
            <a:off x="640079" y="2053641"/>
            <a:ext cx="3669161" cy="2760098"/>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a:solidFill>
                  <a:srgbClr val="FFFFFF"/>
                </a:solidFill>
              </a:rPr>
              <a:t>Data Understanding</a:t>
            </a:r>
          </a:p>
        </p:txBody>
      </p:sp>
      <p:sp>
        <p:nvSpPr>
          <p:cNvPr id="133" name="Google Shape;133;p18"/>
          <p:cNvSpPr txBox="1">
            <a:spLocks noGrp="1"/>
          </p:cNvSpPr>
          <p:nvPr>
            <p:ph type="body" idx="1"/>
          </p:nvPr>
        </p:nvSpPr>
        <p:spPr>
          <a:xfrm>
            <a:off x="6090574" y="801866"/>
            <a:ext cx="5306084" cy="5230634"/>
          </a:xfrm>
          <a:prstGeom prst="rect">
            <a:avLst/>
          </a:prstGeom>
        </p:spPr>
        <p:txBody>
          <a:bodyPr spcFirstLastPara="1" lIns="91425" tIns="45700" rIns="91425" bIns="45700" anchor="ctr" anchorCtr="0">
            <a:normAutofit/>
          </a:bodyPr>
          <a:lstStyle/>
          <a:p>
            <a:pPr marL="228600" lvl="0" indent="-216534" rtl="0">
              <a:spcBef>
                <a:spcPts val="1000"/>
              </a:spcBef>
              <a:spcAft>
                <a:spcPts val="0"/>
              </a:spcAft>
              <a:buSzPts val="2400"/>
              <a:buChar char="•"/>
            </a:pPr>
            <a:r>
              <a:rPr lang="en-US" sz="2400">
                <a:solidFill>
                  <a:srgbClr val="000000"/>
                </a:solidFill>
              </a:rPr>
              <a:t>This database provides details for every flight that takes off anywhere in the US. </a:t>
            </a:r>
          </a:p>
          <a:p>
            <a:pPr marL="228600" lvl="0" indent="-216534" rtl="0">
              <a:spcBef>
                <a:spcPts val="1000"/>
              </a:spcBef>
              <a:spcAft>
                <a:spcPts val="0"/>
              </a:spcAft>
              <a:buSzPts val="2400"/>
              <a:buChar char="•"/>
            </a:pPr>
            <a:r>
              <a:rPr lang="en-US" sz="2400">
                <a:solidFill>
                  <a:srgbClr val="000000"/>
                </a:solidFill>
              </a:rPr>
              <a:t>It consists of  110 attributes that are categorical variables such as Year, Month, Quarter, DayofMonth, DayOfWeek, FlightDate, Reporting_Airline, Origin, OriginCityName etc.</a:t>
            </a:r>
          </a:p>
          <a:p>
            <a:pPr marL="228600" lvl="0" indent="-266700" rtl="0">
              <a:spcBef>
                <a:spcPts val="0"/>
              </a:spcBef>
              <a:spcAft>
                <a:spcPts val="0"/>
              </a:spcAft>
              <a:buSzPts val="2400"/>
              <a:buChar char="•"/>
            </a:pPr>
            <a:r>
              <a:rPr lang="en-US" sz="2400">
                <a:solidFill>
                  <a:srgbClr val="000000"/>
                </a:solidFill>
              </a:rPr>
              <a:t>Here we consider the data for the years 2013 and 2014.</a:t>
            </a:r>
          </a:p>
          <a:p>
            <a:pPr marL="228600" lvl="0" indent="-266700" rtl="0">
              <a:spcBef>
                <a:spcPts val="0"/>
              </a:spcBef>
              <a:spcAft>
                <a:spcPts val="0"/>
              </a:spcAft>
              <a:buSzPts val="2400"/>
              <a:buChar char="•"/>
            </a:pPr>
            <a:r>
              <a:rPr lang="en-US" sz="2400">
                <a:solidFill>
                  <a:srgbClr val="000000"/>
                </a:solidFill>
              </a:rPr>
              <a:t>We could potentially work on more but because of the lack of computation we stick to these two years</a:t>
            </a:r>
          </a:p>
          <a:p>
            <a:pPr marL="228600" lvl="0" indent="0" rtl="0">
              <a:spcBef>
                <a:spcPts val="0"/>
              </a:spcBef>
              <a:spcAft>
                <a:spcPts val="0"/>
              </a:spcAft>
              <a:buNone/>
            </a:pPr>
            <a:endParaRPr lang="en-US" sz="2400">
              <a:solidFill>
                <a:srgbClr val="000000"/>
              </a:solidFill>
            </a:endParaRPr>
          </a:p>
        </p:txBody>
      </p:sp>
      <p:sp>
        <p:nvSpPr>
          <p:cNvPr id="2" name="Slide Number Placeholder 1">
            <a:extLst>
              <a:ext uri="{FF2B5EF4-FFF2-40B4-BE49-F238E27FC236}">
                <a16:creationId xmlns:a16="http://schemas.microsoft.com/office/drawing/2014/main" xmlns="" id="{EE3CE2D8-BE15-48E0-890F-A262E9C9C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7"/>
        <p:cNvGrpSpPr/>
        <p:nvPr/>
      </p:nvGrpSpPr>
      <p:grpSpPr>
        <a:xfrm>
          <a:off x="0" y="0"/>
          <a:ext cx="0" cy="0"/>
          <a:chOff x="0" y="0"/>
          <a:chExt cx="0" cy="0"/>
        </a:xfrm>
      </p:grpSpPr>
      <p:sp>
        <p:nvSpPr>
          <p:cNvPr id="81" name="Rectangle 80">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p19"/>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a:solidFill>
                  <a:schemeClr val="bg1"/>
                </a:solidFill>
                <a:latin typeface="+mj-lt"/>
                <a:ea typeface="+mj-ea"/>
                <a:cs typeface="+mj-cs"/>
              </a:rPr>
              <a:t>Dataset</a:t>
            </a:r>
          </a:p>
        </p:txBody>
      </p:sp>
      <p:pic>
        <p:nvPicPr>
          <p:cNvPr id="140" name="Google Shape;140;p19"/>
          <p:cNvPicPr preferRelativeResize="0"/>
          <p:nvPr/>
        </p:nvPicPr>
        <p:blipFill>
          <a:blip r:embed="rId3">
            <a:extLst/>
          </a:blip>
          <a:stretch>
            <a:fillRect/>
          </a:stretch>
        </p:blipFill>
        <p:spPr>
          <a:xfrm>
            <a:off x="1518708" y="1675227"/>
            <a:ext cx="9154583" cy="4394199"/>
          </a:xfrm>
          <a:prstGeom prst="rect">
            <a:avLst/>
          </a:prstGeom>
          <a:noFill/>
        </p:spPr>
      </p:pic>
      <p:sp>
        <p:nvSpPr>
          <p:cNvPr id="2" name="Slide Number Placeholder 1">
            <a:extLst>
              <a:ext uri="{FF2B5EF4-FFF2-40B4-BE49-F238E27FC236}">
                <a16:creationId xmlns:a16="http://schemas.microsoft.com/office/drawing/2014/main" xmlns="" id="{807C1BBD-B2CB-40A4-9F34-24A853E52E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15CB0EE-CD98-4E8F-BC16-29E0DB6E113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spcBef>
                <a:spcPct val="0"/>
              </a:spcBef>
            </a:pPr>
            <a:r>
              <a:rPr lang="en-US" sz="5400" kern="1200">
                <a:solidFill>
                  <a:srgbClr val="FFFFFF"/>
                </a:solidFill>
                <a:latin typeface="+mj-lt"/>
                <a:ea typeface="+mj-ea"/>
                <a:cs typeface="+mj-cs"/>
              </a:rPr>
              <a:t>Attributes of Data</a:t>
            </a:r>
          </a:p>
        </p:txBody>
      </p:sp>
      <p:cxnSp>
        <p:nvCxnSpPr>
          <p:cNvPr id="12" name="Straight Connector 11">
            <a:extLst>
              <a:ext uri="{FF2B5EF4-FFF2-40B4-BE49-F238E27FC236}">
                <a16:creationId xmlns:a16="http://schemas.microsoft.com/office/drawing/2014/main" xmlns=""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oogle Shape;146;p20">
            <a:extLst>
              <a:ext uri="{FF2B5EF4-FFF2-40B4-BE49-F238E27FC236}">
                <a16:creationId xmlns:a16="http://schemas.microsoft.com/office/drawing/2014/main" xmlns="" id="{8DB70493-9874-4FDF-B2F3-3AE345E69705}"/>
              </a:ext>
            </a:extLst>
          </p:cNvPr>
          <p:cNvPicPr preferRelativeResize="0"/>
          <p:nvPr/>
        </p:nvPicPr>
        <p:blipFill>
          <a:blip r:embed="rId2">
            <a:extLst/>
          </a:blip>
          <a:stretch>
            <a:fillRect/>
          </a:stretch>
        </p:blipFill>
        <p:spPr>
          <a:xfrm>
            <a:off x="1670347" y="2426818"/>
            <a:ext cx="2778357" cy="3997637"/>
          </a:xfrm>
          <a:prstGeom prst="rect">
            <a:avLst/>
          </a:prstGeom>
          <a:noFill/>
        </p:spPr>
      </p:pic>
      <p:cxnSp>
        <p:nvCxnSpPr>
          <p:cNvPr id="14" name="Straight Connector 13">
            <a:extLst>
              <a:ext uri="{FF2B5EF4-FFF2-40B4-BE49-F238E27FC236}">
                <a16:creationId xmlns:a16="http://schemas.microsoft.com/office/drawing/2014/main" xmlns=""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oogle Shape;147;p20">
            <a:extLst>
              <a:ext uri="{FF2B5EF4-FFF2-40B4-BE49-F238E27FC236}">
                <a16:creationId xmlns:a16="http://schemas.microsoft.com/office/drawing/2014/main" xmlns="" id="{24A980F1-D337-496E-9F30-37FE45447ABA}"/>
              </a:ext>
            </a:extLst>
          </p:cNvPr>
          <p:cNvPicPr preferRelativeResize="0"/>
          <p:nvPr/>
        </p:nvPicPr>
        <p:blipFill>
          <a:blip r:embed="rId3">
            <a:extLst/>
          </a:blip>
          <a:stretch>
            <a:fillRect/>
          </a:stretch>
        </p:blipFill>
        <p:spPr>
          <a:xfrm>
            <a:off x="6445073" y="2833099"/>
            <a:ext cx="5455917" cy="3185075"/>
          </a:xfrm>
          <a:prstGeom prst="rect">
            <a:avLst/>
          </a:prstGeom>
          <a:noFill/>
        </p:spPr>
      </p:pic>
      <p:sp>
        <p:nvSpPr>
          <p:cNvPr id="6" name="Slide Number Placeholder 5">
            <a:extLst>
              <a:ext uri="{FF2B5EF4-FFF2-40B4-BE49-F238E27FC236}">
                <a16:creationId xmlns:a16="http://schemas.microsoft.com/office/drawing/2014/main" xmlns="" id="{9A40871D-0ED0-41A3-9C63-EA553DE269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96316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p:nvSpPr>
          <p:cNvPr id="155" name="Rectangle 93">
            <a:extLst>
              <a:ext uri="{FF2B5EF4-FFF2-40B4-BE49-F238E27FC236}">
                <a16:creationId xmlns:a16="http://schemas.microsoft.com/office/drawing/2014/main" xmlns="" id="{8D70B121-56F4-4848-B38B-182089D909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1"/>
          <p:cNvSpPr txBox="1">
            <a:spLocks noGrp="1"/>
          </p:cNvSpPr>
          <p:nvPr>
            <p:ph type="title"/>
          </p:nvPr>
        </p:nvSpPr>
        <p:spPr>
          <a:xfrm>
            <a:off x="838200" y="963877"/>
            <a:ext cx="3494362" cy="4930246"/>
          </a:xfrm>
          <a:prstGeom prst="rect">
            <a:avLst/>
          </a:prstGeom>
        </p:spPr>
        <p:txBody>
          <a:bodyPr spcFirstLastPara="1" lIns="91425" tIns="45700" rIns="91425" bIns="45700" anchorCtr="0">
            <a:normAutofit/>
          </a:bodyPr>
          <a:lstStyle/>
          <a:p>
            <a:pPr marL="0" lvl="0" indent="0" algn="r" rtl="0">
              <a:spcBef>
                <a:spcPts val="0"/>
              </a:spcBef>
              <a:spcAft>
                <a:spcPts val="0"/>
              </a:spcAft>
              <a:buNone/>
            </a:pPr>
            <a:r>
              <a:rPr lang="en-US">
                <a:solidFill>
                  <a:schemeClr val="accent1"/>
                </a:solidFill>
              </a:rPr>
              <a:t>Data Preprocessing</a:t>
            </a:r>
          </a:p>
        </p:txBody>
      </p:sp>
      <p:cxnSp>
        <p:nvCxnSpPr>
          <p:cNvPr id="156" name="Straight Connector 95">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3" name="Google Shape;153;p21"/>
          <p:cNvSpPr txBox="1">
            <a:spLocks noGrp="1"/>
          </p:cNvSpPr>
          <p:nvPr>
            <p:ph type="body" idx="1"/>
          </p:nvPr>
        </p:nvSpPr>
        <p:spPr>
          <a:xfrm>
            <a:off x="4976031" y="963877"/>
            <a:ext cx="6377769" cy="4930246"/>
          </a:xfrm>
          <a:prstGeom prst="rect">
            <a:avLst/>
          </a:prstGeom>
        </p:spPr>
        <p:txBody>
          <a:bodyPr spcFirstLastPara="1" lIns="91425" tIns="45700" rIns="91425" bIns="45700" anchor="ctr" anchorCtr="0">
            <a:normAutofit/>
          </a:bodyPr>
          <a:lstStyle/>
          <a:p>
            <a:pPr marL="457200" lvl="0" indent="-381000" rtl="0">
              <a:spcBef>
                <a:spcPts val="1000"/>
              </a:spcBef>
              <a:spcAft>
                <a:spcPts val="0"/>
              </a:spcAft>
              <a:buSzPts val="2400"/>
              <a:buChar char="•"/>
            </a:pPr>
            <a:r>
              <a:rPr lang="en-US" sz="2000" dirty="0"/>
              <a:t>We remove the columns which have more than 80% of its data missing.</a:t>
            </a:r>
          </a:p>
          <a:p>
            <a:pPr marL="457200" lvl="0" indent="-381000" rtl="0">
              <a:spcBef>
                <a:spcPts val="0"/>
              </a:spcBef>
              <a:spcAft>
                <a:spcPts val="0"/>
              </a:spcAft>
              <a:buSzPts val="2400"/>
              <a:buChar char="•"/>
            </a:pPr>
            <a:r>
              <a:rPr lang="en-US" sz="2000" dirty="0"/>
              <a:t>After this we are left with 65 features- we plot the correlation matrix for these 65 features</a:t>
            </a:r>
          </a:p>
          <a:p>
            <a:pPr marL="457200" lvl="0" indent="-381000" rtl="0">
              <a:spcBef>
                <a:spcPts val="0"/>
              </a:spcBef>
              <a:spcAft>
                <a:spcPts val="0"/>
              </a:spcAft>
              <a:buSzPts val="2400"/>
              <a:buChar char="•"/>
            </a:pPr>
            <a:r>
              <a:rPr lang="en-US" sz="2000" dirty="0"/>
              <a:t>Then we remove all the features which are not related with our output( Arrival Delay)</a:t>
            </a:r>
          </a:p>
          <a:p>
            <a:pPr marL="457200" lvl="0" indent="-381000" rtl="0">
              <a:spcBef>
                <a:spcPts val="0"/>
              </a:spcBef>
              <a:spcAft>
                <a:spcPts val="0"/>
              </a:spcAft>
              <a:buSzPts val="2400"/>
              <a:buChar char="•"/>
            </a:pPr>
            <a:r>
              <a:rPr lang="en-US" sz="2000" dirty="0"/>
              <a:t>After this we are left with 22 columns</a:t>
            </a:r>
          </a:p>
          <a:p>
            <a:pPr marL="457200" lvl="0" indent="-381000" rtl="0">
              <a:spcBef>
                <a:spcPts val="0"/>
              </a:spcBef>
              <a:spcAft>
                <a:spcPts val="0"/>
              </a:spcAft>
              <a:buSzPts val="2400"/>
              <a:buChar char="•"/>
            </a:pPr>
            <a:r>
              <a:rPr lang="en-US" sz="2000" dirty="0"/>
              <a:t>We try to find the most important features out of these using decision tree.</a:t>
            </a:r>
          </a:p>
          <a:p>
            <a:pPr marL="457200" lvl="0" indent="-381000" rtl="0">
              <a:spcBef>
                <a:spcPts val="0"/>
              </a:spcBef>
              <a:spcAft>
                <a:spcPts val="0"/>
              </a:spcAft>
              <a:buSzPts val="2400"/>
              <a:buChar char="•"/>
            </a:pPr>
            <a:r>
              <a:rPr lang="en-US" sz="2000" dirty="0"/>
              <a:t>We are now left with 12 features which we finally use for our classification. </a:t>
            </a:r>
          </a:p>
          <a:p>
            <a:pPr marL="457200" lvl="0" indent="-381000" rtl="0">
              <a:spcBef>
                <a:spcPts val="0"/>
              </a:spcBef>
              <a:spcAft>
                <a:spcPts val="0"/>
              </a:spcAft>
              <a:buSzPts val="2400"/>
              <a:buChar char="•"/>
            </a:pPr>
            <a:r>
              <a:rPr lang="en-US" sz="2000" dirty="0"/>
              <a:t>Finally we have 12 columns and 180,000 rows.</a:t>
            </a:r>
          </a:p>
          <a:p>
            <a:pPr marL="457200" lvl="0" indent="-381000" rtl="0">
              <a:spcBef>
                <a:spcPts val="0"/>
              </a:spcBef>
              <a:spcAft>
                <a:spcPts val="0"/>
              </a:spcAft>
              <a:buSzPts val="2400"/>
              <a:buChar char="•"/>
            </a:pPr>
            <a:r>
              <a:rPr lang="en-US" sz="2000" dirty="0"/>
              <a:t>Now we try to explore and understand the data by plotting various graphs</a:t>
            </a:r>
          </a:p>
          <a:p>
            <a:pPr marL="457200" lvl="0" indent="-381000" rtl="0">
              <a:spcBef>
                <a:spcPts val="0"/>
              </a:spcBef>
              <a:spcAft>
                <a:spcPts val="0"/>
              </a:spcAft>
              <a:buSzPts val="2400"/>
              <a:buChar char="•"/>
            </a:pPr>
            <a:r>
              <a:rPr lang="en-US" sz="2000" dirty="0"/>
              <a:t>We have split our data into Training: Testing by 70:30 ratio</a:t>
            </a:r>
          </a:p>
        </p:txBody>
      </p:sp>
      <p:sp>
        <p:nvSpPr>
          <p:cNvPr id="2" name="Slide Number Placeholder 1">
            <a:extLst>
              <a:ext uri="{FF2B5EF4-FFF2-40B4-BE49-F238E27FC236}">
                <a16:creationId xmlns:a16="http://schemas.microsoft.com/office/drawing/2014/main" xmlns="" id="{03E34811-42D4-4378-B2E5-12D293817F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1156</Words>
  <Application>Microsoft Office PowerPoint</Application>
  <PresentationFormat>Custom</PresentationFormat>
  <Paragraphs>183</Paragraphs>
  <Slides>36</Slides>
  <Notes>32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Flight Delay Prediction </vt:lpstr>
      <vt:lpstr>Our Team</vt:lpstr>
      <vt:lpstr>Introduction</vt:lpstr>
      <vt:lpstr>Business Understanding</vt:lpstr>
      <vt:lpstr>Data Understanding</vt:lpstr>
      <vt:lpstr>Data Understanding</vt:lpstr>
      <vt:lpstr>Dataset</vt:lpstr>
      <vt:lpstr>Attributes of Data</vt:lpstr>
      <vt:lpstr>Data Preprocessing</vt:lpstr>
      <vt:lpstr>Exploratory Data Analysis </vt:lpstr>
      <vt:lpstr>Data Visualization (Ontime vs Delay)</vt:lpstr>
      <vt:lpstr>Top 30 Origin Departure Flight Delay</vt:lpstr>
      <vt:lpstr>Top 30 Destination Arrival Flight Delay</vt:lpstr>
      <vt:lpstr>Correlation Heat Map</vt:lpstr>
      <vt:lpstr>Definition of Delay </vt:lpstr>
      <vt:lpstr>Importance Graph</vt:lpstr>
      <vt:lpstr>Classification Models Used </vt:lpstr>
      <vt:lpstr>K-Nearest Neighbor</vt:lpstr>
      <vt:lpstr>Naive Bayes</vt:lpstr>
      <vt:lpstr>Neural Networks </vt:lpstr>
      <vt:lpstr>AdaBoost</vt:lpstr>
      <vt:lpstr>PowerPoint Presentation</vt:lpstr>
      <vt:lpstr>Random Forests</vt:lpstr>
      <vt:lpstr>Analysis of Results</vt:lpstr>
      <vt:lpstr>Comparison results</vt:lpstr>
      <vt:lpstr>PowerPoint Presentation</vt:lpstr>
      <vt:lpstr>Inclusion of weather parameters</vt:lpstr>
      <vt:lpstr>Inclusion of weather parameters</vt:lpstr>
      <vt:lpstr>Inclusion of weather parameters</vt:lpstr>
      <vt:lpstr>Model Used</vt:lpstr>
      <vt:lpstr>PowerPoint Presentation</vt:lpstr>
      <vt:lpstr>Results</vt:lpstr>
      <vt:lpstr>Conclusion </vt:lpstr>
      <vt:lpstr>Future Work </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Prediction </dc:title>
  <dc:creator>Isha Goyal</dc:creator>
  <cp:lastModifiedBy>Windows User</cp:lastModifiedBy>
  <cp:revision>5</cp:revision>
  <dcterms:created xsi:type="dcterms:W3CDTF">2018-12-06T18:11:21Z</dcterms:created>
  <dcterms:modified xsi:type="dcterms:W3CDTF">2018-12-13T06:41:19Z</dcterms:modified>
</cp:coreProperties>
</file>