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60" r:id="rId3"/>
    <p:sldId id="261" r:id="rId4"/>
    <p:sldId id="267" r:id="rId5"/>
    <p:sldId id="262" r:id="rId6"/>
    <p:sldId id="285" r:id="rId7"/>
    <p:sldId id="293" r:id="rId8"/>
    <p:sldId id="273" r:id="rId9"/>
    <p:sldId id="288" r:id="rId10"/>
    <p:sldId id="289" r:id="rId11"/>
    <p:sldId id="277" r:id="rId12"/>
  </p:sldIdLst>
  <p:sldSz cx="12192000" cy="6858000"/>
  <p:notesSz cx="6858000" cy="9144000"/>
  <p:embeddedFontLst>
    <p:embeddedFont>
      <p:font typeface="Abril Fatface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Roboto Mono" charset="0"/>
      <p:regular r:id="rId19"/>
      <p:bold r:id="rId20"/>
      <p:italic r:id="rId21"/>
      <p:boldItalic r:id="rId22"/>
    </p:embeddedFont>
    <p:embeddedFont>
      <p:font typeface="Roboto Mono SemiBold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>
        <p:scale>
          <a:sx n="70" d="100"/>
          <a:sy n="70" d="100"/>
        </p:scale>
        <p:origin x="-72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7646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73618e6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73618e6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73618e6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73618e6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3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4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 idx="8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9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3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15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ubTitle" idx="2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3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4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9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" name="Google Shape;144;p9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45" name="Google Shape;145;p9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312950" y="1438131"/>
            <a:ext cx="11332800" cy="430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565959" y="1161125"/>
            <a:ext cx="11332800" cy="4308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745425" y="1873525"/>
            <a:ext cx="10908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761000" y="4528000"/>
            <a:ext cx="10908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body" idx="3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1" name="Google Shape;311;p16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16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>
            <a:spLocks noGrp="1"/>
          </p:cNvSpPr>
          <p:nvPr>
            <p:ph type="subTitle" idx="1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9" r:id="rId7"/>
    <p:sldLayoutId id="2147483662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056525" y="2002849"/>
            <a:ext cx="6775200" cy="28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4000" b="1" dirty="0"/>
              <a:t>RANCANG BANGUN SISTEM PENGAMAN GANDA PADA BRANKAS MENGGUNAKAN RFID DAN KEYPAD BERBASIS ARDUINO</a:t>
            </a:r>
            <a:r>
              <a:rPr lang="en-US" sz="4000" dirty="0"/>
              <a:t/>
            </a:r>
            <a:br>
              <a:rPr lang="en-US" sz="4000" dirty="0"/>
            </a:br>
            <a:endParaRPr sz="4000" dirty="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 dirty="0" smtClean="0">
                <a:solidFill>
                  <a:schemeClr val="tx1"/>
                </a:solidFill>
              </a:rPr>
              <a:t>EK3C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KOMPONEN YANG DIGUNAKAN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8" y="1702531"/>
            <a:ext cx="1792823" cy="115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 rotWithShape="1">
          <a:blip r:embed="rId3"/>
          <a:srcRect l="36376" t="44118" r="16618" b="19748"/>
          <a:stretch/>
        </p:blipFill>
        <p:spPr bwMode="auto">
          <a:xfrm>
            <a:off x="3323507" y="1726693"/>
            <a:ext cx="2010862" cy="961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Module RFID Reader/Writer RC522 for Arduino - JakartaNotebook.co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003" y="1778292"/>
            <a:ext cx="1120257" cy="105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Lihat gambar sumber"/>
          <p:cNvPicPr/>
          <p:nvPr/>
        </p:nvPicPr>
        <p:blipFill>
          <a:blip r:embed="rId5" cstate="print"/>
          <a:srcRect t="10298" b="8790"/>
          <a:stretch>
            <a:fillRect/>
          </a:stretch>
        </p:blipFill>
        <p:spPr bwMode="auto">
          <a:xfrm>
            <a:off x="1318974" y="3713154"/>
            <a:ext cx="1691581" cy="1157572"/>
          </a:xfrm>
          <a:prstGeom prst="rect">
            <a:avLst/>
          </a:prstGeom>
          <a:noFill/>
        </p:spPr>
      </p:pic>
      <p:pic>
        <p:nvPicPr>
          <p:cNvPr id="22" name="Picture 2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00" y="3887754"/>
            <a:ext cx="1382947" cy="982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5 Pcs 3A 125 V Sesaat Push Button Beralih OFF-ON Plastik Tanduk Merah  Dijual - Banggood Indonesia-arrival notice-arrival notice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25" y="1880762"/>
            <a:ext cx="1115619" cy="109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Jual 3-24V Piezo Electronic Buzzer Alarm 95DB Continuous Beeper For Arduino  - Kota Batam - 23 Shopping Centre | Tokopedia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71" y="3762022"/>
            <a:ext cx="1144926" cy="1234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Kabel Jumper Female to Female Dupont 10cm - Digiware Store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 b="15337"/>
          <a:stretch/>
        </p:blipFill>
        <p:spPr bwMode="auto">
          <a:xfrm>
            <a:off x="6761933" y="3800454"/>
            <a:ext cx="1410166" cy="9829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 descr="4*4 Matrix Array/Matrix Keyboard 16 Key Membrane Switch Keyp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11" y="1631159"/>
            <a:ext cx="1487324" cy="14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D Pintar Starter kit strip LED 2m 8719514268432 | PHILIP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13" y="3880823"/>
            <a:ext cx="1550215" cy="82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 txBox="1">
            <a:spLocks noGrp="1"/>
          </p:cNvSpPr>
          <p:nvPr>
            <p:ph type="title"/>
          </p:nvPr>
        </p:nvSpPr>
        <p:spPr>
          <a:xfrm>
            <a:off x="1672710" y="3015808"/>
            <a:ext cx="63084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lt2"/>
                </a:solidFill>
                <a:highlight>
                  <a:schemeClr val="accent3"/>
                </a:highlight>
              </a:rPr>
              <a:t>you!</a:t>
            </a:r>
            <a:endParaRPr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1055" name="Google Shape;1055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56" name="Google Shape;1056;p44"/>
          <p:cNvSpPr/>
          <p:nvPr/>
        </p:nvSpPr>
        <p:spPr>
          <a:xfrm rot="5400000">
            <a:off x="7387300" y="290713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4"/>
          <p:cNvSpPr/>
          <p:nvPr/>
        </p:nvSpPr>
        <p:spPr>
          <a:xfrm rot="5400000">
            <a:off x="7520650" y="280610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4"/>
          <p:cNvSpPr txBox="1"/>
          <p:nvPr/>
        </p:nvSpPr>
        <p:spPr>
          <a:xfrm>
            <a:off x="9013375" y="1506800"/>
            <a:ext cx="3228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/>
          <p:nvPr/>
        </p:nvSpPr>
        <p:spPr>
          <a:xfrm>
            <a:off x="3040705" y="192091"/>
            <a:ext cx="6244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title"/>
          </p:nvPr>
        </p:nvSpPr>
        <p:spPr>
          <a:xfrm>
            <a:off x="3418596" y="192091"/>
            <a:ext cx="5175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LATAR BELAKANG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25885" y="1358794"/>
            <a:ext cx="1147384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Roboto Mono" charset="0"/>
                <a:ea typeface="Roboto Mono" charset="0"/>
              </a:rPr>
              <a:t>Pada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saat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ini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teknologi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berkembang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sangat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cepat</a:t>
            </a:r>
            <a:r>
              <a:rPr lang="en-US" b="1" dirty="0">
                <a:latin typeface="Roboto Mono" charset="0"/>
                <a:ea typeface="Roboto Mono" charset="0"/>
              </a:rPr>
              <a:t>. </a:t>
            </a:r>
            <a:r>
              <a:rPr lang="en-US" b="1" dirty="0" err="1">
                <a:latin typeface="Roboto Mono" charset="0"/>
                <a:ea typeface="Roboto Mono" charset="0"/>
              </a:rPr>
              <a:t>Segala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upaya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dilakukan</a:t>
            </a:r>
            <a:r>
              <a:rPr lang="en-US" b="1" dirty="0">
                <a:latin typeface="Roboto Mono" charset="0"/>
                <a:ea typeface="Roboto Mono" charset="0"/>
              </a:rPr>
              <a:t> demi </a:t>
            </a:r>
            <a:r>
              <a:rPr lang="en-US" b="1" dirty="0" err="1">
                <a:latin typeface="Roboto Mono" charset="0"/>
                <a:ea typeface="Roboto Mono" charset="0"/>
              </a:rPr>
              <a:t>mempermudah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pekerjaan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manusia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dari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waktu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kewaktu</a:t>
            </a:r>
            <a:r>
              <a:rPr lang="en-US" b="1" dirty="0">
                <a:latin typeface="Roboto Mono" charset="0"/>
                <a:ea typeface="Roboto Mono" charset="0"/>
              </a:rPr>
              <a:t> yang </a:t>
            </a:r>
            <a:r>
              <a:rPr lang="en-US" b="1" dirty="0" err="1">
                <a:latin typeface="Roboto Mono" charset="0"/>
                <a:ea typeface="Roboto Mono" charset="0"/>
              </a:rPr>
              <a:t>membutuhkan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mobilitas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tinggi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dalam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melakukan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pekerjaan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serta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otomatisasi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sehingga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manusia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mendapat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kemudahan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dari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teknologi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 smtClean="0">
                <a:latin typeface="Roboto Mono" charset="0"/>
                <a:ea typeface="Roboto Mono" charset="0"/>
              </a:rPr>
              <a:t>tersebut</a:t>
            </a:r>
            <a:r>
              <a:rPr lang="id-ID" b="1" dirty="0" smtClean="0">
                <a:latin typeface="Roboto Mono" charset="0"/>
                <a:ea typeface="Roboto Mono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err="1">
                <a:latin typeface="Roboto Mono" charset="0"/>
                <a:ea typeface="Roboto Mono" charset="0"/>
              </a:rPr>
              <a:t>Perkembangan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teknologi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untuk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sebuah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sistem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keamanan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juga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diperlukan</a:t>
            </a:r>
            <a:r>
              <a:rPr lang="en-US" b="1" dirty="0">
                <a:latin typeface="Roboto Mono" charset="0"/>
                <a:ea typeface="Roboto Mono" charset="0"/>
              </a:rPr>
              <a:t>, </a:t>
            </a:r>
            <a:r>
              <a:rPr lang="en-US" b="1" dirty="0" err="1">
                <a:latin typeface="Roboto Mono" charset="0"/>
                <a:ea typeface="Roboto Mono" charset="0"/>
              </a:rPr>
              <a:t>khususnya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sistem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keamanan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terhadap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penyimpanan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barang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surat-surat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berharga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seperti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,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sendiri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merupakan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lemari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atau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kotak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besi</a:t>
            </a:r>
            <a:r>
              <a:rPr lang="en-US" b="1" dirty="0">
                <a:latin typeface="Roboto Mono" charset="0"/>
                <a:ea typeface="Roboto Mono" charset="0"/>
              </a:rPr>
              <a:t> yang </a:t>
            </a:r>
            <a:r>
              <a:rPr lang="en-US" b="1" dirty="0" err="1">
                <a:latin typeface="Roboto Mono" charset="0"/>
                <a:ea typeface="Roboto Mono" charset="0"/>
              </a:rPr>
              <a:t>biasa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dipergunakan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untuk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melindungi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barang-barang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berharga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dari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bahaya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pencurian</a:t>
            </a:r>
            <a:r>
              <a:rPr lang="en-US" b="1" dirty="0">
                <a:latin typeface="Roboto Mono" charset="0"/>
                <a:ea typeface="Roboto Mono" charset="0"/>
              </a:rPr>
              <a:t>/</a:t>
            </a:r>
            <a:r>
              <a:rPr lang="en-US" b="1" dirty="0" err="1">
                <a:latin typeface="Roboto Mono" charset="0"/>
                <a:ea typeface="Roboto Mono" charset="0"/>
              </a:rPr>
              <a:t>pembongkaran</a:t>
            </a:r>
            <a:r>
              <a:rPr lang="en-US" b="1" dirty="0">
                <a:latin typeface="Roboto Mono" charset="0"/>
                <a:ea typeface="Roboto Mono" charset="0"/>
              </a:rPr>
              <a:t>. </a:t>
            </a:r>
            <a:endParaRPr lang="id-ID" b="1" dirty="0" smtClean="0">
              <a:latin typeface="Roboto Mono" charset="0"/>
              <a:ea typeface="Roboto Mono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 smtClean="0">
                <a:latin typeface="Roboto Mono" charset="0"/>
                <a:ea typeface="Roboto Mono" charset="0"/>
              </a:rPr>
              <a:t>pencurian</a:t>
            </a:r>
            <a:r>
              <a:rPr lang="en-US" b="1" dirty="0" smtClean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terkait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terjadi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dengan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beberapa</a:t>
            </a:r>
            <a:r>
              <a:rPr lang="en-US" b="1" dirty="0">
                <a:latin typeface="Roboto Mono" charset="0"/>
                <a:ea typeface="Roboto Mono" charset="0"/>
              </a:rPr>
              <a:t> modus </a:t>
            </a:r>
            <a:r>
              <a:rPr lang="en-US" b="1" dirty="0" err="1">
                <a:latin typeface="Roboto Mono" charset="0"/>
                <a:ea typeface="Roboto Mono" charset="0"/>
              </a:rPr>
              <a:t>yakni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penggandaan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kunci</a:t>
            </a:r>
            <a:r>
              <a:rPr lang="en-US" b="1" dirty="0">
                <a:latin typeface="Roboto Mono" charset="0"/>
                <a:ea typeface="Roboto Mono" charset="0"/>
              </a:rPr>
              <a:t>, </a:t>
            </a:r>
            <a:r>
              <a:rPr lang="en-US" b="1" dirty="0" err="1">
                <a:latin typeface="Roboto Mono" charset="0"/>
                <a:ea typeface="Roboto Mono" charset="0"/>
              </a:rPr>
              <a:t>pembobolan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pintu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beberapa</a:t>
            </a:r>
            <a:r>
              <a:rPr lang="en-US" b="1" dirty="0">
                <a:latin typeface="Roboto Mono" charset="0"/>
                <a:ea typeface="Roboto Mono" charset="0"/>
              </a:rPr>
              <a:t> modus </a:t>
            </a:r>
            <a:r>
              <a:rPr lang="en-US" b="1" dirty="0" err="1">
                <a:latin typeface="Roboto Mono" charset="0"/>
                <a:ea typeface="Roboto Mono" charset="0"/>
              </a:rPr>
              <a:t>lainnya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ratarata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terjadi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saat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pemilik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tidak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berada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ditempat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sehingga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siapapun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dapat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mencoba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untuk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membuka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mengambil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isi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karena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akses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untuk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membuka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tersebut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tergolong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mudah</a:t>
            </a:r>
            <a:r>
              <a:rPr lang="en-US" b="1" dirty="0">
                <a:latin typeface="Roboto Mono" charset="0"/>
                <a:ea typeface="Roboto Mono" charset="0"/>
              </a:rPr>
              <a:t>. </a:t>
            </a:r>
            <a:r>
              <a:rPr lang="id-ID" b="1" dirty="0">
                <a:latin typeface="Roboto Mono" charset="0"/>
                <a:ea typeface="Roboto Mono" charset="0"/>
              </a:rPr>
              <a:t> </a:t>
            </a:r>
            <a:endParaRPr lang="en-US" b="1" dirty="0">
              <a:latin typeface="Roboto Mono" charset="0"/>
              <a:ea typeface="Roboto Mono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latin typeface="Roboto Mono" charset="0"/>
                <a:ea typeface="Roboto Mono" charset="0"/>
              </a:rPr>
              <a:t>Oleh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karena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itu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terciptalah</a:t>
            </a:r>
            <a:r>
              <a:rPr lang="en-US" b="1" dirty="0">
                <a:latin typeface="Roboto Mono" charset="0"/>
                <a:ea typeface="Roboto Mono" charset="0"/>
              </a:rPr>
              <a:t> ide </a:t>
            </a:r>
            <a:r>
              <a:rPr lang="en-US" b="1" dirty="0" err="1">
                <a:latin typeface="Roboto Mono" charset="0"/>
                <a:ea typeface="Roboto Mono" charset="0"/>
              </a:rPr>
              <a:t>untuk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merancang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sistem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keamanan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 yang </a:t>
            </a:r>
            <a:r>
              <a:rPr lang="en-US" b="1" dirty="0" err="1">
                <a:latin typeface="Roboto Mono" charset="0"/>
                <a:ea typeface="Roboto Mono" charset="0"/>
              </a:rPr>
              <a:t>lebih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aman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sehingga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diwujudkan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dalam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tugas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akhir</a:t>
            </a:r>
            <a:r>
              <a:rPr lang="en-US" b="1" dirty="0">
                <a:latin typeface="Roboto Mono" charset="0"/>
                <a:ea typeface="Roboto Mono" charset="0"/>
              </a:rPr>
              <a:t> yang </a:t>
            </a:r>
            <a:r>
              <a:rPr lang="en-US" b="1" dirty="0" err="1">
                <a:latin typeface="Roboto Mono" charset="0"/>
                <a:ea typeface="Roboto Mono" charset="0"/>
              </a:rPr>
              <a:t>berjudul</a:t>
            </a:r>
            <a:r>
              <a:rPr lang="en-US" b="1" dirty="0">
                <a:latin typeface="Roboto Mono" charset="0"/>
                <a:ea typeface="Roboto Mono" charset="0"/>
              </a:rPr>
              <a:t> "</a:t>
            </a:r>
            <a:r>
              <a:rPr lang="en-US" b="1" dirty="0" err="1">
                <a:latin typeface="Roboto Mono" charset="0"/>
                <a:ea typeface="Roboto Mono" charset="0"/>
              </a:rPr>
              <a:t>Rancang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Bangun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Sistem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Pengaman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Ganda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Pada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Brankas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Menggunakan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Rfid</a:t>
            </a:r>
            <a:r>
              <a:rPr lang="en-US" b="1" dirty="0">
                <a:latin typeface="Roboto Mono" charset="0"/>
                <a:ea typeface="Roboto Mono" charset="0"/>
              </a:rPr>
              <a:t> Dan Keypad </a:t>
            </a:r>
            <a:r>
              <a:rPr lang="en-US" b="1" dirty="0" err="1">
                <a:latin typeface="Roboto Mono" charset="0"/>
                <a:ea typeface="Roboto Mono" charset="0"/>
              </a:rPr>
              <a:t>Berbasis</a:t>
            </a:r>
            <a:r>
              <a:rPr lang="en-US" b="1" dirty="0">
                <a:latin typeface="Roboto Mono" charset="0"/>
                <a:ea typeface="Roboto Mono" charset="0"/>
              </a:rPr>
              <a:t> </a:t>
            </a:r>
            <a:r>
              <a:rPr lang="en-US" b="1" dirty="0" err="1">
                <a:latin typeface="Roboto Mono" charset="0"/>
                <a:ea typeface="Roboto Mono" charset="0"/>
              </a:rPr>
              <a:t>Arduino</a:t>
            </a:r>
            <a:r>
              <a:rPr lang="en-US" b="1" dirty="0">
                <a:latin typeface="Roboto Mono" charset="0"/>
                <a:ea typeface="Roboto Mono" charset="0"/>
              </a:rPr>
              <a:t>”</a:t>
            </a:r>
          </a:p>
          <a:p>
            <a:pPr algn="just"/>
            <a:endParaRPr lang="id-ID" sz="11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8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2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4" name="Google Shape;524;p28"/>
          <p:cNvGrpSpPr/>
          <p:nvPr/>
        </p:nvGrpSpPr>
        <p:grpSpPr>
          <a:xfrm>
            <a:off x="873399" y="1799041"/>
            <a:ext cx="4808308" cy="702986"/>
            <a:chOff x="873411" y="1813775"/>
            <a:chExt cx="4808308" cy="521812"/>
          </a:xfrm>
        </p:grpSpPr>
        <p:sp>
          <p:nvSpPr>
            <p:cNvPr id="525" name="Google Shape;525;p28"/>
            <p:cNvSpPr/>
            <p:nvPr/>
          </p:nvSpPr>
          <p:spPr>
            <a:xfrm>
              <a:off x="873411" y="19035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920119" y="18137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1378727" y="587647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lt2"/>
                </a:solidFill>
                <a:highlight>
                  <a:schemeClr val="accent3"/>
                </a:highlight>
              </a:rPr>
              <a:t>PERENCANAN PEMBUATAN ALAT</a:t>
            </a:r>
            <a:endParaRPr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30" name="Google Shape;530;p28"/>
          <p:cNvSpPr txBox="1">
            <a:spLocks noGrp="1"/>
          </p:cNvSpPr>
          <p:nvPr>
            <p:ph type="subTitle" idx="1"/>
          </p:nvPr>
        </p:nvSpPr>
        <p:spPr>
          <a:xfrm>
            <a:off x="1025750" y="1737575"/>
            <a:ext cx="5206607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>
                <a:solidFill>
                  <a:schemeClr val="tx2">
                    <a:lumMod val="95000"/>
                  </a:schemeClr>
                </a:solidFill>
              </a:rPr>
              <a:t>PEMODELAN SISTEM KERJA ALAT</a:t>
            </a:r>
            <a:endParaRPr dirty="0">
              <a:solidFill>
                <a:schemeClr val="tx2">
                  <a:lumMod val="95000"/>
                </a:schemeClr>
              </a:solidFill>
            </a:endParaRP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6864201" y="1753613"/>
            <a:ext cx="4053600" cy="70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</a:pPr>
            <a:r>
              <a:rPr lang="id-ID" dirty="0"/>
              <a:t>PERANCANGAN PROGRAM</a:t>
            </a:r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771650" y="2498942"/>
            <a:ext cx="306705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1800" b="1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Pembuataan Diagram Block Dan Diagram Alir</a:t>
            </a:r>
            <a:endParaRPr lang="en-US" sz="1800" b="1" dirty="0">
              <a:solidFill>
                <a:schemeClr val="tx1"/>
              </a:solidFill>
              <a:latin typeface="Roboto Mono" charset="0"/>
              <a:ea typeface="Roboto Mon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0450" y="2515819"/>
            <a:ext cx="29337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tx2"/>
                </a:solidFill>
                <a:latin typeface="Roboto Mono" charset="0"/>
                <a:ea typeface="Roboto Mono" charset="0"/>
              </a:rPr>
              <a:t>PEMBUATAN PROGRAM PADA ARDUINO </a:t>
            </a:r>
            <a:endParaRPr lang="en-US" sz="1600" b="1" dirty="0">
              <a:solidFill>
                <a:schemeClr val="tx2"/>
              </a:solidFill>
              <a:latin typeface="Roboto Mono" charset="0"/>
              <a:ea typeface="Roboto Mono" charset="0"/>
            </a:endParaRPr>
          </a:p>
        </p:txBody>
      </p:sp>
      <p:grpSp>
        <p:nvGrpSpPr>
          <p:cNvPr id="19" name="Google Shape;521;p28"/>
          <p:cNvGrpSpPr/>
          <p:nvPr/>
        </p:nvGrpSpPr>
        <p:grpSpPr>
          <a:xfrm>
            <a:off x="3801866" y="3947677"/>
            <a:ext cx="4808308" cy="702986"/>
            <a:chOff x="6534636" y="1768875"/>
            <a:chExt cx="4808308" cy="521812"/>
          </a:xfrm>
        </p:grpSpPr>
        <p:sp>
          <p:nvSpPr>
            <p:cNvPr id="20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531;p28"/>
          <p:cNvSpPr txBox="1">
            <a:spLocks/>
          </p:cNvSpPr>
          <p:nvPr/>
        </p:nvSpPr>
        <p:spPr>
          <a:xfrm>
            <a:off x="4202574" y="3886622"/>
            <a:ext cx="4053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id-ID" dirty="0" smtClean="0"/>
              <a:t>PERANCANGAN MEKANIK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838700" y="4667250"/>
            <a:ext cx="28575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Perancangan Prototipe Dan Komponen Yang Digunakan</a:t>
            </a:r>
            <a:endParaRPr lang="en-US" sz="1600" b="1" dirty="0">
              <a:solidFill>
                <a:schemeClr val="tx1"/>
              </a:solidFill>
              <a:latin typeface="Roboto Mono" charset="0"/>
              <a:ea typeface="Roboto Mon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11" name="Google Shape;611;p3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4"/>
          <p:cNvCxnSpPr/>
          <p:nvPr/>
        </p:nvCxnSpPr>
        <p:spPr>
          <a:xfrm rot="10800000">
            <a:off x="4604537" y="642909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4"/>
          <p:cNvGrpSpPr/>
          <p:nvPr/>
        </p:nvGrpSpPr>
        <p:grpSpPr>
          <a:xfrm>
            <a:off x="11353073" y="149950"/>
            <a:ext cx="671827" cy="738975"/>
            <a:chOff x="4038950" y="1664675"/>
            <a:chExt cx="737725" cy="887475"/>
          </a:xfrm>
        </p:grpSpPr>
        <p:sp>
          <p:nvSpPr>
            <p:cNvPr id="619" name="Google Shape;619;p34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595;p34"/>
          <p:cNvSpPr txBox="1">
            <a:spLocks noGrp="1"/>
          </p:cNvSpPr>
          <p:nvPr>
            <p:ph type="title" idx="4294967295"/>
          </p:nvPr>
        </p:nvSpPr>
        <p:spPr>
          <a:xfrm>
            <a:off x="3790050" y="207100"/>
            <a:ext cx="5322600" cy="476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dirty="0" smtClean="0">
                <a:solidFill>
                  <a:schemeClr val="tx2"/>
                </a:solidFill>
                <a:highlight>
                  <a:schemeClr val="accent3"/>
                </a:highlight>
              </a:rPr>
              <a:t>DIAGRAM BLOCK</a:t>
            </a:r>
            <a:endParaRPr sz="4400" dirty="0">
              <a:solidFill>
                <a:schemeClr val="tx2"/>
              </a:solidFill>
              <a:highlight>
                <a:schemeClr val="accent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1" t="40085" r="23685" b="20480"/>
          <a:stretch/>
        </p:blipFill>
        <p:spPr bwMode="auto">
          <a:xfrm>
            <a:off x="1005502" y="1245478"/>
            <a:ext cx="10300273" cy="43645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9"/>
          <p:cNvGrpSpPr/>
          <p:nvPr/>
        </p:nvGrpSpPr>
        <p:grpSpPr>
          <a:xfrm rot="10800000">
            <a:off x="5477077" y="662926"/>
            <a:ext cx="1237846" cy="872004"/>
            <a:chOff x="621403" y="597265"/>
            <a:chExt cx="1588204" cy="1118814"/>
          </a:xfrm>
        </p:grpSpPr>
        <p:sp>
          <p:nvSpPr>
            <p:cNvPr id="541" name="Google Shape;541;p29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Google Shape;595;p34"/>
          <p:cNvSpPr txBox="1">
            <a:spLocks/>
          </p:cNvSpPr>
          <p:nvPr/>
        </p:nvSpPr>
        <p:spPr>
          <a:xfrm>
            <a:off x="470302" y="489410"/>
            <a:ext cx="5322600" cy="94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r>
              <a:rPr lang="id-ID" sz="4400" dirty="0" smtClean="0">
                <a:solidFill>
                  <a:schemeClr val="tx2"/>
                </a:solidFill>
                <a:highlight>
                  <a:schemeClr val="accent3"/>
                </a:highlight>
              </a:rPr>
              <a:t>CARA KERJA</a:t>
            </a:r>
          </a:p>
          <a:p>
            <a:endParaRPr lang="id-ID" sz="5700" dirty="0"/>
          </a:p>
        </p:txBody>
      </p:sp>
      <p:sp>
        <p:nvSpPr>
          <p:cNvPr id="2" name="TextBox 1"/>
          <p:cNvSpPr txBox="1"/>
          <p:nvPr/>
        </p:nvSpPr>
        <p:spPr>
          <a:xfrm>
            <a:off x="1730081" y="1352147"/>
            <a:ext cx="93761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Alat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ini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bekerja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cara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memanfaatkan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dua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buah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pengaman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yakni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pertama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menempelkan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kartu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RFID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lalu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data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ditransfer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ke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Arduino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jika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kartu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tidak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terdeteksi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maka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mengulang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namun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jika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scan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kartu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berhasil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maka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akan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lanjut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ke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tahap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selanjutnya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yaitu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memasukkan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pin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melalui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keypad 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yang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telah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tersedia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jika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berhasil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maka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pintu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terbuka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dan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jika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salah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memasukkan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password buzzer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akan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berbunyi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dan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mengulang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untuk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memasukkan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password.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Jika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pasword</a:t>
            </a:r>
            <a:r>
              <a:rPr lang="en-US" sz="1800" b="1" i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sudah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benar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maka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selenoid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akan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bekerja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untuk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membuka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pintu</a:t>
            </a:r>
            <a:r>
              <a:rPr lang="en-US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Mono" charset="0"/>
                <a:ea typeface="Roboto Mono" charset="0"/>
              </a:rPr>
              <a:t>brankas</a:t>
            </a:r>
            <a:r>
              <a:rPr lang="id-ID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. </a:t>
            </a:r>
            <a:r>
              <a:rPr lang="id-ID" sz="1800" b="1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Kemudian </a:t>
            </a:r>
            <a:r>
              <a:rPr lang="id-ID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pintu akan terbuka dan LED akan hidup</a:t>
            </a:r>
            <a:r>
              <a:rPr lang="id-ID" sz="1800" b="1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.  </a:t>
            </a:r>
          </a:p>
          <a:p>
            <a:pPr algn="just">
              <a:lnSpc>
                <a:spcPct val="150000"/>
              </a:lnSpc>
            </a:pPr>
            <a:r>
              <a:rPr lang="id-ID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/>
            </a:r>
            <a:br>
              <a:rPr lang="id-ID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</a:br>
            <a:r>
              <a:rPr lang="id-ID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  <a:t/>
            </a:r>
            <a:br>
              <a:rPr lang="id-ID" sz="1800" b="1" dirty="0">
                <a:solidFill>
                  <a:schemeClr val="tx1"/>
                </a:solidFill>
                <a:latin typeface="Roboto Mono" charset="0"/>
                <a:ea typeface="Roboto Mono" charset="0"/>
              </a:rPr>
            </a:br>
            <a:r>
              <a:rPr lang="id-ID" sz="1800" dirty="0">
                <a:solidFill>
                  <a:schemeClr val="tx1"/>
                </a:solidFill>
                <a:latin typeface="Roboto Mono" charset="0"/>
                <a:ea typeface="Roboto Mono" charset="0"/>
              </a:rPr>
              <a:t/>
            </a:r>
            <a:br>
              <a:rPr lang="id-ID" sz="1800" dirty="0">
                <a:solidFill>
                  <a:schemeClr val="tx1"/>
                </a:solidFill>
                <a:latin typeface="Roboto Mono" charset="0"/>
                <a:ea typeface="Roboto Mono" charset="0"/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00" name="Google Shape;600;p34"/>
          <p:cNvGrpSpPr/>
          <p:nvPr/>
        </p:nvGrpSpPr>
        <p:grpSpPr>
          <a:xfrm>
            <a:off x="11287175" y="4929660"/>
            <a:ext cx="737725" cy="887475"/>
            <a:chOff x="4038950" y="1664675"/>
            <a:chExt cx="737725" cy="887475"/>
          </a:xfrm>
        </p:grpSpPr>
        <p:sp>
          <p:nvSpPr>
            <p:cNvPr id="601" name="Google Shape;601;p34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3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4"/>
          <p:cNvCxnSpPr/>
          <p:nvPr/>
        </p:nvCxnSpPr>
        <p:spPr>
          <a:xfrm rot="10800000">
            <a:off x="4604537" y="642909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4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619" name="Google Shape;619;p34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/>
          <a:stretch/>
        </p:blipFill>
        <p:spPr bwMode="auto">
          <a:xfrm>
            <a:off x="1316110" y="181616"/>
            <a:ext cx="4701721" cy="636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oogle Shape;932;p40"/>
          <p:cNvGrpSpPr/>
          <p:nvPr/>
        </p:nvGrpSpPr>
        <p:grpSpPr>
          <a:xfrm>
            <a:off x="6808563" y="1970721"/>
            <a:ext cx="5071544" cy="1856164"/>
            <a:chOff x="1461429" y="2044125"/>
            <a:chExt cx="1555246" cy="1562700"/>
          </a:xfrm>
        </p:grpSpPr>
        <p:sp>
          <p:nvSpPr>
            <p:cNvPr id="23" name="Google Shape;933;p40"/>
            <p:cNvSpPr/>
            <p:nvPr/>
          </p:nvSpPr>
          <p:spPr>
            <a:xfrm>
              <a:off x="1461429" y="2120325"/>
              <a:ext cx="1514100" cy="1486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4;p40"/>
            <p:cNvSpPr/>
            <p:nvPr/>
          </p:nvSpPr>
          <p:spPr>
            <a:xfrm>
              <a:off x="1502575" y="2044125"/>
              <a:ext cx="1514100" cy="1486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7445829" y="2634345"/>
            <a:ext cx="41705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000" dirty="0">
                <a:solidFill>
                  <a:schemeClr val="tx2"/>
                </a:solidFill>
                <a:highlight>
                  <a:schemeClr val="accent3"/>
                </a:highlight>
                <a:latin typeface="Roboto Mono" charset="0"/>
                <a:ea typeface="Roboto Mono" charset="0"/>
              </a:rPr>
              <a:t>DIAGRAM ALIR</a:t>
            </a:r>
            <a:endParaRPr lang="en-US" sz="4000" dirty="0">
              <a:latin typeface="Roboto Mono" charset="0"/>
              <a:ea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0989945" y="6371234"/>
            <a:ext cx="731700" cy="525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282889" y="1947452"/>
            <a:ext cx="5145215" cy="2742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100">
                <a:effectLst/>
                <a:ea typeface="Calibri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3562" y="2234565"/>
            <a:ext cx="866140" cy="1058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2000">
                <a:effectLst/>
                <a:ea typeface="Calibri"/>
                <a:cs typeface="Times New Roman"/>
              </a:rPr>
              <a:t>1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3400" y="2306955"/>
            <a:ext cx="1755775" cy="793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600">
                <a:effectLst/>
                <a:ea typeface="Calibri"/>
                <a:cs typeface="Times New Roman"/>
              </a:rPr>
              <a:t>5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8590" y="3368675"/>
            <a:ext cx="839470" cy="43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600" dirty="0">
                <a:ea typeface="Calibri"/>
                <a:cs typeface="Times New Roman"/>
              </a:rPr>
              <a:t>9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4650" y="3293745"/>
            <a:ext cx="866140" cy="433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600">
                <a:effectLst/>
                <a:ea typeface="Calibri"/>
                <a:cs typeface="Times New Roman"/>
              </a:rPr>
              <a:t>3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6660" y="3293110"/>
            <a:ext cx="1771574" cy="99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800">
                <a:effectLst/>
                <a:ea typeface="Calibri"/>
                <a:cs typeface="Times New Roman"/>
              </a:rPr>
              <a:t>6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44650" y="3833531"/>
            <a:ext cx="866140" cy="481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600">
                <a:effectLst/>
                <a:ea typeface="Calibri"/>
                <a:cs typeface="Times New Roman"/>
              </a:rPr>
              <a:t>4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9733" y="3509645"/>
            <a:ext cx="673100" cy="673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800">
                <a:effectLst/>
                <a:ea typeface="Calibri"/>
                <a:cs typeface="Times New Roman"/>
              </a:rPr>
              <a:t>2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1124" y="2773045"/>
            <a:ext cx="408940" cy="286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100">
                <a:effectLst/>
                <a:ea typeface="Calibri"/>
                <a:cs typeface="Times New Roman"/>
              </a:rPr>
              <a:t>8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7476" y="2303780"/>
            <a:ext cx="40894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100">
                <a:effectLst/>
                <a:ea typeface="Calibri"/>
                <a:cs typeface="Times New Roman"/>
              </a:rPr>
              <a:t>7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-419100" y="38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Google Shape;931;p40"/>
          <p:cNvSpPr/>
          <p:nvPr/>
        </p:nvSpPr>
        <p:spPr>
          <a:xfrm>
            <a:off x="296915" y="249825"/>
            <a:ext cx="115335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626138" y="295841"/>
            <a:ext cx="4875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>
                <a:latin typeface="Roboto Mono" charset="0"/>
                <a:ea typeface="Roboto Mono" charset="0"/>
              </a:rPr>
              <a:t>PERANCANGAN MEKANIK</a:t>
            </a:r>
            <a:endParaRPr lang="en-US" sz="3200" dirty="0">
              <a:latin typeface="Roboto Mono" charset="0"/>
              <a:ea typeface="Roboto Mon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8838" y="2437665"/>
            <a:ext cx="30123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b="1" dirty="0" smtClean="0">
                <a:latin typeface="Roboto Mono" charset="0"/>
                <a:ea typeface="Roboto Mono" charset="0"/>
              </a:rPr>
              <a:t>Keterangan :</a:t>
            </a:r>
          </a:p>
          <a:p>
            <a:endParaRPr lang="id-ID" sz="1800" b="1" dirty="0" smtClean="0">
              <a:latin typeface="Roboto Mono" charset="0"/>
              <a:ea typeface="Roboto Mono" charset="0"/>
            </a:endParaRPr>
          </a:p>
          <a:p>
            <a:pPr marL="342900" indent="-342900">
              <a:buAutoNum type="arabicPeriod"/>
            </a:pPr>
            <a:r>
              <a:rPr lang="id-ID" sz="1800" b="1" dirty="0" smtClean="0">
                <a:latin typeface="Roboto Mono" charset="0"/>
                <a:ea typeface="Roboto Mono" charset="0"/>
              </a:rPr>
              <a:t>RFID</a:t>
            </a:r>
          </a:p>
          <a:p>
            <a:pPr marL="342900" indent="-342900">
              <a:buAutoNum type="arabicPeriod"/>
            </a:pPr>
            <a:r>
              <a:rPr lang="id-ID" sz="1800" b="1" dirty="0" smtClean="0">
                <a:latin typeface="Roboto Mono" charset="0"/>
                <a:ea typeface="Roboto Mono" charset="0"/>
              </a:rPr>
              <a:t>Keypd Matrix</a:t>
            </a:r>
          </a:p>
          <a:p>
            <a:pPr marL="342900" indent="-342900">
              <a:buAutoNum type="arabicPeriod"/>
            </a:pPr>
            <a:r>
              <a:rPr lang="id-ID" sz="1800" b="1" dirty="0" smtClean="0">
                <a:latin typeface="Roboto Mono" charset="0"/>
                <a:ea typeface="Roboto Mono" charset="0"/>
              </a:rPr>
              <a:t>Relay </a:t>
            </a:r>
          </a:p>
          <a:p>
            <a:pPr marL="342900" indent="-342900">
              <a:buAutoNum type="arabicPeriod"/>
            </a:pPr>
            <a:r>
              <a:rPr lang="id-ID" sz="1800" b="1" dirty="0" smtClean="0">
                <a:latin typeface="Roboto Mono" charset="0"/>
                <a:ea typeface="Roboto Mono" charset="0"/>
              </a:rPr>
              <a:t>Protobord </a:t>
            </a:r>
          </a:p>
          <a:p>
            <a:pPr marL="342900" indent="-342900">
              <a:buAutoNum type="arabicPeriod"/>
            </a:pPr>
            <a:r>
              <a:rPr lang="id-ID" sz="1800" b="1" dirty="0" smtClean="0">
                <a:latin typeface="Roboto Mono" charset="0"/>
                <a:ea typeface="Roboto Mono" charset="0"/>
              </a:rPr>
              <a:t>LCD 16x4</a:t>
            </a:r>
          </a:p>
          <a:p>
            <a:pPr marL="342900" indent="-342900">
              <a:buAutoNum type="arabicPeriod"/>
            </a:pPr>
            <a:r>
              <a:rPr lang="id-ID" sz="1800" b="1" dirty="0" smtClean="0">
                <a:latin typeface="Roboto Mono" charset="0"/>
                <a:ea typeface="Roboto Mono" charset="0"/>
              </a:rPr>
              <a:t>Arduino Uno</a:t>
            </a:r>
          </a:p>
          <a:p>
            <a:pPr marL="342900" indent="-342900">
              <a:buAutoNum type="arabicPeriod"/>
            </a:pPr>
            <a:r>
              <a:rPr lang="id-ID" sz="1800" b="1" i="1" dirty="0" smtClean="0">
                <a:latin typeface="Roboto Mono" charset="0"/>
                <a:ea typeface="Roboto Mono" charset="0"/>
              </a:rPr>
              <a:t>Push button</a:t>
            </a:r>
          </a:p>
          <a:p>
            <a:pPr marL="342900" indent="-342900">
              <a:buAutoNum type="arabicPeriod"/>
            </a:pPr>
            <a:r>
              <a:rPr lang="id-ID" sz="1800" b="1" i="1" dirty="0" smtClean="0">
                <a:latin typeface="Roboto Mono" charset="0"/>
                <a:ea typeface="Roboto Mono" charset="0"/>
              </a:rPr>
              <a:t>Buzzer</a:t>
            </a:r>
          </a:p>
          <a:p>
            <a:pPr marL="342900" indent="-342900">
              <a:buAutoNum type="arabicPeriod"/>
            </a:pPr>
            <a:r>
              <a:rPr lang="id-ID" sz="1800" b="1" dirty="0" smtClean="0">
                <a:latin typeface="Roboto Mono" charset="0"/>
                <a:ea typeface="Roboto Mono" charset="0"/>
              </a:rPr>
              <a:t>Selenoid Door Lock</a:t>
            </a:r>
          </a:p>
        </p:txBody>
      </p:sp>
      <p:grpSp>
        <p:nvGrpSpPr>
          <p:cNvPr id="21" name="Google Shape;932;p40"/>
          <p:cNvGrpSpPr/>
          <p:nvPr/>
        </p:nvGrpSpPr>
        <p:grpSpPr>
          <a:xfrm>
            <a:off x="7011764" y="1300894"/>
            <a:ext cx="3706152" cy="938784"/>
            <a:chOff x="1461429" y="2044125"/>
            <a:chExt cx="1555246" cy="1562700"/>
          </a:xfrm>
        </p:grpSpPr>
        <p:sp>
          <p:nvSpPr>
            <p:cNvPr id="22" name="Google Shape;933;p40"/>
            <p:cNvSpPr/>
            <p:nvPr/>
          </p:nvSpPr>
          <p:spPr>
            <a:xfrm>
              <a:off x="1461429" y="2120325"/>
              <a:ext cx="1514100" cy="1486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4;p40"/>
            <p:cNvSpPr/>
            <p:nvPr/>
          </p:nvSpPr>
          <p:spPr>
            <a:xfrm>
              <a:off x="1502575" y="2044125"/>
              <a:ext cx="1514100" cy="1486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Rectangle 23"/>
          <p:cNvSpPr/>
          <p:nvPr/>
        </p:nvSpPr>
        <p:spPr>
          <a:xfrm>
            <a:off x="7248838" y="1547342"/>
            <a:ext cx="3330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d-ID" sz="2000" dirty="0" smtClean="0">
                <a:solidFill>
                  <a:schemeClr val="lt2"/>
                </a:solidFill>
                <a:highlight>
                  <a:schemeClr val="accent3"/>
                </a:highlight>
              </a:rPr>
              <a:t>LAYOUT  PROTOTYPE</a:t>
            </a:r>
            <a:endParaRPr lang="en-US" sz="2000"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17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0"/>
          <p:cNvSpPr/>
          <p:nvPr/>
        </p:nvSpPr>
        <p:spPr>
          <a:xfrm>
            <a:off x="296915" y="222529"/>
            <a:ext cx="115335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8166979" y="2327034"/>
            <a:ext cx="3706152" cy="1161987"/>
            <a:chOff x="1461429" y="2044125"/>
            <a:chExt cx="1555246" cy="1562700"/>
          </a:xfrm>
        </p:grpSpPr>
        <p:sp>
          <p:nvSpPr>
            <p:cNvPr id="933" name="Google Shape;933;p40"/>
            <p:cNvSpPr/>
            <p:nvPr/>
          </p:nvSpPr>
          <p:spPr>
            <a:xfrm>
              <a:off x="1461429" y="2120325"/>
              <a:ext cx="1514100" cy="1486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1502575" y="2044125"/>
              <a:ext cx="1514100" cy="1486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0"/>
          <p:cNvSpPr txBox="1">
            <a:spLocks noGrp="1"/>
          </p:cNvSpPr>
          <p:nvPr>
            <p:ph type="title"/>
          </p:nvPr>
        </p:nvSpPr>
        <p:spPr>
          <a:xfrm>
            <a:off x="642625" y="199225"/>
            <a:ext cx="10924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smtClean="0"/>
              <a:t>PERANCANGAN MEKANIK</a:t>
            </a:r>
            <a:endParaRPr lang="id-ID" b="1" dirty="0"/>
          </a:p>
        </p:txBody>
      </p:sp>
      <p:sp>
        <p:nvSpPr>
          <p:cNvPr id="936" name="Google Shape;936;p40"/>
          <p:cNvSpPr txBox="1">
            <a:spLocks noGrp="1"/>
          </p:cNvSpPr>
          <p:nvPr>
            <p:ph type="subTitle" idx="1"/>
          </p:nvPr>
        </p:nvSpPr>
        <p:spPr>
          <a:xfrm>
            <a:off x="8377280" y="2490313"/>
            <a:ext cx="3397800" cy="9420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sz="1900" dirty="0" err="1" smtClean="0">
                <a:solidFill>
                  <a:schemeClr val="lt2"/>
                </a:solidFill>
                <a:highlight>
                  <a:schemeClr val="accent3"/>
                </a:highlight>
              </a:rPr>
              <a:t>Perancangan</a:t>
            </a:r>
            <a:r>
              <a:rPr sz="1900" dirty="0" smtClean="0">
                <a:solidFill>
                  <a:schemeClr val="lt2"/>
                </a:solidFill>
                <a:highlight>
                  <a:schemeClr val="accent3"/>
                </a:highlight>
              </a:rPr>
              <a:t> </a:t>
            </a:r>
            <a:r>
              <a:rPr sz="1900" dirty="0" err="1" smtClean="0">
                <a:solidFill>
                  <a:schemeClr val="lt2"/>
                </a:solidFill>
                <a:highlight>
                  <a:schemeClr val="accent3"/>
                </a:highlight>
              </a:rPr>
              <a:t>rangkaian</a:t>
            </a:r>
            <a:r>
              <a:rPr sz="1900" dirty="0" smtClean="0">
                <a:solidFill>
                  <a:schemeClr val="lt2"/>
                </a:solidFill>
                <a:highlight>
                  <a:schemeClr val="accent3"/>
                </a:highlight>
              </a:rPr>
              <a:t> </a:t>
            </a:r>
            <a:r>
              <a:rPr sz="1900" dirty="0" err="1" smtClean="0">
                <a:solidFill>
                  <a:schemeClr val="lt2"/>
                </a:solidFill>
                <a:highlight>
                  <a:schemeClr val="accent3"/>
                </a:highlight>
              </a:rPr>
              <a:t>komponen</a:t>
            </a:r>
            <a:endParaRPr sz="1900"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938" name="Google Shape;938;p4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50" name="Google Shape;950;p40"/>
          <p:cNvSpPr/>
          <p:nvPr/>
        </p:nvSpPr>
        <p:spPr>
          <a:xfrm>
            <a:off x="4562021" y="4645369"/>
            <a:ext cx="193442" cy="308322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4" t="15302" r="29358" b="23276"/>
          <a:stretch/>
        </p:blipFill>
        <p:spPr bwMode="auto">
          <a:xfrm>
            <a:off x="1563758" y="1149837"/>
            <a:ext cx="6383409" cy="486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0"/>
          <p:cNvSpPr/>
          <p:nvPr/>
        </p:nvSpPr>
        <p:spPr>
          <a:xfrm>
            <a:off x="296915" y="222529"/>
            <a:ext cx="115335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8216004" y="2118815"/>
            <a:ext cx="3706152" cy="1161987"/>
            <a:chOff x="1461429" y="2044125"/>
            <a:chExt cx="1555246" cy="1562700"/>
          </a:xfrm>
        </p:grpSpPr>
        <p:sp>
          <p:nvSpPr>
            <p:cNvPr id="933" name="Google Shape;933;p40"/>
            <p:cNvSpPr/>
            <p:nvPr/>
          </p:nvSpPr>
          <p:spPr>
            <a:xfrm>
              <a:off x="1461429" y="2120325"/>
              <a:ext cx="1514100" cy="1486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1502575" y="2044125"/>
              <a:ext cx="1514100" cy="1486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0"/>
          <p:cNvSpPr txBox="1">
            <a:spLocks noGrp="1"/>
          </p:cNvSpPr>
          <p:nvPr>
            <p:ph type="title"/>
          </p:nvPr>
        </p:nvSpPr>
        <p:spPr>
          <a:xfrm>
            <a:off x="642625" y="199225"/>
            <a:ext cx="10924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smtClean="0"/>
              <a:t>PERANCANGAN MEKANIK</a:t>
            </a:r>
            <a:endParaRPr lang="id-ID" b="1" dirty="0"/>
          </a:p>
        </p:txBody>
      </p:sp>
      <p:sp>
        <p:nvSpPr>
          <p:cNvPr id="936" name="Google Shape;936;p40"/>
          <p:cNvSpPr txBox="1">
            <a:spLocks noGrp="1"/>
          </p:cNvSpPr>
          <p:nvPr>
            <p:ph type="subTitle" idx="1"/>
          </p:nvPr>
        </p:nvSpPr>
        <p:spPr>
          <a:xfrm>
            <a:off x="8377280" y="2246678"/>
            <a:ext cx="3397800" cy="10857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sz="1900" dirty="0" err="1" smtClean="0">
                <a:solidFill>
                  <a:schemeClr val="tx2"/>
                </a:solidFill>
                <a:highlight>
                  <a:schemeClr val="accent3"/>
                </a:highlight>
              </a:rPr>
              <a:t>Perancangan</a:t>
            </a:r>
            <a:r>
              <a:rPr sz="1900" dirty="0" smtClean="0">
                <a:solidFill>
                  <a:schemeClr val="tx2"/>
                </a:solidFill>
                <a:highlight>
                  <a:schemeClr val="accent3"/>
                </a:highlight>
              </a:rPr>
              <a:t> </a:t>
            </a:r>
            <a:r>
              <a:rPr sz="1900" dirty="0" err="1" smtClean="0">
                <a:solidFill>
                  <a:schemeClr val="tx2"/>
                </a:solidFill>
                <a:highlight>
                  <a:schemeClr val="accent3"/>
                </a:highlight>
              </a:rPr>
              <a:t>rangkaian</a:t>
            </a:r>
            <a:r>
              <a:rPr sz="1900" dirty="0" smtClean="0">
                <a:solidFill>
                  <a:schemeClr val="tx2"/>
                </a:solidFill>
                <a:highlight>
                  <a:schemeClr val="accent3"/>
                </a:highlight>
              </a:rPr>
              <a:t> </a:t>
            </a:r>
            <a:r>
              <a:rPr sz="1900" dirty="0" err="1" smtClean="0">
                <a:solidFill>
                  <a:schemeClr val="tx2"/>
                </a:solidFill>
                <a:highlight>
                  <a:schemeClr val="accent3"/>
                </a:highlight>
              </a:rPr>
              <a:t>skematik</a:t>
            </a:r>
            <a:endParaRPr sz="1900" dirty="0">
              <a:solidFill>
                <a:schemeClr val="tx2"/>
              </a:solidFill>
              <a:highlight>
                <a:schemeClr val="accent3"/>
              </a:highlight>
            </a:endParaRPr>
          </a:p>
        </p:txBody>
      </p:sp>
      <p:sp>
        <p:nvSpPr>
          <p:cNvPr id="938" name="Google Shape;938;p4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5" t="13040" r="32509" b="22629"/>
          <a:stretch/>
        </p:blipFill>
        <p:spPr bwMode="auto">
          <a:xfrm>
            <a:off x="1097968" y="1300769"/>
            <a:ext cx="7094483" cy="470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2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324</Words>
  <Application>Microsoft Office PowerPoint</Application>
  <PresentationFormat>Custom</PresentationFormat>
  <Paragraphs>63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Abril Fatface</vt:lpstr>
      <vt:lpstr>Calibri</vt:lpstr>
      <vt:lpstr>Roboto Mono</vt:lpstr>
      <vt:lpstr>Aldrich</vt:lpstr>
      <vt:lpstr>Roboto Mono SemiBold</vt:lpstr>
      <vt:lpstr>Times New Roman</vt:lpstr>
      <vt:lpstr>SlidesMania</vt:lpstr>
      <vt:lpstr>RANCANG BANGUN SISTEM PENGAMAN GANDA PADA BRANKAS MENGGUNAKAN RFID DAN KEYPAD BERBASIS ARDUINO </vt:lpstr>
      <vt:lpstr>LATAR BELAKANG</vt:lpstr>
      <vt:lpstr>PERENCANAN PEMBUATAN ALAT</vt:lpstr>
      <vt:lpstr>DIAGRAM BLOCK </vt:lpstr>
      <vt:lpstr>PowerPoint Presentation</vt:lpstr>
      <vt:lpstr>PowerPoint Presentation</vt:lpstr>
      <vt:lpstr>PowerPoint Presentation</vt:lpstr>
      <vt:lpstr>PERANCANGAN MEKANIK</vt:lpstr>
      <vt:lpstr>PERANCANGAN MEKANIK</vt:lpstr>
      <vt:lpstr>KOMPONEN YANG DIGUNAKAN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PENGAMAN GANDA PADA BRANKAS MENGGUNAKAN RFID DAN KEYPAD BERBASIS ARDUINO</dc:title>
  <dc:creator>ASUS A53SD POWER USE</dc:creator>
  <cp:lastModifiedBy>ASUS A53SD POWER USE</cp:lastModifiedBy>
  <cp:revision>46</cp:revision>
  <dcterms:modified xsi:type="dcterms:W3CDTF">2022-11-23T22:01:45Z</dcterms:modified>
</cp:coreProperties>
</file>