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4" r:id="rId3"/>
    <p:sldId id="257" r:id="rId4"/>
    <p:sldId id="266" r:id="rId5"/>
    <p:sldId id="267" r:id="rId6"/>
    <p:sldId id="268" r:id="rId7"/>
    <p:sldId id="273" r:id="rId8"/>
    <p:sldId id="269" r:id="rId9"/>
    <p:sldId id="275" r:id="rId10"/>
    <p:sldId id="270" r:id="rId11"/>
    <p:sldId id="271" r:id="rId12"/>
    <p:sldId id="272" r:id="rId13"/>
  </p:sldIdLst>
  <p:sldSz cx="9144000" cy="5143500" type="screen16x9"/>
  <p:notesSz cx="6858000" cy="9144000"/>
  <p:embeddedFontLst>
    <p:embeddedFont>
      <p:font typeface="Lexen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C24804-0F94-2477-04E3-32E64816A6F1}" name="Nasim Aalemi" initials="NA" userId="S::naalemi1@umbc.edu::d4458957-4c65-4480-813c-cf1db0e47b6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5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00D504B6-81F2-D5C2-D348-2D426352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04F1A2ED-ED25-0EC0-BF41-B1BD3A43EE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BA78BC04-9A24-0B1E-8828-B77BE8321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70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5F595BB5-06A7-7DE9-00A8-B175E290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11F86D68-BECB-B54B-D58A-F1A800C2F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AAE7E05E-4F74-DF55-8B0C-E94A59238F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7565E14-853B-3CD1-63CF-3D58D3E5F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737A69B3-25B9-889D-5946-BFCC626EE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F0A8FE5B-6F43-3930-627F-2167D8E8B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4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BD5CBBA2-9951-C784-BFCC-D8CB24A14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858BADF6-38AE-81A4-93A4-4C6ECE95A2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99AFE50E-86A7-14BB-D0B4-EBC16DAE84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7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41291ADF-6687-619C-27D7-9BE14578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033D506F-9C33-F5D4-B73E-EA002AFE5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66625E18-6570-2E57-196E-BEA0C0DFC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80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CD84ABA3-41AC-FEFE-4B2D-17D25CC9C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3C9E5275-C040-D509-1FD9-E97109B520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68B0957A-BD27-3B4C-14F7-8093F8EBDE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43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724F7C0-E6C5-4AB9-7B9A-B34875DE2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157AF4CD-FCF8-BA09-B9E8-2753D471C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4530200D-68DD-E4C4-01E4-E0E7E1C26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96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3FE8A964-BF44-EB4C-6CE6-42AC03FBB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F52FA0BD-CAED-EDEC-5031-A8AA6F9471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98CE4396-BE9A-752A-7DD6-4D29919A0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20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46F566CD-017B-A038-1E2B-3465BD46F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E5CD3B5B-FFF6-D474-DFBC-C4371DB1B7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9BC3C024-4167-185A-CF2A-4BA77C186B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6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19DEB1A0-2691-CB80-44E0-8064C8952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7fed0b41_0_1:notes">
            <a:extLst>
              <a:ext uri="{FF2B5EF4-FFF2-40B4-BE49-F238E27FC236}">
                <a16:creationId xmlns:a16="http://schemas.microsoft.com/office/drawing/2014/main" id="{089085EE-8CAD-CA0C-C9B6-C4007E072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7fed0b41_0_1:notes">
            <a:extLst>
              <a:ext uri="{FF2B5EF4-FFF2-40B4-BE49-F238E27FC236}">
                <a16:creationId xmlns:a16="http://schemas.microsoft.com/office/drawing/2014/main" id="{DF932261-DE7E-C786-705E-395E46736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38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giniaroads.org/datasets/VDOT::crash-data-1/about?layer=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820959"/>
            <a:ext cx="8520600" cy="9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Predicting Car Accident Severity in Virginia</a:t>
            </a:r>
            <a:endParaRPr sz="30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543239" y="1814306"/>
            <a:ext cx="57852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Enhancing Road Safety Through Data-Driven Insights</a:t>
            </a:r>
            <a:endParaRPr sz="20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1404" y="4086902"/>
            <a:ext cx="300643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Lexend" panose="020B0604020202020204" charset="0"/>
                <a:ea typeface="Comic Sans MS"/>
                <a:cs typeface="Comic Sans MS"/>
                <a:sym typeface="Comic Sans MS"/>
              </a:rPr>
              <a:t>Prepared by: Nasim Aalemi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Lexend" panose="020B0604020202020204" charset="0"/>
                <a:ea typeface="Comic Sans MS"/>
                <a:cs typeface="Comic Sans MS"/>
                <a:sym typeface="Comic Sans MS"/>
              </a:rPr>
              <a:t>Date: May 7,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Lexend" panose="020B0604020202020204" charset="0"/>
                <a:ea typeface="Comic Sans MS"/>
                <a:cs typeface="Comic Sans MS"/>
                <a:sym typeface="Comic Sans MS"/>
              </a:rPr>
              <a:t>Class: DATA602</a:t>
            </a:r>
            <a:endParaRPr sz="1600" dirty="0">
              <a:solidFill>
                <a:schemeClr val="lt1"/>
              </a:solidFill>
              <a:latin typeface="Lexend" panose="020B0604020202020204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Google Shape;59;p13">
            <a:extLst>
              <a:ext uri="{FF2B5EF4-FFF2-40B4-BE49-F238E27FC236}">
                <a16:creationId xmlns:a16="http://schemas.microsoft.com/office/drawing/2014/main" id="{58259D6D-5375-F3AD-63F0-14A252762DBB}"/>
              </a:ext>
            </a:extLst>
          </p:cNvPr>
          <p:cNvSpPr txBox="1"/>
          <p:nvPr/>
        </p:nvSpPr>
        <p:spPr>
          <a:xfrm>
            <a:off x="3494540" y="3054518"/>
            <a:ext cx="300643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chemeClr val="lt1"/>
                </a:solidFill>
                <a:latin typeface="Lexend" panose="020B0604020202020204" charset="0"/>
                <a:ea typeface="Comic Sans MS"/>
                <a:cs typeface="Comic Sans MS"/>
                <a:sym typeface="Comic Sans MS"/>
              </a:rPr>
              <a:t>VeriSafe Analytics LLC</a:t>
            </a:r>
            <a:endParaRPr sz="1600" dirty="0">
              <a:solidFill>
                <a:schemeClr val="lt1"/>
              </a:solidFill>
              <a:latin typeface="Lexend" panose="020B0604020202020204" charset="0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6D755AF1-FF37-40B9-F038-7133C7010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9A6C157D-0865-E224-C9F8-B46AAFAC2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416" y="818893"/>
            <a:ext cx="74971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Recommendations</a:t>
            </a:r>
            <a:endParaRPr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A1B01A44-8087-A0F0-6D3B-C38B063F0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0727" y="1294615"/>
            <a:ext cx="8104908" cy="3667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Speed &amp; Enforcement: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Deploy speed cameras, increase patrols on high-risk roads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Focus on highways, urban primary roads during rush hours/night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Increase DUI patrols at night</a:t>
            </a:r>
          </a:p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Public Awareness:</a:t>
            </a:r>
            <a:endParaRPr lang="en-US" sz="1200" b="1" dirty="0">
              <a:solidFill>
                <a:schemeClr val="lt1"/>
              </a:solidFill>
              <a:latin typeface="Lexend" panose="020B0604020202020204" charset="0"/>
              <a:ea typeface="Lexend"/>
              <a:cs typeface="Lexend"/>
              <a:sym typeface="Lexend"/>
            </a:endParaRP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Campaigns for impaired driving and cyclist/pedestrian safety</a:t>
            </a:r>
          </a:p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Infrastructure:</a:t>
            </a:r>
            <a:endParaRPr lang="en-US" sz="1200" b="1" dirty="0">
              <a:solidFill>
                <a:schemeClr val="lt1"/>
              </a:solidFill>
              <a:latin typeface="Lexend" panose="020B0604020202020204" charset="0"/>
              <a:ea typeface="Lexend"/>
              <a:cs typeface="Lexend"/>
              <a:sym typeface="Lexend"/>
            </a:endParaRP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Install median barriers on highways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Enhance pedestrian crossings in urban areas</a:t>
            </a:r>
          </a:p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Regional Focus:</a:t>
            </a:r>
            <a:endParaRPr lang="en-US" sz="1200" b="1" dirty="0">
              <a:solidFill>
                <a:schemeClr val="lt1"/>
              </a:solidFill>
              <a:latin typeface="Lexend" panose="020B0604020202020204" charset="0"/>
              <a:ea typeface="Lexend"/>
              <a:cs typeface="Lexend"/>
              <a:sym typeface="Lexend"/>
            </a:endParaRP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Target rural (undivided roads) and urban (dense traffic) districts</a:t>
            </a:r>
          </a:p>
        </p:txBody>
      </p:sp>
    </p:spTree>
    <p:extLst>
      <p:ext uri="{BB962C8B-B14F-4D97-AF65-F5344CB8AC3E}">
        <p14:creationId xmlns:p14="http://schemas.microsoft.com/office/powerpoint/2010/main" val="35195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FA9ACA60-32FF-9C7E-4676-F7938D00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338EB532-946D-36FB-3178-75074B7BC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416" y="817254"/>
            <a:ext cx="74971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Conclusion</a:t>
            </a:r>
            <a:endParaRPr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9E36FF50-A893-1D3D-0F21-BDF6F73A9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777" y="1389954"/>
            <a:ext cx="8104908" cy="3324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Key Takeaways:</a:t>
            </a:r>
          </a:p>
          <a:p>
            <a:pPr marL="889000" lvl="1" indent="-2857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Machine learning predicts severe crash risks effectively</a:t>
            </a:r>
          </a:p>
          <a:p>
            <a:pPr marL="889000" lvl="1" indent="-2857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Targets: Speed differences, head-on collisions, impaired driving, vulnerable road users</a:t>
            </a:r>
          </a:p>
          <a:p>
            <a:pPr marL="889000" lvl="1" indent="-2857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Benefits: Reduced fatalities via precise interventions</a:t>
            </a:r>
          </a:p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Next Steps:</a:t>
            </a:r>
          </a:p>
          <a:p>
            <a:pPr marL="889000" lvl="1" indent="-2857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Ongoing data collection and model refinement</a:t>
            </a:r>
          </a:p>
          <a:p>
            <a:pPr marL="889000" lvl="1" indent="-2857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Support Virginia’s road safety strategy</a:t>
            </a:r>
          </a:p>
        </p:txBody>
      </p:sp>
    </p:spTree>
    <p:extLst>
      <p:ext uri="{BB962C8B-B14F-4D97-AF65-F5344CB8AC3E}">
        <p14:creationId xmlns:p14="http://schemas.microsoft.com/office/powerpoint/2010/main" val="3576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812BB2A6-A004-90B1-2E56-A0909CE4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7B166EEA-D352-3F6D-FD99-120A71916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416" y="1263551"/>
            <a:ext cx="7497167" cy="124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Thank You</a:t>
            </a:r>
            <a:endParaRPr sz="66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E9059561-CF93-CAA0-3026-CA69489F5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352" y="2571750"/>
            <a:ext cx="8104908" cy="762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ctr">
              <a:spcBef>
                <a:spcPts val="1000"/>
              </a:spcBef>
              <a:buClr>
                <a:schemeClr val="lt1"/>
              </a:buClr>
              <a:buSzPts val="1300"/>
              <a:buNone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Questions?</a:t>
            </a: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A44C6E7E-D276-A693-5181-4DC788DF1493}"/>
              </a:ext>
            </a:extLst>
          </p:cNvPr>
          <p:cNvSpPr txBox="1">
            <a:spLocks/>
          </p:cNvSpPr>
          <p:nvPr/>
        </p:nvSpPr>
        <p:spPr>
          <a:xfrm>
            <a:off x="338352" y="3768437"/>
            <a:ext cx="8463677" cy="76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 indent="0">
              <a:spcBef>
                <a:spcPts val="1000"/>
              </a:spcBef>
              <a:buClr>
                <a:schemeClr val="lt1"/>
              </a:buClr>
              <a:buSzPts val="1300"/>
              <a:buNone/>
            </a:pPr>
            <a:r>
              <a:rPr lang="en-US" sz="1400" b="1" dirty="0">
                <a:solidFill>
                  <a:schemeClr val="lt1"/>
                </a:solidFill>
                <a:latin typeface="Lexend" panose="020B0604020202020204" charset="0"/>
              </a:rPr>
              <a:t>Reference: </a:t>
            </a:r>
            <a:r>
              <a:rPr lang="en-US" sz="1400" dirty="0">
                <a:solidFill>
                  <a:schemeClr val="lt1"/>
                </a:solidFill>
                <a:latin typeface="Lexend" panose="020B0604020202020204" charset="0"/>
              </a:rPr>
              <a:t>Di, S. (2025, March 20). Crash Data Basic. Virginia Roads. Retrieved April 14, 2025, from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https://www.virginiaroads.org/datasets/VDOT::crash-data-1/about?layer=0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46050" indent="0" algn="ctr">
              <a:spcBef>
                <a:spcPts val="1000"/>
              </a:spcBef>
              <a:buClr>
                <a:schemeClr val="lt1"/>
              </a:buClr>
              <a:buSzPts val="13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78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C933148E-AE3D-A3A0-B153-7CB55454A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6C551FAE-D2F4-11D3-0400-A3ECD9C492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1631" y="775226"/>
            <a:ext cx="39183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43E91-F53C-A86B-FCD7-21045041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909" y="1347926"/>
            <a:ext cx="8020824" cy="2938509"/>
          </a:xfrm>
        </p:spPr>
        <p:txBody>
          <a:bodyPr/>
          <a:lstStyle/>
          <a:p>
            <a:pPr marL="317500" indent="-1714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i="0" u="none" strike="noStrike" baseline="0" dirty="0">
                <a:solidFill>
                  <a:srgbClr val="FFFFFF"/>
                </a:solidFill>
                <a:latin typeface="Lexend" panose="020B0604020202020204" charset="0"/>
              </a:rPr>
              <a:t>Predicting Car Accident Severity in Virginia</a:t>
            </a:r>
          </a:p>
          <a:p>
            <a:pPr marL="774700" lvl="1" indent="-1714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1600" i="0" u="none" strike="noStrike" baseline="0" dirty="0">
                <a:solidFill>
                  <a:srgbClr val="FFFFFF"/>
                </a:solidFill>
                <a:latin typeface="Lexend" panose="020B0604020202020204" charset="0"/>
              </a:rPr>
              <a:t>Severe crashes during Dec 2024–Feb 2025 caused disproportionate harm to Virginians. </a:t>
            </a:r>
          </a:p>
          <a:p>
            <a:pPr marL="774700" lvl="1" indent="-1714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1600" dirty="0">
                <a:solidFill>
                  <a:srgbClr val="FFFFFF"/>
                </a:solidFill>
                <a:latin typeface="Lexend" panose="020B0604020202020204" charset="0"/>
              </a:rPr>
              <a:t>Our consulting firm</a:t>
            </a:r>
            <a:r>
              <a:rPr lang="en-US" sz="1600" i="0" u="none" strike="noStrike" baseline="0" dirty="0">
                <a:solidFill>
                  <a:srgbClr val="FFFFFF"/>
                </a:solidFill>
                <a:latin typeface="Lexend" panose="020B0604020202020204" charset="0"/>
              </a:rPr>
              <a:t> uses machine learning to predict crash severity and identify key risk factors, guiding VDOT and policymakers to reduce fatalities through targeted safety interventions.</a:t>
            </a:r>
            <a:endParaRPr lang="en-US" dirty="0">
              <a:solidFill>
                <a:srgbClr val="F8FAFF"/>
              </a:solidFill>
              <a:latin typeface="Lexend" panose="020B0604020202020204" charset="0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1287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213531" y="785766"/>
            <a:ext cx="39183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Business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BA6FD-B0CC-1B02-6CBF-2F5FB607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559" y="1500326"/>
            <a:ext cx="8020824" cy="2938509"/>
          </a:xfrm>
        </p:spPr>
        <p:txBody>
          <a:bodyPr/>
          <a:lstStyle/>
          <a:p>
            <a:pPr marL="317500" indent="-1714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i="0" u="none" strike="noStrike" baseline="0" dirty="0">
                <a:solidFill>
                  <a:srgbClr val="FFFFFF"/>
                </a:solidFill>
                <a:latin typeface="Lexend" panose="020B0604020202020204" charset="0"/>
              </a:rPr>
              <a:t>Key Questions</a:t>
            </a:r>
          </a:p>
          <a:p>
            <a:pPr marL="889000" lvl="1" indent="-28575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What factors drive severe crashes?</a:t>
            </a:r>
          </a:p>
          <a:p>
            <a:pPr marL="889000" lvl="1" indent="-28575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Can machine learning guide proactive safety measures?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696F3783-E1D0-8AF4-6071-6C408670A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D3153232-93EB-9D70-1980-239DABB98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739" y="647267"/>
            <a:ext cx="40745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Executive Summary</a:t>
            </a:r>
            <a:endParaRPr b="1" dirty="0">
              <a:solidFill>
                <a:srgbClr val="F8FAFF"/>
              </a:solidFill>
              <a:latin typeface="Lexend" panose="020B0604020202020204" charset="0"/>
              <a:sym typeface="Lexend"/>
            </a:endParaRPr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1A1F4868-1EEB-EB5D-166E-64DC855D7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139" y="1016816"/>
            <a:ext cx="8358202" cy="399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indent="-1714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i="0" u="none" strike="noStrike" baseline="0" dirty="0">
                <a:solidFill>
                  <a:srgbClr val="FFFFFF"/>
                </a:solidFill>
                <a:latin typeface="Lexend" panose="020B0604020202020204" charset="0"/>
              </a:rPr>
              <a:t>Overview</a:t>
            </a:r>
            <a:endParaRPr lang="en-US" sz="2000" dirty="0">
              <a:solidFill>
                <a:srgbClr val="F8FAFF"/>
              </a:solidFill>
              <a:latin typeface="Lexend" panose="020B0604020202020204" charset="0"/>
              <a:sym typeface="Lexend"/>
            </a:endParaRPr>
          </a:p>
          <a:p>
            <a:pPr marL="889000" lvl="1" indent="-2857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VeriSafe analyzed 138,813 crashes in Virginia (Dec 20, 2024 – Feb 28, 2025).</a:t>
            </a:r>
          </a:p>
          <a:p>
            <a:pPr marL="889000" lvl="1" indent="-2857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Focus: Predicting severe crashes to reduce fatalities.</a:t>
            </a:r>
          </a:p>
          <a:p>
            <a:pPr marL="889000" lvl="1" indent="-2857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Goal: Provide VDOT and local governments with targeted safety interventions.</a:t>
            </a:r>
          </a:p>
          <a:p>
            <a:pPr marL="317500" indent="-1714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rgbClr val="FFFFFF"/>
                </a:solidFill>
                <a:latin typeface="Lexend" panose="020B0604020202020204" charset="0"/>
              </a:rPr>
              <a:t>Context:</a:t>
            </a:r>
          </a:p>
          <a:p>
            <a:pPr marL="774700" lvl="1" indent="-1714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FFFFF"/>
                </a:solidFill>
                <a:latin typeface="Lexend" panose="020B0604020202020204" charset="0"/>
                <a:sym typeface="Lexend"/>
              </a:rPr>
              <a:t>Car accidents cause significant loss of life, injuries, and economic costs</a:t>
            </a:r>
          </a:p>
          <a:p>
            <a:pPr marL="774700" lvl="1" indent="-1714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FFFFF"/>
                </a:solidFill>
                <a:latin typeface="Lexend" panose="020B0604020202020204" charset="0"/>
                <a:sym typeface="Lexend"/>
              </a:rPr>
              <a:t>Severe crashes (0.7%, 922 of 138,813) cause disproportionate harm</a:t>
            </a:r>
          </a:p>
          <a:p>
            <a:pPr marL="317500" indent="-1714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rgbClr val="FFFFFF"/>
                </a:solidFill>
                <a:latin typeface="Lexend" panose="020B0604020202020204" charset="0"/>
              </a:rPr>
              <a:t>Critical Needs:</a:t>
            </a:r>
          </a:p>
          <a:p>
            <a:pPr marL="774700" lvl="1" indent="-1714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FFFFF"/>
                </a:solidFill>
                <a:latin typeface="Lexend" panose="020B0604020202020204" charset="0"/>
                <a:sym typeface="Lexend"/>
              </a:rPr>
              <a:t>Prioritize safety interventions via key crash drivers</a:t>
            </a:r>
          </a:p>
          <a:p>
            <a:pPr marL="774700" lvl="1" indent="-1714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FFFFF"/>
                </a:solidFill>
                <a:latin typeface="Lexend" panose="020B0604020202020204" charset="0"/>
                <a:sym typeface="Lexend"/>
              </a:rPr>
              <a:t>Optimize resource allocation for urban/rural districts</a:t>
            </a:r>
          </a:p>
          <a:p>
            <a:pPr marL="774700" lvl="1" indent="-171450">
              <a:lnSpc>
                <a:spcPct val="100000"/>
              </a:lnSpc>
              <a:spcBef>
                <a:spcPts val="6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FFFFF"/>
                </a:solidFill>
                <a:latin typeface="Lexend" panose="020B0604020202020204" charset="0"/>
                <a:sym typeface="Lexend"/>
              </a:rPr>
              <a:t>Reduce fatalities with data-driven policies</a:t>
            </a:r>
          </a:p>
        </p:txBody>
      </p:sp>
    </p:spTree>
    <p:extLst>
      <p:ext uri="{BB962C8B-B14F-4D97-AF65-F5344CB8AC3E}">
        <p14:creationId xmlns:p14="http://schemas.microsoft.com/office/powerpoint/2010/main" val="41910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E322D975-AC03-D639-EB0F-F900A9E05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D8106F54-1A73-0FD1-F02B-9D5587BE4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858" y="731440"/>
            <a:ext cx="73167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Approach: CRISP-DM Methodology</a:t>
            </a:r>
            <a:endParaRPr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61E24045-E8F4-BFD6-D964-7EEE6B300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777" y="1304139"/>
            <a:ext cx="8104908" cy="3772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Data Preparation: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Class imbalance: 0.7% high, 23.5% medium, 75.8% low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Subsampling: 20,000 low, 10,000 medium, 922 high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Applied SMOTE for balance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Target encoding for high cardinality</a:t>
            </a:r>
          </a:p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Modeling</a:t>
            </a:r>
            <a:r>
              <a:rPr lang="en-US" sz="1200" b="1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: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BalancedRandomForestClassifier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Higher weight to severe crashes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Optimized recall (&gt;0.7), precision (&gt;0.05)</a:t>
            </a:r>
          </a:p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b="1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Features</a:t>
            </a:r>
            <a:r>
              <a:rPr lang="en-US" sz="1200" b="1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:</a:t>
            </a:r>
          </a:p>
          <a:p>
            <a:pPr marL="889000" lvl="1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Max speed difference, collision type, vehicle count, vulnerable road users, roadway type, impaired driving, VDOT district, crash hour</a:t>
            </a:r>
          </a:p>
        </p:txBody>
      </p:sp>
    </p:spTree>
    <p:extLst>
      <p:ext uri="{BB962C8B-B14F-4D97-AF65-F5344CB8AC3E}">
        <p14:creationId xmlns:p14="http://schemas.microsoft.com/office/powerpoint/2010/main" val="12989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E8B96A22-B628-BA77-5B82-4F7988D7B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4DF2370E-7490-8815-C930-29DA52640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416" y="721915"/>
            <a:ext cx="74971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Key Findings: Drivers of Severe Crashes</a:t>
            </a:r>
            <a:endParaRPr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47630B1A-74FE-495F-FAD2-64FD88D9DE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777" y="1389954"/>
            <a:ext cx="8104908" cy="3324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Top Contributors (~79% Predictive Power):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Speed Difference (43.7%): Higher impact forces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Head-on/Sideswipe Collisions (15.9%): High-impact crashes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Multi-vehicle Crashes (7.6%): Complex pileups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Impaired Driving (6.0%): Reduced reaction times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Vulnerable Road Users (5.7%): Pedestrians, cyclists, motorcyclists</a:t>
            </a:r>
          </a:p>
          <a:p>
            <a:pPr marL="431800" indent="-285750">
              <a:spcBef>
                <a:spcPts val="1000"/>
              </a:spcBef>
              <a:buClr>
                <a:schemeClr val="lt1"/>
              </a:buClr>
              <a:buSzPts val="1300"/>
            </a:pPr>
            <a:r>
              <a:rPr lang="en-US" sz="2000" dirty="0">
                <a:solidFill>
                  <a:schemeClr val="lt1"/>
                </a:solidFill>
                <a:latin typeface="Lexend" panose="020B0604020202020204" charset="0"/>
                <a:ea typeface="Lexend"/>
                <a:cs typeface="Lexend"/>
                <a:sym typeface="Lexend"/>
              </a:rPr>
              <a:t>Other Factors:</a:t>
            </a:r>
            <a:endParaRPr lang="en-US" sz="1200" b="1" dirty="0">
              <a:solidFill>
                <a:schemeClr val="lt1"/>
              </a:solidFill>
              <a:latin typeface="Lexend" panose="020B0604020202020204" charset="0"/>
              <a:ea typeface="Lexend"/>
              <a:cs typeface="Lexend"/>
              <a:sym typeface="Lexend"/>
            </a:endParaRP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Roadway Type (5.3%), Regional Differences (5.1%), Nighttime/Rush-hour (3.7%)</a:t>
            </a:r>
          </a:p>
          <a:p>
            <a:pPr marL="889000" lvl="1" indent="-28575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300"/>
            </a:pPr>
            <a:r>
              <a:rPr lang="en-US" dirty="0">
                <a:solidFill>
                  <a:srgbClr val="F8FAFF"/>
                </a:solidFill>
                <a:latin typeface="Lexend" panose="020B0604020202020204" charset="0"/>
                <a:sym typeface="Lexend"/>
              </a:rPr>
              <a:t>Minimal: Road Surface (1.26%),  Weather (0.99%)</a:t>
            </a:r>
          </a:p>
        </p:txBody>
      </p:sp>
    </p:spTree>
    <p:extLst>
      <p:ext uri="{BB962C8B-B14F-4D97-AF65-F5344CB8AC3E}">
        <p14:creationId xmlns:p14="http://schemas.microsoft.com/office/powerpoint/2010/main" val="37963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E483F54-9248-8EA5-0F92-FB23CBA9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514EFDC0-7ED6-B03D-A994-3531559F2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460" y="575058"/>
            <a:ext cx="5371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 Evaluation Summary</a:t>
            </a:r>
            <a:endParaRPr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E75253-0023-09B4-52EA-790410F3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99" y="1147759"/>
            <a:ext cx="4961430" cy="38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A0098C3E-F8BF-2A74-1C68-66F575C5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ECD28293-AC28-8A46-26D3-6497F8B1F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416" y="504824"/>
            <a:ext cx="7497167" cy="496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Feature Importance</a:t>
            </a:r>
            <a:endParaRPr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" name="Picture 2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96460F82-0F8F-A199-019D-355B5E47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1" y="1089160"/>
            <a:ext cx="7429500" cy="39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9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AB5C1F7-11CB-E5DF-3D60-0A5A44E6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D5BE4C3C-E9E8-FEE0-B23C-EACAF3730B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416" y="541995"/>
            <a:ext cx="7497167" cy="496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Impaired Driving Accidents by Hour</a:t>
            </a:r>
            <a:endParaRPr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" name="Picture 3" descr="A graph of a crash&#10;&#10;AI-generated content may be incorrect.">
            <a:extLst>
              <a:ext uri="{FF2B5EF4-FFF2-40B4-BE49-F238E27FC236}">
                <a16:creationId xmlns:a16="http://schemas.microsoft.com/office/drawing/2014/main" id="{88C2E08E-6B73-79DF-EE09-4D75C36F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22" y="1206040"/>
            <a:ext cx="6304156" cy="37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537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Lexend</vt:lpstr>
      <vt:lpstr>Simple Light</vt:lpstr>
      <vt:lpstr>Predicting Car Accident Severity in Virginia</vt:lpstr>
      <vt:lpstr>Introduction</vt:lpstr>
      <vt:lpstr>Business Problem</vt:lpstr>
      <vt:lpstr>Executive Summary</vt:lpstr>
      <vt:lpstr>Approach: CRISP-DM Methodology</vt:lpstr>
      <vt:lpstr>Key Findings: Drivers of Severe Crashes</vt:lpstr>
      <vt:lpstr>Model Evaluation Summary</vt:lpstr>
      <vt:lpstr>Feature Importance</vt:lpstr>
      <vt:lpstr>Impaired Driving Accidents by Hour</vt:lpstr>
      <vt:lpstr>Recommendations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naalemi</dc:creator>
  <cp:lastModifiedBy>Nasim Aalemi</cp:lastModifiedBy>
  <cp:revision>29</cp:revision>
  <dcterms:modified xsi:type="dcterms:W3CDTF">2025-05-14T23:43:48Z</dcterms:modified>
</cp:coreProperties>
</file>