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exend Medium"/>
      <p:regular r:id="rId23"/>
      <p:bold r:id="rId24"/>
    </p:embeddedFon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exendMedium-bold.fntdata"/><Relationship Id="rId23" Type="http://schemas.openxmlformats.org/officeDocument/2006/relationships/font" Target="fonts/Lexen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523ce38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523ce38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520c6fa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520c6fa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2ef5d48b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2ef5d48b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2ef5d48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2ef5d48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2ef5d48b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2ef5d48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45d98e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45d98e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2ef5d48b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2ef5d48b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41aa01d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41aa01d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2ef5d48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2ef5d4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2ef5d48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2ef5d48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2ef5d48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2ef5d48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2ef5d48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2ef5d48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72ef5d48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2ef5d48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2ef5d48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72ef5d48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2ef5d48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2ef5d48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72ef5d48b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72ef5d48b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10.png"/><Relationship Id="rId3" Type="http://schemas.openxmlformats.org/officeDocument/2006/relationships/image" Target="../media/image1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hyperlink" Target="https://shorturl.at/OSbdS" TargetMode="External"/><Relationship Id="rId5" Type="http://schemas.openxmlformats.org/officeDocument/2006/relationships/hyperlink" Target="https://github.com/naalemi/Predicting_NYC_School_Bus_Breakdowns_Capstone_Project-Team-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ata.cityofnewyork.us/Transportation/Bus-Breakdown-and-Delays/ez4e-fazm/about_data" TargetMode="External"/><Relationship Id="rId4" Type="http://schemas.openxmlformats.org/officeDocument/2006/relationships/hyperlink" Target="https://data.cityofnewyork.us/Transportation/Bus-Breakdown-and-Delays/ez4e-fazm/about_data" TargetMode="External"/><Relationship Id="rId5" Type="http://schemas.openxmlformats.org/officeDocument/2006/relationships/hyperlink" Target="https://www.bcps.org/parents/transportation_status" TargetMode="External"/><Relationship Id="rId6" Type="http://schemas.openxmlformats.org/officeDocument/2006/relationships/hyperlink" Target="https://www.opt-osfns.org/opt/vendors/busbreakdowns/public/default.aspx?search=Y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cps.org/parents/transportation_status" TargetMode="External"/><Relationship Id="rId4" Type="http://schemas.openxmlformats.org/officeDocument/2006/relationships/hyperlink" Target="https://www.opt-osfns.org/opt/vendors/busbreakdowns/public/default.aspx?search=Y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0" y="574600"/>
            <a:ext cx="9144000" cy="4873700"/>
          </a:xfrm>
          <a:prstGeom prst="rect">
            <a:avLst/>
          </a:prstGeom>
          <a:noFill/>
          <a:ln>
            <a:noFill/>
          </a:ln>
        </p:spPr>
      </p:pic>
      <p:sp>
        <p:nvSpPr>
          <p:cNvPr id="60" name="Google Shape;60;p13"/>
          <p:cNvSpPr txBox="1"/>
          <p:nvPr/>
        </p:nvSpPr>
        <p:spPr>
          <a:xfrm>
            <a:off x="1597200" y="2233825"/>
            <a:ext cx="5949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FCFC"/>
                </a:solidFill>
                <a:latin typeface="Lexend Medium"/>
                <a:ea typeface="Lexend Medium"/>
                <a:cs typeface="Lexend Medium"/>
                <a:sym typeface="Lexend Medium"/>
              </a:rPr>
              <a:t>    Capstone Project by Team B </a:t>
            </a:r>
            <a:endParaRPr sz="2300"/>
          </a:p>
        </p:txBody>
      </p:sp>
      <p:sp>
        <p:nvSpPr>
          <p:cNvPr id="61" name="Google Shape;61;p13"/>
          <p:cNvSpPr txBox="1"/>
          <p:nvPr/>
        </p:nvSpPr>
        <p:spPr>
          <a:xfrm>
            <a:off x="1297500" y="2904800"/>
            <a:ext cx="65490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CFC"/>
                </a:solidFill>
                <a:latin typeface="Lexend Medium"/>
                <a:ea typeface="Lexend Medium"/>
                <a:cs typeface="Lexend Medium"/>
                <a:sym typeface="Lexend Medium"/>
              </a:rPr>
              <a:t>Team Members: Nasim Aalemi, Shobha Panthi, James Gilmore</a:t>
            </a:r>
            <a:endParaRPr sz="1600">
              <a:solidFill>
                <a:schemeClr val="dk2"/>
              </a:solidFill>
            </a:endParaRPr>
          </a:p>
        </p:txBody>
      </p:sp>
      <p:sp>
        <p:nvSpPr>
          <p:cNvPr id="62" name="Google Shape;62;p13"/>
          <p:cNvSpPr txBox="1"/>
          <p:nvPr/>
        </p:nvSpPr>
        <p:spPr>
          <a:xfrm>
            <a:off x="288300" y="3575775"/>
            <a:ext cx="8567400" cy="1028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solidFill>
                  <a:schemeClr val="lt1"/>
                </a:solidFill>
                <a:latin typeface="Lexend"/>
                <a:ea typeface="Lexend"/>
                <a:cs typeface="Lexend"/>
                <a:sym typeface="Lexend"/>
              </a:rPr>
              <a:t>Dataset Link: </a:t>
            </a:r>
            <a:r>
              <a:rPr lang="en" sz="1350" u="sng">
                <a:solidFill>
                  <a:srgbClr val="A4C2F4"/>
                </a:solidFill>
                <a:latin typeface="Calibri"/>
                <a:ea typeface="Calibri"/>
                <a:cs typeface="Calibri"/>
                <a:sym typeface="Calibri"/>
                <a:hlinkClick r:id="rId4">
                  <a:extLst>
                    <a:ext uri="{A12FA001-AC4F-418D-AE19-62706E023703}">
                      <ahyp:hlinkClr val="tx"/>
                    </a:ext>
                  </a:extLst>
                </a:hlinkClick>
              </a:rPr>
              <a:t>https://shorturl.at/OSbdS</a:t>
            </a:r>
            <a:r>
              <a:rPr lang="en" sz="1350">
                <a:solidFill>
                  <a:srgbClr val="A4C2F4"/>
                </a:solidFill>
                <a:latin typeface="Calibri"/>
                <a:ea typeface="Calibri"/>
                <a:cs typeface="Calibri"/>
                <a:sym typeface="Calibri"/>
              </a:rPr>
              <a:t> </a:t>
            </a:r>
            <a:endParaRPr sz="1350">
              <a:solidFill>
                <a:schemeClr val="lt1"/>
              </a:solidFill>
              <a:latin typeface="Lexend"/>
              <a:ea typeface="Lexend"/>
              <a:cs typeface="Lexend"/>
              <a:sym typeface="Lexend"/>
            </a:endParaRPr>
          </a:p>
          <a:p>
            <a:pPr indent="0" lvl="0" marL="0" rtl="0" algn="l">
              <a:spcBef>
                <a:spcPts val="0"/>
              </a:spcBef>
              <a:spcAft>
                <a:spcPts val="0"/>
              </a:spcAft>
              <a:buNone/>
            </a:pPr>
            <a:r>
              <a:t/>
            </a:r>
            <a:endParaRPr sz="1700">
              <a:solidFill>
                <a:schemeClr val="lt1"/>
              </a:solidFill>
              <a:latin typeface="Lexend"/>
              <a:ea typeface="Lexend"/>
              <a:cs typeface="Lexend"/>
              <a:sym typeface="Lexend"/>
            </a:endParaRPr>
          </a:p>
          <a:p>
            <a:pPr indent="0" lvl="0" marL="0" rtl="0" algn="l">
              <a:spcBef>
                <a:spcPts val="0"/>
              </a:spcBef>
              <a:spcAft>
                <a:spcPts val="0"/>
              </a:spcAft>
              <a:buNone/>
            </a:pPr>
            <a:r>
              <a:rPr lang="en" sz="1700">
                <a:solidFill>
                  <a:schemeClr val="lt1"/>
                </a:solidFill>
                <a:latin typeface="Lexend"/>
                <a:ea typeface="Lexend"/>
                <a:cs typeface="Lexend"/>
                <a:sym typeface="Lexend"/>
              </a:rPr>
              <a:t>Github Link:</a:t>
            </a:r>
            <a:r>
              <a:rPr lang="en" sz="1800">
                <a:solidFill>
                  <a:schemeClr val="lt1"/>
                </a:solidFill>
                <a:latin typeface="Lexend"/>
                <a:ea typeface="Lexend"/>
                <a:cs typeface="Lexend"/>
                <a:sym typeface="Lexend"/>
              </a:rPr>
              <a:t>  </a:t>
            </a:r>
            <a:r>
              <a:rPr lang="en" u="sng">
                <a:solidFill>
                  <a:srgbClr val="A4C2F4"/>
                </a:solidFill>
                <a:latin typeface="Calibri"/>
                <a:ea typeface="Calibri"/>
                <a:cs typeface="Calibri"/>
                <a:sym typeface="Calibri"/>
                <a:hlinkClick r:id="rId5">
                  <a:extLst>
                    <a:ext uri="{A12FA001-AC4F-418D-AE19-62706E023703}">
                      <ahyp:hlinkClr val="tx"/>
                    </a:ext>
                  </a:extLst>
                </a:hlinkClick>
              </a:rPr>
              <a:t>https://github.com/naalemi/Predicting_NYC_School_Bus_Breakdowns_Capstone_Project-Team-B-</a:t>
            </a:r>
            <a:r>
              <a:rPr lang="en">
                <a:solidFill>
                  <a:srgbClr val="A4C2F4"/>
                </a:solidFill>
                <a:latin typeface="Calibri"/>
                <a:ea typeface="Calibri"/>
                <a:cs typeface="Calibri"/>
                <a:sym typeface="Calibri"/>
              </a:rPr>
              <a:t> </a:t>
            </a:r>
            <a:endParaRPr sz="1800">
              <a:solidFill>
                <a:srgbClr val="A4C2F4"/>
              </a:solidFill>
            </a:endParaRPr>
          </a:p>
          <a:p>
            <a:pPr indent="0" lvl="0" marL="0" rtl="0" algn="l">
              <a:spcBef>
                <a:spcPts val="0"/>
              </a:spcBef>
              <a:spcAft>
                <a:spcPts val="0"/>
              </a:spcAft>
              <a:buNone/>
            </a:pPr>
            <a:r>
              <a:t/>
            </a:r>
            <a:endParaRPr sz="1800">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exend"/>
                <a:ea typeface="Lexend"/>
                <a:cs typeface="Lexend"/>
                <a:sym typeface="Lexend"/>
              </a:rPr>
              <a:t>Modeling - Delay Prediction using RF Regressor</a:t>
            </a:r>
            <a:endParaRPr>
              <a:latin typeface="Lexend"/>
              <a:ea typeface="Lexend"/>
              <a:cs typeface="Lexend"/>
              <a:sym typeface="Lexend"/>
            </a:endParaRPr>
          </a:p>
          <a:p>
            <a:pPr indent="0" lvl="0" marL="0" rtl="0" algn="l">
              <a:spcBef>
                <a:spcPts val="0"/>
              </a:spcBef>
              <a:spcAft>
                <a:spcPts val="0"/>
              </a:spcAft>
              <a:buNone/>
            </a:pPr>
            <a:r>
              <a:t/>
            </a:r>
            <a:endParaRPr/>
          </a:p>
        </p:txBody>
      </p:sp>
      <p:sp>
        <p:nvSpPr>
          <p:cNvPr id="127" name="Google Shape;127;p2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latin typeface="Lexend"/>
                <a:ea typeface="Lexend"/>
                <a:cs typeface="Lexend"/>
                <a:sym typeface="Lexend"/>
              </a:rPr>
              <a:t>Random Forest Regressor – </a:t>
            </a:r>
            <a:r>
              <a:rPr b="1" lang="en" sz="1400">
                <a:latin typeface="Lexend"/>
                <a:ea typeface="Lexend"/>
                <a:cs typeface="Lexend"/>
                <a:sym typeface="Lexend"/>
              </a:rPr>
              <a:t>Key Takeaways:</a:t>
            </a:r>
            <a:endParaRPr b="1" sz="1400">
              <a:latin typeface="Lexend"/>
              <a:ea typeface="Lexend"/>
              <a:cs typeface="Lexend"/>
              <a:sym typeface="Lexend"/>
            </a:endParaRPr>
          </a:p>
          <a:p>
            <a:pPr indent="0" lvl="0" marL="0" rtl="0" algn="l">
              <a:lnSpc>
                <a:spcPct val="100000"/>
              </a:lnSpc>
              <a:spcBef>
                <a:spcPts val="1600"/>
              </a:spcBef>
              <a:spcAft>
                <a:spcPts val="0"/>
              </a:spcAft>
              <a:buNone/>
            </a:pPr>
            <a:r>
              <a:rPr b="1" lang="en" sz="1400">
                <a:latin typeface="Lexend"/>
                <a:ea typeface="Lexend"/>
                <a:cs typeface="Lexend"/>
                <a:sym typeface="Lexend"/>
              </a:rPr>
              <a:t>Target Variable:</a:t>
            </a:r>
            <a:r>
              <a:rPr lang="en" sz="1400">
                <a:latin typeface="Lexend"/>
                <a:ea typeface="Lexend"/>
                <a:cs typeface="Lexend"/>
                <a:sym typeface="Lexend"/>
              </a:rPr>
              <a:t> Delay_Minutes (Continuous Value)</a:t>
            </a:r>
            <a:endParaRPr sz="1400">
              <a:latin typeface="Lexend"/>
              <a:ea typeface="Lexend"/>
              <a:cs typeface="Lexend"/>
              <a:sym typeface="Lexend"/>
            </a:endParaRPr>
          </a:p>
          <a:p>
            <a:pPr indent="0" lvl="0" marL="0" rtl="0" algn="l">
              <a:lnSpc>
                <a:spcPct val="100000"/>
              </a:lnSpc>
              <a:spcBef>
                <a:spcPts val="1600"/>
              </a:spcBef>
              <a:spcAft>
                <a:spcPts val="0"/>
              </a:spcAft>
              <a:buNone/>
            </a:pPr>
            <a:r>
              <a:rPr lang="en" sz="1400">
                <a:latin typeface="Lexend"/>
                <a:ea typeface="Lexend"/>
                <a:cs typeface="Lexend"/>
                <a:sym typeface="Lexend"/>
              </a:rPr>
              <a:t>Root Mean Square Error (RMSE): ~ 9.65 minutes </a:t>
            </a:r>
            <a:endParaRPr sz="1400">
              <a:latin typeface="Lexend"/>
              <a:ea typeface="Lexend"/>
              <a:cs typeface="Lexend"/>
              <a:sym typeface="Lexend"/>
            </a:endParaRPr>
          </a:p>
          <a:p>
            <a:pPr indent="-304800" lvl="0" marL="457200" rtl="0" algn="l">
              <a:lnSpc>
                <a:spcPct val="100000"/>
              </a:lnSpc>
              <a:spcBef>
                <a:spcPts val="1600"/>
              </a:spcBef>
              <a:spcAft>
                <a:spcPts val="0"/>
              </a:spcAft>
              <a:buSzPts val="1200"/>
              <a:buFont typeface="Lexend"/>
              <a:buChar char="-"/>
            </a:pPr>
            <a:r>
              <a:rPr lang="en" sz="1200">
                <a:latin typeface="Lexend"/>
                <a:ea typeface="Lexend"/>
                <a:cs typeface="Lexend"/>
                <a:sym typeface="Lexend"/>
              </a:rPr>
              <a:t>The predictions are within 9.65 minutes of actual delays </a:t>
            </a:r>
            <a:endParaRPr sz="1200">
              <a:latin typeface="Lexend"/>
              <a:ea typeface="Lexend"/>
              <a:cs typeface="Lexend"/>
              <a:sym typeface="Lexend"/>
            </a:endParaRPr>
          </a:p>
          <a:p>
            <a:pPr indent="-304800" lvl="0" marL="457200" rtl="0" algn="l">
              <a:lnSpc>
                <a:spcPct val="100000"/>
              </a:lnSpc>
              <a:spcBef>
                <a:spcPts val="0"/>
              </a:spcBef>
              <a:spcAft>
                <a:spcPts val="0"/>
              </a:spcAft>
              <a:buSzPts val="1200"/>
              <a:buFont typeface="Lexend"/>
              <a:buChar char="-"/>
            </a:pPr>
            <a:r>
              <a:rPr lang="en" sz="1200">
                <a:latin typeface="Lexend"/>
                <a:ea typeface="Lexend"/>
                <a:cs typeface="Lexend"/>
                <a:sym typeface="Lexend"/>
              </a:rPr>
              <a:t>The average error between actual and predicted</a:t>
            </a:r>
            <a:endParaRPr sz="1200">
              <a:latin typeface="Lexend"/>
              <a:ea typeface="Lexend"/>
              <a:cs typeface="Lexend"/>
              <a:sym typeface="Lexend"/>
            </a:endParaRPr>
          </a:p>
          <a:p>
            <a:pPr indent="0" lvl="0" marL="0" rtl="0" algn="l">
              <a:lnSpc>
                <a:spcPct val="100000"/>
              </a:lnSpc>
              <a:spcBef>
                <a:spcPts val="1600"/>
              </a:spcBef>
              <a:spcAft>
                <a:spcPts val="0"/>
              </a:spcAft>
              <a:buNone/>
            </a:pPr>
            <a:r>
              <a:rPr lang="en" sz="1400">
                <a:latin typeface="Lexend"/>
                <a:ea typeface="Lexend"/>
                <a:cs typeface="Lexend"/>
                <a:sym typeface="Lexend"/>
              </a:rPr>
              <a:t>R2 Score: 82% accuracy </a:t>
            </a:r>
            <a:endParaRPr sz="1400">
              <a:latin typeface="Lexend"/>
              <a:ea typeface="Lexend"/>
              <a:cs typeface="Lexend"/>
              <a:sym typeface="Lexend"/>
            </a:endParaRPr>
          </a:p>
          <a:p>
            <a:pPr indent="-304800" lvl="0" marL="457200" rtl="0" algn="l">
              <a:lnSpc>
                <a:spcPct val="100000"/>
              </a:lnSpc>
              <a:spcBef>
                <a:spcPts val="1600"/>
              </a:spcBef>
              <a:spcAft>
                <a:spcPts val="0"/>
              </a:spcAft>
              <a:buSzPts val="1200"/>
              <a:buFont typeface="Lexend"/>
              <a:buChar char="-"/>
            </a:pPr>
            <a:r>
              <a:rPr lang="en" sz="1200">
                <a:latin typeface="Lexend"/>
                <a:ea typeface="Lexend"/>
                <a:cs typeface="Lexend"/>
                <a:sym typeface="Lexend"/>
              </a:rPr>
              <a:t>The model did a good job predicting how many minutes a delay will be </a:t>
            </a:r>
            <a:endParaRPr sz="1200">
              <a:latin typeface="Lexend"/>
              <a:ea typeface="Lexend"/>
              <a:cs typeface="Lexend"/>
              <a:sym typeface="Lexend"/>
            </a:endParaRPr>
          </a:p>
          <a:p>
            <a:pPr indent="0" lvl="0" marL="0" rtl="0" algn="l">
              <a:lnSpc>
                <a:spcPct val="100000"/>
              </a:lnSpc>
              <a:spcBef>
                <a:spcPts val="1600"/>
              </a:spcBef>
              <a:spcAft>
                <a:spcPts val="0"/>
              </a:spcAft>
              <a:buNone/>
            </a:pPr>
            <a:r>
              <a:rPr lang="en" sz="1400">
                <a:latin typeface="Lexend"/>
                <a:ea typeface="Lexend"/>
                <a:cs typeface="Lexend"/>
                <a:sym typeface="Lexend"/>
              </a:rPr>
              <a:t>Based on the model, we can see that the </a:t>
            </a:r>
            <a:r>
              <a:rPr b="1" lang="en" sz="1400">
                <a:latin typeface="Lexend"/>
                <a:ea typeface="Lexend"/>
                <a:cs typeface="Lexend"/>
                <a:sym typeface="Lexend"/>
              </a:rPr>
              <a:t>“Bus_Company_Name”</a:t>
            </a:r>
            <a:r>
              <a:rPr lang="en" sz="1400">
                <a:latin typeface="Lexend"/>
                <a:ea typeface="Lexend"/>
                <a:cs typeface="Lexend"/>
                <a:sym typeface="Lexend"/>
              </a:rPr>
              <a:t> column had the most importance when the model was trained</a:t>
            </a:r>
            <a:endParaRPr sz="1400">
              <a:latin typeface="Lexend"/>
              <a:ea typeface="Lexend"/>
              <a:cs typeface="Lexend"/>
              <a:sym typeface="Lexend"/>
            </a:endParaRPr>
          </a:p>
          <a:p>
            <a:pPr indent="0" lvl="0" marL="0" rtl="0" algn="l">
              <a:lnSpc>
                <a:spcPct val="100000"/>
              </a:lnSpc>
              <a:spcBef>
                <a:spcPts val="1600"/>
              </a:spcBef>
              <a:spcAft>
                <a:spcPts val="0"/>
              </a:spcAft>
              <a:buNone/>
            </a:pPr>
            <a:r>
              <a:rPr lang="en" sz="1400">
                <a:latin typeface="Lexend"/>
                <a:ea typeface="Lexend"/>
                <a:cs typeface="Lexend"/>
                <a:sym typeface="Lexend"/>
              </a:rPr>
              <a:t> </a:t>
            </a:r>
            <a:endParaRPr sz="1200">
              <a:latin typeface="Lexend"/>
              <a:ea typeface="Lexend"/>
              <a:cs typeface="Lexend"/>
              <a:sym typeface="Lexend"/>
            </a:endParaRPr>
          </a:p>
          <a:p>
            <a:pPr indent="0" lvl="0" marL="0" rtl="0" algn="l">
              <a:lnSpc>
                <a:spcPct val="100000"/>
              </a:lnSpc>
              <a:spcBef>
                <a:spcPts val="1600"/>
              </a:spcBef>
              <a:spcAft>
                <a:spcPts val="0"/>
              </a:spcAft>
              <a:buClr>
                <a:schemeClr val="dk1"/>
              </a:buClr>
              <a:buSzPts val="1100"/>
              <a:buFont typeface="Arial"/>
              <a:buNone/>
            </a:pPr>
            <a:r>
              <a:t/>
            </a:r>
            <a:endParaRPr sz="1400">
              <a:latin typeface="Lexend"/>
              <a:ea typeface="Lexend"/>
              <a:cs typeface="Lexend"/>
              <a:sym typeface="Lexend"/>
            </a:endParaRPr>
          </a:p>
          <a:p>
            <a:pPr indent="0" lvl="0" marL="0" rtl="0" algn="l">
              <a:lnSpc>
                <a:spcPct val="100000"/>
              </a:lnSpc>
              <a:spcBef>
                <a:spcPts val="1600"/>
              </a:spcBef>
              <a:spcAft>
                <a:spcPts val="0"/>
              </a:spcAft>
              <a:buClr>
                <a:schemeClr val="dk1"/>
              </a:buClr>
              <a:buSzPts val="1100"/>
              <a:buFont typeface="Arial"/>
              <a:buNone/>
            </a:pPr>
            <a:r>
              <a:t/>
            </a:r>
            <a:endParaRPr sz="1200">
              <a:solidFill>
                <a:srgbClr val="38761D"/>
              </a:solidFill>
              <a:latin typeface="Lexend"/>
              <a:ea typeface="Lexend"/>
              <a:cs typeface="Lexend"/>
              <a:sym typeface="Lexend"/>
            </a:endParaRPr>
          </a:p>
          <a:p>
            <a:pPr indent="0" lvl="0" marL="0" rtl="0" algn="l">
              <a:lnSpc>
                <a:spcPct val="100000"/>
              </a:lnSpc>
              <a:spcBef>
                <a:spcPts val="1600"/>
              </a:spcBef>
              <a:spcAft>
                <a:spcPts val="1600"/>
              </a:spcAft>
              <a:buNone/>
            </a:pPr>
            <a:r>
              <a:t/>
            </a:r>
            <a:endParaRPr/>
          </a:p>
        </p:txBody>
      </p:sp>
      <p:pic>
        <p:nvPicPr>
          <p:cNvPr id="128" name="Google Shape;128;p22" title="download.png"/>
          <p:cNvPicPr preferRelativeResize="0"/>
          <p:nvPr/>
        </p:nvPicPr>
        <p:blipFill>
          <a:blip r:embed="rId3">
            <a:alphaModFix/>
          </a:blip>
          <a:stretch>
            <a:fillRect/>
          </a:stretch>
        </p:blipFill>
        <p:spPr>
          <a:xfrm>
            <a:off x="4984925" y="1343725"/>
            <a:ext cx="4045574" cy="200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exend"/>
                <a:ea typeface="Lexend"/>
                <a:cs typeface="Lexend"/>
                <a:sym typeface="Lexend"/>
              </a:rPr>
              <a:t>Modeling - Classification using XGBoost</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sp>
        <p:nvSpPr>
          <p:cNvPr id="134" name="Google Shape;134;p2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Lexend"/>
                <a:ea typeface="Lexend"/>
                <a:cs typeface="Lexend"/>
                <a:sym typeface="Lexend"/>
              </a:rPr>
              <a:t>*** Goal - Predict if an incident will a Bus Breakdown or Delay ***</a:t>
            </a:r>
            <a:endParaRPr b="1" sz="1100">
              <a:latin typeface="Lexend"/>
              <a:ea typeface="Lexend"/>
              <a:cs typeface="Lexend"/>
              <a:sym typeface="Lexend"/>
            </a:endParaRPr>
          </a:p>
          <a:p>
            <a:pPr indent="0" lvl="0" marL="0" rtl="0" algn="l">
              <a:spcBef>
                <a:spcPts val="1600"/>
              </a:spcBef>
              <a:spcAft>
                <a:spcPts val="0"/>
              </a:spcAft>
              <a:buNone/>
            </a:pPr>
            <a:r>
              <a:rPr b="1" lang="en" sz="1400">
                <a:latin typeface="Lexend"/>
                <a:ea typeface="Lexend"/>
                <a:cs typeface="Lexend"/>
                <a:sym typeface="Lexend"/>
              </a:rPr>
              <a:t>Workflow </a:t>
            </a:r>
            <a:r>
              <a:rPr b="1" lang="en" sz="1400">
                <a:latin typeface="Lexend"/>
                <a:ea typeface="Lexend"/>
                <a:cs typeface="Lexend"/>
                <a:sym typeface="Lexend"/>
              </a:rPr>
              <a:t>Pipeline</a:t>
            </a:r>
            <a:r>
              <a:rPr b="1" lang="en" sz="1400">
                <a:latin typeface="Lexend"/>
                <a:ea typeface="Lexend"/>
                <a:cs typeface="Lexend"/>
                <a:sym typeface="Lexend"/>
              </a:rPr>
              <a:t>: </a:t>
            </a:r>
            <a:r>
              <a:rPr b="1" lang="en" sz="1400">
                <a:latin typeface="Lexend"/>
                <a:ea typeface="Lexend"/>
                <a:cs typeface="Lexend"/>
                <a:sym typeface="Lexend"/>
              </a:rPr>
              <a:t>Preprocessing</a:t>
            </a:r>
            <a:r>
              <a:rPr b="1" lang="en" sz="1400">
                <a:latin typeface="Lexend"/>
                <a:ea typeface="Lexend"/>
                <a:cs typeface="Lexend"/>
                <a:sym typeface="Lexend"/>
              </a:rPr>
              <a:t> -&gt; Oversampling Balance -&gt; Model Training -&gt; Evaluation </a:t>
            </a:r>
            <a:endParaRPr b="1" sz="1400">
              <a:latin typeface="Lexend"/>
              <a:ea typeface="Lexend"/>
              <a:cs typeface="Lexend"/>
              <a:sym typeface="Lexend"/>
            </a:endParaRPr>
          </a:p>
          <a:p>
            <a:pPr indent="-317500" lvl="0" marL="457200" rtl="0" algn="l">
              <a:spcBef>
                <a:spcPts val="0"/>
              </a:spcBef>
              <a:spcAft>
                <a:spcPts val="0"/>
              </a:spcAft>
              <a:buSzPts val="1400"/>
              <a:buFont typeface="Lexend"/>
              <a:buAutoNum type="arabicPeriod"/>
            </a:pPr>
            <a:r>
              <a:rPr lang="en" sz="1400">
                <a:latin typeface="Lexend"/>
                <a:ea typeface="Lexend"/>
                <a:cs typeface="Lexend"/>
                <a:sym typeface="Lexend"/>
              </a:rPr>
              <a:t>Preprocessing - Target Encoding for </a:t>
            </a:r>
            <a:r>
              <a:rPr lang="en" sz="1400">
                <a:latin typeface="Lexend"/>
                <a:ea typeface="Lexend"/>
                <a:cs typeface="Lexend"/>
                <a:sym typeface="Lexend"/>
              </a:rPr>
              <a:t>categorical</a:t>
            </a:r>
            <a:r>
              <a:rPr lang="en" sz="1400">
                <a:latin typeface="Lexend"/>
                <a:ea typeface="Lexend"/>
                <a:cs typeface="Lexend"/>
                <a:sym typeface="Lexend"/>
              </a:rPr>
              <a:t> variables, using </a:t>
            </a:r>
            <a:r>
              <a:rPr lang="en" sz="1400">
                <a:latin typeface="Lexend"/>
                <a:ea typeface="Lexend"/>
                <a:cs typeface="Lexend"/>
                <a:sym typeface="Lexend"/>
              </a:rPr>
              <a:t>standardscaler</a:t>
            </a:r>
            <a:r>
              <a:rPr lang="en" sz="1400">
                <a:latin typeface="Lexend"/>
                <a:ea typeface="Lexend"/>
                <a:cs typeface="Lexend"/>
                <a:sym typeface="Lexend"/>
              </a:rPr>
              <a:t> to standardize numeric values, splitting data (train,test,validation)</a:t>
            </a:r>
            <a:endParaRPr sz="1400">
              <a:latin typeface="Lexend"/>
              <a:ea typeface="Lexend"/>
              <a:cs typeface="Lexend"/>
              <a:sym typeface="Lexend"/>
            </a:endParaRPr>
          </a:p>
          <a:p>
            <a:pPr indent="-317500" lvl="0" marL="457200" rtl="0" algn="l">
              <a:spcBef>
                <a:spcPts val="0"/>
              </a:spcBef>
              <a:spcAft>
                <a:spcPts val="0"/>
              </a:spcAft>
              <a:buSzPts val="1400"/>
              <a:buFont typeface="Lexend"/>
              <a:buAutoNum type="arabicPeriod"/>
            </a:pPr>
            <a:r>
              <a:rPr lang="en" sz="1400">
                <a:latin typeface="Lexend"/>
                <a:ea typeface="Lexend"/>
                <a:cs typeface="Lexend"/>
                <a:sym typeface="Lexend"/>
              </a:rPr>
              <a:t>Oversampling Balance - Applied SMOTE (address oversampling) to handle imbalances </a:t>
            </a:r>
            <a:endParaRPr sz="1400">
              <a:latin typeface="Lexend"/>
              <a:ea typeface="Lexend"/>
              <a:cs typeface="Lexend"/>
              <a:sym typeface="Lexend"/>
            </a:endParaRPr>
          </a:p>
          <a:p>
            <a:pPr indent="-317500" lvl="0" marL="457200" rtl="0" algn="l">
              <a:spcBef>
                <a:spcPts val="0"/>
              </a:spcBef>
              <a:spcAft>
                <a:spcPts val="0"/>
              </a:spcAft>
              <a:buSzPts val="1400"/>
              <a:buFont typeface="Lexend"/>
              <a:buAutoNum type="arabicPeriod"/>
            </a:pPr>
            <a:r>
              <a:rPr lang="en" sz="1400">
                <a:latin typeface="Lexend"/>
                <a:ea typeface="Lexend"/>
                <a:cs typeface="Lexend"/>
                <a:sym typeface="Lexend"/>
              </a:rPr>
              <a:t>Model Training - Used XGBoost Classifier (Parameters: n_estimators = 200, learning_rate = .05, max_depth = 6) </a:t>
            </a:r>
            <a:endParaRPr sz="1400">
              <a:latin typeface="Lexend"/>
              <a:ea typeface="Lexend"/>
              <a:cs typeface="Lexend"/>
              <a:sym typeface="Lexend"/>
            </a:endParaRPr>
          </a:p>
          <a:p>
            <a:pPr indent="-317500" lvl="0" marL="457200" rtl="0" algn="l">
              <a:spcBef>
                <a:spcPts val="0"/>
              </a:spcBef>
              <a:spcAft>
                <a:spcPts val="0"/>
              </a:spcAft>
              <a:buSzPts val="1400"/>
              <a:buFont typeface="Lexend"/>
              <a:buAutoNum type="arabicPeriod"/>
            </a:pPr>
            <a:r>
              <a:rPr lang="en" sz="1400">
                <a:latin typeface="Lexend"/>
                <a:ea typeface="Lexend"/>
                <a:cs typeface="Lexend"/>
                <a:sym typeface="Lexend"/>
              </a:rPr>
              <a:t>Evaluation - Three types of Model Evaluation Methods on </a:t>
            </a:r>
            <a:r>
              <a:rPr b="1" lang="en" sz="1400">
                <a:latin typeface="Lexend"/>
                <a:ea typeface="Lexend"/>
                <a:cs typeface="Lexend"/>
                <a:sym typeface="Lexend"/>
              </a:rPr>
              <a:t>BOTH </a:t>
            </a:r>
            <a:r>
              <a:rPr lang="en" sz="1400">
                <a:latin typeface="Lexend"/>
                <a:ea typeface="Lexend"/>
                <a:cs typeface="Lexend"/>
                <a:sym typeface="Lexend"/>
              </a:rPr>
              <a:t>validation and testing datasets</a:t>
            </a:r>
            <a:endParaRPr sz="14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Precision: Measurers the accuracy of Positive predictions </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Recall: Measurers how the models ability to accurately measure all positive predictions </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F1 Score: Measurers predictive performance using Precision and Recall</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Support: Counts how many actual occurrences that were in the dataset </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Feature Importance - Allows us to understand which columns had the most impact on model performance</a:t>
            </a:r>
            <a:endParaRPr sz="1200">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60569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exend"/>
                <a:ea typeface="Lexend"/>
                <a:cs typeface="Lexend"/>
                <a:sym typeface="Lexend"/>
              </a:rPr>
              <a:t>XGBoost:Predicting Breakdowns vs Delay</a:t>
            </a:r>
            <a:endParaRPr sz="2300">
              <a:latin typeface="Lexend"/>
              <a:ea typeface="Lexend"/>
              <a:cs typeface="Lexend"/>
              <a:sym typeface="Lexend"/>
            </a:endParaRPr>
          </a:p>
        </p:txBody>
      </p:sp>
      <p:sp>
        <p:nvSpPr>
          <p:cNvPr id="140" name="Google Shape;140;p2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Lexend"/>
                <a:ea typeface="Lexend"/>
                <a:cs typeface="Lexend"/>
                <a:sym typeface="Lexend"/>
              </a:rPr>
              <a:t>XGBoost – Key Takeaways:</a:t>
            </a:r>
            <a:endParaRPr b="1" sz="1400">
              <a:latin typeface="Lexend"/>
              <a:ea typeface="Lexend"/>
              <a:cs typeface="Lexend"/>
              <a:sym typeface="Lexend"/>
            </a:endParaRPr>
          </a:p>
          <a:p>
            <a:pPr indent="0" lvl="0" marL="0" rtl="0" algn="l">
              <a:spcBef>
                <a:spcPts val="1600"/>
              </a:spcBef>
              <a:spcAft>
                <a:spcPts val="0"/>
              </a:spcAft>
              <a:buNone/>
            </a:pPr>
            <a:r>
              <a:rPr b="1" lang="en" sz="1200">
                <a:latin typeface="Lexend"/>
                <a:ea typeface="Lexend"/>
                <a:cs typeface="Lexend"/>
                <a:sym typeface="Lexend"/>
              </a:rPr>
              <a:t>Target Classes:</a:t>
            </a:r>
            <a:r>
              <a:rPr lang="en" sz="1200">
                <a:latin typeface="Lexend"/>
                <a:ea typeface="Lexend"/>
                <a:cs typeface="Lexend"/>
                <a:sym typeface="Lexend"/>
              </a:rPr>
              <a:t> 0 = Running_Late, 1 = Breakdown </a:t>
            </a:r>
            <a:endParaRPr sz="1200">
              <a:latin typeface="Lexend"/>
              <a:ea typeface="Lexend"/>
              <a:cs typeface="Lexend"/>
              <a:sym typeface="Lexend"/>
            </a:endParaRPr>
          </a:p>
          <a:p>
            <a:pPr indent="-304800" lvl="0" marL="457200" rtl="0" algn="l">
              <a:spcBef>
                <a:spcPts val="0"/>
              </a:spcBef>
              <a:spcAft>
                <a:spcPts val="0"/>
              </a:spcAft>
              <a:buSzPts val="1200"/>
              <a:buFont typeface="Lexend"/>
              <a:buChar char="●"/>
            </a:pPr>
            <a:r>
              <a:rPr lang="en" sz="1200">
                <a:latin typeface="Lexend"/>
                <a:ea typeface="Lexend"/>
                <a:cs typeface="Lexend"/>
                <a:sym typeface="Lexend"/>
              </a:rPr>
              <a:t>Great accuracy for </a:t>
            </a:r>
            <a:r>
              <a:rPr b="1" lang="en" sz="1200">
                <a:latin typeface="Lexend"/>
                <a:ea typeface="Lexend"/>
                <a:cs typeface="Lexend"/>
                <a:sym typeface="Lexend"/>
              </a:rPr>
              <a:t>“Running Late” </a:t>
            </a:r>
            <a:r>
              <a:rPr lang="en" sz="1200">
                <a:latin typeface="Lexend"/>
                <a:ea typeface="Lexend"/>
                <a:cs typeface="Lexend"/>
                <a:sym typeface="Lexend"/>
              </a:rPr>
              <a:t>(0): 99% for precision and recall</a:t>
            </a:r>
            <a:endParaRPr sz="1200">
              <a:latin typeface="Lexend"/>
              <a:ea typeface="Lexend"/>
              <a:cs typeface="Lexend"/>
              <a:sym typeface="Lexend"/>
            </a:endParaRPr>
          </a:p>
          <a:p>
            <a:pPr indent="-304800" lvl="0" marL="457200" rtl="0" algn="l">
              <a:spcBef>
                <a:spcPts val="0"/>
              </a:spcBef>
              <a:spcAft>
                <a:spcPts val="0"/>
              </a:spcAft>
              <a:buSzPts val="1200"/>
              <a:buFont typeface="Lexend"/>
              <a:buChar char="●"/>
            </a:pPr>
            <a:r>
              <a:rPr lang="en" sz="1200">
                <a:latin typeface="Lexend"/>
                <a:ea typeface="Lexend"/>
                <a:cs typeface="Lexend"/>
                <a:sym typeface="Lexend"/>
              </a:rPr>
              <a:t>Good, but lower for </a:t>
            </a:r>
            <a:r>
              <a:rPr b="1" lang="en" sz="1200">
                <a:latin typeface="Lexend"/>
                <a:ea typeface="Lexend"/>
                <a:cs typeface="Lexend"/>
                <a:sym typeface="Lexend"/>
              </a:rPr>
              <a:t>“Breakdown” </a:t>
            </a:r>
            <a:r>
              <a:rPr lang="en" sz="1200">
                <a:latin typeface="Lexend"/>
                <a:ea typeface="Lexend"/>
                <a:cs typeface="Lexend"/>
                <a:sym typeface="Lexend"/>
              </a:rPr>
              <a:t>(1): 73% precision, 82% recall </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000">
                <a:latin typeface="Lexend"/>
                <a:ea typeface="Lexend"/>
                <a:cs typeface="Lexend"/>
                <a:sym typeface="Lexend"/>
              </a:rPr>
              <a:t>More missed cases than Running Late category</a:t>
            </a:r>
            <a:r>
              <a:rPr lang="en" sz="800">
                <a:solidFill>
                  <a:srgbClr val="0B5394"/>
                </a:solidFill>
                <a:latin typeface="Lexend"/>
                <a:ea typeface="Lexend"/>
                <a:cs typeface="Lexend"/>
                <a:sym typeface="Lexend"/>
              </a:rPr>
              <a:t>   </a:t>
            </a:r>
            <a:r>
              <a:rPr lang="en" sz="1000">
                <a:solidFill>
                  <a:srgbClr val="0B5394"/>
                </a:solidFill>
                <a:latin typeface="Lexend"/>
                <a:ea typeface="Lexend"/>
                <a:cs typeface="Lexend"/>
                <a:sym typeface="Lexend"/>
              </a:rPr>
              <a:t> </a:t>
            </a:r>
            <a:endParaRPr sz="1200">
              <a:latin typeface="Lexend"/>
              <a:ea typeface="Lexend"/>
              <a:cs typeface="Lexend"/>
              <a:sym typeface="Lexend"/>
            </a:endParaRPr>
          </a:p>
          <a:p>
            <a:pPr indent="-304800" lvl="0" marL="457200" rtl="0" algn="l">
              <a:spcBef>
                <a:spcPts val="0"/>
              </a:spcBef>
              <a:spcAft>
                <a:spcPts val="0"/>
              </a:spcAft>
              <a:buSzPts val="1200"/>
              <a:buFont typeface="Lexend"/>
              <a:buChar char="●"/>
            </a:pPr>
            <a:r>
              <a:rPr lang="en" sz="1200">
                <a:latin typeface="Lexend"/>
                <a:ea typeface="Lexend"/>
                <a:cs typeface="Lexend"/>
                <a:sym typeface="Lexend"/>
              </a:rPr>
              <a:t>Overall, the average F1-score of a .97 or 97% shows the model </a:t>
            </a:r>
            <a:endParaRPr sz="1200">
              <a:latin typeface="Lexend"/>
              <a:ea typeface="Lexend"/>
              <a:cs typeface="Lexend"/>
              <a:sym typeface="Lexend"/>
            </a:endParaRPr>
          </a:p>
          <a:p>
            <a:pPr indent="-304800" lvl="0" marL="457200" rtl="0" algn="l">
              <a:spcBef>
                <a:spcPts val="0"/>
              </a:spcBef>
              <a:spcAft>
                <a:spcPts val="0"/>
              </a:spcAft>
              <a:buSzPts val="1200"/>
              <a:buFont typeface="Lexend"/>
              <a:buChar char="●"/>
            </a:pPr>
            <a:r>
              <a:rPr lang="en" sz="1200">
                <a:latin typeface="Lexend"/>
                <a:ea typeface="Lexend"/>
                <a:cs typeface="Lexend"/>
                <a:sym typeface="Lexend"/>
              </a:rPr>
              <a:t>Proportions of the dataset: Train: 60%, Validation: 20%, Test: 20%</a:t>
            </a:r>
            <a:endParaRPr sz="1200">
              <a:latin typeface="Lexend"/>
              <a:ea typeface="Lexend"/>
              <a:cs typeface="Lexend"/>
              <a:sym typeface="Lexend"/>
            </a:endParaRPr>
          </a:p>
          <a:p>
            <a:pPr indent="0" lvl="0" marL="0" rtl="0" algn="l">
              <a:spcBef>
                <a:spcPts val="1600"/>
              </a:spcBef>
              <a:spcAft>
                <a:spcPts val="0"/>
              </a:spcAft>
              <a:buNone/>
            </a:pPr>
            <a:r>
              <a:rPr lang="en" sz="1200">
                <a:latin typeface="Lexend"/>
                <a:ea typeface="Lexend"/>
                <a:cs typeface="Lexend"/>
                <a:sym typeface="Lexend"/>
              </a:rPr>
              <a:t>p</a:t>
            </a:r>
            <a:r>
              <a:rPr lang="en" sz="1200">
                <a:latin typeface="Lexend"/>
                <a:ea typeface="Lexend"/>
                <a:cs typeface="Lexend"/>
                <a:sym typeface="Lexend"/>
              </a:rPr>
              <a:t>erformed strongly </a:t>
            </a:r>
            <a:r>
              <a:rPr lang="en" sz="1200">
                <a:latin typeface="Lexend"/>
                <a:ea typeface="Lexend"/>
                <a:cs typeface="Lexend"/>
                <a:sym typeface="Lexend"/>
              </a:rPr>
              <a:t>despite</a:t>
            </a:r>
            <a:r>
              <a:rPr lang="en" sz="1200">
                <a:latin typeface="Lexend"/>
                <a:ea typeface="Lexend"/>
                <a:cs typeface="Lexend"/>
                <a:sym typeface="Lexend"/>
              </a:rPr>
              <a:t> having a class imbalance (~43k for Running Late</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a</a:t>
            </a:r>
            <a:r>
              <a:rPr lang="en" sz="1200">
                <a:latin typeface="Lexend"/>
                <a:ea typeface="Lexend"/>
                <a:cs typeface="Lexend"/>
                <a:sym typeface="Lexend"/>
              </a:rPr>
              <a:t>nd ~2k for Breakdowns)</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SMOTE </a:t>
            </a:r>
            <a:r>
              <a:rPr lang="en" sz="1200">
                <a:latin typeface="Lexend"/>
                <a:ea typeface="Lexend"/>
                <a:cs typeface="Lexend"/>
                <a:sym typeface="Lexend"/>
              </a:rPr>
              <a:t>oversampling</a:t>
            </a:r>
            <a:r>
              <a:rPr lang="en" sz="1200">
                <a:latin typeface="Lexend"/>
                <a:ea typeface="Lexend"/>
                <a:cs typeface="Lexend"/>
                <a:sym typeface="Lexend"/>
              </a:rPr>
              <a:t> helped balance training data, which slightly improved</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Recall for the Breakdown (1) category.</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Tried BalancedRandomForestClassifier but XGBoost was </a:t>
            </a:r>
            <a:r>
              <a:rPr lang="en" sz="1200">
                <a:latin typeface="Lexend"/>
                <a:ea typeface="Lexend"/>
                <a:cs typeface="Lexend"/>
                <a:sym typeface="Lexend"/>
              </a:rPr>
              <a:t>performing</a:t>
            </a:r>
            <a:r>
              <a:rPr lang="en" sz="1200">
                <a:latin typeface="Lexend"/>
                <a:ea typeface="Lexend"/>
                <a:cs typeface="Lexend"/>
                <a:sym typeface="Lexend"/>
              </a:rPr>
              <a:t> better.</a:t>
            </a:r>
            <a:endParaRPr sz="1200">
              <a:latin typeface="Lexend"/>
              <a:ea typeface="Lexend"/>
              <a:cs typeface="Lexend"/>
              <a:sym typeface="Lexend"/>
            </a:endParaRPr>
          </a:p>
          <a:p>
            <a:pPr indent="0" lvl="0" marL="0" rtl="0" algn="l">
              <a:spcBef>
                <a:spcPts val="0"/>
              </a:spcBef>
              <a:spcAft>
                <a:spcPts val="0"/>
              </a:spcAft>
              <a:buNone/>
            </a:pPr>
            <a:r>
              <a:t/>
            </a:r>
            <a:endParaRPr sz="1200">
              <a:latin typeface="Lexend"/>
              <a:ea typeface="Lexend"/>
              <a:cs typeface="Lexend"/>
              <a:sym typeface="Lexend"/>
            </a:endParaRPr>
          </a:p>
          <a:p>
            <a:pPr indent="0" lvl="0" marL="457200" rtl="0" algn="l">
              <a:spcBef>
                <a:spcPts val="0"/>
              </a:spcBef>
              <a:spcAft>
                <a:spcPts val="0"/>
              </a:spcAft>
              <a:buNone/>
            </a:pPr>
            <a:r>
              <a:rPr lang="en" sz="1000">
                <a:solidFill>
                  <a:srgbClr val="0B5394"/>
                </a:solidFill>
                <a:latin typeface="Lexend"/>
                <a:ea typeface="Lexend"/>
                <a:cs typeface="Lexend"/>
                <a:sym typeface="Lexend"/>
              </a:rPr>
              <a:t>                                            </a:t>
            </a:r>
            <a:r>
              <a:rPr lang="en" sz="1000">
                <a:solidFill>
                  <a:srgbClr val="0B5394"/>
                </a:solidFill>
                <a:latin typeface="Lexend"/>
                <a:ea typeface="Lexend"/>
                <a:cs typeface="Lexend"/>
                <a:sym typeface="Lexend"/>
              </a:rPr>
              <a:t>*** Blue is Validation</a:t>
            </a:r>
            <a:r>
              <a:rPr lang="en" sz="1000">
                <a:latin typeface="Lexend"/>
                <a:ea typeface="Lexend"/>
                <a:cs typeface="Lexend"/>
                <a:sym typeface="Lexend"/>
              </a:rPr>
              <a:t>/</a:t>
            </a:r>
            <a:r>
              <a:rPr lang="en" sz="1000">
                <a:solidFill>
                  <a:srgbClr val="38761D"/>
                </a:solidFill>
                <a:latin typeface="Lexend"/>
                <a:ea typeface="Lexend"/>
                <a:cs typeface="Lexend"/>
                <a:sym typeface="Lexend"/>
              </a:rPr>
              <a:t>Green is testing ***</a:t>
            </a:r>
            <a:endParaRPr sz="1400">
              <a:latin typeface="Lexend"/>
              <a:ea typeface="Lexend"/>
              <a:cs typeface="Lexend"/>
              <a:sym typeface="Lexend"/>
            </a:endParaRPr>
          </a:p>
          <a:p>
            <a:pPr indent="0" lvl="0" marL="0" rtl="0" algn="l">
              <a:spcBef>
                <a:spcPts val="1600"/>
              </a:spcBef>
              <a:spcAft>
                <a:spcPts val="1600"/>
              </a:spcAft>
              <a:buNone/>
            </a:pPr>
            <a:r>
              <a:t/>
            </a:r>
            <a:endParaRPr sz="1200">
              <a:solidFill>
                <a:srgbClr val="38761D"/>
              </a:solidFill>
              <a:latin typeface="Lexend"/>
              <a:ea typeface="Lexend"/>
              <a:cs typeface="Lexend"/>
              <a:sym typeface="Lexend"/>
            </a:endParaRPr>
          </a:p>
        </p:txBody>
      </p:sp>
      <p:pic>
        <p:nvPicPr>
          <p:cNvPr id="141" name="Google Shape;141;p24" title="download.png"/>
          <p:cNvPicPr preferRelativeResize="0"/>
          <p:nvPr/>
        </p:nvPicPr>
        <p:blipFill>
          <a:blip r:embed="rId3">
            <a:alphaModFix/>
          </a:blip>
          <a:stretch>
            <a:fillRect/>
          </a:stretch>
        </p:blipFill>
        <p:spPr>
          <a:xfrm>
            <a:off x="6187325" y="3451700"/>
            <a:ext cx="3121000" cy="1515575"/>
          </a:xfrm>
          <a:prstGeom prst="rect">
            <a:avLst/>
          </a:prstGeom>
          <a:noFill/>
          <a:ln>
            <a:noFill/>
          </a:ln>
        </p:spPr>
      </p:pic>
      <p:pic>
        <p:nvPicPr>
          <p:cNvPr id="142" name="Google Shape;142;p24" title="Screenshot 2025-08-09 201825.png"/>
          <p:cNvPicPr preferRelativeResize="0"/>
          <p:nvPr/>
        </p:nvPicPr>
        <p:blipFill>
          <a:blip r:embed="rId4">
            <a:alphaModFix/>
          </a:blip>
          <a:stretch>
            <a:fillRect/>
          </a:stretch>
        </p:blipFill>
        <p:spPr>
          <a:xfrm>
            <a:off x="6261925" y="1090287"/>
            <a:ext cx="2971800" cy="228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Streamlit</a:t>
            </a:r>
            <a:endParaRPr/>
          </a:p>
        </p:txBody>
      </p:sp>
      <p:sp>
        <p:nvSpPr>
          <p:cNvPr id="148" name="Google Shape;148;p2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We cleaned the NYC bus data, built features (hour, month, day, weekend/rush hour), trained a classifier, and saved the model, target encoder, and scaler.</a:t>
            </a:r>
            <a:endParaRPr sz="1300">
              <a:solidFill>
                <a:schemeClr val="dk1"/>
              </a:solidFill>
            </a:endParaRPr>
          </a:p>
          <a:p>
            <a:pPr indent="0" lvl="0" marL="0" rtl="0" algn="l">
              <a:spcBef>
                <a:spcPts val="1600"/>
              </a:spcBef>
              <a:spcAft>
                <a:spcPts val="0"/>
              </a:spcAft>
              <a:buNone/>
            </a:pPr>
            <a:r>
              <a:rPr lang="en" sz="1300">
                <a:solidFill>
                  <a:schemeClr val="dk1"/>
                </a:solidFill>
              </a:rPr>
              <a:t>The Streamlit app then takes user input (route, run type, reason, borough, bus company, school year, students, hour/month/day)</a:t>
            </a:r>
            <a:endParaRPr sz="1300">
              <a:solidFill>
                <a:schemeClr val="dk1"/>
              </a:solidFill>
            </a:endParaRPr>
          </a:p>
          <a:p>
            <a:pPr indent="0" lvl="0" marL="0" rtl="0" algn="l">
              <a:spcBef>
                <a:spcPts val="1600"/>
              </a:spcBef>
              <a:spcAft>
                <a:spcPts val="0"/>
              </a:spcAft>
              <a:buNone/>
            </a:pPr>
            <a:r>
              <a:rPr lang="en" sz="1300">
                <a:solidFill>
                  <a:schemeClr val="dk1"/>
                </a:solidFill>
              </a:rPr>
              <a:t>The app shows Breakdown vs Running Late with a confidence bar, so we can type/select values and instantly see the result.</a:t>
            </a:r>
            <a:endParaRPr sz="1300">
              <a:solidFill>
                <a:schemeClr val="dk1"/>
              </a:solidFill>
            </a:endParaRPr>
          </a:p>
          <a:p>
            <a:pPr indent="0" lvl="0" marL="0" rtl="0" algn="l">
              <a:spcBef>
                <a:spcPts val="1600"/>
              </a:spcBef>
              <a:spcAft>
                <a:spcPts val="0"/>
              </a:spcAft>
              <a:buNone/>
            </a:pPr>
            <a:r>
              <a:t/>
            </a:r>
            <a:endParaRPr sz="1300">
              <a:solidFill>
                <a:schemeClr val="dk1"/>
              </a:solidFill>
            </a:endParaRPr>
          </a:p>
          <a:p>
            <a:pPr indent="0" lvl="0" marL="0" rtl="0" algn="l">
              <a:spcBef>
                <a:spcPts val="1600"/>
              </a:spcBef>
              <a:spcAft>
                <a:spcPts val="0"/>
              </a:spcAft>
              <a:buNone/>
            </a:pPr>
            <a:r>
              <a:rPr lang="en" sz="1300">
                <a:solidFill>
                  <a:schemeClr val="dk1"/>
                </a:solidFill>
              </a:rPr>
              <a:t>*Nasim will add a </a:t>
            </a:r>
            <a:r>
              <a:rPr lang="en" sz="1300">
                <a:solidFill>
                  <a:schemeClr val="dk1"/>
                </a:solidFill>
              </a:rPr>
              <a:t>video</a:t>
            </a:r>
            <a:r>
              <a:rPr lang="en" sz="1300">
                <a:solidFill>
                  <a:schemeClr val="dk1"/>
                </a:solidFill>
              </a:rPr>
              <a:t> of the app along with a link. He will also prepare the Github per assignment guidelines.</a:t>
            </a:r>
            <a:endParaRPr sz="1300">
              <a:solidFill>
                <a:schemeClr val="dk1"/>
              </a:solidFill>
            </a:endParaRPr>
          </a:p>
          <a:p>
            <a:pPr indent="0" lvl="0" marL="0" rtl="0" algn="l">
              <a:spcBef>
                <a:spcPts val="1600"/>
              </a:spcBef>
              <a:spcAft>
                <a:spcPts val="1600"/>
              </a:spcAft>
              <a:buNone/>
            </a:pPr>
            <a:r>
              <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PowerBI Visualization </a:t>
            </a:r>
            <a:endParaRPr>
              <a:latin typeface="Lexend"/>
              <a:ea typeface="Lexend"/>
              <a:cs typeface="Lexend"/>
              <a:sym typeface="Lexend"/>
            </a:endParaRPr>
          </a:p>
        </p:txBody>
      </p:sp>
      <p:sp>
        <p:nvSpPr>
          <p:cNvPr id="154" name="Google Shape;154;p2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Link to published PowerBI’s Interactive Dashboard for NYC’s Bus Breakdowns and Delays:</a:t>
            </a:r>
            <a:endParaRPr>
              <a:latin typeface="Lexend"/>
              <a:ea typeface="Lexend"/>
              <a:cs typeface="Lexend"/>
              <a:sym typeface="Lexend"/>
            </a:endParaRPr>
          </a:p>
          <a:p>
            <a:pPr indent="0" lvl="0" marL="0" rtl="0" algn="l">
              <a:spcBef>
                <a:spcPts val="1600"/>
              </a:spcBef>
              <a:spcAft>
                <a:spcPts val="1600"/>
              </a:spcAft>
              <a:buNone/>
            </a:pPr>
            <a:r>
              <a:t/>
            </a:r>
            <a:endParaRPr>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hat could be done differently?</a:t>
            </a:r>
            <a:endParaRPr/>
          </a:p>
        </p:txBody>
      </p:sp>
      <p:sp>
        <p:nvSpPr>
          <p:cNvPr id="160" name="Google Shape;160;p2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Expand the scope </a:t>
            </a:r>
            <a:r>
              <a:rPr lang="en" sz="1700"/>
              <a:t>– include additional years, weather conditions, on-time arrival metrics, and contextual data about bus drivers.</a:t>
            </a:r>
            <a:endParaRPr sz="1700"/>
          </a:p>
          <a:p>
            <a:pPr indent="-336550" lvl="0" marL="457200" rtl="0" algn="l">
              <a:spcBef>
                <a:spcPts val="0"/>
              </a:spcBef>
              <a:spcAft>
                <a:spcPts val="0"/>
              </a:spcAft>
              <a:buSzPts val="1700"/>
              <a:buChar char="●"/>
            </a:pPr>
            <a:r>
              <a:rPr b="1" lang="en" sz="1700"/>
              <a:t>Perform deeper modeling</a:t>
            </a:r>
            <a:r>
              <a:rPr lang="en" sz="1700"/>
              <a:t> – compare classification models beyond XGBoost e.g., Random Forest, Neural Networks.</a:t>
            </a:r>
            <a:endParaRPr sz="1700"/>
          </a:p>
          <a:p>
            <a:pPr indent="-336550" lvl="0" marL="457200" rtl="0" algn="l">
              <a:spcBef>
                <a:spcPts val="0"/>
              </a:spcBef>
              <a:spcAft>
                <a:spcPts val="0"/>
              </a:spcAft>
              <a:buSzPts val="1700"/>
              <a:buChar char="●"/>
            </a:pPr>
            <a:r>
              <a:rPr b="1" lang="en" sz="1700"/>
              <a:t>Feature engineering</a:t>
            </a:r>
            <a:r>
              <a:rPr lang="en" sz="1700"/>
              <a:t> – create richer variables e.g., traffic conditions, route complexity, bus company historical performance.</a:t>
            </a:r>
            <a:endParaRPr sz="1700"/>
          </a:p>
          <a:p>
            <a:pPr indent="-336550" lvl="0" marL="457200" rtl="0" algn="l">
              <a:spcBef>
                <a:spcPts val="0"/>
              </a:spcBef>
              <a:spcAft>
                <a:spcPts val="0"/>
              </a:spcAft>
              <a:buSzPts val="1700"/>
              <a:buChar char="●"/>
            </a:pPr>
            <a:r>
              <a:rPr b="1" lang="en" sz="1700"/>
              <a:t>Data curation</a:t>
            </a:r>
            <a:r>
              <a:rPr lang="en" sz="1700"/>
              <a:t> – clean and merge inconsistent company names, standardize delay reason codes, remove obvious entry errors.</a:t>
            </a:r>
            <a:endParaRPr sz="1700"/>
          </a:p>
          <a:p>
            <a:pPr indent="-336550" lvl="0" marL="457200" rtl="0" algn="l">
              <a:spcBef>
                <a:spcPts val="0"/>
              </a:spcBef>
              <a:spcAft>
                <a:spcPts val="0"/>
              </a:spcAft>
              <a:buSzPts val="1700"/>
              <a:buChar char="●"/>
            </a:pPr>
            <a:r>
              <a:rPr b="1" lang="en" sz="1700"/>
              <a:t>Scenario simulations</a:t>
            </a:r>
            <a:r>
              <a:rPr lang="en" sz="1700"/>
              <a:t> – model “what-if” situations e.g., removing worst-performing companies, adding buses during peak times.</a:t>
            </a:r>
            <a:endParaRPr sz="1700"/>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66" name="Google Shape;166;p28"/>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Lexend"/>
              <a:buChar char="●"/>
            </a:pPr>
            <a:r>
              <a:rPr i="1" lang="en" sz="1400">
                <a:solidFill>
                  <a:schemeClr val="dk1"/>
                </a:solidFill>
                <a:latin typeface="Lexend"/>
                <a:ea typeface="Lexend"/>
                <a:cs typeface="Lexend"/>
                <a:sym typeface="Lexend"/>
              </a:rPr>
              <a:t> Bus breakdown and delays | NYC Open Data</a:t>
            </a:r>
            <a:r>
              <a:rPr lang="en" sz="1400">
                <a:solidFill>
                  <a:schemeClr val="dk1"/>
                </a:solidFill>
                <a:latin typeface="Lexend"/>
                <a:ea typeface="Lexend"/>
                <a:cs typeface="Lexend"/>
                <a:sym typeface="Lexend"/>
              </a:rPr>
              <a:t>. (2025, June 15). </a:t>
            </a:r>
            <a:r>
              <a:rPr lang="en" sz="1400" u="sng">
                <a:solidFill>
                  <a:schemeClr val="accent5"/>
                </a:solidFill>
                <a:latin typeface="Lexend"/>
                <a:ea typeface="Lexend"/>
                <a:cs typeface="Lexend"/>
                <a:sym typeface="Lexend"/>
                <a:hlinkClick r:id="rId3">
                  <a:extLst>
                    <a:ext uri="{A12FA001-AC4F-418D-AE19-62706E023703}">
                      <ahyp:hlinkClr val="tx"/>
                    </a:ext>
                  </a:extLst>
                </a:hlinkClick>
              </a:rPr>
              <a:t>https://data.cityofnewyork.us/Transportation/Bus-Breakdown-and-Delays/ez4e-fazm/about_data</a:t>
            </a:r>
            <a:r>
              <a:rPr lang="en" sz="1400">
                <a:solidFill>
                  <a:schemeClr val="accent5"/>
                </a:solidFill>
                <a:latin typeface="Lexend"/>
                <a:ea typeface="Lexend"/>
                <a:cs typeface="Lexend"/>
                <a:sym typeface="Lexend"/>
              </a:rPr>
              <a:t> </a:t>
            </a:r>
            <a:endParaRPr sz="1400">
              <a:solidFill>
                <a:schemeClr val="accent5"/>
              </a:solidFill>
              <a:latin typeface="Lexend"/>
              <a:ea typeface="Lexend"/>
              <a:cs typeface="Lexend"/>
              <a:sym typeface="Lexend"/>
            </a:endParaRPr>
          </a:p>
          <a:p>
            <a:pPr indent="-317500" lvl="0" marL="457200" rtl="0" algn="l">
              <a:spcBef>
                <a:spcPts val="0"/>
              </a:spcBef>
              <a:spcAft>
                <a:spcPts val="0"/>
              </a:spcAft>
              <a:buSzPts val="1400"/>
              <a:buFont typeface="Lexend"/>
              <a:buChar char="●"/>
            </a:pPr>
            <a:r>
              <a:rPr i="1" lang="en" sz="1400">
                <a:solidFill>
                  <a:schemeClr val="dk1"/>
                </a:solidFill>
                <a:latin typeface="Lexend"/>
                <a:ea typeface="Lexend"/>
                <a:cs typeface="Lexend"/>
                <a:sym typeface="Lexend"/>
              </a:rPr>
              <a:t>OPT_Open_Data_Descriptions_V0.2 | NYC Open Data. (2025, June 16). </a:t>
            </a:r>
            <a:r>
              <a:rPr lang="en" sz="1400" u="sng">
                <a:solidFill>
                  <a:schemeClr val="accent5"/>
                </a:solidFill>
                <a:latin typeface="Lexend"/>
                <a:ea typeface="Lexend"/>
                <a:cs typeface="Lexend"/>
                <a:sym typeface="Lexend"/>
                <a:hlinkClick r:id="rId4">
                  <a:extLst>
                    <a:ext uri="{A12FA001-AC4F-418D-AE19-62706E023703}">
                      <ahyp:hlinkClr val="tx"/>
                    </a:ext>
                  </a:extLst>
                </a:hlinkClick>
              </a:rPr>
              <a:t>https://data.cityofnewyork.us/Transportation/Bus-Breakdown-and-Delays/ez4e-fazm/about_data</a:t>
            </a:r>
            <a:endParaRPr sz="1400">
              <a:solidFill>
                <a:schemeClr val="accent5"/>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i="1" lang="en" sz="1400">
                <a:solidFill>
                  <a:schemeClr val="dk1"/>
                </a:solidFill>
                <a:highlight>
                  <a:schemeClr val="lt1"/>
                </a:highlight>
                <a:latin typeface="Lexend"/>
                <a:ea typeface="Lexend"/>
                <a:cs typeface="Lexend"/>
                <a:sym typeface="Lexend"/>
              </a:rPr>
              <a:t>Transportation status</a:t>
            </a:r>
            <a:r>
              <a:rPr lang="en" sz="1400">
                <a:solidFill>
                  <a:schemeClr val="dk1"/>
                </a:solidFill>
                <a:highlight>
                  <a:schemeClr val="lt1"/>
                </a:highlight>
                <a:latin typeface="Lexend"/>
                <a:ea typeface="Lexend"/>
                <a:cs typeface="Lexend"/>
                <a:sym typeface="Lexend"/>
              </a:rPr>
              <a:t> | Baltimore County Public Schools (2025, June 16). </a:t>
            </a:r>
            <a:endParaRPr sz="1400">
              <a:solidFill>
                <a:schemeClr val="dk1"/>
              </a:solidFill>
              <a:highlight>
                <a:schemeClr val="lt1"/>
              </a:highlight>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 </a:t>
            </a:r>
            <a:r>
              <a:rPr lang="en" sz="1400" u="sng">
                <a:solidFill>
                  <a:schemeClr val="accent5"/>
                </a:solidFill>
                <a:latin typeface="Lexend"/>
                <a:ea typeface="Lexend"/>
                <a:cs typeface="Lexend"/>
                <a:sym typeface="Lexend"/>
                <a:hlinkClick r:id="rId5">
                  <a:extLst>
                    <a:ext uri="{A12FA001-AC4F-418D-AE19-62706E023703}">
                      <ahyp:hlinkClr val="tx"/>
                    </a:ext>
                  </a:extLst>
                </a:hlinkClick>
              </a:rPr>
              <a:t>https://www.bcps.org/parents/transportation_status</a:t>
            </a:r>
            <a:r>
              <a:rPr lang="en" sz="1400">
                <a:solidFill>
                  <a:schemeClr val="accent5"/>
                </a:solidFill>
                <a:latin typeface="Lexend"/>
                <a:ea typeface="Lexend"/>
                <a:cs typeface="Lexend"/>
                <a:sym typeface="Lexend"/>
              </a:rPr>
              <a:t>  </a:t>
            </a:r>
            <a:endParaRPr sz="1400">
              <a:solidFill>
                <a:schemeClr val="accent5"/>
              </a:solidFill>
              <a:latin typeface="Lexend"/>
              <a:ea typeface="Lexend"/>
              <a:cs typeface="Lexend"/>
              <a:sym typeface="Lexend"/>
            </a:endParaRPr>
          </a:p>
          <a:p>
            <a:pPr indent="-317500" lvl="0" marL="457200" rtl="0" algn="l">
              <a:spcBef>
                <a:spcPts val="1000"/>
              </a:spcBef>
              <a:spcAft>
                <a:spcPts val="0"/>
              </a:spcAft>
              <a:buClr>
                <a:schemeClr val="dk1"/>
              </a:buClr>
              <a:buSzPts val="1400"/>
              <a:buFont typeface="Lexend"/>
              <a:buChar char="●"/>
            </a:pPr>
            <a:r>
              <a:rPr lang="en" sz="1400">
                <a:solidFill>
                  <a:schemeClr val="dk1"/>
                </a:solidFill>
                <a:latin typeface="Lexend"/>
                <a:ea typeface="Lexend"/>
                <a:cs typeface="Lexend"/>
                <a:sym typeface="Lexend"/>
              </a:rPr>
              <a:t> </a:t>
            </a:r>
            <a:r>
              <a:rPr i="1" lang="en" sz="1400">
                <a:solidFill>
                  <a:schemeClr val="dk1"/>
                </a:solidFill>
                <a:latin typeface="Lexend"/>
                <a:ea typeface="Lexend"/>
                <a:cs typeface="Lexend"/>
                <a:sym typeface="Lexend"/>
              </a:rPr>
              <a:t>School Bus Delay </a:t>
            </a:r>
            <a:r>
              <a:rPr lang="en" sz="1400">
                <a:solidFill>
                  <a:schemeClr val="dk1"/>
                </a:solidFill>
                <a:latin typeface="Lexend"/>
                <a:ea typeface="Lexend"/>
                <a:cs typeface="Lexend"/>
                <a:sym typeface="Lexend"/>
              </a:rPr>
              <a:t>|</a:t>
            </a:r>
            <a:r>
              <a:rPr i="1" lang="en" sz="1400">
                <a:solidFill>
                  <a:schemeClr val="dk1"/>
                </a:solidFill>
                <a:latin typeface="Lexend"/>
                <a:ea typeface="Lexend"/>
                <a:cs typeface="Lexend"/>
                <a:sym typeface="Lexend"/>
              </a:rPr>
              <a:t> NYC Public Schools </a:t>
            </a:r>
            <a:r>
              <a:rPr lang="en" sz="1400">
                <a:solidFill>
                  <a:schemeClr val="dk1"/>
                </a:solidFill>
                <a:latin typeface="Lexend"/>
                <a:ea typeface="Lexend"/>
                <a:cs typeface="Lexend"/>
                <a:sym typeface="Lexend"/>
              </a:rPr>
              <a:t>(2025, June 15). </a:t>
            </a:r>
            <a:r>
              <a:rPr lang="en" sz="1400">
                <a:solidFill>
                  <a:schemeClr val="accent5"/>
                </a:solidFill>
                <a:latin typeface="Lexend"/>
                <a:ea typeface="Lexend"/>
                <a:cs typeface="Lexend"/>
                <a:sym typeface="Lexend"/>
              </a:rPr>
              <a:t> </a:t>
            </a:r>
            <a:r>
              <a:rPr lang="en" sz="1400" u="sng">
                <a:solidFill>
                  <a:schemeClr val="accent5"/>
                </a:solidFill>
                <a:latin typeface="Lexend"/>
                <a:ea typeface="Lexend"/>
                <a:cs typeface="Lexend"/>
                <a:sym typeface="Lexend"/>
                <a:hlinkClick r:id="rId6">
                  <a:extLst>
                    <a:ext uri="{A12FA001-AC4F-418D-AE19-62706E023703}">
                      <ahyp:hlinkClr val="tx"/>
                    </a:ext>
                  </a:extLst>
                </a:hlinkClick>
              </a:rPr>
              <a:t>https://www.opt-osfns.org/opt/vendors/busbreakdowns/public/default.aspx?search=YES</a:t>
            </a:r>
            <a:r>
              <a:rPr lang="en" sz="1400">
                <a:solidFill>
                  <a:schemeClr val="accent5"/>
                </a:solidFill>
                <a:latin typeface="Lexend"/>
                <a:ea typeface="Lexend"/>
                <a:cs typeface="Lexend"/>
                <a:sym typeface="Lexend"/>
              </a:rPr>
              <a:t> </a:t>
            </a:r>
            <a:endParaRPr>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1637800"/>
            <a:ext cx="8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chemeClr val="dk2"/>
                </a:solidFill>
              </a:rPr>
              <a:t>Thank you!</a:t>
            </a:r>
            <a:endParaRPr b="1" sz="3700"/>
          </a:p>
        </p:txBody>
      </p:sp>
      <p:sp>
        <p:nvSpPr>
          <p:cNvPr id="172" name="Google Shape;172;p29"/>
          <p:cNvSpPr txBox="1"/>
          <p:nvPr>
            <p:ph idx="1" type="body"/>
          </p:nvPr>
        </p:nvSpPr>
        <p:spPr>
          <a:xfrm>
            <a:off x="418950" y="2210500"/>
            <a:ext cx="8306100" cy="12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1600"/>
              </a:spcAft>
              <a:buNone/>
            </a:pPr>
            <a:r>
              <a:rPr b="1" lang="en" sz="3300"/>
              <a:t>Questions?</a:t>
            </a:r>
            <a:endParaRPr b="1"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Project Dataset and Overview</a:t>
            </a:r>
            <a:endParaRPr>
              <a:latin typeface="Lexend"/>
              <a:ea typeface="Lexend"/>
              <a:cs typeface="Lexend"/>
              <a:sym typeface="Lexend"/>
            </a:endParaRPr>
          </a:p>
        </p:txBody>
      </p:sp>
      <p:sp>
        <p:nvSpPr>
          <p:cNvPr id="68" name="Google Shape;68;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Lexend"/>
                <a:ea typeface="Lexend"/>
                <a:cs typeface="Lexend"/>
                <a:sym typeface="Lexend"/>
              </a:rPr>
              <a:t>Dataset: NYC Breakdown and Delays</a:t>
            </a:r>
            <a:endParaRPr sz="1400">
              <a:solidFill>
                <a:schemeClr val="dk1"/>
              </a:solidFill>
              <a:latin typeface="Lexend"/>
              <a:ea typeface="Lexend"/>
              <a:cs typeface="Lexend"/>
              <a:sym typeface="Lexend"/>
            </a:endParaRPr>
          </a:p>
          <a:p>
            <a:pPr indent="-317500" lvl="0" marL="457200" rtl="0" algn="l">
              <a:lnSpc>
                <a:spcPct val="100000"/>
              </a:lnSpc>
              <a:spcBef>
                <a:spcPts val="1600"/>
              </a:spcBef>
              <a:spcAft>
                <a:spcPts val="0"/>
              </a:spcAft>
              <a:buClr>
                <a:schemeClr val="dk1"/>
              </a:buClr>
              <a:buSzPts val="1400"/>
              <a:buFont typeface="Lexend"/>
              <a:buChar char="●"/>
            </a:pPr>
            <a:r>
              <a:rPr lang="en" sz="1400">
                <a:solidFill>
                  <a:schemeClr val="dk1"/>
                </a:solidFill>
                <a:latin typeface="Lexend"/>
                <a:ea typeface="Lexend"/>
                <a:cs typeface="Lexend"/>
                <a:sym typeface="Lexend"/>
              </a:rPr>
              <a:t>Size: 228,427 records</a:t>
            </a:r>
            <a:endParaRPr sz="1400">
              <a:solidFill>
                <a:schemeClr val="dk1"/>
              </a:solidFill>
              <a:latin typeface="Lexend"/>
              <a:ea typeface="Lexend"/>
              <a:cs typeface="Lexend"/>
              <a:sym typeface="Lexend"/>
            </a:endParaRPr>
          </a:p>
          <a:p>
            <a:pPr indent="-317500" lvl="0" marL="457200" rtl="0" algn="l">
              <a:lnSpc>
                <a:spcPct val="100000"/>
              </a:lnSpc>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Timeframe: 2022-2025 (3 Years)</a:t>
            </a:r>
            <a:endParaRPr sz="1400">
              <a:solidFill>
                <a:schemeClr val="dk1"/>
              </a:solidFill>
              <a:latin typeface="Lexend"/>
              <a:ea typeface="Lexend"/>
              <a:cs typeface="Lexend"/>
              <a:sym typeface="Lexend"/>
            </a:endParaRPr>
          </a:p>
          <a:p>
            <a:pPr indent="-317500" lvl="0" marL="457200" rtl="0" algn="l">
              <a:lnSpc>
                <a:spcPct val="100000"/>
              </a:lnSpc>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Area of focus: Bus Breakdown or Delay (breakdown/running_late)</a:t>
            </a:r>
            <a:endParaRPr sz="1400">
              <a:solidFill>
                <a:schemeClr val="dk1"/>
              </a:solidFill>
              <a:latin typeface="Lexend"/>
              <a:ea typeface="Lexend"/>
              <a:cs typeface="Lexend"/>
              <a:sym typeface="Lexend"/>
            </a:endParaRPr>
          </a:p>
          <a:p>
            <a:pPr indent="0" lvl="0" marL="0" rtl="0" algn="l">
              <a:lnSpc>
                <a:spcPct val="100000"/>
              </a:lnSpc>
              <a:spcBef>
                <a:spcPts val="1600"/>
              </a:spcBef>
              <a:spcAft>
                <a:spcPts val="0"/>
              </a:spcAft>
              <a:buNone/>
            </a:pPr>
            <a:r>
              <a:rPr lang="en" sz="1400">
                <a:solidFill>
                  <a:schemeClr val="dk1"/>
                </a:solidFill>
                <a:latin typeface="Lexend"/>
                <a:ea typeface="Lexend"/>
                <a:cs typeface="Lexend"/>
                <a:sym typeface="Lexend"/>
              </a:rPr>
              <a:t>Using an </a:t>
            </a:r>
            <a:r>
              <a:rPr lang="en" sz="1400">
                <a:solidFill>
                  <a:schemeClr val="dk1"/>
                </a:solidFill>
                <a:latin typeface="Lexend"/>
                <a:ea typeface="Lexend"/>
                <a:cs typeface="Lexend"/>
                <a:sym typeface="Lexend"/>
              </a:rPr>
              <a:t>intricate</a:t>
            </a:r>
            <a:r>
              <a:rPr lang="en" sz="1400">
                <a:solidFill>
                  <a:schemeClr val="dk1"/>
                </a:solidFill>
                <a:latin typeface="Lexend"/>
                <a:ea typeface="Lexend"/>
                <a:cs typeface="Lexend"/>
                <a:sym typeface="Lexend"/>
              </a:rPr>
              <a:t> </a:t>
            </a:r>
            <a:r>
              <a:rPr lang="en" sz="1400">
                <a:solidFill>
                  <a:schemeClr val="dk1"/>
                </a:solidFill>
                <a:latin typeface="Lexend"/>
                <a:ea typeface="Lexend"/>
                <a:cs typeface="Lexend"/>
                <a:sym typeface="Lexend"/>
              </a:rPr>
              <a:t>dataset from the NYC Open Data Portal, we will explore the effects of bus breakdown and delays, as well as offering actionable recommendations to the NYC Department of Education (DOE). </a:t>
            </a:r>
            <a:endParaRPr sz="1400">
              <a:solidFill>
                <a:schemeClr val="dk1"/>
              </a:solidFill>
              <a:latin typeface="Lexend"/>
              <a:ea typeface="Lexend"/>
              <a:cs typeface="Lexend"/>
              <a:sym typeface="Lexend"/>
            </a:endParaRPr>
          </a:p>
          <a:p>
            <a:pPr indent="0" lvl="0" marL="0" rtl="0" algn="l">
              <a:lnSpc>
                <a:spcPct val="100000"/>
              </a:lnSpc>
              <a:spcBef>
                <a:spcPts val="1600"/>
              </a:spcBef>
              <a:spcAft>
                <a:spcPts val="0"/>
              </a:spcAft>
              <a:buNone/>
            </a:pPr>
            <a:r>
              <a:rPr lang="en" sz="1400">
                <a:solidFill>
                  <a:schemeClr val="dk1"/>
                </a:solidFill>
                <a:latin typeface="Lexend"/>
                <a:ea typeface="Lexend"/>
                <a:cs typeface="Lexend"/>
                <a:sym typeface="Lexend"/>
              </a:rPr>
              <a:t>This presentation will feature advanced data analysis, including classification/regression modeling that will allow us to uncover patterns and predict future outcomes.</a:t>
            </a:r>
            <a:endParaRPr sz="1400">
              <a:solidFill>
                <a:schemeClr val="dk1"/>
              </a:solidFill>
              <a:latin typeface="Lexend"/>
              <a:ea typeface="Lexend"/>
              <a:cs typeface="Lexend"/>
              <a:sym typeface="Lexend"/>
            </a:endParaRPr>
          </a:p>
          <a:p>
            <a:pPr indent="0" lvl="0" marL="0" rtl="0" algn="l">
              <a:lnSpc>
                <a:spcPct val="100000"/>
              </a:lnSpc>
              <a:spcBef>
                <a:spcPts val="1600"/>
              </a:spcBef>
              <a:spcAft>
                <a:spcPts val="0"/>
              </a:spcAft>
              <a:buNone/>
            </a:pPr>
            <a:r>
              <a:rPr lang="en" sz="1400">
                <a:solidFill>
                  <a:schemeClr val="dk1"/>
                </a:solidFill>
                <a:latin typeface="Lexend"/>
                <a:ea typeface="Lexend"/>
                <a:cs typeface="Lexend"/>
                <a:sym typeface="Lexend"/>
              </a:rPr>
              <a:t>Our project features front-end tools such as Streamlit and Power-BI that will allow us to generate actionable insights into key areas where the NYC DOE can improve</a:t>
            </a:r>
            <a:endParaRPr sz="1400">
              <a:solidFill>
                <a:schemeClr val="dk1"/>
              </a:solidFill>
              <a:latin typeface="Lexend"/>
              <a:ea typeface="Lexend"/>
              <a:cs typeface="Lexend"/>
              <a:sym typeface="Lexend"/>
            </a:endParaRPr>
          </a:p>
          <a:p>
            <a:pPr indent="0" lvl="0" marL="0" rtl="0" algn="l">
              <a:lnSpc>
                <a:spcPct val="100000"/>
              </a:lnSpc>
              <a:spcBef>
                <a:spcPts val="1600"/>
              </a:spcBef>
              <a:spcAft>
                <a:spcPts val="1600"/>
              </a:spcAft>
              <a:buNone/>
            </a:pPr>
            <a:r>
              <a:rPr b="1" lang="en" sz="1400">
                <a:latin typeface="Lexend"/>
                <a:ea typeface="Lexend"/>
                <a:cs typeface="Lexend"/>
                <a:sym typeface="Lexend"/>
              </a:rPr>
              <a:t>*** An incident must occur in order for a record to be recorded in this dataset ***</a:t>
            </a:r>
            <a:endParaRPr b="1" sz="1400">
              <a:latin typeface="Lexend"/>
              <a:ea typeface="Lexend"/>
              <a:cs typeface="Lexend"/>
              <a:sym typeface="Lexend"/>
            </a:endParaRPr>
          </a:p>
        </p:txBody>
      </p:sp>
      <p:pic>
        <p:nvPicPr>
          <p:cNvPr id="69" name="Google Shape;69;p14"/>
          <p:cNvPicPr preferRelativeResize="0"/>
          <p:nvPr/>
        </p:nvPicPr>
        <p:blipFill rotWithShape="1">
          <a:blip r:embed="rId3">
            <a:alphaModFix/>
          </a:blip>
          <a:srcRect b="0" l="0" r="0" t="0"/>
          <a:stretch/>
        </p:blipFill>
        <p:spPr>
          <a:xfrm>
            <a:off x="6551175" y="652290"/>
            <a:ext cx="2592826" cy="19194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Literature Review</a:t>
            </a:r>
            <a:endParaRPr>
              <a:latin typeface="Lexend"/>
              <a:ea typeface="Lexend"/>
              <a:cs typeface="Lexend"/>
              <a:sym typeface="Lexend"/>
            </a:endParaRPr>
          </a:p>
        </p:txBody>
      </p:sp>
      <p:sp>
        <p:nvSpPr>
          <p:cNvPr id="75" name="Google Shape;75;p15"/>
          <p:cNvSpPr txBox="1"/>
          <p:nvPr>
            <p:ph idx="1" type="body"/>
          </p:nvPr>
        </p:nvSpPr>
        <p:spPr>
          <a:xfrm>
            <a:off x="274625" y="1222450"/>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400">
                <a:solidFill>
                  <a:schemeClr val="dk1"/>
                </a:solidFill>
                <a:latin typeface="Lexend"/>
                <a:ea typeface="Lexend"/>
                <a:cs typeface="Lexend"/>
                <a:sym typeface="Lexend"/>
              </a:rPr>
              <a:t>Lack of Comparable Projects on School Bus Delay Prediction</a:t>
            </a:r>
            <a:endParaRPr sz="1400">
              <a:solidFill>
                <a:schemeClr val="dk1"/>
              </a:solidFill>
              <a:latin typeface="Lexend"/>
              <a:ea typeface="Lexend"/>
              <a:cs typeface="Lexend"/>
              <a:sym typeface="Lexend"/>
            </a:endParaRPr>
          </a:p>
          <a:p>
            <a:pPr indent="-317500" lvl="0" marL="457200" rtl="0" algn="l">
              <a:spcBef>
                <a:spcPts val="1200"/>
              </a:spcBef>
              <a:spcAft>
                <a:spcPts val="0"/>
              </a:spcAft>
              <a:buClr>
                <a:schemeClr val="dk1"/>
              </a:buClr>
              <a:buSzPts val="1400"/>
              <a:buFont typeface="Lexend"/>
              <a:buChar char="●"/>
            </a:pPr>
            <a:r>
              <a:rPr lang="en" sz="1400">
                <a:solidFill>
                  <a:schemeClr val="dk1"/>
                </a:solidFill>
                <a:latin typeface="Lexend"/>
                <a:ea typeface="Lexend"/>
                <a:cs typeface="Lexend"/>
                <a:sym typeface="Lexend"/>
              </a:rPr>
              <a:t>Extensive search of academic journals, data science platforms (e.g., Kaggle), and public sector dashboards revealed very limited or no projects focused on Predictive modeling of school bus delays</a:t>
            </a:r>
            <a:endParaRPr sz="1400">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Integrated tools or dashboards tailored for school transit performance</a:t>
            </a:r>
            <a:endParaRPr sz="1400">
              <a:solidFill>
                <a:schemeClr val="dk1"/>
              </a:solidFill>
              <a:latin typeface="Lexend"/>
              <a:ea typeface="Lexend"/>
              <a:cs typeface="Lexend"/>
              <a:sym typeface="Lexend"/>
            </a:endParaRPr>
          </a:p>
          <a:p>
            <a:pPr indent="0" lvl="0" marL="0" rtl="0" algn="l">
              <a:spcBef>
                <a:spcPts val="1200"/>
              </a:spcBef>
              <a:spcAft>
                <a:spcPts val="0"/>
              </a:spcAft>
              <a:buClr>
                <a:schemeClr val="dk1"/>
              </a:buClr>
              <a:buSzPts val="1100"/>
              <a:buFont typeface="Arial"/>
              <a:buNone/>
            </a:pPr>
            <a:r>
              <a:rPr lang="en" sz="1400">
                <a:solidFill>
                  <a:schemeClr val="dk1"/>
                </a:solidFill>
                <a:latin typeface="Lexend"/>
                <a:ea typeface="Lexend"/>
                <a:cs typeface="Lexend"/>
                <a:sym typeface="Lexend"/>
              </a:rPr>
              <a:t>What Exists Instead</a:t>
            </a:r>
            <a:endParaRPr sz="1400">
              <a:solidFill>
                <a:schemeClr val="dk1"/>
              </a:solidFill>
              <a:latin typeface="Lexend"/>
              <a:ea typeface="Lexend"/>
              <a:cs typeface="Lexend"/>
              <a:sym typeface="Lexend"/>
            </a:endParaRPr>
          </a:p>
          <a:p>
            <a:pPr indent="-317500" lvl="0" marL="457200" rtl="0" algn="l">
              <a:spcBef>
                <a:spcPts val="1200"/>
              </a:spcBef>
              <a:spcAft>
                <a:spcPts val="0"/>
              </a:spcAft>
              <a:buClr>
                <a:schemeClr val="dk1"/>
              </a:buClr>
              <a:buSzPts val="1400"/>
              <a:buFont typeface="Lexend"/>
              <a:buChar char="●"/>
            </a:pPr>
            <a:r>
              <a:rPr lang="en" sz="1400">
                <a:solidFill>
                  <a:schemeClr val="dk1"/>
                </a:solidFill>
                <a:latin typeface="Lexend"/>
                <a:ea typeface="Lexend"/>
                <a:cs typeface="Lexend"/>
                <a:sym typeface="Lexend"/>
              </a:rPr>
              <a:t>General transit bus status  (e.g.,</a:t>
            </a:r>
            <a:r>
              <a:rPr lang="en" sz="1400" u="sng">
                <a:solidFill>
                  <a:schemeClr val="dk1"/>
                </a:solidFill>
                <a:latin typeface="Lexend"/>
                <a:ea typeface="Lexend"/>
                <a:cs typeface="Lexend"/>
                <a:sym typeface="Lexend"/>
                <a:hlinkClick r:id="rId3">
                  <a:extLst>
                    <a:ext uri="{A12FA001-AC4F-418D-AE19-62706E023703}">
                      <ahyp:hlinkClr val="tx"/>
                    </a:ext>
                  </a:extLst>
                </a:hlinkClick>
              </a:rPr>
              <a:t>Transportation Status BCPS</a:t>
            </a:r>
            <a:r>
              <a:rPr lang="en" sz="1400">
                <a:solidFill>
                  <a:schemeClr val="dk1"/>
                </a:solidFill>
                <a:latin typeface="Lexend"/>
                <a:ea typeface="Lexend"/>
                <a:cs typeface="Lexend"/>
                <a:sym typeface="Lexend"/>
              </a:rPr>
              <a:t>)</a:t>
            </a:r>
            <a:endParaRPr sz="1400">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Bus delay or breakdown report (e.g., </a:t>
            </a:r>
            <a:r>
              <a:rPr lang="en" sz="1400" u="sng">
                <a:solidFill>
                  <a:schemeClr val="dk1"/>
                </a:solidFill>
                <a:latin typeface="Lexend"/>
                <a:ea typeface="Lexend"/>
                <a:cs typeface="Lexend"/>
                <a:sym typeface="Lexend"/>
                <a:hlinkClick r:id="rId4">
                  <a:extLst>
                    <a:ext uri="{A12FA001-AC4F-418D-AE19-62706E023703}">
                      <ahyp:hlinkClr val="tx"/>
                    </a:ext>
                  </a:extLst>
                </a:hlinkClick>
              </a:rPr>
              <a:t>NYC Public Schools</a:t>
            </a:r>
            <a:r>
              <a:rPr lang="en" sz="1400">
                <a:solidFill>
                  <a:schemeClr val="dk1"/>
                </a:solidFill>
                <a:latin typeface="Lexend"/>
                <a:ea typeface="Lexend"/>
                <a:cs typeface="Lexend"/>
                <a:sym typeface="Lexend"/>
              </a:rPr>
              <a:t>)</a:t>
            </a:r>
            <a:endParaRPr sz="1400">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General articles highlighting the significance of minimizing bus delays</a:t>
            </a:r>
            <a:endParaRPr sz="1400">
              <a:solidFill>
                <a:schemeClr val="dk1"/>
              </a:solidFill>
              <a:latin typeface="Lexend"/>
              <a:ea typeface="Lexend"/>
              <a:cs typeface="Lexend"/>
              <a:sym typeface="Lexend"/>
            </a:endParaRPr>
          </a:p>
          <a:p>
            <a:pPr indent="0" lvl="0" marL="0" rtl="0" algn="l">
              <a:spcBef>
                <a:spcPts val="1200"/>
              </a:spcBef>
              <a:spcAft>
                <a:spcPts val="1600"/>
              </a:spcAft>
              <a:buNone/>
            </a:pPr>
            <a:r>
              <a:t/>
            </a:r>
            <a:endParaRPr sz="140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606150"/>
            <a:ext cx="8520600" cy="5727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chemeClr val="dk1"/>
              </a:buClr>
              <a:buSzPts val="990"/>
              <a:buFont typeface="Arial"/>
              <a:buNone/>
            </a:pPr>
            <a:r>
              <a:rPr lang="en">
                <a:latin typeface="Lexend"/>
                <a:ea typeface="Lexend"/>
                <a:cs typeface="Lexend"/>
                <a:sym typeface="Lexend"/>
              </a:rPr>
              <a:t>Data Quality &amp; Cleaning</a:t>
            </a:r>
            <a:endParaRPr>
              <a:latin typeface="Lexend"/>
              <a:ea typeface="Lexend"/>
              <a:cs typeface="Lexend"/>
              <a:sym typeface="Lexend"/>
            </a:endParaRPr>
          </a:p>
          <a:p>
            <a:pPr indent="0" lvl="0" marL="0" rtl="0" algn="l">
              <a:spcBef>
                <a:spcPts val="0"/>
              </a:spcBef>
              <a:spcAft>
                <a:spcPts val="0"/>
              </a:spcAft>
              <a:buNone/>
            </a:pPr>
            <a:r>
              <a:t/>
            </a:r>
            <a:endParaRPr/>
          </a:p>
        </p:txBody>
      </p:sp>
      <p:sp>
        <p:nvSpPr>
          <p:cNvPr id="81" name="Google Shape;81;p16"/>
          <p:cNvSpPr txBox="1"/>
          <p:nvPr>
            <p:ph idx="1" type="body"/>
          </p:nvPr>
        </p:nvSpPr>
        <p:spPr>
          <a:xfrm>
            <a:off x="98550" y="949500"/>
            <a:ext cx="8520600" cy="419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Lexend"/>
                <a:ea typeface="Lexend"/>
                <a:cs typeface="Lexend"/>
                <a:sym typeface="Lexend"/>
              </a:rPr>
              <a:t>The dataset came straight from NYC Open Data (ODP). Data is messy, inconsistent, and not curated. Any model or dashboard built on top of it, will be unreliable and the quality of output is determined by the quality of the input. Therefore, we spent a significant amount of time cleaning and standardizing it to make the data analysis ready before modeling.</a:t>
            </a:r>
            <a:endParaRPr sz="1200">
              <a:solidFill>
                <a:schemeClr val="dk1"/>
              </a:solidFill>
              <a:latin typeface="Lexend"/>
              <a:ea typeface="Lexend"/>
              <a:cs typeface="Lexend"/>
              <a:sym typeface="Lexend"/>
            </a:endParaRPr>
          </a:p>
          <a:p>
            <a:pPr indent="0" lvl="0" marL="0" rtl="0" algn="l">
              <a:lnSpc>
                <a:spcPct val="100000"/>
              </a:lnSpc>
              <a:spcBef>
                <a:spcPts val="1200"/>
              </a:spcBef>
              <a:spcAft>
                <a:spcPts val="0"/>
              </a:spcAft>
              <a:buNone/>
            </a:pPr>
            <a:r>
              <a:rPr b="1" lang="en" sz="1200">
                <a:solidFill>
                  <a:schemeClr val="dk1"/>
                </a:solidFill>
                <a:latin typeface="Lexend"/>
                <a:ea typeface="Lexend"/>
                <a:cs typeface="Lexend"/>
                <a:sym typeface="Lexend"/>
              </a:rPr>
              <a:t>Key Data Cleaning Focus Areas:</a:t>
            </a:r>
            <a:endParaRPr b="1" sz="1200">
              <a:solidFill>
                <a:schemeClr val="dk1"/>
              </a:solidFill>
              <a:latin typeface="Lexend"/>
              <a:ea typeface="Lexend"/>
              <a:cs typeface="Lexend"/>
              <a:sym typeface="Lexend"/>
            </a:endParaRPr>
          </a:p>
          <a:p>
            <a:pPr indent="-304800" lvl="0" marL="457200" rtl="0" algn="l">
              <a:lnSpc>
                <a:spcPct val="100000"/>
              </a:lnSpc>
              <a:spcBef>
                <a:spcPts val="1200"/>
              </a:spcBef>
              <a:spcAft>
                <a:spcPts val="0"/>
              </a:spcAft>
              <a:buClr>
                <a:schemeClr val="dk1"/>
              </a:buClr>
              <a:buSzPts val="1200"/>
              <a:buFont typeface="Lexend"/>
              <a:buChar char="●"/>
            </a:pPr>
            <a:r>
              <a:rPr b="1" lang="en" sz="1200">
                <a:solidFill>
                  <a:schemeClr val="dk1"/>
                </a:solidFill>
                <a:latin typeface="Lexend"/>
                <a:ea typeface="Lexend"/>
                <a:cs typeface="Lexend"/>
                <a:sym typeface="Lexend"/>
              </a:rPr>
              <a:t>1) Bus_Company_Name</a:t>
            </a:r>
            <a:endParaRPr b="1" sz="1200">
              <a:solidFill>
                <a:schemeClr val="dk1"/>
              </a:solidFill>
              <a:latin typeface="Lexend"/>
              <a:ea typeface="Lexend"/>
              <a:cs typeface="Lexend"/>
              <a:sym typeface="Lexend"/>
            </a:endParaRPr>
          </a:p>
          <a:p>
            <a:pPr indent="-304800" lvl="1" marL="914400" rtl="0" algn="l">
              <a:lnSpc>
                <a:spcPct val="100000"/>
              </a:lnSpc>
              <a:spcBef>
                <a:spcPts val="1200"/>
              </a:spcBef>
              <a:spcAft>
                <a:spcPts val="0"/>
              </a:spcAft>
              <a:buClr>
                <a:schemeClr val="dk1"/>
              </a:buClr>
              <a:buSzPts val="1200"/>
              <a:buChar char="○"/>
            </a:pPr>
            <a:r>
              <a:rPr b="1" lang="en" sz="1200">
                <a:solidFill>
                  <a:schemeClr val="dk1"/>
                </a:solidFill>
                <a:latin typeface="Lexend"/>
                <a:ea typeface="Lexend"/>
                <a:cs typeface="Lexend"/>
                <a:sym typeface="Lexend"/>
              </a:rPr>
              <a:t>Problem:</a:t>
            </a:r>
            <a:r>
              <a:rPr lang="en" sz="1200">
                <a:solidFill>
                  <a:schemeClr val="dk1"/>
                </a:solidFill>
                <a:latin typeface="Lexend"/>
                <a:ea typeface="Lexend"/>
                <a:cs typeface="Lexend"/>
                <a:sym typeface="Lexend"/>
              </a:rPr>
              <a:t> Lots of duplicates caused by spelling variants, abbreviations, and punctuation (e.g., “RELIANT TRANS, INC.” vs “RELIANT TRANSPORTATION, INC”).</a:t>
            </a:r>
            <a:br>
              <a:rPr lang="en" sz="1200">
                <a:solidFill>
                  <a:schemeClr val="dk1"/>
                </a:solidFill>
                <a:latin typeface="Lexend"/>
                <a:ea typeface="Lexend"/>
                <a:cs typeface="Lexend"/>
                <a:sym typeface="Lexend"/>
              </a:rPr>
            </a:br>
            <a:endParaRPr sz="1200">
              <a:solidFill>
                <a:schemeClr val="dk1"/>
              </a:solidFill>
              <a:latin typeface="Lexend"/>
              <a:ea typeface="Lexend"/>
              <a:cs typeface="Lexend"/>
              <a:sym typeface="Lexend"/>
            </a:endParaRPr>
          </a:p>
          <a:p>
            <a:pPr indent="-304800" lvl="1" marL="914400" rtl="0" algn="l">
              <a:lnSpc>
                <a:spcPct val="100000"/>
              </a:lnSpc>
              <a:spcBef>
                <a:spcPts val="0"/>
              </a:spcBef>
              <a:spcAft>
                <a:spcPts val="0"/>
              </a:spcAft>
              <a:buClr>
                <a:schemeClr val="dk1"/>
              </a:buClr>
              <a:buSzPts val="1200"/>
              <a:buChar char="○"/>
            </a:pPr>
            <a:r>
              <a:rPr b="1" lang="en" sz="1200">
                <a:solidFill>
                  <a:schemeClr val="dk1"/>
                </a:solidFill>
                <a:latin typeface="Lexend"/>
                <a:ea typeface="Lexend"/>
                <a:cs typeface="Lexend"/>
                <a:sym typeface="Lexend"/>
              </a:rPr>
              <a:t>What we did:</a:t>
            </a:r>
            <a:r>
              <a:rPr lang="en" sz="1200">
                <a:solidFill>
                  <a:schemeClr val="dk1"/>
                </a:solidFill>
                <a:latin typeface="Lexend"/>
                <a:ea typeface="Lexend"/>
                <a:cs typeface="Lexend"/>
                <a:sym typeface="Lexend"/>
              </a:rPr>
              <a:t> Standardized case/spacing/punctuation, stripped special characters, and applied a manual mapping dictionary to collapse aliases into a single canonical company name.</a:t>
            </a:r>
            <a:endParaRPr sz="1200">
              <a:solidFill>
                <a:schemeClr val="dk1"/>
              </a:solidFill>
              <a:latin typeface="Lexend"/>
              <a:ea typeface="Lexend"/>
              <a:cs typeface="Lexend"/>
              <a:sym typeface="Lexend"/>
            </a:endParaRPr>
          </a:p>
          <a:p>
            <a:pPr indent="-304800" lvl="0" marL="457200" rtl="0" algn="l">
              <a:lnSpc>
                <a:spcPct val="100000"/>
              </a:lnSpc>
              <a:spcBef>
                <a:spcPts val="0"/>
              </a:spcBef>
              <a:spcAft>
                <a:spcPts val="0"/>
              </a:spcAft>
              <a:buClr>
                <a:schemeClr val="dk1"/>
              </a:buClr>
              <a:buSzPts val="1200"/>
              <a:buFont typeface="Lexend"/>
              <a:buChar char="●"/>
            </a:pPr>
            <a:r>
              <a:rPr b="1" lang="en" sz="1200">
                <a:solidFill>
                  <a:schemeClr val="dk1"/>
                </a:solidFill>
                <a:latin typeface="Lexend"/>
                <a:ea typeface="Lexend"/>
                <a:cs typeface="Lexend"/>
                <a:sym typeface="Lexend"/>
              </a:rPr>
              <a:t>2) Route_Number</a:t>
            </a:r>
            <a:br>
              <a:rPr b="1" lang="en" sz="1200">
                <a:solidFill>
                  <a:schemeClr val="dk1"/>
                </a:solidFill>
                <a:latin typeface="Lexend"/>
                <a:ea typeface="Lexend"/>
                <a:cs typeface="Lexend"/>
                <a:sym typeface="Lexend"/>
              </a:rPr>
            </a:br>
            <a:endParaRPr b="1" sz="1200">
              <a:solidFill>
                <a:schemeClr val="dk1"/>
              </a:solidFill>
              <a:latin typeface="Lexend"/>
              <a:ea typeface="Lexend"/>
              <a:cs typeface="Lexend"/>
              <a:sym typeface="Lexend"/>
            </a:endParaRPr>
          </a:p>
          <a:p>
            <a:pPr indent="-304800" lvl="1" marL="914400" rtl="0" algn="l">
              <a:lnSpc>
                <a:spcPct val="100000"/>
              </a:lnSpc>
              <a:spcBef>
                <a:spcPts val="0"/>
              </a:spcBef>
              <a:spcAft>
                <a:spcPts val="0"/>
              </a:spcAft>
              <a:buClr>
                <a:schemeClr val="dk1"/>
              </a:buClr>
              <a:buSzPts val="1200"/>
              <a:buChar char="○"/>
            </a:pPr>
            <a:r>
              <a:rPr b="1" lang="en" sz="1200">
                <a:solidFill>
                  <a:schemeClr val="dk1"/>
                </a:solidFill>
                <a:latin typeface="Lexend"/>
                <a:ea typeface="Lexend"/>
                <a:cs typeface="Lexend"/>
                <a:sym typeface="Lexend"/>
              </a:rPr>
              <a:t>Problem:</a:t>
            </a:r>
            <a:r>
              <a:rPr lang="en" sz="1200">
                <a:solidFill>
                  <a:schemeClr val="dk1"/>
                </a:solidFill>
                <a:latin typeface="Lexend"/>
                <a:ea typeface="Lexend"/>
                <a:cs typeface="Lexend"/>
                <a:sym typeface="Lexend"/>
              </a:rPr>
              <a:t> Mixed formats (letters + numbers, plain numbers, timestamps like 10:00, stray symbols like #, leading zeros, and blanks).</a:t>
            </a:r>
            <a:endParaRPr sz="1200">
              <a:solidFill>
                <a:schemeClr val="dk1"/>
              </a:solidFill>
              <a:latin typeface="Lexend"/>
              <a:ea typeface="Lexend"/>
              <a:cs typeface="Lexend"/>
              <a:sym typeface="Lexend"/>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Lexend"/>
              <a:ea typeface="Lexend"/>
              <a:cs typeface="Lexend"/>
              <a:sym typeface="Lexend"/>
            </a:endParaRPr>
          </a:p>
          <a:p>
            <a:pPr indent="-304800" lvl="1" marL="914400" rtl="0" algn="l">
              <a:lnSpc>
                <a:spcPct val="100000"/>
              </a:lnSpc>
              <a:spcBef>
                <a:spcPts val="0"/>
              </a:spcBef>
              <a:spcAft>
                <a:spcPts val="0"/>
              </a:spcAft>
              <a:buClr>
                <a:schemeClr val="dk1"/>
              </a:buClr>
              <a:buSzPts val="1200"/>
              <a:buChar char="○"/>
            </a:pPr>
            <a:r>
              <a:rPr b="1" lang="en" sz="1200">
                <a:solidFill>
                  <a:schemeClr val="dk1"/>
                </a:solidFill>
                <a:latin typeface="Lexend"/>
                <a:ea typeface="Lexend"/>
                <a:cs typeface="Lexend"/>
                <a:sym typeface="Lexend"/>
              </a:rPr>
              <a:t>What we did: </a:t>
            </a:r>
            <a:r>
              <a:rPr lang="en" sz="1200">
                <a:solidFill>
                  <a:schemeClr val="dk1"/>
                </a:solidFill>
                <a:latin typeface="Lexend"/>
                <a:ea typeface="Lexend"/>
                <a:cs typeface="Lexend"/>
                <a:sym typeface="Lexend"/>
              </a:rPr>
              <a:t>Normalized to uppercase and removed non-alphanumeric characters (e.g., #, spaces). Dropped clear non-routes (time-like strings, “AM/PM” tokens, zeros) and Removed leading zeros and created a cleaned field </a:t>
            </a:r>
            <a:r>
              <a:rPr b="1" lang="en" sz="1200">
                <a:solidFill>
                  <a:schemeClr val="dk1"/>
                </a:solidFill>
                <a:latin typeface="Lexend"/>
                <a:ea typeface="Lexend"/>
                <a:cs typeface="Lexend"/>
                <a:sym typeface="Lexend"/>
              </a:rPr>
              <a:t>Route_Number_Clean.</a:t>
            </a:r>
            <a:br>
              <a:rPr lang="en" sz="1200">
                <a:solidFill>
                  <a:schemeClr val="dk1"/>
                </a:solidFill>
                <a:latin typeface="Lexend"/>
                <a:ea typeface="Lexend"/>
                <a:cs typeface="Lexend"/>
                <a:sym typeface="Lexend"/>
              </a:rPr>
            </a:br>
            <a:endParaRPr sz="1200">
              <a:solidFill>
                <a:schemeClr val="dk1"/>
              </a:solidFill>
              <a:latin typeface="Lexend"/>
              <a:ea typeface="Lexend"/>
              <a:cs typeface="Lexend"/>
              <a:sym typeface="Lexend"/>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Lexend"/>
              <a:ea typeface="Lexend"/>
              <a:cs typeface="Lexend"/>
              <a:sym typeface="Lexend"/>
            </a:endParaRPr>
          </a:p>
          <a:p>
            <a:pPr indent="0" lvl="0" marL="0" rtl="0" algn="l">
              <a:lnSpc>
                <a:spcPct val="100000"/>
              </a:lnSpc>
              <a:spcBef>
                <a:spcPts val="1200"/>
              </a:spcBef>
              <a:spcAft>
                <a:spcPts val="1600"/>
              </a:spcAft>
              <a:buNone/>
            </a:pPr>
            <a:r>
              <a:t/>
            </a:r>
            <a:endParaRPr sz="12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780525"/>
            <a:ext cx="8520600" cy="5727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chemeClr val="dk1"/>
              </a:buClr>
              <a:buSzPts val="1100"/>
              <a:buFont typeface="Arial"/>
              <a:buNone/>
            </a:pPr>
            <a:r>
              <a:rPr lang="en">
                <a:latin typeface="Lexend"/>
                <a:ea typeface="Lexend"/>
                <a:cs typeface="Lexend"/>
                <a:sym typeface="Lexend"/>
              </a:rPr>
              <a:t>Data Quality &amp; Cleaning</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sp>
        <p:nvSpPr>
          <p:cNvPr id="87" name="Google Shape;87;p17"/>
          <p:cNvSpPr txBox="1"/>
          <p:nvPr>
            <p:ph idx="1" type="body"/>
          </p:nvPr>
        </p:nvSpPr>
        <p:spPr>
          <a:xfrm>
            <a:off x="311700" y="1222450"/>
            <a:ext cx="8520600" cy="3337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Lexend"/>
              <a:buChar char="●"/>
            </a:pPr>
            <a:r>
              <a:rPr b="1" lang="en" sz="1200">
                <a:solidFill>
                  <a:schemeClr val="dk1"/>
                </a:solidFill>
                <a:latin typeface="Lexend"/>
                <a:ea typeface="Lexend"/>
                <a:cs typeface="Lexend"/>
                <a:sym typeface="Lexend"/>
              </a:rPr>
              <a:t>3) How_Long_Delayed</a:t>
            </a:r>
            <a:br>
              <a:rPr b="1" lang="en" sz="1200">
                <a:solidFill>
                  <a:schemeClr val="dk1"/>
                </a:solidFill>
                <a:latin typeface="Lexend"/>
                <a:ea typeface="Lexend"/>
                <a:cs typeface="Lexend"/>
                <a:sym typeface="Lexend"/>
              </a:rPr>
            </a:br>
            <a:endParaRPr b="1" sz="1200">
              <a:solidFill>
                <a:schemeClr val="dk1"/>
              </a:solidFill>
              <a:latin typeface="Lexend"/>
              <a:ea typeface="Lexend"/>
              <a:cs typeface="Lexend"/>
              <a:sym typeface="Lexend"/>
            </a:endParaRPr>
          </a:p>
          <a:p>
            <a:pPr indent="-304800" lvl="1" marL="914400" rtl="0" algn="l">
              <a:lnSpc>
                <a:spcPct val="100000"/>
              </a:lnSpc>
              <a:spcBef>
                <a:spcPts val="0"/>
              </a:spcBef>
              <a:spcAft>
                <a:spcPts val="0"/>
              </a:spcAft>
              <a:buClr>
                <a:schemeClr val="dk1"/>
              </a:buClr>
              <a:buSzPts val="1200"/>
              <a:buChar char="○"/>
            </a:pPr>
            <a:r>
              <a:rPr b="1" lang="en" sz="1200">
                <a:solidFill>
                  <a:schemeClr val="dk1"/>
                </a:solidFill>
                <a:latin typeface="Lexend"/>
                <a:ea typeface="Lexend"/>
                <a:cs typeface="Lexend"/>
                <a:sym typeface="Lexend"/>
              </a:rPr>
              <a:t>Problem:</a:t>
            </a:r>
            <a:r>
              <a:rPr lang="en" sz="1200">
                <a:solidFill>
                  <a:schemeClr val="dk1"/>
                </a:solidFill>
                <a:latin typeface="Lexend"/>
                <a:ea typeface="Lexend"/>
                <a:cs typeface="Lexend"/>
                <a:sym typeface="Lexend"/>
              </a:rPr>
              <a:t> Delay entered in different styles/units (“15 min”, “30 MINS”, “1 HR”, blank).</a:t>
            </a:r>
            <a:br>
              <a:rPr lang="en" sz="1200">
                <a:solidFill>
                  <a:schemeClr val="dk1"/>
                </a:solidFill>
                <a:latin typeface="Lexend"/>
                <a:ea typeface="Lexend"/>
                <a:cs typeface="Lexend"/>
                <a:sym typeface="Lexend"/>
              </a:rPr>
            </a:br>
            <a:endParaRPr sz="1200">
              <a:solidFill>
                <a:schemeClr val="dk1"/>
              </a:solidFill>
              <a:latin typeface="Lexend"/>
              <a:ea typeface="Lexend"/>
              <a:cs typeface="Lexend"/>
              <a:sym typeface="Lexend"/>
            </a:endParaRPr>
          </a:p>
          <a:p>
            <a:pPr indent="-304800" lvl="1" marL="914400" rtl="0" algn="l">
              <a:lnSpc>
                <a:spcPct val="100000"/>
              </a:lnSpc>
              <a:spcBef>
                <a:spcPts val="0"/>
              </a:spcBef>
              <a:spcAft>
                <a:spcPts val="0"/>
              </a:spcAft>
              <a:buClr>
                <a:schemeClr val="dk1"/>
              </a:buClr>
              <a:buSzPts val="1200"/>
              <a:buChar char="○"/>
            </a:pPr>
            <a:r>
              <a:rPr b="1" lang="en" sz="1200">
                <a:solidFill>
                  <a:schemeClr val="dk1"/>
                </a:solidFill>
                <a:latin typeface="Lexend"/>
                <a:ea typeface="Lexend"/>
                <a:cs typeface="Lexend"/>
                <a:sym typeface="Lexend"/>
              </a:rPr>
              <a:t>What we did:</a:t>
            </a:r>
            <a:r>
              <a:rPr lang="en" sz="1200">
                <a:solidFill>
                  <a:schemeClr val="dk1"/>
                </a:solidFill>
                <a:latin typeface="Lexend"/>
                <a:ea typeface="Lexend"/>
                <a:cs typeface="Lexend"/>
                <a:sym typeface="Lexend"/>
              </a:rPr>
              <a:t> Parsed text to a single numeric </a:t>
            </a:r>
            <a:r>
              <a:rPr b="1" lang="en" sz="1200">
                <a:solidFill>
                  <a:schemeClr val="dk1"/>
                </a:solidFill>
                <a:latin typeface="Lexend"/>
                <a:ea typeface="Lexend"/>
                <a:cs typeface="Lexend"/>
                <a:sym typeface="Lexend"/>
              </a:rPr>
              <a:t>Delay_Minutes</a:t>
            </a:r>
            <a:r>
              <a:rPr lang="en" sz="1200">
                <a:solidFill>
                  <a:schemeClr val="dk1"/>
                </a:solidFill>
                <a:latin typeface="Lexend"/>
                <a:ea typeface="Lexend"/>
                <a:cs typeface="Lexend"/>
                <a:sym typeface="Lexend"/>
              </a:rPr>
              <a:t> (converted hours→minutes, handled ranges like “15–20” by taking MEAN), and treated certain blanks as BREAKDOWN</a:t>
            </a:r>
            <a:endParaRPr sz="1200">
              <a:solidFill>
                <a:schemeClr val="dk1"/>
              </a:solidFill>
              <a:latin typeface="Lexend"/>
              <a:ea typeface="Lexend"/>
              <a:cs typeface="Lexend"/>
              <a:sym typeface="Lexend"/>
            </a:endParaRPr>
          </a:p>
          <a:p>
            <a:pPr indent="0" lvl="0" marL="0" rtl="0" algn="l">
              <a:lnSpc>
                <a:spcPct val="100000"/>
              </a:lnSpc>
              <a:spcBef>
                <a:spcPts val="1200"/>
              </a:spcBef>
              <a:spcAft>
                <a:spcPts val="0"/>
              </a:spcAft>
              <a:buNone/>
            </a:pPr>
            <a:r>
              <a:rPr lang="en" sz="1200">
                <a:solidFill>
                  <a:schemeClr val="dk1"/>
                </a:solidFill>
                <a:latin typeface="Lexend"/>
                <a:ea typeface="Lexend"/>
                <a:cs typeface="Lexend"/>
                <a:sym typeface="Lexend"/>
              </a:rPr>
              <a:t>   </a:t>
            </a:r>
            <a:r>
              <a:rPr b="1" lang="en" sz="1200">
                <a:solidFill>
                  <a:schemeClr val="dk1"/>
                </a:solidFill>
                <a:latin typeface="Lexend"/>
                <a:ea typeface="Lexend"/>
                <a:cs typeface="Lexend"/>
                <a:sym typeface="Lexend"/>
              </a:rPr>
              <a:t>Additional Pre-processing</a:t>
            </a:r>
            <a:endParaRPr b="1" sz="1200">
              <a:solidFill>
                <a:schemeClr val="dk1"/>
              </a:solidFill>
              <a:latin typeface="Lexend"/>
              <a:ea typeface="Lexend"/>
              <a:cs typeface="Lexend"/>
              <a:sym typeface="Lexend"/>
            </a:endParaRPr>
          </a:p>
          <a:p>
            <a:pPr indent="-304800" lvl="0" marL="457200" rtl="0" algn="l">
              <a:spcBef>
                <a:spcPts val="1200"/>
              </a:spcBef>
              <a:spcAft>
                <a:spcPts val="0"/>
              </a:spcAft>
              <a:buClr>
                <a:schemeClr val="dk1"/>
              </a:buClr>
              <a:buSzPts val="1200"/>
              <a:buChar char="●"/>
            </a:pPr>
            <a:r>
              <a:rPr lang="en" sz="1200">
                <a:solidFill>
                  <a:schemeClr val="dk1"/>
                </a:solidFill>
                <a:latin typeface="Lexend"/>
                <a:ea typeface="Lexend"/>
                <a:cs typeface="Lexend"/>
                <a:sym typeface="Lexend"/>
              </a:rPr>
              <a:t>Parsed </a:t>
            </a:r>
            <a:r>
              <a:rPr b="1" lang="en" sz="1200">
                <a:solidFill>
                  <a:schemeClr val="dk1"/>
                </a:solidFill>
                <a:latin typeface="Lexend"/>
                <a:ea typeface="Lexend"/>
                <a:cs typeface="Lexend"/>
                <a:sym typeface="Lexend"/>
              </a:rPr>
              <a:t>Occurred_On</a:t>
            </a:r>
            <a:r>
              <a:rPr lang="en" sz="1200">
                <a:solidFill>
                  <a:schemeClr val="dk1"/>
                </a:solidFill>
                <a:latin typeface="Lexend"/>
                <a:ea typeface="Lexend"/>
                <a:cs typeface="Lexend"/>
                <a:sym typeface="Lexend"/>
              </a:rPr>
              <a:t>/</a:t>
            </a:r>
            <a:r>
              <a:rPr b="1" lang="en" sz="1200">
                <a:solidFill>
                  <a:schemeClr val="dk1"/>
                </a:solidFill>
                <a:latin typeface="Lexend"/>
                <a:ea typeface="Lexend"/>
                <a:cs typeface="Lexend"/>
                <a:sym typeface="Lexend"/>
              </a:rPr>
              <a:t>Created_On</a:t>
            </a:r>
            <a:r>
              <a:rPr lang="en" sz="1200">
                <a:solidFill>
                  <a:schemeClr val="dk1"/>
                </a:solidFill>
                <a:latin typeface="Lexend"/>
                <a:ea typeface="Lexend"/>
                <a:cs typeface="Lexend"/>
                <a:sym typeface="Lexend"/>
              </a:rPr>
              <a:t> to datetimes and engineered </a:t>
            </a:r>
            <a:r>
              <a:rPr b="1" lang="en" sz="1200">
                <a:solidFill>
                  <a:schemeClr val="dk1"/>
                </a:solidFill>
                <a:latin typeface="Lexend"/>
                <a:ea typeface="Lexend"/>
                <a:cs typeface="Lexend"/>
                <a:sym typeface="Lexend"/>
              </a:rPr>
              <a:t>Hour/Month/Day_of_Week</a:t>
            </a:r>
            <a:r>
              <a:rPr lang="en" sz="1200">
                <a:solidFill>
                  <a:schemeClr val="dk1"/>
                </a:solidFill>
                <a:latin typeface="Lexend"/>
                <a:ea typeface="Lexend"/>
                <a:cs typeface="Lexend"/>
                <a:sym typeface="Lexend"/>
              </a:rPr>
              <a:t>.</a:t>
            </a:r>
            <a:endParaRPr sz="1200">
              <a:solidFill>
                <a:schemeClr val="dk1"/>
              </a:solidFill>
              <a:latin typeface="Lexend"/>
              <a:ea typeface="Lexend"/>
              <a:cs typeface="Lexend"/>
              <a:sym typeface="Lexend"/>
            </a:endParaRPr>
          </a:p>
          <a:p>
            <a:pPr indent="-304800" lvl="0" marL="457200" rtl="0" algn="l">
              <a:spcBef>
                <a:spcPts val="1000"/>
              </a:spcBef>
              <a:spcAft>
                <a:spcPts val="0"/>
              </a:spcAft>
              <a:buClr>
                <a:schemeClr val="dk1"/>
              </a:buClr>
              <a:buSzPts val="1200"/>
              <a:buChar char="●"/>
            </a:pPr>
            <a:r>
              <a:rPr lang="en" sz="1200">
                <a:solidFill>
                  <a:schemeClr val="dk1"/>
                </a:solidFill>
                <a:latin typeface="Lexend"/>
                <a:ea typeface="Lexend"/>
                <a:cs typeface="Lexend"/>
                <a:sym typeface="Lexend"/>
              </a:rPr>
              <a:t>We found impossible values in Number_Of_Students_On_The_Bus (some rows had hundreds/thousands), We limited the student count to </a:t>
            </a:r>
            <a:r>
              <a:rPr b="1" lang="en" sz="1200">
                <a:solidFill>
                  <a:schemeClr val="dk1"/>
                </a:solidFill>
                <a:latin typeface="Lexend"/>
                <a:ea typeface="Lexend"/>
                <a:cs typeface="Lexend"/>
                <a:sym typeface="Lexend"/>
              </a:rPr>
              <a:t>72</a:t>
            </a:r>
            <a:r>
              <a:rPr lang="en" sz="1200">
                <a:solidFill>
                  <a:schemeClr val="dk1"/>
                </a:solidFill>
                <a:latin typeface="Lexend"/>
                <a:ea typeface="Lexend"/>
                <a:cs typeface="Lexend"/>
                <a:sym typeface="Lexend"/>
              </a:rPr>
              <a:t> (a full bus) so unrealistic numbers wouldn’t skew our analysis or predictions.</a:t>
            </a:r>
            <a:endParaRPr sz="1200">
              <a:solidFill>
                <a:schemeClr val="dk1"/>
              </a:solidFill>
              <a:latin typeface="Lexend"/>
              <a:ea typeface="Lexend"/>
              <a:cs typeface="Lexend"/>
              <a:sym typeface="Lexend"/>
            </a:endParaRPr>
          </a:p>
          <a:p>
            <a:pPr indent="-304800" lvl="0" marL="457200" rtl="0" algn="l">
              <a:spcBef>
                <a:spcPts val="1000"/>
              </a:spcBef>
              <a:spcAft>
                <a:spcPts val="0"/>
              </a:spcAft>
              <a:buClr>
                <a:schemeClr val="dk1"/>
              </a:buClr>
              <a:buSzPts val="1200"/>
              <a:buFont typeface="Lexend"/>
              <a:buChar char="●"/>
            </a:pPr>
            <a:r>
              <a:rPr lang="en" sz="1200">
                <a:solidFill>
                  <a:schemeClr val="dk1"/>
                </a:solidFill>
                <a:latin typeface="Lexend"/>
                <a:ea typeface="Lexend"/>
                <a:cs typeface="Lexend"/>
                <a:sym typeface="Lexend"/>
              </a:rPr>
              <a:t>We removed any record missing core fields (Borough/Run Type/Bus No/Route/Reason) to keep only high-quality data for analysis and modeling.</a:t>
            </a:r>
            <a:endParaRPr sz="1200">
              <a:solidFill>
                <a:schemeClr val="dk1"/>
              </a:solidFill>
              <a:latin typeface="Lexend"/>
              <a:ea typeface="Lexend"/>
              <a:cs typeface="Lexend"/>
              <a:sym typeface="Lexend"/>
            </a:endParaRPr>
          </a:p>
          <a:p>
            <a:pPr indent="457200" lvl="0" marL="0" rtl="0" algn="l">
              <a:spcBef>
                <a:spcPts val="1000"/>
              </a:spcBef>
              <a:spcAft>
                <a:spcPts val="0"/>
              </a:spcAft>
              <a:buNone/>
            </a:pPr>
            <a:r>
              <a:t/>
            </a:r>
            <a:endParaRPr sz="1200">
              <a:solidFill>
                <a:schemeClr val="dk1"/>
              </a:solidFill>
              <a:latin typeface="Lexend"/>
              <a:ea typeface="Lexend"/>
              <a:cs typeface="Lexend"/>
              <a:sym typeface="Lexend"/>
            </a:endParaRPr>
          </a:p>
          <a:p>
            <a:pPr indent="457200" lvl="0" marL="0" rtl="0" algn="l">
              <a:spcBef>
                <a:spcPts val="1600"/>
              </a:spcBef>
              <a:spcAft>
                <a:spcPts val="0"/>
              </a:spcAft>
              <a:buNone/>
            </a:pPr>
            <a:br>
              <a:rPr lang="en" sz="1200">
                <a:solidFill>
                  <a:schemeClr val="dk1"/>
                </a:solidFill>
                <a:latin typeface="Lexend"/>
                <a:ea typeface="Lexend"/>
                <a:cs typeface="Lexend"/>
                <a:sym typeface="Lexend"/>
              </a:rPr>
            </a:br>
            <a:endParaRPr sz="1200">
              <a:solidFill>
                <a:schemeClr val="dk1"/>
              </a:solidFill>
              <a:latin typeface="Lexend"/>
              <a:ea typeface="Lexend"/>
              <a:cs typeface="Lexend"/>
              <a:sym typeface="Lexend"/>
            </a:endParaRPr>
          </a:p>
          <a:p>
            <a:pPr indent="0" lvl="0" marL="0" rtl="0" algn="l">
              <a:spcBef>
                <a:spcPts val="1600"/>
              </a:spcBef>
              <a:spcAft>
                <a:spcPts val="1600"/>
              </a:spcAft>
              <a:buNone/>
            </a:pPr>
            <a:r>
              <a:t/>
            </a:r>
            <a:endParaRPr sz="1200">
              <a:latin typeface="Lexend"/>
              <a:ea typeface="Lexend"/>
              <a:cs typeface="Lexend"/>
              <a:sym typeface="Lexend"/>
            </a:endParaRPr>
          </a:p>
        </p:txBody>
      </p:sp>
      <p:sp>
        <p:nvSpPr>
          <p:cNvPr id="88" name="Google Shape;88;p17"/>
          <p:cNvSpPr txBox="1"/>
          <p:nvPr/>
        </p:nvSpPr>
        <p:spPr>
          <a:xfrm>
            <a:off x="2641250" y="4494775"/>
            <a:ext cx="433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a:t>
            </a:r>
            <a:r>
              <a:rPr b="1" lang="en" sz="1600"/>
              <a:t>GARBAGE IN, GARBAGE OUT”</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658000"/>
            <a:ext cx="8789100" cy="8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exend"/>
                <a:ea typeface="Lexend"/>
                <a:cs typeface="Lexend"/>
                <a:sym typeface="Lexend"/>
              </a:rPr>
              <a:t>The original dataset contained data of the entire state of  New York. Our goal is to focus on New York City (5 boroughs)</a:t>
            </a:r>
            <a:r>
              <a:rPr lang="en" sz="1100">
                <a:latin typeface="Lexend"/>
                <a:ea typeface="Lexend"/>
                <a:cs typeface="Lexend"/>
                <a:sym typeface="Lexend"/>
              </a:rPr>
              <a:t> then we filtered out non-NYC</a:t>
            </a:r>
            <a:r>
              <a:rPr b="1" lang="en" sz="1100">
                <a:latin typeface="Lexend"/>
                <a:ea typeface="Lexend"/>
                <a:cs typeface="Lexend"/>
                <a:sym typeface="Lexend"/>
              </a:rPr>
              <a:t> </a:t>
            </a:r>
            <a:r>
              <a:rPr lang="en" sz="1100">
                <a:latin typeface="Lexend"/>
                <a:ea typeface="Lexend"/>
                <a:cs typeface="Lexend"/>
                <a:sym typeface="Lexend"/>
              </a:rPr>
              <a:t>entries to keep only </a:t>
            </a:r>
            <a:r>
              <a:rPr b="1" lang="en" sz="1100">
                <a:latin typeface="Lexend"/>
                <a:ea typeface="Lexend"/>
                <a:cs typeface="Lexend"/>
                <a:sym typeface="Lexend"/>
              </a:rPr>
              <a:t>Manhattan, Brooklyn, Queens, Bronx, Staten Island</a:t>
            </a:r>
            <a:r>
              <a:rPr lang="en" sz="1100">
                <a:latin typeface="Lexend"/>
                <a:ea typeface="Lexend"/>
                <a:cs typeface="Lexend"/>
                <a:sym typeface="Lexend"/>
              </a:rPr>
              <a:t>.</a:t>
            </a:r>
            <a:endParaRPr b="1">
              <a:latin typeface="Lexend"/>
              <a:ea typeface="Lexend"/>
              <a:cs typeface="Lexend"/>
              <a:sym typeface="Lexend"/>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222450"/>
            <a:ext cx="4071900" cy="3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exend"/>
                <a:ea typeface="Lexend"/>
                <a:cs typeface="Lexend"/>
                <a:sym typeface="Lexend"/>
              </a:rPr>
              <a:t>The pie chart below now reflects the true distribution of</a:t>
            </a:r>
            <a:endParaRPr sz="1100">
              <a:solidFill>
                <a:schemeClr val="dk1"/>
              </a:solidFill>
              <a:latin typeface="Lexend"/>
              <a:ea typeface="Lexend"/>
              <a:cs typeface="Lexend"/>
              <a:sym typeface="Lexend"/>
            </a:endParaRPr>
          </a:p>
          <a:p>
            <a:pPr indent="0" lvl="0" marL="0" rtl="0" algn="l">
              <a:spcBef>
                <a:spcPts val="0"/>
              </a:spcBef>
              <a:spcAft>
                <a:spcPts val="0"/>
              </a:spcAft>
              <a:buNone/>
            </a:pPr>
            <a:r>
              <a:rPr lang="en" sz="1100">
                <a:solidFill>
                  <a:schemeClr val="dk1"/>
                </a:solidFill>
                <a:latin typeface="Lexend"/>
                <a:ea typeface="Lexend"/>
                <a:cs typeface="Lexend"/>
                <a:sym typeface="Lexend"/>
              </a:rPr>
              <a:t> incidents (Breakdown and Delays) within NYC, avoiding </a:t>
            </a:r>
            <a:endParaRPr sz="1100">
              <a:solidFill>
                <a:schemeClr val="dk1"/>
              </a:solidFill>
              <a:latin typeface="Lexend"/>
              <a:ea typeface="Lexend"/>
              <a:cs typeface="Lexend"/>
              <a:sym typeface="Lexend"/>
            </a:endParaRPr>
          </a:p>
          <a:p>
            <a:pPr indent="0" lvl="0" marL="0" rtl="0" algn="l">
              <a:spcBef>
                <a:spcPts val="0"/>
              </a:spcBef>
              <a:spcAft>
                <a:spcPts val="0"/>
              </a:spcAft>
              <a:buNone/>
            </a:pPr>
            <a:r>
              <a:rPr lang="en" sz="1100">
                <a:solidFill>
                  <a:schemeClr val="dk1"/>
                </a:solidFill>
                <a:latin typeface="Lexend"/>
                <a:ea typeface="Lexend"/>
                <a:cs typeface="Lexend"/>
                <a:sym typeface="Lexend"/>
              </a:rPr>
              <a:t>noise from out-of-city records and keeping the analysis</a:t>
            </a:r>
            <a:endParaRPr sz="1100">
              <a:solidFill>
                <a:schemeClr val="dk1"/>
              </a:solidFill>
              <a:latin typeface="Lexend"/>
              <a:ea typeface="Lexend"/>
              <a:cs typeface="Lexend"/>
              <a:sym typeface="Lexend"/>
            </a:endParaRPr>
          </a:p>
          <a:p>
            <a:pPr indent="0" lvl="0" marL="0" rtl="0" algn="l">
              <a:spcBef>
                <a:spcPts val="0"/>
              </a:spcBef>
              <a:spcAft>
                <a:spcPts val="0"/>
              </a:spcAft>
              <a:buNone/>
            </a:pPr>
            <a:r>
              <a:rPr lang="en" sz="1100">
                <a:solidFill>
                  <a:schemeClr val="dk1"/>
                </a:solidFill>
                <a:latin typeface="Lexend"/>
                <a:ea typeface="Lexend"/>
                <a:cs typeface="Lexend"/>
                <a:sym typeface="Lexend"/>
              </a:rPr>
              <a:t> aligned with our objective.</a:t>
            </a:r>
            <a:br>
              <a:rPr lang="en" sz="1100">
                <a:solidFill>
                  <a:schemeClr val="dk1"/>
                </a:solidFill>
                <a:latin typeface="Lexend"/>
                <a:ea typeface="Lexend"/>
                <a:cs typeface="Lexend"/>
                <a:sym typeface="Lexend"/>
              </a:rPr>
            </a:br>
            <a:endParaRPr>
              <a:latin typeface="Lexend"/>
              <a:ea typeface="Lexend"/>
              <a:cs typeface="Lexend"/>
              <a:sym typeface="Lexend"/>
            </a:endParaRPr>
          </a:p>
        </p:txBody>
      </p:sp>
      <p:pic>
        <p:nvPicPr>
          <p:cNvPr id="95" name="Google Shape;95;p18"/>
          <p:cNvPicPr preferRelativeResize="0"/>
          <p:nvPr/>
        </p:nvPicPr>
        <p:blipFill>
          <a:blip r:embed="rId3">
            <a:alphaModFix/>
          </a:blip>
          <a:stretch>
            <a:fillRect/>
          </a:stretch>
        </p:blipFill>
        <p:spPr>
          <a:xfrm>
            <a:off x="311700" y="2210800"/>
            <a:ext cx="3432400" cy="3023100"/>
          </a:xfrm>
          <a:prstGeom prst="rect">
            <a:avLst/>
          </a:prstGeom>
          <a:noFill/>
          <a:ln>
            <a:noFill/>
          </a:ln>
        </p:spPr>
      </p:pic>
      <p:sp>
        <p:nvSpPr>
          <p:cNvPr id="96" name="Google Shape;96;p18"/>
          <p:cNvSpPr txBox="1"/>
          <p:nvPr/>
        </p:nvSpPr>
        <p:spPr>
          <a:xfrm>
            <a:off x="4383600" y="3966500"/>
            <a:ext cx="43929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1"/>
                </a:solidFill>
                <a:latin typeface="Lexend"/>
                <a:ea typeface="Lexend"/>
                <a:cs typeface="Lexend"/>
                <a:sym typeface="Lexend"/>
              </a:rPr>
              <a:t>This chart summarizes average delay minutes by borough and each borough’s share of the system’s total delay time.Queens has the longest and largest share of delays(49.6 min, 23.8%). Manhattan and Brooklyn follow (42.7 min, 20.5% each). Staten Island is slightly lower (41.2 min,19.8%). The Bronx is best(30.7 min, 14.8%).</a:t>
            </a:r>
            <a:endParaRPr sz="1100">
              <a:solidFill>
                <a:schemeClr val="dk1"/>
              </a:solidFill>
              <a:latin typeface="Lexend"/>
              <a:ea typeface="Lexend"/>
              <a:cs typeface="Lexend"/>
              <a:sym typeface="Lexend"/>
            </a:endParaRPr>
          </a:p>
        </p:txBody>
      </p:sp>
      <p:pic>
        <p:nvPicPr>
          <p:cNvPr id="97" name="Google Shape;97;p18"/>
          <p:cNvPicPr preferRelativeResize="0"/>
          <p:nvPr/>
        </p:nvPicPr>
        <p:blipFill>
          <a:blip r:embed="rId4">
            <a:alphaModFix/>
          </a:blip>
          <a:stretch>
            <a:fillRect/>
          </a:stretch>
        </p:blipFill>
        <p:spPr>
          <a:xfrm>
            <a:off x="4504050" y="1222450"/>
            <a:ext cx="3910751" cy="2851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exend"/>
                <a:ea typeface="Lexend"/>
                <a:cs typeface="Lexend"/>
                <a:sym typeface="Lexend"/>
              </a:rPr>
              <a:t>Exploratory Data Analysis</a:t>
            </a:r>
            <a:endParaRPr>
              <a:latin typeface="Lexend"/>
              <a:ea typeface="Lexend"/>
              <a:cs typeface="Lexend"/>
              <a:sym typeface="Lexend"/>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222450"/>
            <a:ext cx="8520600" cy="387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Lexend"/>
                <a:ea typeface="Lexend"/>
                <a:cs typeface="Lexend"/>
                <a:sym typeface="Lexend"/>
              </a:rPr>
              <a:t>This </a:t>
            </a:r>
            <a:r>
              <a:rPr b="1" lang="en" sz="1300">
                <a:solidFill>
                  <a:schemeClr val="dk1"/>
                </a:solidFill>
                <a:latin typeface="Lexend"/>
                <a:ea typeface="Lexend"/>
                <a:cs typeface="Lexend"/>
                <a:sym typeface="Lexend"/>
              </a:rPr>
              <a:t>Top 10 Companies by incidents chart </a:t>
            </a:r>
            <a:endParaRPr b="1" sz="1300">
              <a:solidFill>
                <a:schemeClr val="dk1"/>
              </a:solidFill>
              <a:latin typeface="Lexend"/>
              <a:ea typeface="Lexend"/>
              <a:cs typeface="Lexend"/>
              <a:sym typeface="Lexend"/>
            </a:endParaRPr>
          </a:p>
          <a:p>
            <a:pPr indent="0" lvl="0" marL="0" rtl="0" algn="just">
              <a:spcBef>
                <a:spcPts val="0"/>
              </a:spcBef>
              <a:spcAft>
                <a:spcPts val="0"/>
              </a:spcAft>
              <a:buNone/>
            </a:pPr>
            <a:r>
              <a:rPr lang="en" sz="1300">
                <a:solidFill>
                  <a:schemeClr val="dk1"/>
                </a:solidFill>
                <a:latin typeface="Lexend"/>
                <a:ea typeface="Lexend"/>
                <a:cs typeface="Lexend"/>
                <a:sym typeface="Lexend"/>
              </a:rPr>
              <a:t>shows that some companies like Pride and </a:t>
            </a:r>
            <a:endParaRPr sz="1300">
              <a:solidFill>
                <a:schemeClr val="dk1"/>
              </a:solidFill>
              <a:latin typeface="Lexend"/>
              <a:ea typeface="Lexend"/>
              <a:cs typeface="Lexend"/>
              <a:sym typeface="Lexend"/>
            </a:endParaRPr>
          </a:p>
          <a:p>
            <a:pPr indent="0" lvl="0" marL="0" rtl="0" algn="just">
              <a:spcBef>
                <a:spcPts val="0"/>
              </a:spcBef>
              <a:spcAft>
                <a:spcPts val="0"/>
              </a:spcAft>
              <a:buNone/>
            </a:pPr>
            <a:r>
              <a:rPr lang="en" sz="1300">
                <a:solidFill>
                  <a:schemeClr val="dk1"/>
                </a:solidFill>
                <a:latin typeface="Lexend"/>
                <a:ea typeface="Lexend"/>
                <a:cs typeface="Lexend"/>
                <a:sym typeface="Lexend"/>
              </a:rPr>
              <a:t>Pioneer have significantly more incidents. This </a:t>
            </a:r>
            <a:endParaRPr sz="1300">
              <a:solidFill>
                <a:schemeClr val="dk1"/>
              </a:solidFill>
              <a:latin typeface="Lexend"/>
              <a:ea typeface="Lexend"/>
              <a:cs typeface="Lexend"/>
              <a:sym typeface="Lexend"/>
            </a:endParaRPr>
          </a:p>
          <a:p>
            <a:pPr indent="0" lvl="0" marL="0" rtl="0" algn="just">
              <a:spcBef>
                <a:spcPts val="0"/>
              </a:spcBef>
              <a:spcAft>
                <a:spcPts val="0"/>
              </a:spcAft>
              <a:buNone/>
            </a:pPr>
            <a:r>
              <a:rPr lang="en" sz="1300">
                <a:solidFill>
                  <a:schemeClr val="dk1"/>
                </a:solidFill>
                <a:latin typeface="Lexend"/>
                <a:ea typeface="Lexend"/>
                <a:cs typeface="Lexend"/>
                <a:sym typeface="Lexend"/>
              </a:rPr>
              <a:t>could be because they operate more routes or </a:t>
            </a:r>
            <a:endParaRPr sz="1300">
              <a:solidFill>
                <a:schemeClr val="dk1"/>
              </a:solidFill>
              <a:latin typeface="Lexend"/>
              <a:ea typeface="Lexend"/>
              <a:cs typeface="Lexend"/>
              <a:sym typeface="Lexend"/>
            </a:endParaRPr>
          </a:p>
          <a:p>
            <a:pPr indent="0" lvl="0" marL="0" rtl="0" algn="just">
              <a:spcBef>
                <a:spcPts val="0"/>
              </a:spcBef>
              <a:spcAft>
                <a:spcPts val="0"/>
              </a:spcAft>
              <a:buNone/>
            </a:pPr>
            <a:r>
              <a:rPr lang="en" sz="1300">
                <a:solidFill>
                  <a:schemeClr val="dk1"/>
                </a:solidFill>
                <a:latin typeface="Lexend"/>
                <a:ea typeface="Lexend"/>
                <a:cs typeface="Lexend"/>
                <a:sym typeface="Lexend"/>
              </a:rPr>
              <a:t>have maintenance issues. It helps identify </a:t>
            </a:r>
            <a:endParaRPr sz="1300">
              <a:solidFill>
                <a:schemeClr val="dk1"/>
              </a:solidFill>
              <a:latin typeface="Lexend"/>
              <a:ea typeface="Lexend"/>
              <a:cs typeface="Lexend"/>
              <a:sym typeface="Lexend"/>
            </a:endParaRPr>
          </a:p>
          <a:p>
            <a:pPr indent="0" lvl="0" marL="0" rtl="0" algn="just">
              <a:spcBef>
                <a:spcPts val="0"/>
              </a:spcBef>
              <a:spcAft>
                <a:spcPts val="0"/>
              </a:spcAft>
              <a:buNone/>
            </a:pPr>
            <a:r>
              <a:rPr lang="en" sz="1300">
                <a:solidFill>
                  <a:schemeClr val="dk1"/>
                </a:solidFill>
                <a:latin typeface="Lexend"/>
                <a:ea typeface="Lexend"/>
                <a:cs typeface="Lexend"/>
                <a:sym typeface="Lexend"/>
              </a:rPr>
              <a:t>companies that might need more attention </a:t>
            </a:r>
            <a:endParaRPr sz="1300">
              <a:solidFill>
                <a:schemeClr val="dk1"/>
              </a:solidFill>
              <a:latin typeface="Lexend"/>
              <a:ea typeface="Lexend"/>
              <a:cs typeface="Lexend"/>
              <a:sym typeface="Lexend"/>
            </a:endParaRPr>
          </a:p>
          <a:p>
            <a:pPr indent="0" lvl="0" marL="0" rtl="0" algn="just">
              <a:spcBef>
                <a:spcPts val="0"/>
              </a:spcBef>
              <a:spcAft>
                <a:spcPts val="0"/>
              </a:spcAft>
              <a:buNone/>
            </a:pPr>
            <a:r>
              <a:rPr lang="en" sz="1300">
                <a:solidFill>
                  <a:schemeClr val="dk1"/>
                </a:solidFill>
                <a:latin typeface="Lexend"/>
                <a:ea typeface="Lexend"/>
                <a:cs typeface="Lexend"/>
                <a:sym typeface="Lexend"/>
              </a:rPr>
              <a:t>for service quality.</a:t>
            </a:r>
            <a:endParaRPr sz="1300">
              <a:solidFill>
                <a:schemeClr val="dk1"/>
              </a:solidFill>
              <a:latin typeface="Lexend"/>
              <a:ea typeface="Lexend"/>
              <a:cs typeface="Lexend"/>
              <a:sym typeface="Lexend"/>
            </a:endParaRPr>
          </a:p>
          <a:p>
            <a:pPr indent="0" lvl="0" marL="0" rtl="0" algn="l">
              <a:spcBef>
                <a:spcPts val="0"/>
              </a:spcBef>
              <a:spcAft>
                <a:spcPts val="1600"/>
              </a:spcAft>
              <a:buNone/>
            </a:pPr>
            <a:r>
              <a:t/>
            </a:r>
            <a:endParaRPr>
              <a:solidFill>
                <a:schemeClr val="dk1"/>
              </a:solidFill>
              <a:latin typeface="Lexend"/>
              <a:ea typeface="Lexend"/>
              <a:cs typeface="Lexend"/>
              <a:sym typeface="Lexend"/>
            </a:endParaRPr>
          </a:p>
        </p:txBody>
      </p:sp>
      <p:pic>
        <p:nvPicPr>
          <p:cNvPr id="104" name="Google Shape;104;p19"/>
          <p:cNvPicPr preferRelativeResize="0"/>
          <p:nvPr/>
        </p:nvPicPr>
        <p:blipFill>
          <a:blip r:embed="rId3">
            <a:alphaModFix/>
          </a:blip>
          <a:stretch>
            <a:fillRect/>
          </a:stretch>
        </p:blipFill>
        <p:spPr>
          <a:xfrm>
            <a:off x="4105525" y="1222450"/>
            <a:ext cx="4726775" cy="2242750"/>
          </a:xfrm>
          <a:prstGeom prst="rect">
            <a:avLst/>
          </a:prstGeom>
          <a:noFill/>
          <a:ln>
            <a:noFill/>
          </a:ln>
        </p:spPr>
      </p:pic>
      <p:pic>
        <p:nvPicPr>
          <p:cNvPr id="105" name="Google Shape;105;p19"/>
          <p:cNvPicPr preferRelativeResize="0"/>
          <p:nvPr/>
        </p:nvPicPr>
        <p:blipFill>
          <a:blip r:embed="rId4">
            <a:alphaModFix/>
          </a:blip>
          <a:stretch>
            <a:fillRect/>
          </a:stretch>
        </p:blipFill>
        <p:spPr>
          <a:xfrm>
            <a:off x="50925" y="2900750"/>
            <a:ext cx="4202900" cy="2242750"/>
          </a:xfrm>
          <a:prstGeom prst="rect">
            <a:avLst/>
          </a:prstGeom>
          <a:noFill/>
          <a:ln>
            <a:noFill/>
          </a:ln>
        </p:spPr>
      </p:pic>
      <p:sp>
        <p:nvSpPr>
          <p:cNvPr id="106" name="Google Shape;106;p19"/>
          <p:cNvSpPr txBox="1"/>
          <p:nvPr/>
        </p:nvSpPr>
        <p:spPr>
          <a:xfrm>
            <a:off x="4439175" y="3512400"/>
            <a:ext cx="4531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exend"/>
                <a:ea typeface="Lexend"/>
                <a:cs typeface="Lexend"/>
                <a:sym typeface="Lexend"/>
              </a:rPr>
              <a:t>This </a:t>
            </a:r>
            <a:r>
              <a:rPr b="1" lang="en" sz="1300">
                <a:latin typeface="Lexend"/>
                <a:ea typeface="Lexend"/>
                <a:cs typeface="Lexend"/>
                <a:sym typeface="Lexend"/>
              </a:rPr>
              <a:t>Distribution of Delay Minutes chart</a:t>
            </a:r>
            <a:r>
              <a:rPr lang="en" sz="1300">
                <a:latin typeface="Lexend"/>
                <a:ea typeface="Lexend"/>
                <a:cs typeface="Lexend"/>
                <a:sym typeface="Lexend"/>
              </a:rPr>
              <a:t> shows delay times into five ranges and counts incidents in each.Most delays are 16–30 minutes (biggest bar). There’s also a lot of long delays (61–90 min), and very few short ones (0–15 min). </a:t>
            </a:r>
            <a:endParaRPr sz="13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509725"/>
            <a:ext cx="8520600" cy="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latin typeface="Lexend"/>
                <a:ea typeface="Lexend"/>
                <a:cs typeface="Lexend"/>
                <a:sym typeface="Lexend"/>
              </a:rPr>
              <a:t>Exploratory Data Analysis</a:t>
            </a:r>
            <a:endParaRPr sz="2700">
              <a:latin typeface="Lexend"/>
              <a:ea typeface="Lexend"/>
              <a:cs typeface="Lexend"/>
              <a:sym typeface="Lexend"/>
            </a:endParaRPr>
          </a:p>
          <a:p>
            <a:pPr indent="0" lvl="0" marL="0" rtl="0" algn="l">
              <a:spcBef>
                <a:spcPts val="0"/>
              </a:spcBef>
              <a:spcAft>
                <a:spcPts val="0"/>
              </a:spcAft>
              <a:buNone/>
            </a:pPr>
            <a:r>
              <a:t/>
            </a:r>
            <a:endParaRPr sz="2700"/>
          </a:p>
        </p:txBody>
      </p:sp>
      <p:sp>
        <p:nvSpPr>
          <p:cNvPr id="112" name="Google Shape;112;p20"/>
          <p:cNvSpPr txBox="1"/>
          <p:nvPr>
            <p:ph idx="1" type="body"/>
          </p:nvPr>
        </p:nvSpPr>
        <p:spPr>
          <a:xfrm>
            <a:off x="311700" y="1093625"/>
            <a:ext cx="4368300" cy="146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latin typeface="Lexend"/>
                <a:ea typeface="Lexend"/>
                <a:cs typeface="Lexend"/>
                <a:sym typeface="Lexend"/>
              </a:rPr>
              <a:t>This bar chart shows the top reasons buses are delayed. “</a:t>
            </a:r>
            <a:r>
              <a:rPr b="1" lang="en" sz="1400">
                <a:solidFill>
                  <a:schemeClr val="dk1"/>
                </a:solidFill>
                <a:latin typeface="Lexend"/>
                <a:ea typeface="Lexend"/>
                <a:cs typeface="Lexend"/>
                <a:sym typeface="Lexend"/>
              </a:rPr>
              <a:t>Heavy Traffic</a:t>
            </a:r>
            <a:r>
              <a:rPr lang="en" sz="1400">
                <a:solidFill>
                  <a:schemeClr val="dk1"/>
                </a:solidFill>
                <a:latin typeface="Lexend"/>
                <a:ea typeface="Lexend"/>
                <a:cs typeface="Lexend"/>
                <a:sym typeface="Lexend"/>
              </a:rPr>
              <a:t>” dominates by a huge margin, far more than any other category. “Other” is second, followed by “Mechanical Problem,” while the remaining reasons (weather, flat tire, accidents, etc.) occur comparatively rarely. </a:t>
            </a:r>
            <a:endParaRPr sz="1400">
              <a:solidFill>
                <a:schemeClr val="dk1"/>
              </a:solidFill>
              <a:latin typeface="Lexend"/>
              <a:ea typeface="Lexend"/>
              <a:cs typeface="Lexend"/>
              <a:sym typeface="Lexend"/>
            </a:endParaRPr>
          </a:p>
        </p:txBody>
      </p:sp>
      <p:pic>
        <p:nvPicPr>
          <p:cNvPr id="113" name="Google Shape;113;p20"/>
          <p:cNvPicPr preferRelativeResize="0"/>
          <p:nvPr/>
        </p:nvPicPr>
        <p:blipFill>
          <a:blip r:embed="rId3">
            <a:alphaModFix/>
          </a:blip>
          <a:stretch>
            <a:fillRect/>
          </a:stretch>
        </p:blipFill>
        <p:spPr>
          <a:xfrm>
            <a:off x="4865475" y="649750"/>
            <a:ext cx="4138276" cy="2714375"/>
          </a:xfrm>
          <a:prstGeom prst="rect">
            <a:avLst/>
          </a:prstGeom>
          <a:noFill/>
          <a:ln>
            <a:noFill/>
          </a:ln>
        </p:spPr>
      </p:pic>
      <p:pic>
        <p:nvPicPr>
          <p:cNvPr id="114" name="Google Shape;114;p20"/>
          <p:cNvPicPr preferRelativeResize="0"/>
          <p:nvPr/>
        </p:nvPicPr>
        <p:blipFill>
          <a:blip r:embed="rId4">
            <a:alphaModFix/>
          </a:blip>
          <a:stretch>
            <a:fillRect/>
          </a:stretch>
        </p:blipFill>
        <p:spPr>
          <a:xfrm>
            <a:off x="152400" y="2687650"/>
            <a:ext cx="4366049" cy="2303451"/>
          </a:xfrm>
          <a:prstGeom prst="rect">
            <a:avLst/>
          </a:prstGeom>
          <a:noFill/>
          <a:ln>
            <a:noFill/>
          </a:ln>
        </p:spPr>
      </p:pic>
      <p:sp>
        <p:nvSpPr>
          <p:cNvPr id="115" name="Google Shape;115;p20"/>
          <p:cNvSpPr txBox="1"/>
          <p:nvPr/>
        </p:nvSpPr>
        <p:spPr>
          <a:xfrm>
            <a:off x="4930313" y="3477125"/>
            <a:ext cx="4008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Lexend"/>
                <a:ea typeface="Lexend"/>
                <a:cs typeface="Lexend"/>
                <a:sym typeface="Lexend"/>
              </a:rPr>
              <a:t>This line chart shows bus incidents by hour of day. There’s a sharp </a:t>
            </a:r>
            <a:r>
              <a:rPr b="1" lang="en" sz="1500">
                <a:solidFill>
                  <a:schemeClr val="dk1"/>
                </a:solidFill>
                <a:latin typeface="Lexend"/>
                <a:ea typeface="Lexend"/>
                <a:cs typeface="Lexend"/>
                <a:sym typeface="Lexend"/>
              </a:rPr>
              <a:t>morning peak (5–7 AM)</a:t>
            </a:r>
            <a:r>
              <a:rPr lang="en" sz="1500">
                <a:solidFill>
                  <a:schemeClr val="dk1"/>
                </a:solidFill>
                <a:latin typeface="Lexend"/>
                <a:ea typeface="Lexend"/>
                <a:cs typeface="Lexend"/>
                <a:sym typeface="Lexend"/>
              </a:rPr>
              <a:t>, a smaller </a:t>
            </a:r>
            <a:r>
              <a:rPr b="1" lang="en" sz="1500">
                <a:solidFill>
                  <a:schemeClr val="dk1"/>
                </a:solidFill>
                <a:latin typeface="Lexend"/>
                <a:ea typeface="Lexend"/>
                <a:cs typeface="Lexend"/>
                <a:sym typeface="Lexend"/>
              </a:rPr>
              <a:t>afternoon peak (1–3 PM)</a:t>
            </a:r>
            <a:r>
              <a:rPr lang="en" sz="1500">
                <a:solidFill>
                  <a:schemeClr val="dk1"/>
                </a:solidFill>
                <a:latin typeface="Lexend"/>
                <a:ea typeface="Lexend"/>
                <a:cs typeface="Lexend"/>
                <a:sym typeface="Lexend"/>
              </a:rPr>
              <a:t>, and very few incidents outside school commute hours.Late night and evening have almost no incidents.</a:t>
            </a:r>
            <a:endParaRPr sz="1800">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exend"/>
                <a:ea typeface="Lexend"/>
                <a:cs typeface="Lexend"/>
                <a:sym typeface="Lexend"/>
              </a:rPr>
              <a:t>Modeling - Regression using RF Regressor </a:t>
            </a:r>
            <a:endParaRPr>
              <a:latin typeface="Lexend"/>
              <a:ea typeface="Lexend"/>
              <a:cs typeface="Lexend"/>
              <a:sym typeface="Lexend"/>
            </a:endParaRPr>
          </a:p>
        </p:txBody>
      </p:sp>
      <p:sp>
        <p:nvSpPr>
          <p:cNvPr id="121" name="Google Shape;121;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Lexend"/>
                <a:ea typeface="Lexend"/>
                <a:cs typeface="Lexend"/>
                <a:sym typeface="Lexend"/>
              </a:rPr>
              <a:t>*** Goal - Predict the delay time (in minutes) for a bus incident ***</a:t>
            </a:r>
            <a:endParaRPr b="1" sz="1100">
              <a:latin typeface="Lexend"/>
              <a:ea typeface="Lexend"/>
              <a:cs typeface="Lexend"/>
              <a:sym typeface="Lexend"/>
            </a:endParaRPr>
          </a:p>
          <a:p>
            <a:pPr indent="0" lvl="0" marL="0" rtl="0" algn="l">
              <a:spcBef>
                <a:spcPts val="1600"/>
              </a:spcBef>
              <a:spcAft>
                <a:spcPts val="0"/>
              </a:spcAft>
              <a:buClr>
                <a:schemeClr val="dk1"/>
              </a:buClr>
              <a:buSzPts val="1100"/>
              <a:buFont typeface="Arial"/>
              <a:buNone/>
            </a:pPr>
            <a:r>
              <a:rPr b="1" lang="en" sz="1400">
                <a:latin typeface="Lexend"/>
                <a:ea typeface="Lexend"/>
                <a:cs typeface="Lexend"/>
                <a:sym typeface="Lexend"/>
              </a:rPr>
              <a:t>Workflow Pipeline: Preprocessing -&gt; Model Training -&gt; Evaluation </a:t>
            </a:r>
            <a:endParaRPr b="1" sz="1400">
              <a:latin typeface="Lexend"/>
              <a:ea typeface="Lexend"/>
              <a:cs typeface="Lexend"/>
              <a:sym typeface="Lexend"/>
            </a:endParaRPr>
          </a:p>
          <a:p>
            <a:pPr indent="-317500" lvl="0" marL="457200" rtl="0" algn="l">
              <a:spcBef>
                <a:spcPts val="1600"/>
              </a:spcBef>
              <a:spcAft>
                <a:spcPts val="0"/>
              </a:spcAft>
              <a:buSzPts val="1400"/>
              <a:buFont typeface="Lexend"/>
              <a:buAutoNum type="arabicPeriod"/>
            </a:pPr>
            <a:r>
              <a:rPr lang="en" sz="1400">
                <a:latin typeface="Lexend"/>
                <a:ea typeface="Lexend"/>
                <a:cs typeface="Lexend"/>
                <a:sym typeface="Lexend"/>
              </a:rPr>
              <a:t>Preprocessing - Label Encoding for categorical variables, splitting data (train, test), removed our target variable </a:t>
            </a:r>
            <a:r>
              <a:rPr b="1" lang="en" sz="1400">
                <a:latin typeface="Lexend"/>
                <a:ea typeface="Lexend"/>
                <a:cs typeface="Lexend"/>
                <a:sym typeface="Lexend"/>
              </a:rPr>
              <a:t>“Delay_Minutes” </a:t>
            </a:r>
            <a:r>
              <a:rPr lang="en" sz="1400">
                <a:latin typeface="Lexend"/>
                <a:ea typeface="Lexend"/>
                <a:cs typeface="Lexend"/>
                <a:sym typeface="Lexend"/>
              </a:rPr>
              <a:t>from our input columns </a:t>
            </a:r>
            <a:endParaRPr sz="1400">
              <a:latin typeface="Lexend"/>
              <a:ea typeface="Lexend"/>
              <a:cs typeface="Lexend"/>
              <a:sym typeface="Lexend"/>
            </a:endParaRPr>
          </a:p>
          <a:p>
            <a:pPr indent="-317500" lvl="0" marL="457200" rtl="0" algn="l">
              <a:spcBef>
                <a:spcPts val="0"/>
              </a:spcBef>
              <a:spcAft>
                <a:spcPts val="0"/>
              </a:spcAft>
              <a:buSzPts val="1400"/>
              <a:buFont typeface="Lexend"/>
              <a:buAutoNum type="arabicPeriod"/>
            </a:pPr>
            <a:r>
              <a:rPr lang="en" sz="1400">
                <a:latin typeface="Lexend"/>
                <a:ea typeface="Lexend"/>
                <a:cs typeface="Lexend"/>
                <a:sym typeface="Lexend"/>
              </a:rPr>
              <a:t>Model Training - Used Random Forest Regressor (Parameters: n_estimators = 100, random_state =42) </a:t>
            </a:r>
            <a:endParaRPr sz="14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Features included: Reason, Bus_Company_Name, Run_Type, School_Year, Borough, etc.</a:t>
            </a:r>
            <a:endParaRPr sz="1200">
              <a:latin typeface="Lexend"/>
              <a:ea typeface="Lexend"/>
              <a:cs typeface="Lexend"/>
              <a:sym typeface="Lexend"/>
            </a:endParaRPr>
          </a:p>
          <a:p>
            <a:pPr indent="-317500" lvl="0" marL="457200" rtl="0" algn="l">
              <a:spcBef>
                <a:spcPts val="0"/>
              </a:spcBef>
              <a:spcAft>
                <a:spcPts val="0"/>
              </a:spcAft>
              <a:buSzPts val="1400"/>
              <a:buFont typeface="Lexend"/>
              <a:buAutoNum type="arabicPeriod"/>
            </a:pPr>
            <a:r>
              <a:rPr lang="en" sz="1400">
                <a:latin typeface="Lexend"/>
                <a:ea typeface="Lexend"/>
                <a:cs typeface="Lexend"/>
                <a:sym typeface="Lexend"/>
              </a:rPr>
              <a:t>Evaluation - Three types of Model Evaluation Methods</a:t>
            </a:r>
            <a:endParaRPr sz="14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Root Mean Squared Error (RMSE): Measures avg error in Delay_Minutes </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R2 Score: How well is the model able to predict for our target Delay_Minutes</a:t>
            </a:r>
            <a:endParaRPr sz="1200">
              <a:latin typeface="Lexend"/>
              <a:ea typeface="Lexend"/>
              <a:cs typeface="Lexend"/>
              <a:sym typeface="Lexend"/>
            </a:endParaRPr>
          </a:p>
          <a:p>
            <a:pPr indent="-304800" lvl="0" marL="914400" rtl="0" algn="l">
              <a:spcBef>
                <a:spcPts val="0"/>
              </a:spcBef>
              <a:spcAft>
                <a:spcPts val="0"/>
              </a:spcAft>
              <a:buSzPts val="1200"/>
              <a:buFont typeface="Lexend"/>
              <a:buChar char="-"/>
            </a:pPr>
            <a:r>
              <a:rPr lang="en" sz="1200">
                <a:latin typeface="Lexend"/>
                <a:ea typeface="Lexend"/>
                <a:cs typeface="Lexend"/>
                <a:sym typeface="Lexend"/>
              </a:rPr>
              <a:t>Feature Importance - Allows us to understand which columns had the most impact on model performance</a:t>
            </a:r>
            <a:endParaRPr sz="12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