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Lexend"/>
      <p:regular r:id="rId26"/>
      <p:bold r:id="rId27"/>
    </p:embeddedFont>
    <p:embeddedFont>
      <p:font typeface="Roboto Mon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E28A748-905C-4F6B-AD1C-26D741B6E1E4}">
  <a:tblStyle styleId="{BE28A748-905C-4F6B-AD1C-26D741B6E1E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exend-regular.fntdata"/><Relationship Id="rId25" Type="http://schemas.openxmlformats.org/officeDocument/2006/relationships/slide" Target="slides/slide19.xml"/><Relationship Id="rId28" Type="http://schemas.openxmlformats.org/officeDocument/2006/relationships/font" Target="fonts/RobotoMono-regular.fntdata"/><Relationship Id="rId27" Type="http://schemas.openxmlformats.org/officeDocument/2006/relationships/font" Target="fonts/Lexen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on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3cf721e57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3cf721e57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685d390eb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685d390eb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688104078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688104078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3cf721e57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3cf721e57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3cf721e57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3cf721e57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3cf721e57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3cf721e57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3cf721e57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3cf721e57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3cf721e57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3cf721e57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3cf721e57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3cf721e57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3cf721e57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3cf721e57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3d0dda6ae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3d0dda6ae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3cf721e5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3cf721e5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3d0dda6a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3d0dda6a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3cf721e57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3cf721e57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3cf721e57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3cf721e57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3cf721e57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3cf721e57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3cf721e57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3cf721e57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3cf721e57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3cf721e57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0.png"/><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2.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grpSp>
        <p:nvGrpSpPr>
          <p:cNvPr id="9" name="Google Shape;9;p1"/>
          <p:cNvGrpSpPr/>
          <p:nvPr/>
        </p:nvGrpSpPr>
        <p:grpSpPr>
          <a:xfrm>
            <a:off x="0" y="0"/>
            <a:ext cx="9143997" cy="581175"/>
            <a:chOff x="0" y="0"/>
            <a:chExt cx="9143997" cy="581175"/>
          </a:xfrm>
        </p:grpSpPr>
        <p:pic>
          <p:nvPicPr>
            <p:cNvPr id="10" name="Google Shape;10;p1" title="umbc logo.png"/>
            <p:cNvPicPr preferRelativeResize="0"/>
            <p:nvPr/>
          </p:nvPicPr>
          <p:blipFill rotWithShape="1">
            <a:blip r:embed="rId1">
              <a:alphaModFix/>
            </a:blip>
            <a:srcRect b="86327" l="0" r="0" t="0"/>
            <a:stretch/>
          </p:blipFill>
          <p:spPr>
            <a:xfrm>
              <a:off x="0" y="0"/>
              <a:ext cx="9143997" cy="581175"/>
            </a:xfrm>
            <a:prstGeom prst="rect">
              <a:avLst/>
            </a:prstGeom>
            <a:noFill/>
            <a:ln>
              <a:noFill/>
            </a:ln>
          </p:spPr>
        </p:pic>
        <p:pic>
          <p:nvPicPr>
            <p:cNvPr id="11" name="Google Shape;11;p1" title="umbc logo1.png"/>
            <p:cNvPicPr preferRelativeResize="0"/>
            <p:nvPr/>
          </p:nvPicPr>
          <p:blipFill>
            <a:blip r:embed="rId2">
              <a:alphaModFix/>
            </a:blip>
            <a:stretch>
              <a:fillRect/>
            </a:stretch>
          </p:blipFill>
          <p:spPr>
            <a:xfrm>
              <a:off x="0" y="65400"/>
              <a:ext cx="1881425" cy="399550"/>
            </a:xfrm>
            <a:prstGeom prst="rect">
              <a:avLst/>
            </a:prstGeom>
            <a:noFill/>
            <a:ln>
              <a:noFill/>
            </a:ln>
          </p:spPr>
        </p:pic>
      </p:grpSp>
      <p:pic>
        <p:nvPicPr>
          <p:cNvPr id="12" name="Google Shape;12;p1" title="umbc logo2.png"/>
          <p:cNvPicPr preferRelativeResize="0"/>
          <p:nvPr/>
        </p:nvPicPr>
        <p:blipFill>
          <a:blip r:embed="rId3">
            <a:alphaModFix/>
          </a:blip>
          <a:stretch>
            <a:fillRect/>
          </a:stretch>
        </p:blipFill>
        <p:spPr>
          <a:xfrm>
            <a:off x="8165675" y="4151900"/>
            <a:ext cx="978325" cy="991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naalemi/Predicting_NYC_School_Bus_Breakdowns_Capstone_Project-Team-B-"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ata.cityofnewyork.us/Transportation/Bus-Breakdown-and-Delays/ez4e-fazm/about_data" TargetMode="External"/><Relationship Id="rId4" Type="http://schemas.openxmlformats.org/officeDocument/2006/relationships/hyperlink" Target="https://data.cityofnewyork.us/Transportation/Bus-Breakdown-and-Delays/ez4e-fazm/about_data" TargetMode="External"/><Relationship Id="rId5" Type="http://schemas.openxmlformats.org/officeDocument/2006/relationships/hyperlink" Target="https://www.bcps.org/parents/transportation_status" TargetMode="External"/><Relationship Id="rId6" Type="http://schemas.openxmlformats.org/officeDocument/2006/relationships/hyperlink" Target="https://www.opt-osfns.org/opt/vendors/busbreakdowns/public/default.aspx?search=YE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bcps.org/parents/transportation_status" TargetMode="External"/><Relationship Id="rId4" Type="http://schemas.openxmlformats.org/officeDocument/2006/relationships/hyperlink" Target="https://www.opt-osfns.org/opt/vendors/busbreakdowns/public/default.aspx?search=Y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shorturl.at/OSbdS"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400">
                <a:latin typeface="Calibri"/>
                <a:ea typeface="Calibri"/>
                <a:cs typeface="Calibri"/>
                <a:sym typeface="Calibri"/>
              </a:rPr>
              <a:t>Predicting School Bus Breakdowns and Delays in NYC</a:t>
            </a:r>
            <a:endParaRPr/>
          </a:p>
        </p:txBody>
      </p:sp>
      <p:sp>
        <p:nvSpPr>
          <p:cNvPr id="59" name="Google Shape;59;p13"/>
          <p:cNvSpPr txBox="1"/>
          <p:nvPr>
            <p:ph idx="1" type="subTitle"/>
          </p:nvPr>
        </p:nvSpPr>
        <p:spPr>
          <a:xfrm>
            <a:off x="1785425" y="2869025"/>
            <a:ext cx="5209500" cy="705300"/>
          </a:xfrm>
          <a:prstGeom prst="rect">
            <a:avLst/>
          </a:prstGeom>
        </p:spPr>
        <p:txBody>
          <a:bodyPr anchorCtr="0" anchor="t" bIns="91425" lIns="91425" spcFirstLastPara="1" rIns="91425" wrap="square" tIns="91425">
            <a:noAutofit/>
          </a:bodyPr>
          <a:lstStyle/>
          <a:p>
            <a:pPr indent="0" lvl="0" marL="0" rtl="0" algn="ctr">
              <a:lnSpc>
                <a:spcPct val="95000"/>
              </a:lnSpc>
              <a:spcBef>
                <a:spcPts val="800"/>
              </a:spcBef>
              <a:spcAft>
                <a:spcPts val="0"/>
              </a:spcAft>
              <a:buClr>
                <a:schemeClr val="dk1"/>
              </a:buClr>
              <a:buSzPts val="275"/>
              <a:buFont typeface="Arial"/>
              <a:buNone/>
            </a:pPr>
            <a:r>
              <a:rPr lang="en" sz="2200">
                <a:solidFill>
                  <a:schemeClr val="dk1"/>
                </a:solidFill>
                <a:latin typeface="Calibri"/>
                <a:ea typeface="Calibri"/>
                <a:cs typeface="Calibri"/>
                <a:sym typeface="Calibri"/>
              </a:rPr>
              <a:t>Capstone Project by Team B</a:t>
            </a:r>
            <a:endParaRPr sz="2200">
              <a:solidFill>
                <a:schemeClr val="dk1"/>
              </a:solidFill>
              <a:latin typeface="Calibri"/>
              <a:ea typeface="Calibri"/>
              <a:cs typeface="Calibri"/>
              <a:sym typeface="Calibri"/>
            </a:endParaRPr>
          </a:p>
          <a:p>
            <a:pPr indent="0" lvl="0" marL="0" rtl="0" algn="l">
              <a:lnSpc>
                <a:spcPct val="95000"/>
              </a:lnSpc>
              <a:spcBef>
                <a:spcPts val="800"/>
              </a:spcBef>
              <a:spcAft>
                <a:spcPts val="0"/>
              </a:spcAft>
              <a:buClr>
                <a:schemeClr val="dk1"/>
              </a:buClr>
              <a:buSzPts val="275"/>
              <a:buFont typeface="Arial"/>
              <a:buNone/>
            </a:pPr>
            <a:r>
              <a:t/>
            </a:r>
            <a:endParaRPr sz="1800">
              <a:solidFill>
                <a:schemeClr val="dk1"/>
              </a:solidFill>
              <a:latin typeface="Calibri"/>
              <a:ea typeface="Calibri"/>
              <a:cs typeface="Calibri"/>
              <a:sym typeface="Calibri"/>
            </a:endParaRPr>
          </a:p>
          <a:p>
            <a:pPr indent="0" lvl="0" marL="0" rtl="0" algn="ctr">
              <a:lnSpc>
                <a:spcPct val="80000"/>
              </a:lnSpc>
              <a:spcBef>
                <a:spcPts val="0"/>
              </a:spcBef>
              <a:spcAft>
                <a:spcPts val="0"/>
              </a:spcAft>
              <a:buSzPts val="275"/>
              <a:buNone/>
            </a:pPr>
            <a:r>
              <a:t/>
            </a:r>
            <a:endParaRPr sz="1100"/>
          </a:p>
        </p:txBody>
      </p:sp>
      <p:sp>
        <p:nvSpPr>
          <p:cNvPr id="60" name="Google Shape;60;p13"/>
          <p:cNvSpPr txBox="1"/>
          <p:nvPr/>
        </p:nvSpPr>
        <p:spPr>
          <a:xfrm>
            <a:off x="941250" y="3855275"/>
            <a:ext cx="7261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Calibri"/>
                <a:ea typeface="Calibri"/>
                <a:cs typeface="Calibri"/>
                <a:sym typeface="Calibri"/>
              </a:rPr>
              <a:t>Team Members: Nasim Aalemi, Shobha Panthi, James Gilmore</a:t>
            </a:r>
            <a:endParaRPr sz="700">
              <a:solidFill>
                <a:schemeClr val="dk2"/>
              </a:solidFill>
            </a:endParaRPr>
          </a:p>
        </p:txBody>
      </p:sp>
      <p:sp>
        <p:nvSpPr>
          <p:cNvPr id="61" name="Google Shape;61;p13"/>
          <p:cNvSpPr txBox="1"/>
          <p:nvPr/>
        </p:nvSpPr>
        <p:spPr>
          <a:xfrm>
            <a:off x="85325" y="4644125"/>
            <a:ext cx="8609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800"/>
              </a:spcBef>
              <a:spcAft>
                <a:spcPts val="0"/>
              </a:spcAft>
              <a:buNone/>
            </a:pPr>
            <a:r>
              <a:rPr lang="en">
                <a:solidFill>
                  <a:schemeClr val="dk1"/>
                </a:solidFill>
                <a:latin typeface="Calibri"/>
                <a:ea typeface="Calibri"/>
                <a:cs typeface="Calibri"/>
                <a:sym typeface="Calibri"/>
              </a:rPr>
              <a:t>GitHub Link: </a:t>
            </a:r>
            <a:r>
              <a:rPr lang="en" u="sng">
                <a:solidFill>
                  <a:schemeClr val="accent5"/>
                </a:solidFill>
                <a:latin typeface="Calibri"/>
                <a:ea typeface="Calibri"/>
                <a:cs typeface="Calibri"/>
                <a:sym typeface="Calibri"/>
                <a:hlinkClick r:id="rId3">
                  <a:extLst>
                    <a:ext uri="{A12FA001-AC4F-418D-AE19-62706E023703}">
                      <ahyp:hlinkClr val="tx"/>
                    </a:ext>
                  </a:extLst>
                </a:hlinkClick>
              </a:rPr>
              <a:t>https://github.com/naalemi/Predicting_NYC_School_Bus_Breakdowns_Capstone_Project-Team-B-</a:t>
            </a:r>
            <a:r>
              <a:rPr lang="en">
                <a:solidFill>
                  <a:schemeClr val="dk1"/>
                </a:solidFill>
                <a:latin typeface="Calibri"/>
                <a:ea typeface="Calibri"/>
                <a:cs typeface="Calibri"/>
                <a:sym typeface="Calibri"/>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88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Graph displays the </a:t>
            </a:r>
            <a:r>
              <a:rPr lang="en" sz="1500"/>
              <a:t>lengths</a:t>
            </a:r>
            <a:r>
              <a:rPr lang="en" sz="1500"/>
              <a:t> of delays.</a:t>
            </a:r>
            <a:endParaRPr sz="1500"/>
          </a:p>
          <a:p>
            <a:pPr indent="0" lvl="0" marL="0" rtl="0" algn="l">
              <a:spcBef>
                <a:spcPts val="1200"/>
              </a:spcBef>
              <a:spcAft>
                <a:spcPts val="0"/>
              </a:spcAft>
              <a:buNone/>
            </a:pPr>
            <a:r>
              <a:rPr b="1" lang="en" sz="1100">
                <a:solidFill>
                  <a:schemeClr val="dk1"/>
                </a:solidFill>
              </a:rPr>
              <a:t>This is how we categorized the delay duration:</a:t>
            </a:r>
            <a:endParaRPr b="1"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If the value is </a:t>
            </a:r>
            <a:r>
              <a:rPr b="1" lang="en" sz="1100">
                <a:solidFill>
                  <a:schemeClr val="dk1"/>
                </a:solidFill>
              </a:rPr>
              <a:t>missing</a:t>
            </a:r>
            <a:r>
              <a:rPr lang="en" sz="1100">
                <a:solidFill>
                  <a:schemeClr val="dk1"/>
                </a:solidFill>
              </a:rPr>
              <a:t>, we label it as </a:t>
            </a:r>
            <a:r>
              <a:rPr b="1" lang="en" sz="1100">
                <a:solidFill>
                  <a:schemeClr val="dk1"/>
                </a:solidFill>
              </a:rPr>
              <a:t>'Unknown'</a:t>
            </a:r>
            <a:br>
              <a:rPr b="1" lang="en" sz="1100">
                <a:solidFill>
                  <a:schemeClr val="dk1"/>
                </a:solidFill>
              </a:rPr>
            </a:br>
            <a:endParaRPr b="1"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If the delay is </a:t>
            </a:r>
            <a:r>
              <a:rPr b="1" lang="en" sz="1100">
                <a:solidFill>
                  <a:schemeClr val="dk1"/>
                </a:solidFill>
              </a:rPr>
              <a:t>5 minutes or less</a:t>
            </a:r>
            <a:r>
              <a:rPr lang="en" sz="1100">
                <a:solidFill>
                  <a:schemeClr val="dk1"/>
                </a:solidFill>
              </a:rPr>
              <a:t>, it's </a:t>
            </a:r>
            <a:r>
              <a:rPr b="1" lang="en" sz="1100">
                <a:solidFill>
                  <a:schemeClr val="dk1"/>
                </a:solidFill>
              </a:rPr>
              <a:t>'Short'</a:t>
            </a:r>
            <a:br>
              <a:rPr b="1" lang="en" sz="1100">
                <a:solidFill>
                  <a:schemeClr val="dk1"/>
                </a:solidFill>
              </a:rPr>
            </a:br>
            <a:endParaRPr b="1"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If the delay is </a:t>
            </a:r>
            <a:r>
              <a:rPr b="1" lang="en" sz="1100">
                <a:solidFill>
                  <a:schemeClr val="dk1"/>
                </a:solidFill>
              </a:rPr>
              <a:t>between 6 and 15 min</a:t>
            </a:r>
            <a:r>
              <a:rPr lang="en" sz="1100">
                <a:solidFill>
                  <a:schemeClr val="dk1"/>
                </a:solidFill>
              </a:rPr>
              <a:t>, it's </a:t>
            </a:r>
            <a:r>
              <a:rPr b="1" lang="en" sz="1100">
                <a:solidFill>
                  <a:schemeClr val="dk1"/>
                </a:solidFill>
              </a:rPr>
              <a:t>'Medium'</a:t>
            </a:r>
            <a:br>
              <a:rPr b="1" lang="en" sz="1100">
                <a:solidFill>
                  <a:schemeClr val="dk1"/>
                </a:solidFill>
              </a:rPr>
            </a:br>
            <a:endParaRPr b="1"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If the delay is </a:t>
            </a:r>
            <a:r>
              <a:rPr b="1" lang="en" sz="1100">
                <a:solidFill>
                  <a:schemeClr val="dk1"/>
                </a:solidFill>
              </a:rPr>
              <a:t>more than 15 minutes</a:t>
            </a:r>
            <a:r>
              <a:rPr lang="en" sz="1100">
                <a:solidFill>
                  <a:schemeClr val="dk1"/>
                </a:solidFill>
              </a:rPr>
              <a:t>, it's </a:t>
            </a:r>
            <a:r>
              <a:rPr b="1" lang="en" sz="1100">
                <a:solidFill>
                  <a:schemeClr val="dk1"/>
                </a:solidFill>
              </a:rPr>
              <a:t>'Long'</a:t>
            </a:r>
            <a:br>
              <a:rPr b="1" lang="en" sz="1100">
                <a:solidFill>
                  <a:schemeClr val="dk1"/>
                </a:solidFill>
              </a:rPr>
            </a:br>
            <a:endParaRPr sz="1500"/>
          </a:p>
        </p:txBody>
      </p:sp>
      <p:pic>
        <p:nvPicPr>
          <p:cNvPr id="118" name="Google Shape;118;p22"/>
          <p:cNvPicPr preferRelativeResize="0"/>
          <p:nvPr/>
        </p:nvPicPr>
        <p:blipFill>
          <a:blip r:embed="rId3">
            <a:alphaModFix/>
          </a:blip>
          <a:stretch>
            <a:fillRect/>
          </a:stretch>
        </p:blipFill>
        <p:spPr>
          <a:xfrm>
            <a:off x="4284600" y="1549950"/>
            <a:ext cx="4547699" cy="3109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526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Continued </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Chart </a:t>
            </a:r>
            <a:r>
              <a:rPr lang="en"/>
              <a:t>illustrates</a:t>
            </a:r>
            <a:r>
              <a:rPr lang="en"/>
              <a:t> why delays </a:t>
            </a:r>
            <a:r>
              <a:rPr lang="en"/>
              <a:t>occur</a:t>
            </a:r>
            <a:r>
              <a:rPr lang="en"/>
              <a:t>.</a:t>
            </a:r>
            <a:endParaRPr/>
          </a:p>
          <a:p>
            <a:pPr indent="-342900" lvl="0" marL="457200" rtl="0" algn="l">
              <a:spcBef>
                <a:spcPts val="1200"/>
              </a:spcBef>
              <a:spcAft>
                <a:spcPts val="0"/>
              </a:spcAft>
              <a:buSzPts val="1800"/>
              <a:buChar char="●"/>
            </a:pPr>
            <a:r>
              <a:rPr lang="en"/>
              <a:t>“Other” value can be </a:t>
            </a:r>
            <a:r>
              <a:rPr lang="en"/>
              <a:t>ambiguous.</a:t>
            </a:r>
            <a:r>
              <a:rPr lang="en"/>
              <a:t> </a:t>
            </a:r>
            <a:endParaRPr/>
          </a:p>
          <a:p>
            <a:pPr indent="-342900" lvl="0" marL="457200" rtl="0" algn="l">
              <a:spcBef>
                <a:spcPts val="0"/>
              </a:spcBef>
              <a:spcAft>
                <a:spcPts val="0"/>
              </a:spcAft>
              <a:buSzPts val="1800"/>
              <a:buChar char="●"/>
            </a:pPr>
            <a:r>
              <a:rPr lang="en"/>
              <a:t>Fu</a:t>
            </a:r>
            <a:r>
              <a:rPr lang="en"/>
              <a:t>rther EDA would give a better</a:t>
            </a:r>
            <a:endParaRPr/>
          </a:p>
          <a:p>
            <a:pPr indent="457200" lvl="0" marL="0" rtl="0" algn="l">
              <a:spcBef>
                <a:spcPts val="1200"/>
              </a:spcBef>
              <a:spcAft>
                <a:spcPts val="1200"/>
              </a:spcAft>
              <a:buNone/>
            </a:pPr>
            <a:r>
              <a:rPr lang="en"/>
              <a:t>understanding of the “other” value.</a:t>
            </a:r>
            <a:endParaRPr/>
          </a:p>
        </p:txBody>
      </p:sp>
      <p:pic>
        <p:nvPicPr>
          <p:cNvPr id="125" name="Google Shape;125;p23" title="download.png"/>
          <p:cNvPicPr preferRelativeResize="0"/>
          <p:nvPr/>
        </p:nvPicPr>
        <p:blipFill>
          <a:blip r:embed="rId3">
            <a:alphaModFix/>
          </a:blip>
          <a:stretch>
            <a:fillRect/>
          </a:stretch>
        </p:blipFill>
        <p:spPr>
          <a:xfrm>
            <a:off x="4572000" y="889950"/>
            <a:ext cx="3654350" cy="4556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536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Continued </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Highlights the most frequent companies that report bus delays (136 total)</a:t>
            </a:r>
            <a:endParaRPr/>
          </a:p>
          <a:p>
            <a:pPr indent="-342900" lvl="0" marL="457200" rtl="0" algn="l">
              <a:spcBef>
                <a:spcPts val="0"/>
              </a:spcBef>
              <a:spcAft>
                <a:spcPts val="0"/>
              </a:spcAft>
              <a:buSzPts val="1800"/>
              <a:buChar char="●"/>
            </a:pPr>
            <a:r>
              <a:rPr lang="en"/>
              <a:t>I</a:t>
            </a:r>
            <a:r>
              <a:rPr lang="en"/>
              <a:t>dentifying</a:t>
            </a:r>
            <a:r>
              <a:rPr lang="en"/>
              <a:t> start and endpoint of routes will allow us to identify </a:t>
            </a:r>
            <a:r>
              <a:rPr lang="en"/>
              <a:t>specific</a:t>
            </a:r>
            <a:r>
              <a:rPr lang="en"/>
              <a:t> solutions given certain key features (ex: </a:t>
            </a:r>
            <a:r>
              <a:rPr lang="en"/>
              <a:t>occurred</a:t>
            </a:r>
            <a:r>
              <a:rPr lang="en"/>
              <a:t> on, schools serviced, reason, etc.)</a:t>
            </a:r>
            <a:endParaRPr/>
          </a:p>
        </p:txBody>
      </p:sp>
      <p:pic>
        <p:nvPicPr>
          <p:cNvPr id="132" name="Google Shape;132;p24" title="download.png"/>
          <p:cNvPicPr preferRelativeResize="0"/>
          <p:nvPr/>
        </p:nvPicPr>
        <p:blipFill>
          <a:blip r:embed="rId3">
            <a:alphaModFix/>
          </a:blip>
          <a:stretch>
            <a:fillRect/>
          </a:stretch>
        </p:blipFill>
        <p:spPr>
          <a:xfrm>
            <a:off x="2174238" y="2191850"/>
            <a:ext cx="4947774" cy="29516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Continued </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Our focus</a:t>
            </a:r>
            <a:r>
              <a:rPr lang="en"/>
              <a:t> is on the cities in New York.</a:t>
            </a:r>
            <a:endParaRPr/>
          </a:p>
        </p:txBody>
      </p:sp>
      <p:pic>
        <p:nvPicPr>
          <p:cNvPr id="139" name="Google Shape;139;p25" title="download.png"/>
          <p:cNvPicPr preferRelativeResize="0"/>
          <p:nvPr/>
        </p:nvPicPr>
        <p:blipFill>
          <a:blip r:embed="rId3">
            <a:alphaModFix/>
          </a:blip>
          <a:stretch>
            <a:fillRect/>
          </a:stretch>
        </p:blipFill>
        <p:spPr>
          <a:xfrm>
            <a:off x="311700" y="1874723"/>
            <a:ext cx="3891650" cy="3186200"/>
          </a:xfrm>
          <a:prstGeom prst="rect">
            <a:avLst/>
          </a:prstGeom>
          <a:noFill/>
          <a:ln>
            <a:noFill/>
          </a:ln>
        </p:spPr>
      </p:pic>
      <p:pic>
        <p:nvPicPr>
          <p:cNvPr id="140" name="Google Shape;140;p25" title="download.png"/>
          <p:cNvPicPr preferRelativeResize="0"/>
          <p:nvPr/>
        </p:nvPicPr>
        <p:blipFill>
          <a:blip r:embed="rId4">
            <a:alphaModFix/>
          </a:blip>
          <a:stretch>
            <a:fillRect/>
          </a:stretch>
        </p:blipFill>
        <p:spPr>
          <a:xfrm>
            <a:off x="5028715" y="1874722"/>
            <a:ext cx="3451808" cy="3077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521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Visualizations</a:t>
            </a:r>
            <a:endParaRPr/>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Power BI Dashboard or Visual Analytics</a:t>
            </a:r>
            <a:endParaRPr/>
          </a:p>
          <a:p>
            <a:pPr indent="-317500" lvl="1" marL="914400" rtl="0" algn="l">
              <a:lnSpc>
                <a:spcPct val="150000"/>
              </a:lnSpc>
              <a:spcBef>
                <a:spcPts val="0"/>
              </a:spcBef>
              <a:spcAft>
                <a:spcPts val="0"/>
              </a:spcAft>
              <a:buSzPts val="1400"/>
              <a:buChar char="○"/>
            </a:pPr>
            <a:r>
              <a:rPr lang="en"/>
              <a:t>Map View: Delay density by city or borough </a:t>
            </a:r>
            <a:endParaRPr/>
          </a:p>
          <a:p>
            <a:pPr indent="-317500" lvl="1" marL="914400" rtl="0" algn="l">
              <a:lnSpc>
                <a:spcPct val="150000"/>
              </a:lnSpc>
              <a:spcBef>
                <a:spcPts val="0"/>
              </a:spcBef>
              <a:spcAft>
                <a:spcPts val="0"/>
              </a:spcAft>
              <a:buSzPts val="1400"/>
              <a:buChar char="○"/>
            </a:pPr>
            <a:r>
              <a:rPr lang="en"/>
              <a:t>Charts: Delay reason frequency, Average delay by company and route, YoY trends </a:t>
            </a:r>
            <a:endParaRPr/>
          </a:p>
          <a:p>
            <a:pPr indent="-317500" lvl="1" marL="914400" rtl="0" algn="l">
              <a:lnSpc>
                <a:spcPct val="150000"/>
              </a:lnSpc>
              <a:spcBef>
                <a:spcPts val="0"/>
              </a:spcBef>
              <a:spcAft>
                <a:spcPts val="0"/>
              </a:spcAft>
              <a:buSzPts val="1400"/>
              <a:buChar char="○"/>
            </a:pPr>
            <a:r>
              <a:rPr lang="en"/>
              <a:t>Filters/Slicers: School year, company, borough, and delay reason</a:t>
            </a:r>
            <a:endParaRPr/>
          </a:p>
          <a:p>
            <a:pPr indent="-317500" lvl="1" marL="914400" rtl="0" algn="l">
              <a:lnSpc>
                <a:spcPct val="200000"/>
              </a:lnSpc>
              <a:spcBef>
                <a:spcPts val="0"/>
              </a:spcBef>
              <a:spcAft>
                <a:spcPts val="0"/>
              </a:spcAft>
              <a:buSzPts val="1400"/>
              <a:buChar char="○"/>
            </a:pPr>
            <a:r>
              <a:rPr lang="en"/>
              <a:t>KPIs: % of breakdowns, Avg delay duration by route or company</a:t>
            </a:r>
            <a:endParaRPr/>
          </a:p>
          <a:p>
            <a:pPr indent="-342900" lvl="0" marL="457200" rtl="0" algn="l">
              <a:lnSpc>
                <a:spcPct val="150000"/>
              </a:lnSpc>
              <a:spcBef>
                <a:spcPts val="0"/>
              </a:spcBef>
              <a:spcAft>
                <a:spcPts val="0"/>
              </a:spcAft>
              <a:buSzPts val="1800"/>
              <a:buChar char="●"/>
            </a:pPr>
            <a:r>
              <a:rPr lang="en"/>
              <a:t>Streamlit Web App or Interactive Prediction Tool</a:t>
            </a:r>
            <a:endParaRPr/>
          </a:p>
          <a:p>
            <a:pPr indent="-317500" lvl="1" marL="914400" rtl="0" algn="l">
              <a:lnSpc>
                <a:spcPct val="150000"/>
              </a:lnSpc>
              <a:spcBef>
                <a:spcPts val="0"/>
              </a:spcBef>
              <a:spcAft>
                <a:spcPts val="0"/>
              </a:spcAft>
              <a:buSzPts val="1400"/>
              <a:buChar char="○"/>
            </a:pPr>
            <a:r>
              <a:rPr lang="en"/>
              <a:t>User Inputs: Borough, route, bus company, and reason</a:t>
            </a:r>
            <a:endParaRPr/>
          </a:p>
          <a:p>
            <a:pPr indent="-317500" lvl="1" marL="914400" rtl="0" algn="l">
              <a:lnSpc>
                <a:spcPct val="150000"/>
              </a:lnSpc>
              <a:spcBef>
                <a:spcPts val="0"/>
              </a:spcBef>
              <a:spcAft>
                <a:spcPts val="0"/>
              </a:spcAft>
              <a:buSzPts val="1400"/>
              <a:buChar char="○"/>
            </a:pPr>
            <a:r>
              <a:rPr lang="en"/>
              <a:t>Model Outputs: Classification: Breakdown or Running Late</a:t>
            </a:r>
            <a:endParaRPr/>
          </a:p>
          <a:p>
            <a:pPr indent="-317500" lvl="1" marL="914400" rtl="0" algn="l">
              <a:lnSpc>
                <a:spcPct val="150000"/>
              </a:lnSpc>
              <a:spcBef>
                <a:spcPts val="0"/>
              </a:spcBef>
              <a:spcAft>
                <a:spcPts val="0"/>
              </a:spcAft>
              <a:buSzPts val="1400"/>
              <a:buChar char="○"/>
            </a:pPr>
            <a:r>
              <a:rPr lang="en"/>
              <a:t>Regression: Estimated delay in minutes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Timeline</a:t>
            </a:r>
            <a:endParaRPr/>
          </a:p>
        </p:txBody>
      </p:sp>
      <p:sp>
        <p:nvSpPr>
          <p:cNvPr id="152" name="Google Shape;152;p27"/>
          <p:cNvSpPr txBox="1"/>
          <p:nvPr>
            <p:ph idx="1" type="body"/>
          </p:nvPr>
        </p:nvSpPr>
        <p:spPr>
          <a:xfrm>
            <a:off x="311700" y="1152475"/>
            <a:ext cx="8520600" cy="3802200"/>
          </a:xfrm>
          <a:prstGeom prst="rect">
            <a:avLst/>
          </a:prstGeom>
        </p:spPr>
        <p:txBody>
          <a:bodyPr anchorCtr="0" anchor="t" bIns="91425" lIns="91425" spcFirstLastPara="1" rIns="91425" wrap="square" tIns="91425">
            <a:normAutofit/>
          </a:bodyPr>
          <a:lstStyle/>
          <a:p>
            <a:pPr indent="0" lvl="0" marL="0" rtl="0" algn="l">
              <a:lnSpc>
                <a:spcPct val="150000"/>
              </a:lnSpc>
              <a:spcBef>
                <a:spcPts val="500"/>
              </a:spcBef>
              <a:spcAft>
                <a:spcPts val="0"/>
              </a:spcAft>
              <a:buNone/>
            </a:pPr>
            <a:r>
              <a:rPr b="1" lang="en" sz="1200">
                <a:latin typeface="Lexend"/>
                <a:ea typeface="Lexend"/>
                <a:cs typeface="Lexend"/>
                <a:sym typeface="Lexend"/>
              </a:rPr>
              <a:t>Week 1: Data Acquisition </a:t>
            </a:r>
            <a:r>
              <a:rPr lang="en" sz="1200">
                <a:latin typeface="Lexend"/>
                <a:ea typeface="Lexend"/>
                <a:cs typeface="Lexend"/>
                <a:sym typeface="Lexend"/>
              </a:rPr>
              <a:t>(Nasim, Shobha, James)</a:t>
            </a:r>
            <a:endParaRPr sz="1200">
              <a:latin typeface="Lexend"/>
              <a:ea typeface="Lexend"/>
              <a:cs typeface="Lexend"/>
              <a:sym typeface="Lexend"/>
            </a:endParaRPr>
          </a:p>
          <a:p>
            <a:pPr indent="-298450" lvl="0" marL="457200" rtl="0" algn="l">
              <a:lnSpc>
                <a:spcPct val="150000"/>
              </a:lnSpc>
              <a:spcBef>
                <a:spcPts val="0"/>
              </a:spcBef>
              <a:spcAft>
                <a:spcPts val="0"/>
              </a:spcAft>
              <a:buSzPts val="1100"/>
              <a:buFont typeface="Lexend"/>
              <a:buChar char="●"/>
            </a:pPr>
            <a:r>
              <a:rPr lang="en" sz="1100">
                <a:latin typeface="Lexend"/>
                <a:ea typeface="Lexend"/>
                <a:cs typeface="Lexend"/>
                <a:sym typeface="Lexend"/>
              </a:rPr>
              <a:t>Understand the dataset structure and key features. Identify potential data issues (missing values, duplicates, etc.)</a:t>
            </a:r>
            <a:endParaRPr sz="1100">
              <a:latin typeface="Lexend"/>
              <a:ea typeface="Lexend"/>
              <a:cs typeface="Lexend"/>
              <a:sym typeface="Lexend"/>
            </a:endParaRPr>
          </a:p>
          <a:p>
            <a:pPr indent="0" lvl="0" marL="0" rtl="0" algn="l">
              <a:lnSpc>
                <a:spcPct val="150000"/>
              </a:lnSpc>
              <a:spcBef>
                <a:spcPts val="0"/>
              </a:spcBef>
              <a:spcAft>
                <a:spcPts val="0"/>
              </a:spcAft>
              <a:buClr>
                <a:schemeClr val="dk1"/>
              </a:buClr>
              <a:buSzPts val="1100"/>
              <a:buFont typeface="Arial"/>
              <a:buNone/>
            </a:pPr>
            <a:r>
              <a:rPr b="1" lang="en" sz="1200">
                <a:latin typeface="Lexend"/>
                <a:ea typeface="Lexend"/>
                <a:cs typeface="Lexend"/>
                <a:sym typeface="Lexend"/>
              </a:rPr>
              <a:t>Week 4: Data Cleaning </a:t>
            </a:r>
            <a:r>
              <a:rPr lang="en" sz="1200">
                <a:latin typeface="Lexend"/>
                <a:ea typeface="Lexend"/>
                <a:cs typeface="Lexend"/>
                <a:sym typeface="Lexend"/>
              </a:rPr>
              <a:t>(</a:t>
            </a:r>
            <a:r>
              <a:rPr lang="en" sz="1200">
                <a:latin typeface="Lexend"/>
                <a:ea typeface="Lexend"/>
                <a:cs typeface="Lexend"/>
                <a:sym typeface="Lexend"/>
              </a:rPr>
              <a:t>Nasim, Shobha, James</a:t>
            </a:r>
            <a:r>
              <a:rPr lang="en" sz="1200">
                <a:latin typeface="Lexend"/>
                <a:ea typeface="Lexend"/>
                <a:cs typeface="Lexend"/>
                <a:sym typeface="Lexend"/>
              </a:rPr>
              <a:t>)</a:t>
            </a:r>
            <a:endParaRPr sz="1200">
              <a:latin typeface="Lexend"/>
              <a:ea typeface="Lexend"/>
              <a:cs typeface="Lexend"/>
              <a:sym typeface="Lexend"/>
            </a:endParaRPr>
          </a:p>
          <a:p>
            <a:pPr indent="-298450" lvl="0" marL="457200" rtl="0" algn="l">
              <a:lnSpc>
                <a:spcPct val="150000"/>
              </a:lnSpc>
              <a:spcBef>
                <a:spcPts val="0"/>
              </a:spcBef>
              <a:spcAft>
                <a:spcPts val="0"/>
              </a:spcAft>
              <a:buSzPts val="1100"/>
              <a:buFont typeface="Lexend"/>
              <a:buChar char="●"/>
            </a:pPr>
            <a:r>
              <a:rPr lang="en" sz="1100">
                <a:latin typeface="Lexend"/>
                <a:ea typeface="Lexend"/>
                <a:cs typeface="Lexend"/>
                <a:sym typeface="Lexend"/>
              </a:rPr>
              <a:t>Complete data cleaning process. Handle missing data, remove duplicates, and standardize fields.</a:t>
            </a:r>
            <a:endParaRPr sz="1100">
              <a:latin typeface="Lexend"/>
              <a:ea typeface="Lexend"/>
              <a:cs typeface="Lexend"/>
              <a:sym typeface="Lexend"/>
            </a:endParaRPr>
          </a:p>
          <a:p>
            <a:pPr indent="0" lvl="0" marL="0" rtl="0" algn="l">
              <a:lnSpc>
                <a:spcPct val="150000"/>
              </a:lnSpc>
              <a:spcBef>
                <a:spcPts val="0"/>
              </a:spcBef>
              <a:spcAft>
                <a:spcPts val="0"/>
              </a:spcAft>
              <a:buClr>
                <a:schemeClr val="dk1"/>
              </a:buClr>
              <a:buSzPts val="1100"/>
              <a:buFont typeface="Arial"/>
              <a:buNone/>
            </a:pPr>
            <a:r>
              <a:rPr b="1" lang="en" sz="1200">
                <a:latin typeface="Lexend"/>
                <a:ea typeface="Lexend"/>
                <a:cs typeface="Lexend"/>
                <a:sym typeface="Lexend"/>
              </a:rPr>
              <a:t>Week 5: Exploratory Data Analysis (EDA) – </a:t>
            </a:r>
            <a:r>
              <a:rPr lang="en" sz="1200">
                <a:latin typeface="Lexend"/>
                <a:ea typeface="Lexend"/>
                <a:cs typeface="Lexend"/>
                <a:sym typeface="Lexend"/>
              </a:rPr>
              <a:t>(</a:t>
            </a:r>
            <a:r>
              <a:rPr lang="en" sz="1200">
                <a:latin typeface="Lexend"/>
                <a:ea typeface="Lexend"/>
                <a:cs typeface="Lexend"/>
                <a:sym typeface="Lexend"/>
              </a:rPr>
              <a:t>Nasim, Shobha, James</a:t>
            </a:r>
            <a:r>
              <a:rPr lang="en" sz="1200">
                <a:latin typeface="Lexend"/>
                <a:ea typeface="Lexend"/>
                <a:cs typeface="Lexend"/>
                <a:sym typeface="Lexend"/>
              </a:rPr>
              <a:t>)</a:t>
            </a:r>
            <a:endParaRPr sz="1200">
              <a:latin typeface="Lexend"/>
              <a:ea typeface="Lexend"/>
              <a:cs typeface="Lexend"/>
              <a:sym typeface="Lexend"/>
            </a:endParaRPr>
          </a:p>
          <a:p>
            <a:pPr indent="-298450" lvl="0" marL="457200" rtl="0" algn="l">
              <a:lnSpc>
                <a:spcPct val="150000"/>
              </a:lnSpc>
              <a:spcBef>
                <a:spcPts val="0"/>
              </a:spcBef>
              <a:spcAft>
                <a:spcPts val="0"/>
              </a:spcAft>
              <a:buSzPts val="1100"/>
              <a:buFont typeface="Lexend"/>
              <a:buChar char="●"/>
            </a:pPr>
            <a:r>
              <a:rPr lang="en" sz="1100">
                <a:latin typeface="Lexend"/>
                <a:ea typeface="Lexend"/>
                <a:cs typeface="Lexend"/>
                <a:sym typeface="Lexend"/>
              </a:rPr>
              <a:t>Identify common reasons for d</a:t>
            </a:r>
            <a:r>
              <a:rPr lang="en" sz="1100">
                <a:latin typeface="Lexend"/>
                <a:ea typeface="Lexend"/>
                <a:cs typeface="Lexend"/>
                <a:sym typeface="Lexend"/>
              </a:rPr>
              <a:t>elays, </a:t>
            </a:r>
            <a:r>
              <a:rPr lang="en" sz="1100">
                <a:latin typeface="Lexend"/>
                <a:ea typeface="Lexend"/>
                <a:cs typeface="Lexend"/>
                <a:sym typeface="Lexend"/>
              </a:rPr>
              <a:t>Analyze temporal trends (monthly, seasonal, yearly), Examine delay patterns by borough, bus company, and route, Explore relationships between response behavior and delay outcomes.</a:t>
            </a:r>
            <a:endParaRPr sz="1100">
              <a:latin typeface="Lexend"/>
              <a:ea typeface="Lexend"/>
              <a:cs typeface="Lexend"/>
              <a:sym typeface="Lexend"/>
            </a:endParaRPr>
          </a:p>
          <a:p>
            <a:pPr indent="0" lvl="0" marL="0" rtl="0" algn="l">
              <a:lnSpc>
                <a:spcPct val="150000"/>
              </a:lnSpc>
              <a:spcBef>
                <a:spcPts val="0"/>
              </a:spcBef>
              <a:spcAft>
                <a:spcPts val="0"/>
              </a:spcAft>
              <a:buClr>
                <a:schemeClr val="dk1"/>
              </a:buClr>
              <a:buSzPts val="1100"/>
              <a:buFont typeface="Arial"/>
              <a:buNone/>
            </a:pPr>
            <a:r>
              <a:rPr b="1" lang="en" sz="1200">
                <a:latin typeface="Lexend"/>
                <a:ea typeface="Lexend"/>
                <a:cs typeface="Lexend"/>
                <a:sym typeface="Lexend"/>
              </a:rPr>
              <a:t>Week 7: Machine Learning </a:t>
            </a:r>
            <a:r>
              <a:rPr lang="en" sz="1200">
                <a:latin typeface="Lexend"/>
                <a:ea typeface="Lexend"/>
                <a:cs typeface="Lexend"/>
                <a:sym typeface="Lexend"/>
              </a:rPr>
              <a:t>(</a:t>
            </a:r>
            <a:r>
              <a:rPr lang="en" sz="1200">
                <a:latin typeface="Lexend"/>
                <a:ea typeface="Lexend"/>
                <a:cs typeface="Lexend"/>
                <a:sym typeface="Lexend"/>
              </a:rPr>
              <a:t>Nasim, Shobha, James</a:t>
            </a:r>
            <a:r>
              <a:rPr lang="en" sz="1200">
                <a:latin typeface="Lexend"/>
                <a:ea typeface="Lexend"/>
                <a:cs typeface="Lexend"/>
                <a:sym typeface="Lexend"/>
              </a:rPr>
              <a:t>)</a:t>
            </a:r>
            <a:endParaRPr sz="1200">
              <a:latin typeface="Lexend"/>
              <a:ea typeface="Lexend"/>
              <a:cs typeface="Lexend"/>
              <a:sym typeface="Lexend"/>
            </a:endParaRPr>
          </a:p>
          <a:p>
            <a:pPr indent="-298450" lvl="0" marL="457200" rtl="0" algn="l">
              <a:lnSpc>
                <a:spcPct val="150000"/>
              </a:lnSpc>
              <a:spcBef>
                <a:spcPts val="0"/>
              </a:spcBef>
              <a:spcAft>
                <a:spcPts val="0"/>
              </a:spcAft>
              <a:buSzPts val="1100"/>
              <a:buFont typeface="Lexend"/>
              <a:buChar char="●"/>
            </a:pPr>
            <a:r>
              <a:rPr lang="en" sz="1100">
                <a:latin typeface="Lexend"/>
                <a:ea typeface="Lexend"/>
                <a:cs typeface="Lexend"/>
                <a:sym typeface="Lexend"/>
              </a:rPr>
              <a:t>Classification Model, Regression Model</a:t>
            </a:r>
            <a:endParaRPr sz="1100">
              <a:latin typeface="Lexend"/>
              <a:ea typeface="Lexend"/>
              <a:cs typeface="Lexend"/>
              <a:sym typeface="Lexend"/>
            </a:endParaRPr>
          </a:p>
          <a:p>
            <a:pPr indent="0" lvl="0" marL="0" rtl="0" algn="l">
              <a:lnSpc>
                <a:spcPct val="150000"/>
              </a:lnSpc>
              <a:spcBef>
                <a:spcPts val="0"/>
              </a:spcBef>
              <a:spcAft>
                <a:spcPts val="0"/>
              </a:spcAft>
              <a:buNone/>
            </a:pPr>
            <a:r>
              <a:rPr b="1" lang="en" sz="1200">
                <a:latin typeface="Lexend"/>
                <a:ea typeface="Lexend"/>
                <a:cs typeface="Lexend"/>
                <a:sym typeface="Lexend"/>
              </a:rPr>
              <a:t>Week 8: Frontend Implementation </a:t>
            </a:r>
            <a:r>
              <a:rPr lang="en" sz="1200">
                <a:latin typeface="Lexend"/>
                <a:ea typeface="Lexend"/>
                <a:cs typeface="Lexend"/>
                <a:sym typeface="Lexend"/>
              </a:rPr>
              <a:t>(</a:t>
            </a:r>
            <a:r>
              <a:rPr lang="en" sz="1200">
                <a:latin typeface="Lexend"/>
                <a:ea typeface="Lexend"/>
                <a:cs typeface="Lexend"/>
                <a:sym typeface="Lexend"/>
              </a:rPr>
              <a:t>Nasim, Shobha, James</a:t>
            </a:r>
            <a:r>
              <a:rPr lang="en" sz="1200">
                <a:latin typeface="Lexend"/>
                <a:ea typeface="Lexend"/>
                <a:cs typeface="Lexend"/>
                <a:sym typeface="Lexend"/>
              </a:rPr>
              <a:t>)</a:t>
            </a:r>
            <a:endParaRPr sz="1200">
              <a:latin typeface="Lexend"/>
              <a:ea typeface="Lexend"/>
              <a:cs typeface="Lexend"/>
              <a:sym typeface="Lexend"/>
            </a:endParaRPr>
          </a:p>
          <a:p>
            <a:pPr indent="-298450" lvl="0" marL="457200" rtl="0" algn="l">
              <a:lnSpc>
                <a:spcPct val="150000"/>
              </a:lnSpc>
              <a:spcBef>
                <a:spcPts val="0"/>
              </a:spcBef>
              <a:spcAft>
                <a:spcPts val="0"/>
              </a:spcAft>
              <a:buSzPts val="1100"/>
              <a:buFont typeface="Lexend"/>
              <a:buChar char="●"/>
            </a:pPr>
            <a:r>
              <a:rPr lang="en" sz="1100">
                <a:latin typeface="Lexend"/>
                <a:ea typeface="Lexend"/>
                <a:cs typeface="Lexend"/>
                <a:sym typeface="Lexend"/>
              </a:rPr>
              <a:t>Power BI Dashboard or Visual Analytics, Streamlit Web App or Interactive Prediction Tool</a:t>
            </a:r>
            <a:endParaRPr sz="1100">
              <a:latin typeface="Lexend"/>
              <a:ea typeface="Lexend"/>
              <a:cs typeface="Lexend"/>
              <a:sym typeface="Lexend"/>
            </a:endParaRPr>
          </a:p>
          <a:p>
            <a:pPr indent="0" lvl="0" marL="0" rtl="0" algn="l">
              <a:lnSpc>
                <a:spcPct val="150000"/>
              </a:lnSpc>
              <a:spcBef>
                <a:spcPts val="0"/>
              </a:spcBef>
              <a:spcAft>
                <a:spcPts val="0"/>
              </a:spcAft>
              <a:buClr>
                <a:schemeClr val="dk1"/>
              </a:buClr>
              <a:buSzPts val="1100"/>
              <a:buFont typeface="Arial"/>
              <a:buNone/>
            </a:pPr>
            <a:r>
              <a:rPr b="1" lang="en" sz="1200">
                <a:latin typeface="Lexend"/>
                <a:ea typeface="Lexend"/>
                <a:cs typeface="Lexend"/>
                <a:sym typeface="Lexend"/>
              </a:rPr>
              <a:t>Week 9: Final Presentation and Preparation </a:t>
            </a:r>
            <a:r>
              <a:rPr lang="en" sz="1200">
                <a:latin typeface="Lexend"/>
                <a:ea typeface="Lexend"/>
                <a:cs typeface="Lexend"/>
                <a:sym typeface="Lexend"/>
              </a:rPr>
              <a:t>(</a:t>
            </a:r>
            <a:r>
              <a:rPr lang="en" sz="1200">
                <a:latin typeface="Lexend"/>
                <a:ea typeface="Lexend"/>
                <a:cs typeface="Lexend"/>
                <a:sym typeface="Lexend"/>
              </a:rPr>
              <a:t>Nasim, Shobha, James</a:t>
            </a:r>
            <a:r>
              <a:rPr lang="en" sz="1200">
                <a:latin typeface="Lexend"/>
                <a:ea typeface="Lexend"/>
                <a:cs typeface="Lexend"/>
                <a:sym typeface="Lexend"/>
              </a:rPr>
              <a:t>)</a:t>
            </a:r>
            <a:endParaRPr sz="1200">
              <a:latin typeface="Lexend"/>
              <a:ea typeface="Lexend"/>
              <a:cs typeface="Lexend"/>
              <a:sym typeface="Lexend"/>
            </a:endParaRPr>
          </a:p>
          <a:p>
            <a:pPr indent="-298450" lvl="0" marL="457200" rtl="0" algn="l">
              <a:lnSpc>
                <a:spcPct val="150000"/>
              </a:lnSpc>
              <a:spcBef>
                <a:spcPts val="0"/>
              </a:spcBef>
              <a:spcAft>
                <a:spcPts val="0"/>
              </a:spcAft>
              <a:buSzPts val="1100"/>
              <a:buFont typeface="Lexend"/>
              <a:buChar char="●"/>
            </a:pPr>
            <a:r>
              <a:rPr lang="en" sz="1100">
                <a:latin typeface="Lexend"/>
                <a:ea typeface="Lexend"/>
                <a:cs typeface="Lexend"/>
                <a:sym typeface="Lexend"/>
              </a:rPr>
              <a:t>Complete data analysis of Predicting School Bus Breakdowns and Delays in NYC. Create the final slides and prepare for project presentation.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521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Risks or Concerns </a:t>
            </a:r>
            <a:endParaRPr/>
          </a:p>
        </p:txBody>
      </p:sp>
      <p:sp>
        <p:nvSpPr>
          <p:cNvPr id="158" name="Google Shape;15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1"/>
                </a:solidFill>
              </a:rPr>
              <a:t>Missing or incomplete data</a:t>
            </a:r>
            <a:r>
              <a:rPr lang="en" sz="1400">
                <a:solidFill>
                  <a:schemeClr val="dk1"/>
                </a:solidFill>
              </a:rPr>
              <a:t>: If we drop all rows with missing values (like </a:t>
            </a:r>
            <a:r>
              <a:rPr lang="en" sz="1400">
                <a:solidFill>
                  <a:schemeClr val="dk1"/>
                </a:solidFill>
                <a:latin typeface="Roboto Mono"/>
                <a:ea typeface="Roboto Mono"/>
                <a:cs typeface="Roboto Mono"/>
                <a:sym typeface="Roboto Mono"/>
              </a:rPr>
              <a:t>Delay_Minutes</a:t>
            </a:r>
            <a:r>
              <a:rPr lang="en" sz="1400">
                <a:solidFill>
                  <a:schemeClr val="dk1"/>
                </a:solidFill>
              </a:rPr>
              <a:t>), we might lose most of the dataset, reducing the model’s ability to learn.</a:t>
            </a:r>
            <a:endParaRPr sz="1400">
              <a:solidFill>
                <a:schemeClr val="dk1"/>
              </a:solidFill>
            </a:endParaRPr>
          </a:p>
          <a:p>
            <a:pPr indent="0" lvl="0" marL="0" rtl="0" algn="l">
              <a:spcBef>
                <a:spcPts val="1200"/>
              </a:spcBef>
              <a:spcAft>
                <a:spcPts val="0"/>
              </a:spcAft>
              <a:buNone/>
            </a:pPr>
            <a:r>
              <a:rPr b="1" lang="en" sz="1400">
                <a:solidFill>
                  <a:schemeClr val="dk1"/>
                </a:solidFill>
              </a:rPr>
              <a:t>Bias in remaining data</a:t>
            </a:r>
            <a:r>
              <a:rPr lang="en" sz="1400">
                <a:solidFill>
                  <a:schemeClr val="dk1"/>
                </a:solidFill>
              </a:rPr>
              <a:t>: The records that are complete may not represent the whole picture. This can cause the model to learn biased patterns and make poor predictions.</a:t>
            </a:r>
            <a:endParaRPr sz="1400">
              <a:solidFill>
                <a:schemeClr val="dk1"/>
              </a:solidFill>
            </a:endParaRPr>
          </a:p>
          <a:p>
            <a:pPr indent="0" lvl="0" marL="0" rtl="0" algn="l">
              <a:spcBef>
                <a:spcPts val="1200"/>
              </a:spcBef>
              <a:spcAft>
                <a:spcPts val="0"/>
              </a:spcAft>
              <a:buNone/>
            </a:pPr>
            <a:r>
              <a:rPr b="1" lang="en" sz="1400">
                <a:solidFill>
                  <a:schemeClr val="dk1"/>
                </a:solidFill>
              </a:rPr>
              <a:t>Inconsistent reporting</a:t>
            </a:r>
            <a:r>
              <a:rPr lang="en" sz="1400">
                <a:solidFill>
                  <a:schemeClr val="dk1"/>
                </a:solidFill>
              </a:rPr>
              <a:t>: Some columns may have human error or unclear values (e.g., delay reasons typed differently).</a:t>
            </a:r>
            <a:endParaRPr sz="1400">
              <a:solidFill>
                <a:schemeClr val="dk1"/>
              </a:solidFill>
            </a:endParaRPr>
          </a:p>
          <a:p>
            <a:pPr indent="0" lvl="0" marL="0" rtl="0" algn="l">
              <a:spcBef>
                <a:spcPts val="1200"/>
              </a:spcBef>
              <a:spcAft>
                <a:spcPts val="0"/>
              </a:spcAft>
              <a:buNone/>
            </a:pPr>
            <a:r>
              <a:rPr b="1" lang="en" sz="1400">
                <a:solidFill>
                  <a:schemeClr val="dk1"/>
                </a:solidFill>
              </a:rPr>
              <a:t>Feature importance</a:t>
            </a:r>
            <a:r>
              <a:rPr lang="en" sz="1400">
                <a:solidFill>
                  <a:schemeClr val="dk1"/>
                </a:solidFill>
              </a:rPr>
              <a:t>: Not all features may contribute meaningfully to predictions such as noisy features could misguide  prediction.</a:t>
            </a:r>
            <a:endParaRPr sz="1400">
              <a:solidFill>
                <a:schemeClr val="dk1"/>
              </a:solidFill>
            </a:endParaRPr>
          </a:p>
          <a:p>
            <a:pPr indent="0" lvl="0" marL="0" rtl="0" algn="l">
              <a:spcBef>
                <a:spcPts val="1200"/>
              </a:spcBef>
              <a:spcAft>
                <a:spcPts val="0"/>
              </a:spcAft>
              <a:buClr>
                <a:schemeClr val="dk1"/>
              </a:buClr>
              <a:buSzPts val="1100"/>
              <a:buFont typeface="Arial"/>
              <a:buNone/>
            </a:pPr>
            <a:r>
              <a:rPr b="1" lang="en" sz="1400">
                <a:solidFill>
                  <a:schemeClr val="dk1"/>
                </a:solidFill>
              </a:rPr>
              <a:t>Real-time prediction</a:t>
            </a:r>
            <a:r>
              <a:rPr lang="en" sz="1400">
                <a:solidFill>
                  <a:schemeClr val="dk1"/>
                </a:solidFill>
              </a:rPr>
              <a:t> needs clean, up-to-date input which may not always be available.</a:t>
            </a:r>
            <a:endParaRPr sz="1400">
              <a:solidFill>
                <a:schemeClr val="dk1"/>
              </a:solidFill>
            </a:endParaRPr>
          </a:p>
          <a:p>
            <a:pPr indent="0" lvl="0" marL="0" rtl="0" algn="l">
              <a:spcBef>
                <a:spcPts val="1200"/>
              </a:spcBef>
              <a:spcAft>
                <a:spcPts val="1200"/>
              </a:spcAft>
              <a:buNone/>
            </a:pPr>
            <a:r>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713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endParaRPr/>
          </a:p>
        </p:txBody>
      </p:sp>
      <p:sp>
        <p:nvSpPr>
          <p:cNvPr id="164" name="Google Shape;164;p29"/>
          <p:cNvSpPr txBox="1"/>
          <p:nvPr>
            <p:ph idx="1" type="body"/>
          </p:nvPr>
        </p:nvSpPr>
        <p:spPr>
          <a:xfrm>
            <a:off x="311700" y="1842650"/>
            <a:ext cx="8520600" cy="1942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project will demonstrate how large-scale operational data can be leveraged to improve urban public services. Through combining data science, predictive modeling, and intuitive interfaces, this capstone aims to help NYC’s Department of Education and transit partners make more informed, proactive decisions about school bus logistics.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673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r>
              <a:rPr lang="en"/>
              <a:t> </a:t>
            </a:r>
            <a:endParaRPr/>
          </a:p>
        </p:txBody>
      </p:sp>
      <p:sp>
        <p:nvSpPr>
          <p:cNvPr id="170" name="Google Shape;17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457200" lvl="0" marL="0" rtl="0" algn="l">
              <a:lnSpc>
                <a:spcPct val="150000"/>
              </a:lnSpc>
              <a:spcBef>
                <a:spcPts val="0"/>
              </a:spcBef>
              <a:spcAft>
                <a:spcPts val="0"/>
              </a:spcAft>
              <a:buNone/>
            </a:pPr>
            <a:r>
              <a:rPr i="1" lang="en" sz="1200">
                <a:solidFill>
                  <a:schemeClr val="dk1"/>
                </a:solidFill>
              </a:rPr>
              <a:t>                 </a:t>
            </a:r>
            <a:endParaRPr i="1" sz="1200">
              <a:solidFill>
                <a:schemeClr val="dk1"/>
              </a:solidFill>
            </a:endParaRPr>
          </a:p>
          <a:p>
            <a:pPr indent="-457200" lvl="0" marL="0" rtl="0" algn="l">
              <a:lnSpc>
                <a:spcPct val="150000"/>
              </a:lnSpc>
              <a:spcBef>
                <a:spcPts val="0"/>
              </a:spcBef>
              <a:spcAft>
                <a:spcPts val="0"/>
              </a:spcAft>
              <a:buNone/>
            </a:pPr>
            <a:r>
              <a:rPr i="1" lang="en" sz="1200">
                <a:solidFill>
                  <a:schemeClr val="dk1"/>
                </a:solidFill>
              </a:rPr>
              <a:t>                </a:t>
            </a:r>
            <a:r>
              <a:rPr i="1" lang="en" sz="1400">
                <a:solidFill>
                  <a:schemeClr val="dk1"/>
                </a:solidFill>
              </a:rPr>
              <a:t>Bus breakdown and delays | NYC Open Data</a:t>
            </a:r>
            <a:r>
              <a:rPr lang="en" sz="1400">
                <a:solidFill>
                  <a:schemeClr val="dk1"/>
                </a:solidFill>
              </a:rPr>
              <a:t>. (2025, June 15).</a:t>
            </a:r>
            <a:endParaRPr sz="1400">
              <a:solidFill>
                <a:schemeClr val="dk1"/>
              </a:solidFill>
            </a:endParaRPr>
          </a:p>
          <a:p>
            <a:pPr indent="-457200" lvl="0" marL="0" rtl="0" algn="l">
              <a:lnSpc>
                <a:spcPct val="150000"/>
              </a:lnSpc>
              <a:spcBef>
                <a:spcPts val="0"/>
              </a:spcBef>
              <a:spcAft>
                <a:spcPts val="0"/>
              </a:spcAft>
              <a:buClr>
                <a:schemeClr val="dk1"/>
              </a:buClr>
              <a:buSzPts val="1100"/>
              <a:buFont typeface="Arial"/>
              <a:buNone/>
            </a:pPr>
            <a:r>
              <a:rPr lang="en" sz="1400">
                <a:solidFill>
                  <a:schemeClr val="dk1"/>
                </a:solidFill>
              </a:rPr>
              <a:t>                       </a:t>
            </a:r>
            <a:r>
              <a:rPr lang="en" sz="1400" u="sng">
                <a:solidFill>
                  <a:schemeClr val="hlink"/>
                </a:solidFill>
                <a:hlinkClick r:id="rId3"/>
              </a:rPr>
              <a:t>https://data.cityofnewyork.us/Transportation/Bus-Breakdown-and-Delays/ez4e-fazm/about_data</a:t>
            </a:r>
            <a:r>
              <a:rPr lang="en" sz="1400">
                <a:solidFill>
                  <a:schemeClr val="dk1"/>
                </a:solidFill>
              </a:rPr>
              <a:t> </a:t>
            </a:r>
            <a:endParaRPr sz="1400">
              <a:solidFill>
                <a:schemeClr val="dk1"/>
              </a:solidFill>
            </a:endParaRPr>
          </a:p>
          <a:p>
            <a:pPr indent="0" lvl="0" marL="0" rtl="0" algn="l">
              <a:spcBef>
                <a:spcPts val="1000"/>
              </a:spcBef>
              <a:spcAft>
                <a:spcPts val="0"/>
              </a:spcAft>
              <a:buNone/>
            </a:pPr>
            <a:r>
              <a:rPr i="1" lang="en" sz="1400">
                <a:solidFill>
                  <a:schemeClr val="dk1"/>
                </a:solidFill>
              </a:rPr>
              <a:t>      OPT_Open_Data_Descriptions_V0.2 | NYC Open Data. (2025, June 16).    </a:t>
            </a:r>
            <a:endParaRPr i="1" sz="1400">
              <a:solidFill>
                <a:schemeClr val="dk1"/>
              </a:solidFill>
            </a:endParaRPr>
          </a:p>
          <a:p>
            <a:pPr indent="0" lvl="0" marL="0" rtl="0" algn="l">
              <a:spcBef>
                <a:spcPts val="1200"/>
              </a:spcBef>
              <a:spcAft>
                <a:spcPts val="0"/>
              </a:spcAft>
              <a:buNone/>
            </a:pPr>
            <a:r>
              <a:rPr i="1" lang="en" sz="1400">
                <a:solidFill>
                  <a:schemeClr val="dk1"/>
                </a:solidFill>
              </a:rPr>
              <a:t>            </a:t>
            </a:r>
            <a:r>
              <a:rPr lang="en" sz="1400" u="sng">
                <a:solidFill>
                  <a:schemeClr val="hlink"/>
                </a:solidFill>
                <a:hlinkClick r:id="rId4"/>
              </a:rPr>
              <a:t>https://data.cityofnewyork.us/Transportation/Bus-Breakdown-and-Delays/ez4e-fazm/about_data</a:t>
            </a:r>
            <a:endParaRPr sz="1400">
              <a:solidFill>
                <a:schemeClr val="dk1"/>
              </a:solidFill>
            </a:endParaRPr>
          </a:p>
          <a:p>
            <a:pPr indent="0" lvl="0" marL="0" rtl="0" algn="l">
              <a:spcBef>
                <a:spcPts val="1200"/>
              </a:spcBef>
              <a:spcAft>
                <a:spcPts val="0"/>
              </a:spcAft>
              <a:buNone/>
            </a:pPr>
            <a:r>
              <a:rPr lang="en" sz="1400">
                <a:solidFill>
                  <a:schemeClr val="dk1"/>
                </a:solidFill>
              </a:rPr>
              <a:t>    </a:t>
            </a:r>
            <a:r>
              <a:rPr i="1" lang="en" sz="1400">
                <a:solidFill>
                  <a:schemeClr val="dk1"/>
                </a:solidFill>
              </a:rPr>
              <a:t>Transportation status</a:t>
            </a:r>
            <a:r>
              <a:rPr lang="en" sz="1400">
                <a:solidFill>
                  <a:schemeClr val="dk1"/>
                </a:solidFill>
              </a:rPr>
              <a:t> | Baltimore County Public Schools (2025, June 16). </a:t>
            </a:r>
            <a:endParaRPr sz="1400">
              <a:solidFill>
                <a:schemeClr val="dk1"/>
              </a:solidFill>
            </a:endParaRPr>
          </a:p>
          <a:p>
            <a:pPr indent="0" lvl="0" marL="0" rtl="0" algn="l">
              <a:spcBef>
                <a:spcPts val="1200"/>
              </a:spcBef>
              <a:spcAft>
                <a:spcPts val="0"/>
              </a:spcAft>
              <a:buNone/>
            </a:pPr>
            <a:r>
              <a:rPr lang="en" sz="1400">
                <a:solidFill>
                  <a:schemeClr val="dk1"/>
                </a:solidFill>
              </a:rPr>
              <a:t>            </a:t>
            </a:r>
            <a:r>
              <a:rPr lang="en" sz="1400" u="sng">
                <a:solidFill>
                  <a:schemeClr val="hlink"/>
                </a:solidFill>
                <a:hlinkClick r:id="rId5"/>
              </a:rPr>
              <a:t>https://www.bcps.org/parents/transportation_status</a:t>
            </a:r>
            <a:r>
              <a:rPr lang="en" sz="1400">
                <a:solidFill>
                  <a:schemeClr val="dk1"/>
                </a:solidFill>
              </a:rPr>
              <a:t>  </a:t>
            </a:r>
            <a:endParaRPr sz="1400">
              <a:solidFill>
                <a:schemeClr val="dk1"/>
              </a:solidFill>
            </a:endParaRPr>
          </a:p>
          <a:p>
            <a:pPr indent="0" lvl="0" marL="0" rtl="0" algn="l">
              <a:spcBef>
                <a:spcPts val="1200"/>
              </a:spcBef>
              <a:spcAft>
                <a:spcPts val="0"/>
              </a:spcAft>
              <a:buNone/>
            </a:pPr>
            <a:r>
              <a:rPr lang="en" sz="1400">
                <a:solidFill>
                  <a:schemeClr val="dk1"/>
                </a:solidFill>
              </a:rPr>
              <a:t>    </a:t>
            </a:r>
            <a:r>
              <a:rPr i="1" lang="en" sz="1400">
                <a:solidFill>
                  <a:schemeClr val="dk1"/>
                </a:solidFill>
              </a:rPr>
              <a:t> School Bus Delay </a:t>
            </a:r>
            <a:r>
              <a:rPr lang="en" sz="1400">
                <a:solidFill>
                  <a:schemeClr val="dk1"/>
                </a:solidFill>
              </a:rPr>
              <a:t>|</a:t>
            </a:r>
            <a:r>
              <a:rPr i="1" lang="en" sz="1400">
                <a:solidFill>
                  <a:schemeClr val="dk1"/>
                </a:solidFill>
              </a:rPr>
              <a:t> NYC Public Schools </a:t>
            </a:r>
            <a:r>
              <a:rPr lang="en" sz="1400">
                <a:solidFill>
                  <a:schemeClr val="dk1"/>
                </a:solidFill>
              </a:rPr>
              <a:t>(2025, June 15). </a:t>
            </a:r>
            <a:endParaRPr sz="1400">
              <a:solidFill>
                <a:schemeClr val="dk1"/>
              </a:solidFill>
            </a:endParaRPr>
          </a:p>
          <a:p>
            <a:pPr indent="0" lvl="0" marL="0" rtl="0" algn="l">
              <a:spcBef>
                <a:spcPts val="1200"/>
              </a:spcBef>
              <a:spcAft>
                <a:spcPts val="1200"/>
              </a:spcAft>
              <a:buNone/>
            </a:pPr>
            <a:r>
              <a:rPr lang="en" sz="1400">
                <a:solidFill>
                  <a:schemeClr val="dk1"/>
                </a:solidFill>
              </a:rPr>
              <a:t>          </a:t>
            </a:r>
            <a:r>
              <a:rPr lang="en" sz="1400" u="sng">
                <a:solidFill>
                  <a:schemeClr val="hlink"/>
                </a:solidFill>
                <a:hlinkClick r:id="rId6"/>
              </a:rPr>
              <a:t>https://www.opt-osfns.org/opt/vendors/busbreakdowns/public/default.aspx?search=YES</a:t>
            </a:r>
            <a:r>
              <a:rPr lang="en" sz="1400">
                <a:solidFill>
                  <a:schemeClr val="dk1"/>
                </a:solidFill>
              </a:rPr>
              <a:t> </a:t>
            </a:r>
            <a:endParaRPr sz="14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673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176" name="Google Shape;17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l">
              <a:spcBef>
                <a:spcPts val="1200"/>
              </a:spcBef>
              <a:spcAft>
                <a:spcPts val="0"/>
              </a:spcAft>
              <a:buNone/>
            </a:pPr>
            <a:r>
              <a:t/>
            </a:r>
            <a:endParaRPr sz="3400"/>
          </a:p>
          <a:p>
            <a:pPr indent="0" lvl="0" marL="0" rtl="0" algn="ctr">
              <a:spcBef>
                <a:spcPts val="1200"/>
              </a:spcBef>
              <a:spcAft>
                <a:spcPts val="1200"/>
              </a:spcAft>
              <a:buNone/>
            </a:pPr>
            <a:r>
              <a:rPr b="1" lang="en" sz="4000"/>
              <a:t>Thank you</a:t>
            </a:r>
            <a:endParaRPr b="1"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idx="4294967295" type="title"/>
          </p:nvPr>
        </p:nvSpPr>
        <p:spPr>
          <a:xfrm>
            <a:off x="1593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GitHub Page </a:t>
            </a:r>
            <a:endParaRPr/>
          </a:p>
        </p:txBody>
      </p:sp>
      <p:pic>
        <p:nvPicPr>
          <p:cNvPr id="67" name="Google Shape;67;p14"/>
          <p:cNvPicPr preferRelativeResize="0"/>
          <p:nvPr/>
        </p:nvPicPr>
        <p:blipFill>
          <a:blip r:embed="rId3">
            <a:alphaModFix/>
          </a:blip>
          <a:stretch>
            <a:fillRect/>
          </a:stretch>
        </p:blipFill>
        <p:spPr>
          <a:xfrm>
            <a:off x="991251" y="1170125"/>
            <a:ext cx="7311200" cy="3781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159300" y="673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Introduction</a:t>
            </a:r>
            <a:endParaRPr/>
          </a:p>
        </p:txBody>
      </p:sp>
      <p:sp>
        <p:nvSpPr>
          <p:cNvPr id="73" name="Google Shape;73;p15"/>
          <p:cNvSpPr txBox="1"/>
          <p:nvPr>
            <p:ph idx="1" type="body"/>
          </p:nvPr>
        </p:nvSpPr>
        <p:spPr>
          <a:xfrm>
            <a:off x="282625" y="1246325"/>
            <a:ext cx="8520600" cy="3617400"/>
          </a:xfrm>
          <a:prstGeom prst="rect">
            <a:avLst/>
          </a:prstGeom>
        </p:spPr>
        <p:txBody>
          <a:bodyPr anchorCtr="0" anchor="t" bIns="91425" lIns="91425" spcFirstLastPara="1" rIns="91425" wrap="square" tIns="91425">
            <a:normAutofit lnSpcReduction="20000"/>
          </a:bodyPr>
          <a:lstStyle/>
          <a:p>
            <a:pPr indent="-342900" lvl="0" marL="457200" rtl="0" algn="l">
              <a:spcBef>
                <a:spcPts val="1000"/>
              </a:spcBef>
              <a:spcAft>
                <a:spcPts val="0"/>
              </a:spcAft>
              <a:buSzPts val="1800"/>
              <a:buChar char="●"/>
            </a:pPr>
            <a:r>
              <a:rPr lang="en"/>
              <a:t>This capstone project aims to analyze and model school bus breakdowns and delays in New York City using a large-scale dataset.</a:t>
            </a:r>
            <a:endParaRPr/>
          </a:p>
          <a:p>
            <a:pPr indent="-342900" lvl="0" marL="457200" rtl="0" algn="l">
              <a:spcBef>
                <a:spcPts val="1200"/>
              </a:spcBef>
              <a:spcAft>
                <a:spcPts val="0"/>
              </a:spcAft>
              <a:buSzPts val="1800"/>
              <a:buChar char="●"/>
            </a:pPr>
            <a:r>
              <a:rPr lang="en"/>
              <a:t>In the number one public school system in the United States, a reliable school transportation system is essential for students. Travel breakdowns affect student learning, family logistics, and long term academic success.</a:t>
            </a:r>
            <a:endParaRPr/>
          </a:p>
          <a:p>
            <a:pPr indent="-342900" lvl="0" marL="457200" rtl="0" algn="l">
              <a:spcBef>
                <a:spcPts val="1000"/>
              </a:spcBef>
              <a:spcAft>
                <a:spcPts val="0"/>
              </a:spcAft>
              <a:buSzPts val="1800"/>
              <a:buChar char="●"/>
            </a:pPr>
            <a:r>
              <a:rPr lang="en"/>
              <a:t>Our project will combine exploratory data analysis, machine learning, and interactive dashboards to uncover patterns, predict outcomes, and offer actionable insights. </a:t>
            </a:r>
            <a:endParaRPr/>
          </a:p>
          <a:p>
            <a:pPr indent="-342900" lvl="0" marL="457200" rtl="0" algn="l">
              <a:spcBef>
                <a:spcPts val="1000"/>
              </a:spcBef>
              <a:spcAft>
                <a:spcPts val="0"/>
              </a:spcAft>
              <a:buSzPts val="1800"/>
              <a:buChar char="●"/>
            </a:pPr>
            <a:r>
              <a:rPr lang="en"/>
              <a:t>We are specifically aiming to answer what operational factors contribute most to school bus delays and breakdowns in NYC, and can we accurately predict future incidents based on route, contractor, and historical patterns.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59300" y="673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Similar Studies</a:t>
            </a:r>
            <a:endParaRPr/>
          </a:p>
        </p:txBody>
      </p:sp>
      <p:sp>
        <p:nvSpPr>
          <p:cNvPr id="79" name="Google Shape;79;p16"/>
          <p:cNvSpPr txBox="1"/>
          <p:nvPr>
            <p:ph idx="1" type="body"/>
          </p:nvPr>
        </p:nvSpPr>
        <p:spPr>
          <a:xfrm>
            <a:off x="282625" y="1246325"/>
            <a:ext cx="8520600" cy="36174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None/>
            </a:pPr>
            <a:r>
              <a:rPr lang="en"/>
              <a:t>Lack of Comparable Projects on School Bus Delay Prediction</a:t>
            </a:r>
            <a:endParaRPr/>
          </a:p>
          <a:p>
            <a:pPr indent="-342900" lvl="0" marL="457200" rtl="0" algn="l">
              <a:spcBef>
                <a:spcPts val="1200"/>
              </a:spcBef>
              <a:spcAft>
                <a:spcPts val="0"/>
              </a:spcAft>
              <a:buSzPts val="1800"/>
              <a:buChar char="●"/>
            </a:pPr>
            <a:r>
              <a:rPr lang="en"/>
              <a:t>Extensive search of academic journals, data science platforms (e.g., Kaggle), and public sector dashboards revealed very limited or no projects focused on Predictive modeling of school bus delays</a:t>
            </a:r>
            <a:endParaRPr/>
          </a:p>
          <a:p>
            <a:pPr indent="-342900" lvl="0" marL="457200" rtl="0" algn="l">
              <a:spcBef>
                <a:spcPts val="0"/>
              </a:spcBef>
              <a:spcAft>
                <a:spcPts val="0"/>
              </a:spcAft>
              <a:buSzPts val="1800"/>
              <a:buChar char="●"/>
            </a:pPr>
            <a:r>
              <a:rPr lang="en"/>
              <a:t>Integrated tools or dashboards tailored for school transit performance</a:t>
            </a:r>
            <a:endParaRPr/>
          </a:p>
          <a:p>
            <a:pPr indent="0" lvl="0" marL="0" rtl="0" algn="l">
              <a:spcBef>
                <a:spcPts val="1200"/>
              </a:spcBef>
              <a:spcAft>
                <a:spcPts val="0"/>
              </a:spcAft>
              <a:buNone/>
            </a:pPr>
            <a:r>
              <a:rPr lang="en"/>
              <a:t>What Exists Instead</a:t>
            </a:r>
            <a:endParaRPr/>
          </a:p>
          <a:p>
            <a:pPr indent="-342900" lvl="0" marL="457200" rtl="0" algn="l">
              <a:spcBef>
                <a:spcPts val="1200"/>
              </a:spcBef>
              <a:spcAft>
                <a:spcPts val="0"/>
              </a:spcAft>
              <a:buSzPts val="1800"/>
              <a:buChar char="●"/>
            </a:pPr>
            <a:r>
              <a:rPr lang="en"/>
              <a:t>General transit bus status  (e.g.,</a:t>
            </a:r>
            <a:r>
              <a:rPr lang="en" u="sng">
                <a:solidFill>
                  <a:schemeClr val="hlink"/>
                </a:solidFill>
                <a:hlinkClick r:id="rId3"/>
              </a:rPr>
              <a:t>Transportation Status BCPS</a:t>
            </a:r>
            <a:r>
              <a:rPr lang="en"/>
              <a:t>)</a:t>
            </a:r>
            <a:endParaRPr/>
          </a:p>
          <a:p>
            <a:pPr indent="-342900" lvl="0" marL="457200" rtl="0" algn="l">
              <a:spcBef>
                <a:spcPts val="0"/>
              </a:spcBef>
              <a:spcAft>
                <a:spcPts val="0"/>
              </a:spcAft>
              <a:buSzPts val="1800"/>
              <a:buChar char="●"/>
            </a:pPr>
            <a:r>
              <a:rPr lang="en"/>
              <a:t>Bus delay or breakdown </a:t>
            </a:r>
            <a:r>
              <a:rPr lang="en"/>
              <a:t>report (e.g., </a:t>
            </a:r>
            <a:r>
              <a:rPr lang="en" u="sng">
                <a:solidFill>
                  <a:schemeClr val="hlink"/>
                </a:solidFill>
                <a:hlinkClick r:id="rId4"/>
              </a:rPr>
              <a:t>NYC Public Schools</a:t>
            </a:r>
            <a:r>
              <a:rPr lang="en"/>
              <a:t>)</a:t>
            </a:r>
            <a:endParaRPr/>
          </a:p>
          <a:p>
            <a:pPr indent="-342900" lvl="0" marL="457200" rtl="0" algn="l">
              <a:spcBef>
                <a:spcPts val="0"/>
              </a:spcBef>
              <a:spcAft>
                <a:spcPts val="0"/>
              </a:spcAft>
              <a:buSzPts val="1800"/>
              <a:buChar char="●"/>
            </a:pPr>
            <a:r>
              <a:rPr lang="en"/>
              <a:t>General a</a:t>
            </a:r>
            <a:r>
              <a:rPr lang="en"/>
              <a:t>rticles highlighting the significance of minimizing bus delays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180925" y="688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and Goals</a:t>
            </a:r>
            <a:endParaRPr/>
          </a:p>
        </p:txBody>
      </p:sp>
      <p:sp>
        <p:nvSpPr>
          <p:cNvPr id="85" name="Google Shape;85;p17"/>
          <p:cNvSpPr txBox="1"/>
          <p:nvPr>
            <p:ph idx="1" type="body"/>
          </p:nvPr>
        </p:nvSpPr>
        <p:spPr>
          <a:xfrm>
            <a:off x="180925" y="1304675"/>
            <a:ext cx="8855400" cy="35763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chemeClr val="dk1"/>
              </a:buClr>
              <a:buSzPts val="1300"/>
              <a:buChar char="●"/>
            </a:pPr>
            <a:r>
              <a:rPr lang="en" sz="1300"/>
              <a:t>NYC’s school bus system is one of the largest in the U.S., and delays or breakdowns can impact thousands of students daily.</a:t>
            </a:r>
            <a:endParaRPr sz="1300"/>
          </a:p>
          <a:p>
            <a:pPr indent="-311150" lvl="0" marL="457200" rtl="0" algn="l">
              <a:lnSpc>
                <a:spcPct val="150000"/>
              </a:lnSpc>
              <a:spcBef>
                <a:spcPts val="0"/>
              </a:spcBef>
              <a:spcAft>
                <a:spcPts val="0"/>
              </a:spcAft>
              <a:buClr>
                <a:schemeClr val="dk2"/>
              </a:buClr>
              <a:buSzPts val="1300"/>
              <a:buChar char="●"/>
            </a:pPr>
            <a:r>
              <a:rPr lang="en" sz="1300"/>
              <a:t>Unreliable transportation affects student attendance, learning, and family routines.</a:t>
            </a:r>
            <a:endParaRPr sz="1300"/>
          </a:p>
          <a:p>
            <a:pPr indent="-311150" lvl="0" marL="457200" rtl="0" algn="l">
              <a:lnSpc>
                <a:spcPct val="150000"/>
              </a:lnSpc>
              <a:spcBef>
                <a:spcPts val="0"/>
              </a:spcBef>
              <a:spcAft>
                <a:spcPts val="0"/>
              </a:spcAft>
              <a:buClr>
                <a:schemeClr val="dk2"/>
              </a:buClr>
              <a:buSzPts val="1300"/>
              <a:buChar char="●"/>
            </a:pPr>
            <a:r>
              <a:rPr lang="en" sz="1300"/>
              <a:t>Many delays are avoidable if we can identify patterns and contributing factors.</a:t>
            </a:r>
            <a:endParaRPr sz="1300"/>
          </a:p>
          <a:p>
            <a:pPr indent="-311150" lvl="0" marL="457200" rtl="0" algn="l">
              <a:lnSpc>
                <a:spcPct val="150000"/>
              </a:lnSpc>
              <a:spcBef>
                <a:spcPts val="0"/>
              </a:spcBef>
              <a:spcAft>
                <a:spcPts val="0"/>
              </a:spcAft>
              <a:buClr>
                <a:schemeClr val="dk2"/>
              </a:buClr>
              <a:buSzPts val="1300"/>
              <a:buChar char="●"/>
            </a:pPr>
            <a:r>
              <a:rPr lang="en" sz="1300"/>
              <a:t>Machine learning offers a way to predict future incidents, helping schools make smarter decisions.</a:t>
            </a:r>
            <a:endParaRPr sz="1300"/>
          </a:p>
          <a:p>
            <a:pPr indent="0" lvl="0" marL="0" rtl="0" algn="l">
              <a:lnSpc>
                <a:spcPct val="80000"/>
              </a:lnSpc>
              <a:spcBef>
                <a:spcPts val="1000"/>
              </a:spcBef>
              <a:spcAft>
                <a:spcPts val="0"/>
              </a:spcAft>
              <a:buSzPts val="358"/>
              <a:buNone/>
            </a:pPr>
            <a:r>
              <a:rPr b="1" lang="en" sz="1300"/>
              <a:t>Goals</a:t>
            </a:r>
            <a:endParaRPr b="1" sz="1300"/>
          </a:p>
          <a:p>
            <a:pPr indent="-311150" lvl="0" marL="457200" rtl="0" algn="l">
              <a:lnSpc>
                <a:spcPct val="150000"/>
              </a:lnSpc>
              <a:spcBef>
                <a:spcPts val="1200"/>
              </a:spcBef>
              <a:spcAft>
                <a:spcPts val="0"/>
              </a:spcAft>
              <a:buClr>
                <a:schemeClr val="dk2"/>
              </a:buClr>
              <a:buSzPts val="1300"/>
              <a:buChar char="●"/>
            </a:pPr>
            <a:r>
              <a:rPr lang="en" sz="1300"/>
              <a:t>Analyze school bus incident data to uncover key trends and causes.</a:t>
            </a:r>
            <a:endParaRPr sz="1300"/>
          </a:p>
          <a:p>
            <a:pPr indent="-311150" lvl="0" marL="457200" rtl="0" algn="l">
              <a:lnSpc>
                <a:spcPct val="150000"/>
              </a:lnSpc>
              <a:spcBef>
                <a:spcPts val="0"/>
              </a:spcBef>
              <a:spcAft>
                <a:spcPts val="0"/>
              </a:spcAft>
              <a:buClr>
                <a:schemeClr val="dk2"/>
              </a:buClr>
              <a:buSzPts val="1300"/>
              <a:buChar char="●"/>
            </a:pPr>
            <a:r>
              <a:rPr lang="en" sz="1300"/>
              <a:t>Classify whether an incident will be a breakdown or just running late.</a:t>
            </a:r>
            <a:endParaRPr sz="1300"/>
          </a:p>
          <a:p>
            <a:pPr indent="-311150" lvl="0" marL="457200" rtl="0" algn="l">
              <a:lnSpc>
                <a:spcPct val="150000"/>
              </a:lnSpc>
              <a:spcBef>
                <a:spcPts val="0"/>
              </a:spcBef>
              <a:spcAft>
                <a:spcPts val="0"/>
              </a:spcAft>
              <a:buClr>
                <a:schemeClr val="dk2"/>
              </a:buClr>
              <a:buSzPts val="1300"/>
              <a:buChar char="●"/>
            </a:pPr>
            <a:r>
              <a:rPr lang="en" sz="1300"/>
              <a:t>Predict how long a delay will last using regression techniques.</a:t>
            </a:r>
            <a:endParaRPr sz="1300"/>
          </a:p>
          <a:p>
            <a:pPr indent="-311150" lvl="0" marL="457200" rtl="0" algn="l">
              <a:lnSpc>
                <a:spcPct val="150000"/>
              </a:lnSpc>
              <a:spcBef>
                <a:spcPts val="0"/>
              </a:spcBef>
              <a:spcAft>
                <a:spcPts val="0"/>
              </a:spcAft>
              <a:buClr>
                <a:schemeClr val="dk2"/>
              </a:buClr>
              <a:buSzPts val="1300"/>
              <a:buChar char="●"/>
            </a:pPr>
            <a:r>
              <a:rPr lang="en" sz="1300"/>
              <a:t>Develop interactive tools (dashboard or app) to share insights and make real-time predictions.</a:t>
            </a:r>
            <a:endParaRPr sz="1300"/>
          </a:p>
          <a:p>
            <a:pPr indent="-311150" lvl="0" marL="457200" rtl="0" algn="l">
              <a:lnSpc>
                <a:spcPct val="150000"/>
              </a:lnSpc>
              <a:spcBef>
                <a:spcPts val="0"/>
              </a:spcBef>
              <a:spcAft>
                <a:spcPts val="0"/>
              </a:spcAft>
              <a:buClr>
                <a:schemeClr val="dk2"/>
              </a:buClr>
              <a:buSzPts val="1300"/>
              <a:buChar char="●"/>
            </a:pPr>
            <a:r>
              <a:rPr lang="en" sz="1300"/>
              <a:t>Support better planning and reduce disruptions for NYC’s Department of Education.</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1593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Introduction </a:t>
            </a:r>
            <a:endParaRPr/>
          </a:p>
        </p:txBody>
      </p:sp>
      <p:sp>
        <p:nvSpPr>
          <p:cNvPr id="91" name="Google Shape;91;p18"/>
          <p:cNvSpPr txBox="1"/>
          <p:nvPr>
            <p:ph idx="1" type="body"/>
          </p:nvPr>
        </p:nvSpPr>
        <p:spPr>
          <a:xfrm>
            <a:off x="212575" y="1093025"/>
            <a:ext cx="8520600" cy="3834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latin typeface="Calibri"/>
                <a:ea typeface="Calibri"/>
                <a:cs typeface="Calibri"/>
                <a:sym typeface="Calibri"/>
              </a:rPr>
              <a:t>The NYC Bus Breakdowns and Delays dataset is updated daily on the NYC Open Data portal. All other datasets from the NYC Department of Education’s Office of Pupil Transportation (OPT) are published monthly and reflect a snapshot of operational data.</a:t>
            </a:r>
            <a:endParaRPr sz="1400">
              <a:latin typeface="Calibri"/>
              <a:ea typeface="Calibri"/>
              <a:cs typeface="Calibri"/>
              <a:sym typeface="Calibri"/>
            </a:endParaRPr>
          </a:p>
          <a:p>
            <a:pPr indent="0" lvl="0" marL="0" rtl="0" algn="l">
              <a:lnSpc>
                <a:spcPct val="100000"/>
              </a:lnSpc>
              <a:spcBef>
                <a:spcPts val="0"/>
              </a:spcBef>
              <a:spcAft>
                <a:spcPts val="0"/>
              </a:spcAft>
              <a:buNone/>
            </a:pPr>
            <a:r>
              <a:rPr lang="en" sz="1400">
                <a:latin typeface="Calibri"/>
                <a:ea typeface="Calibri"/>
                <a:cs typeface="Calibri"/>
                <a:sym typeface="Calibri"/>
              </a:rPr>
              <a:t>Source Link: </a:t>
            </a:r>
            <a:r>
              <a:rPr lang="en" sz="1400" u="sng">
                <a:solidFill>
                  <a:schemeClr val="hlink"/>
                </a:solidFill>
                <a:latin typeface="Calibri"/>
                <a:ea typeface="Calibri"/>
                <a:cs typeface="Calibri"/>
                <a:sym typeface="Calibri"/>
                <a:hlinkClick r:id="rId3"/>
              </a:rPr>
              <a:t>https://shorturl.at/OSbdS</a:t>
            </a:r>
            <a:r>
              <a:rPr lang="en" sz="1400">
                <a:latin typeface="Calibri"/>
                <a:ea typeface="Calibri"/>
                <a:cs typeface="Calibri"/>
                <a:sym typeface="Calibri"/>
              </a:rPr>
              <a:t> </a:t>
            </a:r>
            <a:endParaRPr sz="1400">
              <a:latin typeface="Calibri"/>
              <a:ea typeface="Calibri"/>
              <a:cs typeface="Calibri"/>
              <a:sym typeface="Calibri"/>
            </a:endParaRPr>
          </a:p>
          <a:p>
            <a:pPr indent="-317500" lvl="0" marL="365760" rtl="0" algn="l">
              <a:lnSpc>
                <a:spcPct val="115000"/>
              </a:lnSpc>
              <a:spcBef>
                <a:spcPts val="1200"/>
              </a:spcBef>
              <a:spcAft>
                <a:spcPts val="0"/>
              </a:spcAft>
              <a:buSzPts val="1400"/>
              <a:buFont typeface="Calibri"/>
              <a:buChar char="●"/>
            </a:pPr>
            <a:r>
              <a:rPr lang="en" sz="1400">
                <a:latin typeface="Calibri"/>
                <a:ea typeface="Calibri"/>
                <a:cs typeface="Calibri"/>
                <a:sym typeface="Calibri"/>
              </a:rPr>
              <a:t>Dataset: NYC Bus Breakdown and Delays </a:t>
            </a:r>
            <a:endParaRPr sz="1400">
              <a:latin typeface="Calibri"/>
              <a:ea typeface="Calibri"/>
              <a:cs typeface="Calibri"/>
              <a:sym typeface="Calibri"/>
            </a:endParaRPr>
          </a:p>
          <a:p>
            <a:pPr indent="-317500" lvl="0" marL="365760" rtl="0" algn="l">
              <a:lnSpc>
                <a:spcPct val="115000"/>
              </a:lnSpc>
              <a:spcBef>
                <a:spcPts val="0"/>
              </a:spcBef>
              <a:spcAft>
                <a:spcPts val="0"/>
              </a:spcAft>
              <a:buSzPts val="1400"/>
              <a:buFont typeface="Calibri"/>
              <a:buChar char="●"/>
            </a:pPr>
            <a:r>
              <a:rPr lang="en" sz="1400">
                <a:latin typeface="Calibri"/>
                <a:ea typeface="Calibri"/>
                <a:cs typeface="Calibri"/>
                <a:sym typeface="Calibri"/>
              </a:rPr>
              <a:t>Size: 747,173 records</a:t>
            </a:r>
            <a:endParaRPr sz="1400">
              <a:latin typeface="Calibri"/>
              <a:ea typeface="Calibri"/>
              <a:cs typeface="Calibri"/>
              <a:sym typeface="Calibri"/>
            </a:endParaRPr>
          </a:p>
          <a:p>
            <a:pPr indent="-317500" lvl="0" marL="365760" rtl="0" algn="l">
              <a:lnSpc>
                <a:spcPct val="115000"/>
              </a:lnSpc>
              <a:spcBef>
                <a:spcPts val="0"/>
              </a:spcBef>
              <a:spcAft>
                <a:spcPts val="0"/>
              </a:spcAft>
              <a:buSzPts val="1400"/>
              <a:buFont typeface="Calibri"/>
              <a:buChar char="●"/>
            </a:pPr>
            <a:r>
              <a:rPr lang="en" sz="1400">
                <a:latin typeface="Calibri"/>
                <a:ea typeface="Calibri"/>
                <a:cs typeface="Calibri"/>
                <a:sym typeface="Calibri"/>
              </a:rPr>
              <a:t>Scope: Multi-year data </a:t>
            </a:r>
            <a:endParaRPr sz="1400">
              <a:solidFill>
                <a:schemeClr val="dk1"/>
              </a:solidFill>
              <a:latin typeface="Calibri"/>
              <a:ea typeface="Calibri"/>
              <a:cs typeface="Calibri"/>
              <a:sym typeface="Calibri"/>
            </a:endParaRPr>
          </a:p>
          <a:p>
            <a:pPr indent="-317500" lvl="0" marL="365760" rtl="0" algn="l">
              <a:lnSpc>
                <a:spcPct val="115000"/>
              </a:lnSpc>
              <a:spcBef>
                <a:spcPts val="0"/>
              </a:spcBef>
              <a:spcAft>
                <a:spcPts val="0"/>
              </a:spcAft>
              <a:buClr>
                <a:schemeClr val="dk1"/>
              </a:buClr>
              <a:buSzPts val="1400"/>
              <a:buFont typeface="Calibri"/>
              <a:buChar char="●"/>
            </a:pPr>
            <a:r>
              <a:rPr lang="en" sz="1400">
                <a:latin typeface="Calibri"/>
                <a:ea typeface="Calibri"/>
                <a:cs typeface="Calibri"/>
                <a:sym typeface="Calibri"/>
              </a:rPr>
              <a:t>The dataset includes:</a:t>
            </a:r>
            <a:endParaRPr sz="1400">
              <a:solidFill>
                <a:schemeClr val="dk1"/>
              </a:solidFill>
              <a:latin typeface="Calibri"/>
              <a:ea typeface="Calibri"/>
              <a:cs typeface="Calibri"/>
              <a:sym typeface="Calibri"/>
            </a:endParaRPr>
          </a:p>
          <a:p>
            <a:pPr indent="-317500" lvl="1" marL="640080" rtl="0" algn="l">
              <a:lnSpc>
                <a:spcPct val="115000"/>
              </a:lnSpc>
              <a:spcBef>
                <a:spcPts val="0"/>
              </a:spcBef>
              <a:spcAft>
                <a:spcPts val="0"/>
              </a:spcAft>
              <a:buSzPts val="1400"/>
              <a:buFont typeface="Calibri"/>
              <a:buChar char="○"/>
            </a:pPr>
            <a:r>
              <a:rPr lang="en">
                <a:latin typeface="Calibri"/>
                <a:ea typeface="Calibri"/>
                <a:cs typeface="Calibri"/>
                <a:sym typeface="Calibri"/>
              </a:rPr>
              <a:t>10 academic years (2015-2016 to 2024-2025)</a:t>
            </a:r>
            <a:endParaRPr>
              <a:latin typeface="Calibri"/>
              <a:ea typeface="Calibri"/>
              <a:cs typeface="Calibri"/>
              <a:sym typeface="Calibri"/>
            </a:endParaRPr>
          </a:p>
          <a:p>
            <a:pPr indent="-317500" lvl="1" marL="640080" rtl="0" algn="l">
              <a:lnSpc>
                <a:spcPct val="115000"/>
              </a:lnSpc>
              <a:spcBef>
                <a:spcPts val="0"/>
              </a:spcBef>
              <a:spcAft>
                <a:spcPts val="0"/>
              </a:spcAft>
              <a:buSzPts val="1400"/>
              <a:buFont typeface="Calibri"/>
              <a:buChar char="○"/>
            </a:pPr>
            <a:r>
              <a:rPr lang="en">
                <a:latin typeface="Calibri"/>
                <a:ea typeface="Calibri"/>
                <a:cs typeface="Calibri"/>
                <a:sym typeface="Calibri"/>
              </a:rPr>
              <a:t>Incident Information (delays or breakdowns)</a:t>
            </a:r>
            <a:endParaRPr>
              <a:latin typeface="Calibri"/>
              <a:ea typeface="Calibri"/>
              <a:cs typeface="Calibri"/>
              <a:sym typeface="Calibri"/>
            </a:endParaRPr>
          </a:p>
          <a:p>
            <a:pPr indent="-317500" lvl="1" marL="640080" rtl="0" algn="l">
              <a:lnSpc>
                <a:spcPct val="115000"/>
              </a:lnSpc>
              <a:spcBef>
                <a:spcPts val="0"/>
              </a:spcBef>
              <a:spcAft>
                <a:spcPts val="0"/>
              </a:spcAft>
              <a:buSzPts val="1400"/>
              <a:buFont typeface="Calibri"/>
              <a:buChar char="○"/>
            </a:pPr>
            <a:r>
              <a:rPr lang="en">
                <a:latin typeface="Calibri"/>
                <a:ea typeface="Calibri"/>
                <a:cs typeface="Calibri"/>
                <a:sym typeface="Calibri"/>
              </a:rPr>
              <a:t>Operational Details (reasons, run-type)</a:t>
            </a:r>
            <a:endParaRPr>
              <a:latin typeface="Calibri"/>
              <a:ea typeface="Calibri"/>
              <a:cs typeface="Calibri"/>
              <a:sym typeface="Calibri"/>
            </a:endParaRPr>
          </a:p>
          <a:p>
            <a:pPr indent="-317500" lvl="1" marL="640080" rtl="0" algn="l">
              <a:lnSpc>
                <a:spcPct val="115000"/>
              </a:lnSpc>
              <a:spcBef>
                <a:spcPts val="0"/>
              </a:spcBef>
              <a:spcAft>
                <a:spcPts val="0"/>
              </a:spcAft>
              <a:buSzPts val="1400"/>
              <a:buFont typeface="Calibri"/>
              <a:buChar char="○"/>
            </a:pPr>
            <a:r>
              <a:rPr lang="en">
                <a:latin typeface="Calibri"/>
                <a:ea typeface="Calibri"/>
                <a:cs typeface="Calibri"/>
                <a:sym typeface="Calibri"/>
              </a:rPr>
              <a:t>Contextual Data (how long, rout, boro, etc)</a:t>
            </a:r>
            <a:endParaRPr>
              <a:latin typeface="Calibri"/>
              <a:ea typeface="Calibri"/>
              <a:cs typeface="Calibri"/>
              <a:sym typeface="Calibri"/>
            </a:endParaRPr>
          </a:p>
          <a:p>
            <a:pPr indent="-317500" lvl="1" marL="640080" rtl="0" algn="l">
              <a:lnSpc>
                <a:spcPct val="115000"/>
              </a:lnSpc>
              <a:spcBef>
                <a:spcPts val="0"/>
              </a:spcBef>
              <a:spcAft>
                <a:spcPts val="0"/>
              </a:spcAft>
              <a:buSzPts val="1400"/>
              <a:buFont typeface="Calibri"/>
              <a:buChar char="○"/>
            </a:pPr>
            <a:r>
              <a:rPr lang="en">
                <a:latin typeface="Calibri"/>
                <a:ea typeface="Calibri"/>
                <a:cs typeface="Calibri"/>
                <a:sym typeface="Calibri"/>
              </a:rPr>
              <a:t>Response Behavior (notification or alerts)</a:t>
            </a:r>
            <a:endParaRPr>
              <a:latin typeface="Calibri"/>
              <a:ea typeface="Calibri"/>
              <a:cs typeface="Calibri"/>
              <a:sym typeface="Calibri"/>
            </a:endParaRPr>
          </a:p>
        </p:txBody>
      </p:sp>
      <p:pic>
        <p:nvPicPr>
          <p:cNvPr id="92" name="Google Shape;92;p18"/>
          <p:cNvPicPr preferRelativeResize="0"/>
          <p:nvPr/>
        </p:nvPicPr>
        <p:blipFill>
          <a:blip r:embed="rId4">
            <a:alphaModFix/>
          </a:blip>
          <a:stretch>
            <a:fillRect/>
          </a:stretch>
        </p:blipFill>
        <p:spPr>
          <a:xfrm>
            <a:off x="4411607" y="1698825"/>
            <a:ext cx="4262194" cy="3155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655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Details </a:t>
            </a:r>
            <a:endParaRPr/>
          </a:p>
        </p:txBody>
      </p:sp>
      <p:sp>
        <p:nvSpPr>
          <p:cNvPr id="98" name="Google Shape;98;p19"/>
          <p:cNvSpPr txBox="1"/>
          <p:nvPr>
            <p:ph idx="1" type="body"/>
          </p:nvPr>
        </p:nvSpPr>
        <p:spPr>
          <a:xfrm>
            <a:off x="311700" y="1304875"/>
            <a:ext cx="8520600" cy="3671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Calibri"/>
              <a:buChar char="●"/>
            </a:pPr>
            <a:r>
              <a:rPr lang="en">
                <a:latin typeface="Calibri"/>
                <a:ea typeface="Calibri"/>
                <a:cs typeface="Calibri"/>
                <a:sym typeface="Calibri"/>
              </a:rPr>
              <a:t>OPT does not publish data for July, August, and September because:</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a) Most New York City public schools are closed during the summer, resulting in limited and unrepresentative data; and </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b) Summer and early fall data is highly unstable due to frequent changes from external systems impacting NYC school transportation.</a:t>
            </a:r>
            <a:endParaRPr>
              <a:latin typeface="Calibri"/>
              <a:ea typeface="Calibri"/>
              <a:cs typeface="Calibri"/>
              <a:sym typeface="Calibri"/>
            </a:endParaRPr>
          </a:p>
          <a:p>
            <a:pPr indent="0" lvl="0" marL="0" rtl="0" algn="l">
              <a:spcBef>
                <a:spcPts val="1200"/>
              </a:spcBef>
              <a:spcAft>
                <a:spcPts val="0"/>
              </a:spcAft>
              <a:buNone/>
            </a:pPr>
            <a:r>
              <a:rPr lang="en">
                <a:latin typeface="Calibri"/>
                <a:ea typeface="Calibri"/>
                <a:cs typeface="Calibri"/>
                <a:sym typeface="Calibri"/>
              </a:rPr>
              <a:t>Features to be used: </a:t>
            </a:r>
            <a:endParaRPr>
              <a:latin typeface="Calibri"/>
              <a:ea typeface="Calibri"/>
              <a:cs typeface="Calibri"/>
              <a:sym typeface="Calibri"/>
            </a:endParaRPr>
          </a:p>
          <a:p>
            <a:pPr indent="-342900" lvl="0" marL="457200" rtl="0" algn="l">
              <a:spcBef>
                <a:spcPts val="1000"/>
              </a:spcBef>
              <a:spcAft>
                <a:spcPts val="0"/>
              </a:spcAft>
              <a:buSzPts val="1800"/>
              <a:buFont typeface="Calibri"/>
              <a:buChar char="●"/>
            </a:pPr>
            <a:r>
              <a:rPr lang="en">
                <a:latin typeface="Calibri"/>
                <a:ea typeface="Calibri"/>
                <a:cs typeface="Calibri"/>
                <a:sym typeface="Calibri"/>
              </a:rPr>
              <a:t>School Year, Unique ID, Run Type, Schools Serviced, Boro, How Long Delayed,</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Number of Students on the Bus, Breakdown or Running Late, School Age or PreK</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572600"/>
            <a:ext cx="8520600" cy="55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ML Techniques</a:t>
            </a:r>
            <a:endParaRPr/>
          </a:p>
        </p:txBody>
      </p:sp>
      <p:sp>
        <p:nvSpPr>
          <p:cNvPr id="104" name="Google Shape;104;p20"/>
          <p:cNvSpPr txBox="1"/>
          <p:nvPr>
            <p:ph idx="1" type="body"/>
          </p:nvPr>
        </p:nvSpPr>
        <p:spPr>
          <a:xfrm>
            <a:off x="311700" y="1102925"/>
            <a:ext cx="8411400" cy="3723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b="1" lang="en" sz="1387"/>
              <a:t>What We Want to Predict</a:t>
            </a:r>
            <a:endParaRPr b="1" sz="1387"/>
          </a:p>
          <a:p>
            <a:pPr indent="-316706" lvl="0" marL="457200" rtl="0" algn="l">
              <a:lnSpc>
                <a:spcPct val="95000"/>
              </a:lnSpc>
              <a:spcBef>
                <a:spcPts val="0"/>
              </a:spcBef>
              <a:spcAft>
                <a:spcPts val="0"/>
              </a:spcAft>
              <a:buClr>
                <a:schemeClr val="dk2"/>
              </a:buClr>
              <a:buSzPts val="1388"/>
              <a:buChar char="●"/>
            </a:pPr>
            <a:r>
              <a:rPr lang="en" sz="1387"/>
              <a:t>Predict if a school bus incident will result in a </a:t>
            </a:r>
            <a:r>
              <a:rPr b="1" lang="en" sz="1387"/>
              <a:t>Breakdown</a:t>
            </a:r>
            <a:r>
              <a:rPr lang="en" sz="1387"/>
              <a:t> or just </a:t>
            </a:r>
            <a:r>
              <a:rPr b="1" lang="en" sz="1387"/>
              <a:t>Running Late</a:t>
            </a:r>
            <a:endParaRPr sz="1387"/>
          </a:p>
          <a:p>
            <a:pPr indent="-316706" lvl="0" marL="457200" rtl="0" algn="l">
              <a:lnSpc>
                <a:spcPct val="95000"/>
              </a:lnSpc>
              <a:spcBef>
                <a:spcPts val="0"/>
              </a:spcBef>
              <a:spcAft>
                <a:spcPts val="0"/>
              </a:spcAft>
              <a:buClr>
                <a:schemeClr val="dk2"/>
              </a:buClr>
              <a:buSzPts val="1388"/>
              <a:buChar char="●"/>
            </a:pPr>
            <a:r>
              <a:rPr lang="en" sz="1387"/>
              <a:t>Predict how long the delay will be (in minutes)</a:t>
            </a:r>
            <a:endParaRPr b="1" sz="1387"/>
          </a:p>
          <a:p>
            <a:pPr indent="0" lvl="0" marL="0" rtl="0" algn="l">
              <a:lnSpc>
                <a:spcPct val="95000"/>
              </a:lnSpc>
              <a:spcBef>
                <a:spcPts val="1200"/>
              </a:spcBef>
              <a:spcAft>
                <a:spcPts val="0"/>
              </a:spcAft>
              <a:buSzPts val="688"/>
              <a:buNone/>
            </a:pPr>
            <a:r>
              <a:rPr b="1" lang="en" sz="1387"/>
              <a:t>ML Models to Use </a:t>
            </a:r>
            <a:r>
              <a:rPr b="1" lang="en" sz="1387"/>
              <a:t>for Classification</a:t>
            </a:r>
            <a:r>
              <a:rPr b="1" lang="en" sz="1387"/>
              <a:t>:</a:t>
            </a:r>
            <a:endParaRPr b="1" sz="1387"/>
          </a:p>
          <a:p>
            <a:pPr indent="-316706" lvl="0" marL="457200" rtl="0" algn="l">
              <a:lnSpc>
                <a:spcPct val="95000"/>
              </a:lnSpc>
              <a:spcBef>
                <a:spcPts val="0"/>
              </a:spcBef>
              <a:spcAft>
                <a:spcPts val="0"/>
              </a:spcAft>
              <a:buClr>
                <a:schemeClr val="dk2"/>
              </a:buClr>
              <a:buSzPts val="1388"/>
              <a:buChar char="●"/>
            </a:pPr>
            <a:r>
              <a:rPr lang="en" sz="1387"/>
              <a:t>Logistic Regression</a:t>
            </a:r>
            <a:endParaRPr sz="1387"/>
          </a:p>
          <a:p>
            <a:pPr indent="-316706" lvl="0" marL="457200" rtl="0" algn="l">
              <a:lnSpc>
                <a:spcPct val="95000"/>
              </a:lnSpc>
              <a:spcBef>
                <a:spcPts val="0"/>
              </a:spcBef>
              <a:spcAft>
                <a:spcPts val="0"/>
              </a:spcAft>
              <a:buClr>
                <a:schemeClr val="dk2"/>
              </a:buClr>
              <a:buSzPts val="1388"/>
              <a:buChar char="●"/>
            </a:pPr>
            <a:r>
              <a:rPr lang="en" sz="1387"/>
              <a:t>Random Forest</a:t>
            </a:r>
            <a:endParaRPr sz="1387"/>
          </a:p>
          <a:p>
            <a:pPr indent="-316706" lvl="0" marL="457200" rtl="0" algn="l">
              <a:lnSpc>
                <a:spcPct val="95000"/>
              </a:lnSpc>
              <a:spcBef>
                <a:spcPts val="0"/>
              </a:spcBef>
              <a:spcAft>
                <a:spcPts val="0"/>
              </a:spcAft>
              <a:buClr>
                <a:schemeClr val="dk2"/>
              </a:buClr>
              <a:buSzPts val="1388"/>
              <a:buChar char="●"/>
            </a:pPr>
            <a:r>
              <a:rPr lang="en" sz="1387"/>
              <a:t>XGBoost</a:t>
            </a:r>
            <a:endParaRPr sz="1387"/>
          </a:p>
          <a:p>
            <a:pPr indent="0" lvl="0" marL="0" rtl="0" algn="l">
              <a:lnSpc>
                <a:spcPct val="95000"/>
              </a:lnSpc>
              <a:spcBef>
                <a:spcPts val="1200"/>
              </a:spcBef>
              <a:spcAft>
                <a:spcPts val="0"/>
              </a:spcAft>
              <a:buSzPts val="688"/>
              <a:buNone/>
            </a:pPr>
            <a:r>
              <a:rPr b="1" lang="en" sz="1387"/>
              <a:t>Evaluation Metrics: </a:t>
            </a:r>
            <a:r>
              <a:rPr lang="en" sz="1387"/>
              <a:t>Accuracy,Precision, Recall, F1-Score</a:t>
            </a:r>
            <a:endParaRPr sz="1387"/>
          </a:p>
          <a:p>
            <a:pPr indent="0" lvl="0" marL="0" rtl="0" algn="l">
              <a:spcBef>
                <a:spcPts val="1200"/>
              </a:spcBef>
              <a:spcAft>
                <a:spcPts val="0"/>
              </a:spcAft>
              <a:buClr>
                <a:schemeClr val="dk1"/>
              </a:buClr>
              <a:buSzPts val="1100"/>
              <a:buFont typeface="Arial"/>
              <a:buNone/>
            </a:pPr>
            <a:r>
              <a:rPr b="1" lang="en" sz="1400"/>
              <a:t>ML Models to Use </a:t>
            </a:r>
            <a:r>
              <a:rPr b="1" lang="en" sz="1400"/>
              <a:t>for Regression</a:t>
            </a:r>
            <a:r>
              <a:rPr b="1" lang="en" sz="1400"/>
              <a:t>:</a:t>
            </a:r>
            <a:endParaRPr b="1" sz="1400"/>
          </a:p>
          <a:p>
            <a:pPr indent="-317500" lvl="0" marL="457200" rtl="0" algn="l">
              <a:spcBef>
                <a:spcPts val="0"/>
              </a:spcBef>
              <a:spcAft>
                <a:spcPts val="0"/>
              </a:spcAft>
              <a:buClr>
                <a:schemeClr val="dk2"/>
              </a:buClr>
              <a:buSzPts val="1400"/>
              <a:buChar char="●"/>
            </a:pPr>
            <a:r>
              <a:rPr lang="en" sz="1400"/>
              <a:t>Linear Regression</a:t>
            </a:r>
            <a:endParaRPr sz="1400"/>
          </a:p>
          <a:p>
            <a:pPr indent="-317500" lvl="0" marL="457200" rtl="0" algn="l">
              <a:spcBef>
                <a:spcPts val="0"/>
              </a:spcBef>
              <a:spcAft>
                <a:spcPts val="0"/>
              </a:spcAft>
              <a:buClr>
                <a:schemeClr val="dk2"/>
              </a:buClr>
              <a:buSzPts val="1400"/>
              <a:buChar char="●"/>
            </a:pPr>
            <a:r>
              <a:rPr lang="en" sz="1400"/>
              <a:t>Random Forest Regressor</a:t>
            </a:r>
            <a:endParaRPr sz="1400"/>
          </a:p>
          <a:p>
            <a:pPr indent="-317500" lvl="0" marL="457200" rtl="0" algn="l">
              <a:spcBef>
                <a:spcPts val="0"/>
              </a:spcBef>
              <a:spcAft>
                <a:spcPts val="0"/>
              </a:spcAft>
              <a:buClr>
                <a:schemeClr val="dk2"/>
              </a:buClr>
              <a:buSzPts val="1400"/>
              <a:buChar char="●"/>
            </a:pPr>
            <a:r>
              <a:rPr lang="en" sz="1400"/>
              <a:t>Gradient Boosting</a:t>
            </a:r>
            <a:endParaRPr sz="1400"/>
          </a:p>
          <a:p>
            <a:pPr indent="0" lvl="0" marL="0" rtl="0" algn="l">
              <a:spcBef>
                <a:spcPts val="1200"/>
              </a:spcBef>
              <a:spcAft>
                <a:spcPts val="1200"/>
              </a:spcAft>
              <a:buSzPts val="1100"/>
              <a:buNone/>
            </a:pPr>
            <a:r>
              <a:rPr b="1" lang="en" sz="1400"/>
              <a:t>Evaluation Metrics:</a:t>
            </a:r>
            <a:r>
              <a:rPr lang="en" sz="1400"/>
              <a:t>Mean Absolute Error (MAE), Root Mean Squared Error (RMSE), R-squared (R²)</a:t>
            </a:r>
            <a:endParaRPr sz="1425"/>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 for Classification Model</a:t>
            </a:r>
            <a:endParaRPr/>
          </a:p>
        </p:txBody>
      </p:sp>
      <p:sp>
        <p:nvSpPr>
          <p:cNvPr id="110" name="Google Shape;110;p21"/>
          <p:cNvSpPr txBox="1"/>
          <p:nvPr>
            <p:ph idx="1" type="body"/>
          </p:nvPr>
        </p:nvSpPr>
        <p:spPr>
          <a:xfrm>
            <a:off x="370925" y="1282125"/>
            <a:ext cx="8520600" cy="373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Target variable: Breakdown_or_Running_Late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111" name="Google Shape;111;p21"/>
          <p:cNvGraphicFramePr/>
          <p:nvPr/>
        </p:nvGraphicFramePr>
        <p:xfrm>
          <a:off x="897450" y="1891375"/>
          <a:ext cx="3000000" cy="3000000"/>
        </p:xfrm>
        <a:graphic>
          <a:graphicData uri="http://schemas.openxmlformats.org/drawingml/2006/table">
            <a:tbl>
              <a:tblPr>
                <a:noFill/>
                <a:tableStyleId>{BE28A748-905C-4F6B-AD1C-26D741B6E1E4}</a:tableStyleId>
              </a:tblPr>
              <a:tblGrid>
                <a:gridCol w="2008050"/>
                <a:gridCol w="5574350"/>
              </a:tblGrid>
              <a:tr h="407200">
                <a:tc>
                  <a:txBody>
                    <a:bodyPr/>
                    <a:lstStyle/>
                    <a:p>
                      <a:pPr indent="0" lvl="0" marL="0" rtl="0" algn="l">
                        <a:spcBef>
                          <a:spcPts val="0"/>
                        </a:spcBef>
                        <a:spcAft>
                          <a:spcPts val="0"/>
                        </a:spcAft>
                        <a:buNone/>
                      </a:pPr>
                      <a:r>
                        <a:rPr b="1" lang="en">
                          <a:solidFill>
                            <a:schemeClr val="dk2"/>
                          </a:solidFill>
                        </a:rPr>
                        <a:t>Fields</a:t>
                      </a:r>
                      <a:endParaRPr b="1">
                        <a:solidFill>
                          <a:schemeClr val="dk2"/>
                        </a:solidFill>
                      </a:endParaRPr>
                    </a:p>
                  </a:txBody>
                  <a:tcPr marT="91425" marB="91425" marR="91425" marL="91425"/>
                </a:tc>
                <a:tc>
                  <a:txBody>
                    <a:bodyPr/>
                    <a:lstStyle/>
                    <a:p>
                      <a:pPr indent="0" lvl="0" marL="0" rtl="0" algn="l">
                        <a:spcBef>
                          <a:spcPts val="0"/>
                        </a:spcBef>
                        <a:spcAft>
                          <a:spcPts val="0"/>
                        </a:spcAft>
                        <a:buNone/>
                      </a:pPr>
                      <a:r>
                        <a:rPr b="1" lang="en">
                          <a:solidFill>
                            <a:schemeClr val="dk2"/>
                          </a:solidFill>
                        </a:rPr>
                        <a:t>Feature </a:t>
                      </a:r>
                      <a:r>
                        <a:rPr b="1" lang="en">
                          <a:solidFill>
                            <a:schemeClr val="dk2"/>
                          </a:solidFill>
                        </a:rPr>
                        <a:t>Engineering Notes</a:t>
                      </a:r>
                      <a:endParaRPr b="1">
                        <a:solidFill>
                          <a:schemeClr val="dk2"/>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2"/>
                          </a:solidFill>
                        </a:rPr>
                        <a:t>Boro</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One-hot encode (e.g., Bronx, Brooklyn…)</a:t>
                      </a:r>
                      <a:endParaRPr>
                        <a:solidFill>
                          <a:schemeClr val="dk2"/>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2"/>
                          </a:solidFill>
                        </a:rPr>
                        <a:t>Bus_Company_Name</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Frequency encoding or target mean encoding if too many categories</a:t>
                      </a:r>
                      <a:endParaRPr>
                        <a:solidFill>
                          <a:schemeClr val="dk2"/>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2"/>
                          </a:solidFill>
                        </a:rPr>
                        <a:t>Run_Type</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One-hot or label encode (e.g., AM, PM, To School, From School)</a:t>
                      </a:r>
                      <a:endParaRPr>
                        <a:solidFill>
                          <a:schemeClr val="dk2"/>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2"/>
                          </a:solidFill>
                        </a:rPr>
                        <a:t>Reason</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Group similar reasons (e.g., "Traffic", "Weather") before encoding</a:t>
                      </a:r>
                      <a:endParaRPr>
                        <a:solidFill>
                          <a:schemeClr val="dk2"/>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2"/>
                          </a:solidFill>
                        </a:rPr>
                        <a:t>School_Age_or_PreK</a:t>
                      </a:r>
                      <a:endParaRPr>
                        <a:solidFill>
                          <a:schemeClr val="dk2"/>
                        </a:solidFill>
                      </a:endParaRPr>
                    </a:p>
                  </a:txBody>
                  <a:tcPr marT="91425" marB="91425" marR="91425" marL="91425"/>
                </a:tc>
                <a:tc>
                  <a:txBody>
                    <a:bodyPr/>
                    <a:lstStyle/>
                    <a:p>
                      <a:pPr indent="0" lvl="0" marL="0" rtl="0" algn="l">
                        <a:spcBef>
                          <a:spcPts val="0"/>
                        </a:spcBef>
                        <a:spcAft>
                          <a:spcPts val="0"/>
                        </a:spcAft>
                        <a:buNone/>
                      </a:pPr>
                      <a:r>
                        <a:rPr lang="en">
                          <a:solidFill>
                            <a:schemeClr val="dk2"/>
                          </a:solidFill>
                        </a:rPr>
                        <a:t>One-hot encode (e.g., School-Age = 1, PreK = 0)   </a:t>
                      </a:r>
                      <a:endParaRPr>
                        <a:solidFill>
                          <a:schemeClr val="dk2"/>
                        </a:solidFill>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