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exend SemiBold"/>
      <p:regular r:id="rId21"/>
      <p:bold r:id="rId22"/>
    </p:embeddedFont>
    <p:embeddedFont>
      <p:font typeface="Lexend Medium"/>
      <p:regular r:id="rId23"/>
      <p:bold r:id="rId24"/>
    </p:embeddedFont>
    <p:embeddedFont>
      <p:font typeface="Lexe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exendSemiBold-bold.fntdata"/><Relationship Id="rId21" Type="http://schemas.openxmlformats.org/officeDocument/2006/relationships/font" Target="fonts/LexendSemiBold-regular.fntdata"/><Relationship Id="rId24" Type="http://schemas.openxmlformats.org/officeDocument/2006/relationships/font" Target="fonts/LexendMedium-bold.fntdata"/><Relationship Id="rId23" Type="http://schemas.openxmlformats.org/officeDocument/2006/relationships/font" Target="fonts/Lexend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exend-bold.fntdata"/><Relationship Id="rId25" Type="http://schemas.openxmlformats.org/officeDocument/2006/relationships/font" Target="fonts/Lexe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4aeeb02f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4aeeb02f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4aeeb02f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4aeeb02f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4bb3ff2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4bb3ff2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4bb3ff2c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4bb3ff2c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4aeeb02f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44aeeb02f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4aeeb02f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4aeeb02f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4aeeb02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4aeeb02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44b9ad922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344b9ad922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4aeeb02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4aeeb02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4aeeb02f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4aeeb02f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4b9ad922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4b9ad922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4aeeb02f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4aeeb02f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4aeeb02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4aeeb02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4aeeb02f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4aeeb02f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13.png"/><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14.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2">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3">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4">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naalemi/Predicting_NYC_School_Bus_Breakdowns_Capstone_Project-Team-B-" TargetMode="External"/><Relationship Id="rId4" Type="http://schemas.openxmlformats.org/officeDocument/2006/relationships/hyperlink" Target="https://shorturl.at/OSbd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ata.cityofnewyork.us/Transportation/Bus-Breakdown-and-Delays/ez4e-fazm/about_data" TargetMode="External"/><Relationship Id="rId4" Type="http://schemas.openxmlformats.org/officeDocument/2006/relationships/hyperlink" Target="https://data.cityofnewyork.us/Transportation/Bus-Breakdown-and-Delays/ez4e-fazm/about_data" TargetMode="External"/><Relationship Id="rId5" Type="http://schemas.openxmlformats.org/officeDocument/2006/relationships/hyperlink" Target="https://www.bcps.org/parents/transportation_status" TargetMode="External"/><Relationship Id="rId6" Type="http://schemas.openxmlformats.org/officeDocument/2006/relationships/hyperlink" Target="https://www.opt-osfns.org/opt/vendors/busbreakdowns/public/default.aspx?search=Y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horturl.at/OSbd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bcps.org/parents/transportation_status" TargetMode="External"/><Relationship Id="rId4" Type="http://schemas.openxmlformats.org/officeDocument/2006/relationships/hyperlink" Target="https://www.opt-osfns.org/opt/vendors/busbreakdowns/public/default.aspx?search=Y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217200" y="640225"/>
            <a:ext cx="8792700" cy="150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900">
                <a:solidFill>
                  <a:schemeClr val="lt1"/>
                </a:solidFill>
                <a:latin typeface="Lexend SemiBold"/>
                <a:ea typeface="Lexend SemiBold"/>
                <a:cs typeface="Lexend SemiBold"/>
                <a:sym typeface="Lexend SemiBold"/>
              </a:rPr>
              <a:t>Predicting School Bus Breakdowns and Delays in NYC</a:t>
            </a:r>
            <a:endParaRPr sz="3900">
              <a:solidFill>
                <a:schemeClr val="lt1"/>
              </a:solidFill>
              <a:latin typeface="Lexend SemiBold"/>
              <a:ea typeface="Lexend SemiBold"/>
              <a:cs typeface="Lexend SemiBold"/>
              <a:sym typeface="Lexend SemiBold"/>
            </a:endParaRPr>
          </a:p>
        </p:txBody>
      </p:sp>
      <p:sp>
        <p:nvSpPr>
          <p:cNvPr id="58" name="Google Shape;58;p13"/>
          <p:cNvSpPr txBox="1"/>
          <p:nvPr/>
        </p:nvSpPr>
        <p:spPr>
          <a:xfrm>
            <a:off x="1298275" y="2827675"/>
            <a:ext cx="6981600" cy="50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900">
                <a:solidFill>
                  <a:schemeClr val="lt1"/>
                </a:solidFill>
                <a:latin typeface="Calibri"/>
                <a:ea typeface="Calibri"/>
                <a:cs typeface="Calibri"/>
                <a:sym typeface="Calibri"/>
              </a:rPr>
              <a:t>Team Members: Nasim Aalemi, Shobha Panthi, James Gilmore</a:t>
            </a:r>
            <a:endParaRPr sz="500">
              <a:solidFill>
                <a:schemeClr val="lt1"/>
              </a:solidFill>
            </a:endParaRPr>
          </a:p>
          <a:p>
            <a:pPr indent="0" lvl="0" marL="0" rtl="0" algn="ctr">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900">
              <a:solidFill>
                <a:schemeClr val="lt1"/>
              </a:solidFill>
              <a:latin typeface="Calibri"/>
              <a:ea typeface="Calibri"/>
              <a:cs typeface="Calibri"/>
              <a:sym typeface="Calibri"/>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600">
              <a:solidFill>
                <a:schemeClr val="lt1"/>
              </a:solidFill>
            </a:endParaRPr>
          </a:p>
        </p:txBody>
      </p:sp>
      <p:grpSp>
        <p:nvGrpSpPr>
          <p:cNvPr id="59" name="Google Shape;59;p13"/>
          <p:cNvGrpSpPr/>
          <p:nvPr/>
        </p:nvGrpSpPr>
        <p:grpSpPr>
          <a:xfrm>
            <a:off x="1979650" y="4403700"/>
            <a:ext cx="6003725" cy="622800"/>
            <a:chOff x="1979650" y="4251300"/>
            <a:chExt cx="6003725" cy="622800"/>
          </a:xfrm>
        </p:grpSpPr>
        <p:sp>
          <p:nvSpPr>
            <p:cNvPr id="60" name="Google Shape;60;p13"/>
            <p:cNvSpPr txBox="1"/>
            <p:nvPr/>
          </p:nvSpPr>
          <p:spPr>
            <a:xfrm>
              <a:off x="3456675" y="4251300"/>
              <a:ext cx="4526700" cy="6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rgbClr val="A4C2F4"/>
                  </a:solidFill>
                  <a:latin typeface="Calibri"/>
                  <a:ea typeface="Calibri"/>
                  <a:cs typeface="Calibri"/>
                  <a:sym typeface="Calibri"/>
                  <a:hlinkClick r:id="rId3">
                    <a:extLst>
                      <a:ext uri="{A12FA001-AC4F-418D-AE19-62706E023703}">
                        <ahyp:hlinkClr val="tx"/>
                      </a:ext>
                    </a:extLst>
                  </a:hlinkClick>
                </a:rPr>
                <a:t>https://github.com/naalemi/Predicting_NYC_School_Bus_Breakdowns_Capstone_Project-Team-B-</a:t>
              </a:r>
              <a:r>
                <a:rPr lang="en">
                  <a:solidFill>
                    <a:srgbClr val="A4C2F4"/>
                  </a:solidFill>
                  <a:latin typeface="Calibri"/>
                  <a:ea typeface="Calibri"/>
                  <a:cs typeface="Calibri"/>
                  <a:sym typeface="Calibri"/>
                </a:rPr>
                <a:t> </a:t>
              </a:r>
              <a:endParaRPr sz="1800">
                <a:solidFill>
                  <a:srgbClr val="A4C2F4"/>
                </a:solidFill>
              </a:endParaRPr>
            </a:p>
          </p:txBody>
        </p:sp>
        <p:sp>
          <p:nvSpPr>
            <p:cNvPr id="61" name="Google Shape;61;p13"/>
            <p:cNvSpPr txBox="1"/>
            <p:nvPr/>
          </p:nvSpPr>
          <p:spPr>
            <a:xfrm>
              <a:off x="1979650" y="4310700"/>
              <a:ext cx="15651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chemeClr val="lt1"/>
                  </a:solidFill>
                  <a:latin typeface="Calibri"/>
                  <a:ea typeface="Calibri"/>
                  <a:cs typeface="Calibri"/>
                  <a:sym typeface="Calibri"/>
                </a:rPr>
                <a:t>GitHub Link: </a:t>
              </a:r>
              <a:endParaRPr sz="1800">
                <a:solidFill>
                  <a:schemeClr val="lt1"/>
                </a:solidFill>
              </a:endParaRPr>
            </a:p>
          </p:txBody>
        </p:sp>
      </p:grpSp>
      <p:sp>
        <p:nvSpPr>
          <p:cNvPr id="62" name="Google Shape;62;p13"/>
          <p:cNvSpPr txBox="1"/>
          <p:nvPr/>
        </p:nvSpPr>
        <p:spPr>
          <a:xfrm>
            <a:off x="1979650" y="3975900"/>
            <a:ext cx="16347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solidFill>
                  <a:schemeClr val="lt1"/>
                </a:solidFill>
                <a:latin typeface="Calibri"/>
                <a:ea typeface="Calibri"/>
                <a:cs typeface="Calibri"/>
                <a:sym typeface="Calibri"/>
              </a:rPr>
              <a:t>Dataset Link: </a:t>
            </a:r>
            <a:endParaRPr sz="700">
              <a:solidFill>
                <a:schemeClr val="lt1"/>
              </a:solidFill>
            </a:endParaRPr>
          </a:p>
          <a:p>
            <a:pPr indent="0" lvl="0" marL="0" rtl="0" algn="ctr">
              <a:spcBef>
                <a:spcPts val="0"/>
              </a:spcBef>
              <a:spcAft>
                <a:spcPts val="0"/>
              </a:spcAft>
              <a:buNone/>
            </a:pPr>
            <a:r>
              <a:t/>
            </a:r>
            <a:endParaRPr sz="2100">
              <a:solidFill>
                <a:schemeClr val="lt1"/>
              </a:solidFill>
              <a:latin typeface="Calibri"/>
              <a:ea typeface="Calibri"/>
              <a:cs typeface="Calibri"/>
              <a:sym typeface="Calibri"/>
            </a:endParaRPr>
          </a:p>
          <a:p>
            <a:pPr indent="0" lvl="0" marL="0" rtl="0" algn="l">
              <a:spcBef>
                <a:spcPts val="0"/>
              </a:spcBef>
              <a:spcAft>
                <a:spcPts val="0"/>
              </a:spcAft>
              <a:buNone/>
            </a:pPr>
            <a:r>
              <a:t/>
            </a:r>
            <a:endParaRPr sz="2100">
              <a:solidFill>
                <a:schemeClr val="lt1"/>
              </a:solidFill>
              <a:latin typeface="Calibri"/>
              <a:ea typeface="Calibri"/>
              <a:cs typeface="Calibri"/>
              <a:sym typeface="Calibri"/>
            </a:endParaRPr>
          </a:p>
          <a:p>
            <a:pPr indent="0" lvl="0" marL="0" rtl="0" algn="l">
              <a:spcBef>
                <a:spcPts val="0"/>
              </a:spcBef>
              <a:spcAft>
                <a:spcPts val="0"/>
              </a:spcAft>
              <a:buNone/>
            </a:pPr>
            <a:r>
              <a:t/>
            </a:r>
            <a:endParaRPr sz="210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sz="1800">
              <a:solidFill>
                <a:schemeClr val="lt1"/>
              </a:solidFill>
            </a:endParaRPr>
          </a:p>
        </p:txBody>
      </p:sp>
      <p:sp>
        <p:nvSpPr>
          <p:cNvPr id="63" name="Google Shape;63;p13"/>
          <p:cNvSpPr txBox="1"/>
          <p:nvPr/>
        </p:nvSpPr>
        <p:spPr>
          <a:xfrm>
            <a:off x="3474775" y="4017000"/>
            <a:ext cx="23205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 sz="1600" u="sng">
                <a:solidFill>
                  <a:srgbClr val="6FA8DC"/>
                </a:solidFill>
                <a:latin typeface="Calibri"/>
                <a:ea typeface="Calibri"/>
                <a:cs typeface="Calibri"/>
                <a:sym typeface="Calibri"/>
                <a:hlinkClick r:id="rId4">
                  <a:extLst>
                    <a:ext uri="{A12FA001-AC4F-418D-AE19-62706E023703}">
                      <ahyp:hlinkClr val="tx"/>
                    </a:ext>
                  </a:extLst>
                </a:hlinkClick>
              </a:rPr>
              <a:t>https://shorturl.at/OSbdS</a:t>
            </a:r>
            <a:r>
              <a:rPr lang="en" sz="1600">
                <a:solidFill>
                  <a:schemeClr val="dk2"/>
                </a:solidFill>
                <a:latin typeface="Calibri"/>
                <a:ea typeface="Calibri"/>
                <a:cs typeface="Calibri"/>
                <a:sym typeface="Calibri"/>
              </a:rPr>
              <a:t> </a:t>
            </a:r>
            <a:endParaRPr sz="1600">
              <a:solidFill>
                <a:schemeClr val="lt1"/>
              </a:solidFill>
            </a:endParaRPr>
          </a:p>
          <a:p>
            <a:pPr indent="0" lvl="0" marL="0" rtl="0" algn="ctr">
              <a:spcBef>
                <a:spcPts val="0"/>
              </a:spcBef>
              <a:spcAft>
                <a:spcPts val="0"/>
              </a:spcAft>
              <a:buNone/>
            </a:pPr>
            <a:r>
              <a:t/>
            </a:r>
            <a:endParaRPr sz="1200">
              <a:solidFill>
                <a:schemeClr val="lt1"/>
              </a:solidFill>
              <a:latin typeface="Calibri"/>
              <a:ea typeface="Calibri"/>
              <a:cs typeface="Calibri"/>
              <a:sym typeface="Calibri"/>
            </a:endParaRPr>
          </a:p>
          <a:p>
            <a:pPr indent="0" lvl="0" marL="0" rtl="0" algn="l">
              <a:spcBef>
                <a:spcPts val="0"/>
              </a:spcBef>
              <a:spcAft>
                <a:spcPts val="0"/>
              </a:spcAft>
              <a:buNone/>
            </a:pPr>
            <a:r>
              <a:t/>
            </a:r>
            <a:endParaRPr sz="1200">
              <a:solidFill>
                <a:schemeClr val="lt1"/>
              </a:solidFill>
              <a:latin typeface="Calibri"/>
              <a:ea typeface="Calibri"/>
              <a:cs typeface="Calibri"/>
              <a:sym typeface="Calibri"/>
            </a:endParaRPr>
          </a:p>
          <a:p>
            <a:pPr indent="0" lvl="0" marL="0" rtl="0" algn="l">
              <a:spcBef>
                <a:spcPts val="0"/>
              </a:spcBef>
              <a:spcAft>
                <a:spcPts val="0"/>
              </a:spcAft>
              <a:buNone/>
            </a:pPr>
            <a:r>
              <a:t/>
            </a:r>
            <a:endParaRPr sz="1200">
              <a:solidFill>
                <a:schemeClr val="lt1"/>
              </a:solidFill>
              <a:latin typeface="Calibri"/>
              <a:ea typeface="Calibri"/>
              <a:cs typeface="Calibri"/>
              <a:sym typeface="Calibri"/>
            </a:endParaRPr>
          </a:p>
          <a:p>
            <a:pPr indent="0" lvl="0" marL="0" rtl="0" algn="l">
              <a:spcBef>
                <a:spcPts val="0"/>
              </a:spcBef>
              <a:spcAft>
                <a:spcPts val="0"/>
              </a:spcAft>
              <a:buNone/>
            </a:pPr>
            <a:r>
              <a:t/>
            </a:r>
            <a:endParaRPr sz="1200">
              <a:solidFill>
                <a:schemeClr val="lt1"/>
              </a:solidFill>
            </a:endParaRPr>
          </a:p>
          <a:p>
            <a:pPr indent="0" lvl="0" marL="0" rtl="0" algn="l">
              <a:spcBef>
                <a:spcPts val="0"/>
              </a:spcBef>
              <a:spcAft>
                <a:spcPts val="0"/>
              </a:spcAft>
              <a:buNone/>
            </a:pPr>
            <a:r>
              <a:t/>
            </a:r>
            <a:endParaRPr sz="1200">
              <a:solidFill>
                <a:schemeClr val="lt1"/>
              </a:solidFill>
            </a:endParaRPr>
          </a:p>
        </p:txBody>
      </p:sp>
      <p:sp>
        <p:nvSpPr>
          <p:cNvPr id="64" name="Google Shape;64;p13"/>
          <p:cNvSpPr txBox="1"/>
          <p:nvPr/>
        </p:nvSpPr>
        <p:spPr>
          <a:xfrm>
            <a:off x="2337175" y="2389450"/>
            <a:ext cx="43875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exend Medium"/>
                <a:ea typeface="Lexend Medium"/>
                <a:cs typeface="Lexend Medium"/>
                <a:sym typeface="Lexend Medium"/>
              </a:rPr>
              <a:t>Capstone Project by Team B Phase 2</a:t>
            </a:r>
            <a:endParaRPr sz="1800">
              <a:solidFill>
                <a:schemeClr val="lt1"/>
              </a:solidFill>
              <a:latin typeface="Lexend Medium"/>
              <a:ea typeface="Lexend Medium"/>
              <a:cs typeface="Lexend Medium"/>
              <a:sym typeface="Lexend Medium"/>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EDA: </a:t>
            </a:r>
            <a:r>
              <a:rPr lang="en"/>
              <a:t>Number of Students on the Bus</a:t>
            </a:r>
            <a:endParaRPr/>
          </a:p>
          <a:p>
            <a:pPr indent="0" lvl="0" marL="0" rtl="0" algn="l">
              <a:spcBef>
                <a:spcPts val="0"/>
              </a:spcBef>
              <a:spcAft>
                <a:spcPts val="0"/>
              </a:spcAft>
              <a:buNone/>
            </a:pPr>
            <a:r>
              <a:t/>
            </a:r>
            <a:endParaRPr>
              <a:solidFill>
                <a:schemeClr val="lt1"/>
              </a:solidFill>
            </a:endParaRPr>
          </a:p>
        </p:txBody>
      </p:sp>
      <p:sp>
        <p:nvSpPr>
          <p:cNvPr id="121" name="Google Shape;121;p22"/>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The column “Number of Student on Bus” is a column that allows us to understand how these delays can impact the quantity of student learning</a:t>
            </a:r>
            <a:endParaRPr sz="1400">
              <a:solidFill>
                <a:schemeClr val="lt1"/>
              </a:solidFill>
              <a:latin typeface="Lexend"/>
              <a:ea typeface="Lexend"/>
              <a:cs typeface="Lexend"/>
              <a:sym typeface="Lexend"/>
            </a:endParaRPr>
          </a:p>
          <a:p>
            <a:pPr indent="-317500" lvl="0" marL="9144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The average number of student that will fit on an NYC school bus is 72 students.</a:t>
            </a:r>
            <a:endParaRPr sz="1400">
              <a:solidFill>
                <a:schemeClr val="lt1"/>
              </a:solidFill>
              <a:latin typeface="Lexend"/>
              <a:ea typeface="Lexend"/>
              <a:cs typeface="Lexend"/>
              <a:sym typeface="Lexend"/>
            </a:endParaRPr>
          </a:p>
          <a:p>
            <a:pPr indent="-317500" lvl="0" marL="9144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There were 105 outliers (Number varied, some ranging in the 1000s)</a:t>
            </a:r>
            <a:endParaRPr sz="1400">
              <a:solidFill>
                <a:schemeClr val="lt1"/>
              </a:solidFill>
              <a:latin typeface="Lexend"/>
              <a:ea typeface="Lexend"/>
              <a:cs typeface="Lexend"/>
              <a:sym typeface="Lexend"/>
            </a:endParaRPr>
          </a:p>
        </p:txBody>
      </p:sp>
      <p:pic>
        <p:nvPicPr>
          <p:cNvPr id="122" name="Google Shape;122;p22" title="download.png"/>
          <p:cNvPicPr preferRelativeResize="0"/>
          <p:nvPr/>
        </p:nvPicPr>
        <p:blipFill rotWithShape="1">
          <a:blip r:embed="rId3">
            <a:alphaModFix/>
          </a:blip>
          <a:srcRect b="0" l="11100" r="8403" t="19504"/>
          <a:stretch/>
        </p:blipFill>
        <p:spPr>
          <a:xfrm>
            <a:off x="1937750" y="2636050"/>
            <a:ext cx="5451125" cy="225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Company Names</a:t>
            </a:r>
            <a:endParaRPr>
              <a:solidFill>
                <a:schemeClr val="lt1"/>
              </a:solidFill>
            </a:endParaRPr>
          </a:p>
        </p:txBody>
      </p:sp>
      <p:sp>
        <p:nvSpPr>
          <p:cNvPr id="128" name="Google Shape;128;p23"/>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chemeClr val="lt1"/>
              </a:solidFill>
            </a:endParaRPr>
          </a:p>
        </p:txBody>
      </p:sp>
      <p:pic>
        <p:nvPicPr>
          <p:cNvPr id="129" name="Google Shape;129;p23" title="Screenshot 2025-07-12 153716.png"/>
          <p:cNvPicPr preferRelativeResize="0"/>
          <p:nvPr/>
        </p:nvPicPr>
        <p:blipFill>
          <a:blip r:embed="rId3">
            <a:alphaModFix/>
          </a:blip>
          <a:stretch>
            <a:fillRect/>
          </a:stretch>
        </p:blipFill>
        <p:spPr>
          <a:xfrm>
            <a:off x="3539038" y="141250"/>
            <a:ext cx="5522200" cy="2320900"/>
          </a:xfrm>
          <a:prstGeom prst="rect">
            <a:avLst/>
          </a:prstGeom>
          <a:noFill/>
          <a:ln>
            <a:noFill/>
          </a:ln>
        </p:spPr>
      </p:pic>
      <p:pic>
        <p:nvPicPr>
          <p:cNvPr id="130" name="Google Shape;130;p23" title="Screenshot 2025-07-12 153739.png"/>
          <p:cNvPicPr preferRelativeResize="0"/>
          <p:nvPr/>
        </p:nvPicPr>
        <p:blipFill rotWithShape="1">
          <a:blip r:embed="rId4">
            <a:alphaModFix/>
          </a:blip>
          <a:srcRect b="-13684" l="-4070" r="15394" t="29629"/>
          <a:stretch/>
        </p:blipFill>
        <p:spPr>
          <a:xfrm>
            <a:off x="3580113" y="2752175"/>
            <a:ext cx="5440074" cy="2105250"/>
          </a:xfrm>
          <a:prstGeom prst="rect">
            <a:avLst/>
          </a:prstGeom>
          <a:noFill/>
          <a:ln>
            <a:noFill/>
          </a:ln>
        </p:spPr>
      </p:pic>
      <p:pic>
        <p:nvPicPr>
          <p:cNvPr id="131" name="Google Shape;131;p23"/>
          <p:cNvPicPr preferRelativeResize="0"/>
          <p:nvPr/>
        </p:nvPicPr>
        <p:blipFill rotWithShape="1">
          <a:blip r:embed="rId5">
            <a:alphaModFix/>
          </a:blip>
          <a:srcRect b="-14737" l="0" r="-18469" t="-3731"/>
          <a:stretch/>
        </p:blipFill>
        <p:spPr>
          <a:xfrm>
            <a:off x="0" y="1121350"/>
            <a:ext cx="4635075" cy="3965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163400" y="602400"/>
            <a:ext cx="3228600" cy="188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chemeClr val="dk1"/>
                </a:solidFill>
              </a:rPr>
              <a:t>This chart shows that some companies like Pride and Pioneer have significantly more incidents. This could be because they operate more routes or have maintenance issues. It helps identify companies that might need more attention for service quality.</a:t>
            </a:r>
            <a:endParaRPr sz="1300">
              <a:solidFill>
                <a:schemeClr val="dk1"/>
              </a:solidFill>
            </a:endParaRPr>
          </a:p>
        </p:txBody>
      </p:sp>
      <p:pic>
        <p:nvPicPr>
          <p:cNvPr id="137" name="Google Shape;137;p24"/>
          <p:cNvPicPr preferRelativeResize="0"/>
          <p:nvPr/>
        </p:nvPicPr>
        <p:blipFill>
          <a:blip r:embed="rId3">
            <a:alphaModFix/>
          </a:blip>
          <a:stretch>
            <a:fillRect/>
          </a:stretch>
        </p:blipFill>
        <p:spPr>
          <a:xfrm>
            <a:off x="3692700" y="407775"/>
            <a:ext cx="5298900" cy="2242750"/>
          </a:xfrm>
          <a:prstGeom prst="rect">
            <a:avLst/>
          </a:prstGeom>
          <a:noFill/>
          <a:ln>
            <a:noFill/>
          </a:ln>
        </p:spPr>
      </p:pic>
      <p:pic>
        <p:nvPicPr>
          <p:cNvPr id="138" name="Google Shape;138;p24"/>
          <p:cNvPicPr preferRelativeResize="0"/>
          <p:nvPr/>
        </p:nvPicPr>
        <p:blipFill>
          <a:blip r:embed="rId4">
            <a:alphaModFix/>
          </a:blip>
          <a:stretch>
            <a:fillRect/>
          </a:stretch>
        </p:blipFill>
        <p:spPr>
          <a:xfrm>
            <a:off x="163400" y="2720875"/>
            <a:ext cx="5156946" cy="2188177"/>
          </a:xfrm>
          <a:prstGeom prst="rect">
            <a:avLst/>
          </a:prstGeom>
          <a:noFill/>
          <a:ln>
            <a:noFill/>
          </a:ln>
        </p:spPr>
      </p:pic>
      <p:sp>
        <p:nvSpPr>
          <p:cNvPr id="139" name="Google Shape;139;p24"/>
          <p:cNvSpPr txBox="1"/>
          <p:nvPr/>
        </p:nvSpPr>
        <p:spPr>
          <a:xfrm>
            <a:off x="5365925" y="2968375"/>
            <a:ext cx="3367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This chart shows which features are the most important in predicting how long buses are delayed. From the chart, we can see that the bus company name and the route number have the biggest impact on delays.So basically, who’s driving and where they’re going are the biggest factors in bus delays.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What time of Day do incidents occur the most?</a:t>
            </a:r>
            <a:endParaRPr/>
          </a:p>
        </p:txBody>
      </p:sp>
      <p:sp>
        <p:nvSpPr>
          <p:cNvPr id="145" name="Google Shape;145;p2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latin typeface="Lexend"/>
                <a:ea typeface="Lexend"/>
                <a:cs typeface="Lexend"/>
                <a:sym typeface="Lexend"/>
              </a:rPr>
              <a:t>To provide recommendations to the NYC Department of Education, we first need to understand </a:t>
            </a:r>
            <a:r>
              <a:rPr b="1" lang="en" sz="1400">
                <a:solidFill>
                  <a:schemeClr val="dk1"/>
                </a:solidFill>
                <a:latin typeface="Lexend"/>
                <a:ea typeface="Lexend"/>
                <a:cs typeface="Lexend"/>
                <a:sym typeface="Lexend"/>
              </a:rPr>
              <a:t>WHEN </a:t>
            </a:r>
            <a:r>
              <a:rPr lang="en" sz="1400">
                <a:solidFill>
                  <a:schemeClr val="dk1"/>
                </a:solidFill>
                <a:latin typeface="Lexend"/>
                <a:ea typeface="Lexend"/>
                <a:cs typeface="Lexend"/>
                <a:sym typeface="Lexend"/>
              </a:rPr>
              <a:t>these incidents occur the most</a:t>
            </a:r>
            <a:endParaRPr sz="1400">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Military time - EX: Hours 13, 14, and 15 are 1pm, 2pm, and 3pm</a:t>
            </a:r>
            <a:endParaRPr sz="1400">
              <a:solidFill>
                <a:schemeClr val="dk1"/>
              </a:solidFill>
              <a:latin typeface="Lexend"/>
              <a:ea typeface="Lexend"/>
              <a:cs typeface="Lexend"/>
              <a:sym typeface="Lexend"/>
            </a:endParaRPr>
          </a:p>
        </p:txBody>
      </p:sp>
      <p:pic>
        <p:nvPicPr>
          <p:cNvPr id="146" name="Google Shape;146;p25"/>
          <p:cNvPicPr preferRelativeResize="0"/>
          <p:nvPr/>
        </p:nvPicPr>
        <p:blipFill>
          <a:blip r:embed="rId3">
            <a:alphaModFix/>
          </a:blip>
          <a:stretch>
            <a:fillRect/>
          </a:stretch>
        </p:blipFill>
        <p:spPr>
          <a:xfrm>
            <a:off x="1325050" y="2094475"/>
            <a:ext cx="6493901" cy="27524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Whats Next?</a:t>
            </a:r>
            <a:endParaRPr>
              <a:solidFill>
                <a:schemeClr val="lt1"/>
              </a:solidFill>
            </a:endParaRPr>
          </a:p>
        </p:txBody>
      </p:sp>
      <p:sp>
        <p:nvSpPr>
          <p:cNvPr id="152" name="Google Shape;152;p2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400">
                <a:solidFill>
                  <a:schemeClr val="dk1"/>
                </a:solidFill>
                <a:latin typeface="Lexend"/>
                <a:ea typeface="Lexend"/>
                <a:cs typeface="Lexend"/>
                <a:sym typeface="Lexend"/>
              </a:rPr>
              <a:t>Week 7: Machine Learning </a:t>
            </a:r>
            <a:r>
              <a:rPr lang="en" sz="1400">
                <a:solidFill>
                  <a:schemeClr val="dk1"/>
                </a:solidFill>
                <a:latin typeface="Lexend"/>
                <a:ea typeface="Lexend"/>
                <a:cs typeface="Lexend"/>
                <a:sym typeface="Lexend"/>
              </a:rPr>
              <a:t>(Nasim, Shobha, James)</a:t>
            </a:r>
            <a:endParaRPr sz="1400">
              <a:solidFill>
                <a:schemeClr val="dk1"/>
              </a:solidFill>
              <a:latin typeface="Lexend"/>
              <a:ea typeface="Lexend"/>
              <a:cs typeface="Lexend"/>
              <a:sym typeface="Lexend"/>
            </a:endParaRPr>
          </a:p>
          <a:p>
            <a:pPr indent="-317500" lvl="0" marL="457200" rtl="0" algn="l">
              <a:lnSpc>
                <a:spcPct val="150000"/>
              </a:lnSpc>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Classification Model, Regression Model</a:t>
            </a:r>
            <a:endParaRPr sz="1400">
              <a:solidFill>
                <a:schemeClr val="dk1"/>
              </a:solidFill>
              <a:latin typeface="Lexend"/>
              <a:ea typeface="Lexend"/>
              <a:cs typeface="Lexend"/>
              <a:sym typeface="Lexend"/>
            </a:endParaRPr>
          </a:p>
          <a:p>
            <a:pPr indent="0" lvl="0" marL="0" rtl="0" algn="l">
              <a:lnSpc>
                <a:spcPct val="150000"/>
              </a:lnSpc>
              <a:spcBef>
                <a:spcPts val="0"/>
              </a:spcBef>
              <a:spcAft>
                <a:spcPts val="0"/>
              </a:spcAft>
              <a:buNone/>
            </a:pPr>
            <a:r>
              <a:rPr b="1" lang="en" sz="1400">
                <a:solidFill>
                  <a:schemeClr val="dk1"/>
                </a:solidFill>
                <a:latin typeface="Lexend"/>
                <a:ea typeface="Lexend"/>
                <a:cs typeface="Lexend"/>
                <a:sym typeface="Lexend"/>
              </a:rPr>
              <a:t>Week 8: Frontend Implementation </a:t>
            </a:r>
            <a:r>
              <a:rPr lang="en" sz="1400">
                <a:solidFill>
                  <a:schemeClr val="dk1"/>
                </a:solidFill>
                <a:latin typeface="Lexend"/>
                <a:ea typeface="Lexend"/>
                <a:cs typeface="Lexend"/>
                <a:sym typeface="Lexend"/>
              </a:rPr>
              <a:t>(Nasim, Shobha, James)</a:t>
            </a:r>
            <a:endParaRPr sz="1400">
              <a:solidFill>
                <a:schemeClr val="dk1"/>
              </a:solidFill>
              <a:latin typeface="Lexend"/>
              <a:ea typeface="Lexend"/>
              <a:cs typeface="Lexend"/>
              <a:sym typeface="Lexend"/>
            </a:endParaRPr>
          </a:p>
          <a:p>
            <a:pPr indent="-317500" lvl="0" marL="457200" rtl="0" algn="l">
              <a:lnSpc>
                <a:spcPct val="150000"/>
              </a:lnSpc>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Power BI Dashboard or Visual Analytics, Streamlit Web App or Interactive Prediction Tool</a:t>
            </a:r>
            <a:endParaRPr sz="1400">
              <a:solidFill>
                <a:schemeClr val="dk1"/>
              </a:solidFill>
              <a:latin typeface="Lexend"/>
              <a:ea typeface="Lexend"/>
              <a:cs typeface="Lexend"/>
              <a:sym typeface="Lexend"/>
            </a:endParaRPr>
          </a:p>
          <a:p>
            <a:pPr indent="0" lvl="0" marL="0" rtl="0" algn="l">
              <a:lnSpc>
                <a:spcPct val="150000"/>
              </a:lnSpc>
              <a:spcBef>
                <a:spcPts val="0"/>
              </a:spcBef>
              <a:spcAft>
                <a:spcPts val="0"/>
              </a:spcAft>
              <a:buNone/>
            </a:pPr>
            <a:r>
              <a:rPr b="1" lang="en" sz="1400">
                <a:solidFill>
                  <a:schemeClr val="dk1"/>
                </a:solidFill>
                <a:latin typeface="Lexend"/>
                <a:ea typeface="Lexend"/>
                <a:cs typeface="Lexend"/>
                <a:sym typeface="Lexend"/>
              </a:rPr>
              <a:t>Week 9: Final Presentation and Preparation </a:t>
            </a:r>
            <a:r>
              <a:rPr lang="en" sz="1400">
                <a:solidFill>
                  <a:schemeClr val="dk1"/>
                </a:solidFill>
                <a:latin typeface="Lexend"/>
                <a:ea typeface="Lexend"/>
                <a:cs typeface="Lexend"/>
                <a:sym typeface="Lexend"/>
              </a:rPr>
              <a:t>(Nasim, Shobha, James)</a:t>
            </a:r>
            <a:endParaRPr sz="1400">
              <a:solidFill>
                <a:schemeClr val="dk1"/>
              </a:solidFill>
              <a:latin typeface="Lexend"/>
              <a:ea typeface="Lexend"/>
              <a:cs typeface="Lexend"/>
              <a:sym typeface="Lexend"/>
            </a:endParaRPr>
          </a:p>
          <a:p>
            <a:pPr indent="-317500" lvl="0" marL="457200" rtl="0" algn="l">
              <a:lnSpc>
                <a:spcPct val="150000"/>
              </a:lnSpc>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Complete data analysis of Predicting School Bus Breakdowns and Delays in NYC. Create the final slides and prepare for project presentation.</a:t>
            </a:r>
            <a:endParaRPr sz="1400">
              <a:solidFill>
                <a:schemeClr val="dk1"/>
              </a:solidFill>
              <a:highlight>
                <a:srgbClr val="FFFFFF"/>
              </a:highlight>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158" name="Google Shape;158;p27"/>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Lexend"/>
              <a:buChar char="●"/>
            </a:pPr>
            <a:r>
              <a:rPr i="1" lang="en" sz="1400">
                <a:solidFill>
                  <a:schemeClr val="dk1"/>
                </a:solidFill>
                <a:latin typeface="Lexend"/>
                <a:ea typeface="Lexend"/>
                <a:cs typeface="Lexend"/>
                <a:sym typeface="Lexend"/>
              </a:rPr>
              <a:t> Bus breakdown and delays | NYC Open Data</a:t>
            </a:r>
            <a:r>
              <a:rPr lang="en" sz="1400">
                <a:solidFill>
                  <a:schemeClr val="dk1"/>
                </a:solidFill>
                <a:latin typeface="Lexend"/>
                <a:ea typeface="Lexend"/>
                <a:cs typeface="Lexend"/>
                <a:sym typeface="Lexend"/>
              </a:rPr>
              <a:t>. (2025, June 15)</a:t>
            </a:r>
            <a:r>
              <a:rPr lang="en" sz="1400">
                <a:solidFill>
                  <a:schemeClr val="dk1"/>
                </a:solidFill>
                <a:latin typeface="Lexend"/>
                <a:ea typeface="Lexend"/>
                <a:cs typeface="Lexend"/>
                <a:sym typeface="Lexend"/>
              </a:rPr>
              <a:t>.</a:t>
            </a:r>
            <a:endParaRPr sz="1400">
              <a:solidFill>
                <a:schemeClr val="dk1"/>
              </a:solidFill>
              <a:latin typeface="Lexend"/>
              <a:ea typeface="Lexend"/>
              <a:cs typeface="Lexend"/>
              <a:sym typeface="Lexend"/>
            </a:endParaRPr>
          </a:p>
          <a:p>
            <a:pPr indent="-317500" lvl="0" marL="457200" rtl="0" algn="l">
              <a:lnSpc>
                <a:spcPct val="150000"/>
              </a:lnSpc>
              <a:spcBef>
                <a:spcPts val="0"/>
              </a:spcBef>
              <a:spcAft>
                <a:spcPts val="0"/>
              </a:spcAft>
              <a:buClr>
                <a:schemeClr val="accent5"/>
              </a:buClr>
              <a:buSzPts val="1400"/>
              <a:buFont typeface="Lexend"/>
              <a:buChar char="●"/>
            </a:pPr>
            <a:r>
              <a:rPr lang="en" sz="1400" u="sng">
                <a:solidFill>
                  <a:schemeClr val="accent5"/>
                </a:solidFill>
                <a:latin typeface="Lexend"/>
                <a:ea typeface="Lexend"/>
                <a:cs typeface="Lexend"/>
                <a:sym typeface="Lexend"/>
                <a:hlinkClick r:id="rId3">
                  <a:extLst>
                    <a:ext uri="{A12FA001-AC4F-418D-AE19-62706E023703}">
                      <ahyp:hlinkClr val="tx"/>
                    </a:ext>
                  </a:extLst>
                </a:hlinkClick>
              </a:rPr>
              <a:t>https://data.cityofnewyork.us/Transportation/Bus-Breakdown-and-Delays/ez4e-fazm/about_data</a:t>
            </a:r>
            <a:r>
              <a:rPr lang="en" sz="1400">
                <a:solidFill>
                  <a:schemeClr val="accent5"/>
                </a:solidFill>
                <a:latin typeface="Lexend"/>
                <a:ea typeface="Lexend"/>
                <a:cs typeface="Lexend"/>
                <a:sym typeface="Lexend"/>
              </a:rPr>
              <a:t> </a:t>
            </a:r>
            <a:endParaRPr sz="1400">
              <a:solidFill>
                <a:schemeClr val="accent5"/>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i="1" lang="en" sz="1400">
                <a:solidFill>
                  <a:schemeClr val="dk1"/>
                </a:solidFill>
                <a:latin typeface="Lexend"/>
                <a:ea typeface="Lexend"/>
                <a:cs typeface="Lexend"/>
                <a:sym typeface="Lexend"/>
              </a:rPr>
              <a:t>OPT_Open_Data_Descriptions_V0.2 | NYC Open Data. (2025, June 16</a:t>
            </a:r>
            <a:r>
              <a:rPr i="1" lang="en" sz="1400">
                <a:solidFill>
                  <a:schemeClr val="dk1"/>
                </a:solidFill>
                <a:latin typeface="Lexend"/>
                <a:ea typeface="Lexend"/>
                <a:cs typeface="Lexend"/>
                <a:sym typeface="Lexend"/>
              </a:rPr>
              <a:t>). </a:t>
            </a:r>
            <a:r>
              <a:rPr lang="en" sz="1400" u="sng">
                <a:solidFill>
                  <a:schemeClr val="accent5"/>
                </a:solidFill>
                <a:latin typeface="Lexend"/>
                <a:ea typeface="Lexend"/>
                <a:cs typeface="Lexend"/>
                <a:sym typeface="Lexend"/>
                <a:hlinkClick r:id="rId4">
                  <a:extLst>
                    <a:ext uri="{A12FA001-AC4F-418D-AE19-62706E023703}">
                      <ahyp:hlinkClr val="tx"/>
                    </a:ext>
                  </a:extLst>
                </a:hlinkClick>
              </a:rPr>
              <a:t>https://data.cityofnewyork.us/Transportation/Bus-Breakdown-and-Delays/ez4e-fazm/about_data</a:t>
            </a:r>
            <a:endParaRPr sz="1400">
              <a:solidFill>
                <a:schemeClr val="accent5"/>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i="1" lang="en" sz="1400">
                <a:solidFill>
                  <a:schemeClr val="dk1"/>
                </a:solidFill>
                <a:latin typeface="Lexend"/>
                <a:ea typeface="Lexend"/>
                <a:cs typeface="Lexend"/>
                <a:sym typeface="Lexend"/>
              </a:rPr>
              <a:t>Transportation status</a:t>
            </a:r>
            <a:r>
              <a:rPr lang="en" sz="1400">
                <a:solidFill>
                  <a:schemeClr val="dk1"/>
                </a:solidFill>
                <a:latin typeface="Lexend"/>
                <a:ea typeface="Lexend"/>
                <a:cs typeface="Lexend"/>
                <a:sym typeface="Lexend"/>
              </a:rPr>
              <a:t> | Baltimore County Public Schools (2025, June 16). </a:t>
            </a:r>
            <a:endParaRPr sz="1400">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 </a:t>
            </a:r>
            <a:r>
              <a:rPr lang="en" sz="1400" u="sng">
                <a:solidFill>
                  <a:schemeClr val="accent5"/>
                </a:solidFill>
                <a:latin typeface="Lexend"/>
                <a:ea typeface="Lexend"/>
                <a:cs typeface="Lexend"/>
                <a:sym typeface="Lexend"/>
                <a:hlinkClick r:id="rId5">
                  <a:extLst>
                    <a:ext uri="{A12FA001-AC4F-418D-AE19-62706E023703}">
                      <ahyp:hlinkClr val="tx"/>
                    </a:ext>
                  </a:extLst>
                </a:hlinkClick>
              </a:rPr>
              <a:t>https://www.bcps.org/parents/transportation_status</a:t>
            </a:r>
            <a:r>
              <a:rPr lang="en" sz="1400">
                <a:solidFill>
                  <a:schemeClr val="accent5"/>
                </a:solidFill>
                <a:latin typeface="Lexend"/>
                <a:ea typeface="Lexend"/>
                <a:cs typeface="Lexend"/>
                <a:sym typeface="Lexend"/>
              </a:rPr>
              <a:t>  </a:t>
            </a:r>
            <a:endParaRPr sz="1400">
              <a:solidFill>
                <a:schemeClr val="accent5"/>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 </a:t>
            </a:r>
            <a:r>
              <a:rPr i="1" lang="en" sz="1400">
                <a:solidFill>
                  <a:schemeClr val="dk1"/>
                </a:solidFill>
                <a:latin typeface="Lexend"/>
                <a:ea typeface="Lexend"/>
                <a:cs typeface="Lexend"/>
                <a:sym typeface="Lexend"/>
              </a:rPr>
              <a:t>School Bus Delay </a:t>
            </a:r>
            <a:r>
              <a:rPr lang="en" sz="1400">
                <a:solidFill>
                  <a:schemeClr val="dk1"/>
                </a:solidFill>
                <a:latin typeface="Lexend"/>
                <a:ea typeface="Lexend"/>
                <a:cs typeface="Lexend"/>
                <a:sym typeface="Lexend"/>
              </a:rPr>
              <a:t>|</a:t>
            </a:r>
            <a:r>
              <a:rPr i="1" lang="en" sz="1400">
                <a:solidFill>
                  <a:schemeClr val="dk1"/>
                </a:solidFill>
                <a:latin typeface="Lexend"/>
                <a:ea typeface="Lexend"/>
                <a:cs typeface="Lexend"/>
                <a:sym typeface="Lexend"/>
              </a:rPr>
              <a:t> NYC Public Schools </a:t>
            </a:r>
            <a:r>
              <a:rPr lang="en" sz="1400">
                <a:solidFill>
                  <a:schemeClr val="dk1"/>
                </a:solidFill>
                <a:latin typeface="Lexend"/>
                <a:ea typeface="Lexend"/>
                <a:cs typeface="Lexend"/>
                <a:sym typeface="Lexend"/>
              </a:rPr>
              <a:t>(2025, June 15). </a:t>
            </a:r>
            <a:endParaRPr sz="1400">
              <a:solidFill>
                <a:schemeClr val="dk1"/>
              </a:solidFill>
              <a:latin typeface="Lexend"/>
              <a:ea typeface="Lexend"/>
              <a:cs typeface="Lexend"/>
              <a:sym typeface="Lexend"/>
            </a:endParaRPr>
          </a:p>
          <a:p>
            <a:pPr indent="-317500" lvl="0" marL="457200" rtl="0" algn="l">
              <a:spcBef>
                <a:spcPts val="0"/>
              </a:spcBef>
              <a:spcAft>
                <a:spcPts val="0"/>
              </a:spcAft>
              <a:buClr>
                <a:schemeClr val="accent5"/>
              </a:buClr>
              <a:buSzPts val="1400"/>
              <a:buFont typeface="Lexend"/>
              <a:buChar char="●"/>
            </a:pPr>
            <a:r>
              <a:rPr lang="en" sz="1400">
                <a:solidFill>
                  <a:schemeClr val="accent5"/>
                </a:solidFill>
                <a:latin typeface="Lexend"/>
                <a:ea typeface="Lexend"/>
                <a:cs typeface="Lexend"/>
                <a:sym typeface="Lexend"/>
              </a:rPr>
              <a:t> </a:t>
            </a:r>
            <a:r>
              <a:rPr lang="en" sz="1400" u="sng">
                <a:solidFill>
                  <a:schemeClr val="accent5"/>
                </a:solidFill>
                <a:latin typeface="Lexend"/>
                <a:ea typeface="Lexend"/>
                <a:cs typeface="Lexend"/>
                <a:sym typeface="Lexend"/>
                <a:hlinkClick r:id="rId6">
                  <a:extLst>
                    <a:ext uri="{A12FA001-AC4F-418D-AE19-62706E023703}">
                      <ahyp:hlinkClr val="tx"/>
                    </a:ext>
                  </a:extLst>
                </a:hlinkClick>
              </a:rPr>
              <a:t>https://www.opt-osfns.org/opt/vendors/busbreakdowns/public/default.aspx?search=YES</a:t>
            </a:r>
            <a:r>
              <a:rPr lang="en" sz="1400">
                <a:solidFill>
                  <a:schemeClr val="accent5"/>
                </a:solidFill>
                <a:latin typeface="Lexend"/>
                <a:ea typeface="Lexend"/>
                <a:cs typeface="Lexend"/>
                <a:sym typeface="Lexend"/>
              </a:rPr>
              <a:t> </a:t>
            </a:r>
            <a:endParaRPr b="1" sz="1400">
              <a:solidFill>
                <a:schemeClr val="accent5"/>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Project &amp; Dataset Overview</a:t>
            </a:r>
            <a:endParaRPr>
              <a:solidFill>
                <a:schemeClr val="lt1"/>
              </a:solidFill>
            </a:endParaRPr>
          </a:p>
        </p:txBody>
      </p:sp>
      <p:sp>
        <p:nvSpPr>
          <p:cNvPr id="70" name="Google Shape;70;p1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exend"/>
              <a:buChar char="●"/>
            </a:pPr>
            <a:r>
              <a:rPr lang="en" sz="1400">
                <a:solidFill>
                  <a:schemeClr val="dk1"/>
                </a:solidFill>
                <a:latin typeface="Lexend"/>
                <a:ea typeface="Lexend"/>
                <a:cs typeface="Lexend"/>
                <a:sym typeface="Lexend"/>
              </a:rPr>
              <a:t>This capstone project aims to analyze and model school bus breakdowns and delays in New York City using large-scale dataset.</a:t>
            </a:r>
            <a:endParaRPr sz="1400">
              <a:solidFill>
                <a:schemeClr val="dk1"/>
              </a:solidFill>
              <a:latin typeface="Lexend"/>
              <a:ea typeface="Lexend"/>
              <a:cs typeface="Lexend"/>
              <a:sym typeface="Lexend"/>
            </a:endParaRPr>
          </a:p>
          <a:p>
            <a:pPr indent="-317500" lvl="0" marL="457200" rtl="0" algn="l">
              <a:spcBef>
                <a:spcPts val="1000"/>
              </a:spcBef>
              <a:spcAft>
                <a:spcPts val="0"/>
              </a:spcAft>
              <a:buClr>
                <a:schemeClr val="dk1"/>
              </a:buClr>
              <a:buSzPts val="1400"/>
              <a:buFont typeface="Lexend"/>
              <a:buChar char="●"/>
            </a:pPr>
            <a:r>
              <a:rPr lang="en" sz="1400">
                <a:solidFill>
                  <a:schemeClr val="dk1"/>
                </a:solidFill>
                <a:latin typeface="Lexend"/>
                <a:ea typeface="Lexend"/>
                <a:cs typeface="Lexend"/>
                <a:sym typeface="Lexend"/>
              </a:rPr>
              <a:t>Our project will combine exploratory data analysis, machine learning, interactive dashboard, </a:t>
            </a:r>
            <a:r>
              <a:rPr lang="en" sz="1400">
                <a:solidFill>
                  <a:schemeClr val="dk1"/>
                </a:solidFill>
                <a:latin typeface="Lexend"/>
                <a:ea typeface="Lexend"/>
                <a:cs typeface="Lexend"/>
                <a:sym typeface="Lexend"/>
              </a:rPr>
              <a:t>and front-end predictive tool to</a:t>
            </a:r>
            <a:r>
              <a:rPr lang="en" sz="1400">
                <a:solidFill>
                  <a:schemeClr val="dk1"/>
                </a:solidFill>
                <a:latin typeface="Lexend"/>
                <a:ea typeface="Lexend"/>
                <a:cs typeface="Lexend"/>
                <a:sym typeface="Lexend"/>
              </a:rPr>
              <a:t> uncover patterns, predict outcomes, and offer actionable insights. </a:t>
            </a:r>
            <a:endParaRPr sz="1400">
              <a:solidFill>
                <a:schemeClr val="dk1"/>
              </a:solidFill>
              <a:latin typeface="Lexend"/>
              <a:ea typeface="Lexend"/>
              <a:cs typeface="Lexend"/>
              <a:sym typeface="Lexend"/>
            </a:endParaRPr>
          </a:p>
          <a:p>
            <a:pPr indent="-317500" lvl="0" marL="457200" rtl="0" algn="l">
              <a:spcBef>
                <a:spcPts val="1000"/>
              </a:spcBef>
              <a:spcAft>
                <a:spcPts val="0"/>
              </a:spcAft>
              <a:buClr>
                <a:schemeClr val="dk1"/>
              </a:buClr>
              <a:buSzPts val="1400"/>
              <a:buFont typeface="Lexend"/>
              <a:buChar char="●"/>
            </a:pPr>
            <a:r>
              <a:rPr lang="en" sz="1400">
                <a:solidFill>
                  <a:schemeClr val="dk1"/>
                </a:solidFill>
                <a:latin typeface="Lexend"/>
                <a:ea typeface="Lexend"/>
                <a:cs typeface="Lexend"/>
                <a:sym typeface="Lexend"/>
              </a:rPr>
              <a:t>We aim to identify the key operational factors contributing to school bus delays and breakdowns in NYC using a classification model and an interactive Power BI dashboard</a:t>
            </a:r>
            <a:r>
              <a:rPr lang="en" sz="1400">
                <a:solidFill>
                  <a:schemeClr val="dk1"/>
                </a:solidFill>
                <a:latin typeface="Lexend"/>
                <a:ea typeface="Lexend"/>
                <a:cs typeface="Lexend"/>
                <a:sym typeface="Lexend"/>
              </a:rPr>
              <a:t>.</a:t>
            </a:r>
            <a:endParaRPr sz="1400">
              <a:solidFill>
                <a:schemeClr val="dk1"/>
              </a:solidFill>
              <a:latin typeface="Lexend"/>
              <a:ea typeface="Lexend"/>
              <a:cs typeface="Lexend"/>
              <a:sym typeface="Lexend"/>
            </a:endParaRPr>
          </a:p>
          <a:p>
            <a:pPr indent="-317500" lvl="0" marL="457200" rtl="0" algn="l">
              <a:spcBef>
                <a:spcPts val="1000"/>
              </a:spcBef>
              <a:spcAft>
                <a:spcPts val="0"/>
              </a:spcAft>
              <a:buClr>
                <a:schemeClr val="dk1"/>
              </a:buClr>
              <a:buSzPts val="1400"/>
              <a:buFont typeface="Lexend"/>
              <a:buChar char="●"/>
            </a:pPr>
            <a:r>
              <a:rPr lang="en" sz="1400">
                <a:solidFill>
                  <a:schemeClr val="dk1"/>
                </a:solidFill>
                <a:latin typeface="Lexend"/>
                <a:ea typeface="Lexend"/>
                <a:cs typeface="Lexend"/>
                <a:sym typeface="Lexend"/>
              </a:rPr>
              <a:t>We are also developing a prediction model for delay duration using regression techniques, integrated with a Streamlit-based front-end application.</a:t>
            </a:r>
            <a:endParaRPr sz="1400">
              <a:solidFill>
                <a:schemeClr val="dk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1593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chemeClr val="lt1"/>
                </a:solidFill>
              </a:rPr>
              <a:t>Project &amp; Dataset Overview Continued</a:t>
            </a:r>
            <a:endParaRPr>
              <a:solidFill>
                <a:schemeClr val="lt1"/>
              </a:solidFill>
            </a:endParaRPr>
          </a:p>
          <a:p>
            <a:pPr indent="0" lvl="0" marL="0" rtl="0" algn="l">
              <a:lnSpc>
                <a:spcPct val="100000"/>
              </a:lnSpc>
              <a:spcBef>
                <a:spcPts val="0"/>
              </a:spcBef>
              <a:spcAft>
                <a:spcPts val="0"/>
              </a:spcAft>
              <a:buSzPct val="111111"/>
              <a:buNone/>
            </a:pPr>
            <a:r>
              <a:t/>
            </a:r>
            <a:endParaRPr>
              <a:solidFill>
                <a:schemeClr val="lt1"/>
              </a:solidFill>
            </a:endParaRPr>
          </a:p>
        </p:txBody>
      </p:sp>
      <p:sp>
        <p:nvSpPr>
          <p:cNvPr id="76" name="Google Shape;76;p15"/>
          <p:cNvSpPr txBox="1"/>
          <p:nvPr>
            <p:ph idx="1" type="body"/>
          </p:nvPr>
        </p:nvSpPr>
        <p:spPr>
          <a:xfrm>
            <a:off x="212575" y="1093025"/>
            <a:ext cx="8520600" cy="3834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1400">
                <a:solidFill>
                  <a:schemeClr val="dk1"/>
                </a:solidFill>
                <a:latin typeface="Calibri"/>
                <a:ea typeface="Calibri"/>
                <a:cs typeface="Calibri"/>
                <a:sym typeface="Calibri"/>
              </a:rPr>
              <a:t>The NYC Bus Breakdowns and Delays dataset is updated daily on the NYC Open Data portal</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0" lvl="0" marL="0" rtl="0" algn="l">
              <a:lnSpc>
                <a:spcPct val="100000"/>
              </a:lnSpc>
              <a:spcBef>
                <a:spcPts val="1000"/>
              </a:spcBef>
              <a:spcAft>
                <a:spcPts val="0"/>
              </a:spcAft>
              <a:buSzPts val="1800"/>
              <a:buNone/>
            </a:pPr>
            <a:r>
              <a:rPr lang="en" sz="1400">
                <a:solidFill>
                  <a:schemeClr val="lt1"/>
                </a:solidFill>
                <a:latin typeface="Calibri"/>
                <a:ea typeface="Calibri"/>
                <a:cs typeface="Calibri"/>
                <a:sym typeface="Calibri"/>
              </a:rPr>
              <a:t>Source Link: </a:t>
            </a:r>
            <a:r>
              <a:rPr lang="en" sz="1400" u="sng">
                <a:solidFill>
                  <a:schemeClr val="hlink"/>
                </a:solidFill>
                <a:latin typeface="Calibri"/>
                <a:ea typeface="Calibri"/>
                <a:cs typeface="Calibri"/>
                <a:sym typeface="Calibri"/>
                <a:hlinkClick r:id="rId3"/>
              </a:rPr>
              <a:t>https://shorturl.at/OSbdS</a:t>
            </a:r>
            <a:r>
              <a:rPr lang="en" sz="1400">
                <a:latin typeface="Calibri"/>
                <a:ea typeface="Calibri"/>
                <a:cs typeface="Calibri"/>
                <a:sym typeface="Calibri"/>
              </a:rPr>
              <a:t> </a:t>
            </a:r>
            <a:endParaRPr sz="1400">
              <a:latin typeface="Calibri"/>
              <a:ea typeface="Calibri"/>
              <a:cs typeface="Calibri"/>
              <a:sym typeface="Calibri"/>
            </a:endParaRPr>
          </a:p>
          <a:p>
            <a:pPr indent="-317500" lvl="0" marL="365760" rtl="0" algn="l">
              <a:lnSpc>
                <a:spcPct val="115000"/>
              </a:lnSpc>
              <a:spcBef>
                <a:spcPts val="120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Dataset: NYC Bus Breakdown and Delays </a:t>
            </a:r>
            <a:endParaRPr sz="1400">
              <a:solidFill>
                <a:schemeClr val="lt1"/>
              </a:solidFill>
              <a:latin typeface="Calibri"/>
              <a:ea typeface="Calibri"/>
              <a:cs typeface="Calibri"/>
              <a:sym typeface="Calibri"/>
            </a:endParaRPr>
          </a:p>
          <a:p>
            <a:pPr indent="-317500" lvl="0" marL="365760" rtl="0" algn="l">
              <a:lnSpc>
                <a:spcPct val="115000"/>
              </a:lnSpc>
              <a:spcBef>
                <a:spcPts val="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Size: </a:t>
            </a:r>
            <a:r>
              <a:rPr lang="en" sz="1400">
                <a:solidFill>
                  <a:schemeClr val="lt1"/>
                </a:solidFill>
                <a:latin typeface="Calibri"/>
                <a:ea typeface="Calibri"/>
                <a:cs typeface="Calibri"/>
                <a:sym typeface="Calibri"/>
              </a:rPr>
              <a:t>228,427</a:t>
            </a:r>
            <a:r>
              <a:rPr lang="en" sz="1400">
                <a:solidFill>
                  <a:schemeClr val="lt1"/>
                </a:solidFill>
                <a:latin typeface="Calibri"/>
                <a:ea typeface="Calibri"/>
                <a:cs typeface="Calibri"/>
                <a:sym typeface="Calibri"/>
              </a:rPr>
              <a:t> records</a:t>
            </a:r>
            <a:endParaRPr sz="1400">
              <a:solidFill>
                <a:schemeClr val="lt1"/>
              </a:solidFill>
              <a:latin typeface="Calibri"/>
              <a:ea typeface="Calibri"/>
              <a:cs typeface="Calibri"/>
              <a:sym typeface="Calibri"/>
            </a:endParaRPr>
          </a:p>
          <a:p>
            <a:pPr indent="-317500" lvl="0" marL="365760" rtl="0" algn="l">
              <a:lnSpc>
                <a:spcPct val="115000"/>
              </a:lnSpc>
              <a:spcBef>
                <a:spcPts val="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Scope: Multi-year data </a:t>
            </a:r>
            <a:endParaRPr sz="1400">
              <a:solidFill>
                <a:schemeClr val="lt1"/>
              </a:solidFill>
              <a:latin typeface="Calibri"/>
              <a:ea typeface="Calibri"/>
              <a:cs typeface="Calibri"/>
              <a:sym typeface="Calibri"/>
            </a:endParaRPr>
          </a:p>
          <a:p>
            <a:pPr indent="-317500" lvl="0" marL="365760" rtl="0" algn="l">
              <a:lnSpc>
                <a:spcPct val="115000"/>
              </a:lnSpc>
              <a:spcBef>
                <a:spcPts val="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The dataset includes:</a:t>
            </a:r>
            <a:endParaRPr sz="1400">
              <a:solidFill>
                <a:schemeClr val="lt1"/>
              </a:solidFill>
              <a:latin typeface="Calibri"/>
              <a:ea typeface="Calibri"/>
              <a:cs typeface="Calibri"/>
              <a:sym typeface="Calibri"/>
            </a:endParaRPr>
          </a:p>
          <a:p>
            <a:pPr indent="-317500" lvl="1" marL="640080" rtl="0" algn="l">
              <a:lnSpc>
                <a:spcPct val="115000"/>
              </a:lnSpc>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3</a:t>
            </a:r>
            <a:r>
              <a:rPr lang="en">
                <a:solidFill>
                  <a:schemeClr val="lt1"/>
                </a:solidFill>
                <a:latin typeface="Calibri"/>
                <a:ea typeface="Calibri"/>
                <a:cs typeface="Calibri"/>
                <a:sym typeface="Calibri"/>
              </a:rPr>
              <a:t> academic years (22-23 through 24-25)</a:t>
            </a:r>
            <a:endParaRPr>
              <a:solidFill>
                <a:schemeClr val="lt1"/>
              </a:solidFill>
              <a:latin typeface="Calibri"/>
              <a:ea typeface="Calibri"/>
              <a:cs typeface="Calibri"/>
              <a:sym typeface="Calibri"/>
            </a:endParaRPr>
          </a:p>
          <a:p>
            <a:pPr indent="-317500" lvl="1" marL="640080" rtl="0" algn="l">
              <a:lnSpc>
                <a:spcPct val="115000"/>
              </a:lnSpc>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Incident Information (delays or breakdowns)</a:t>
            </a:r>
            <a:endParaRPr>
              <a:solidFill>
                <a:schemeClr val="lt1"/>
              </a:solidFill>
              <a:latin typeface="Calibri"/>
              <a:ea typeface="Calibri"/>
              <a:cs typeface="Calibri"/>
              <a:sym typeface="Calibri"/>
            </a:endParaRPr>
          </a:p>
          <a:p>
            <a:pPr indent="-317500" lvl="1" marL="640080" rtl="0" algn="l">
              <a:lnSpc>
                <a:spcPct val="115000"/>
              </a:lnSpc>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Operational Details (reasons, run-type)</a:t>
            </a:r>
            <a:endParaRPr>
              <a:solidFill>
                <a:schemeClr val="lt1"/>
              </a:solidFill>
              <a:latin typeface="Calibri"/>
              <a:ea typeface="Calibri"/>
              <a:cs typeface="Calibri"/>
              <a:sym typeface="Calibri"/>
            </a:endParaRPr>
          </a:p>
          <a:p>
            <a:pPr indent="-317500" lvl="1" marL="640080" rtl="0" algn="l">
              <a:lnSpc>
                <a:spcPct val="115000"/>
              </a:lnSpc>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Contextual Data (how long, rout, boro, etc)</a:t>
            </a:r>
            <a:endParaRPr>
              <a:solidFill>
                <a:schemeClr val="lt1"/>
              </a:solidFill>
              <a:latin typeface="Calibri"/>
              <a:ea typeface="Calibri"/>
              <a:cs typeface="Calibri"/>
              <a:sym typeface="Calibri"/>
            </a:endParaRPr>
          </a:p>
          <a:p>
            <a:pPr indent="-317500" lvl="1" marL="640080" rtl="0" algn="l">
              <a:lnSpc>
                <a:spcPct val="115000"/>
              </a:lnSpc>
              <a:spcBef>
                <a:spcPts val="0"/>
              </a:spcBef>
              <a:spcAft>
                <a:spcPts val="0"/>
              </a:spcAft>
              <a:buClr>
                <a:schemeClr val="lt1"/>
              </a:buClr>
              <a:buSzPts val="1400"/>
              <a:buFont typeface="Calibri"/>
              <a:buChar char="○"/>
            </a:pPr>
            <a:r>
              <a:rPr lang="en">
                <a:solidFill>
                  <a:schemeClr val="lt1"/>
                </a:solidFill>
                <a:latin typeface="Calibri"/>
                <a:ea typeface="Calibri"/>
                <a:cs typeface="Calibri"/>
                <a:sym typeface="Calibri"/>
              </a:rPr>
              <a:t>Response Behavior (notification or alerts)</a:t>
            </a:r>
            <a:endParaRPr>
              <a:solidFill>
                <a:schemeClr val="lt1"/>
              </a:solidFill>
              <a:latin typeface="Calibri"/>
              <a:ea typeface="Calibri"/>
              <a:cs typeface="Calibri"/>
              <a:sym typeface="Calibri"/>
            </a:endParaRPr>
          </a:p>
        </p:txBody>
      </p:sp>
      <p:pic>
        <p:nvPicPr>
          <p:cNvPr id="77" name="Google Shape;77;p15"/>
          <p:cNvPicPr preferRelativeResize="0"/>
          <p:nvPr/>
        </p:nvPicPr>
        <p:blipFill rotWithShape="1">
          <a:blip r:embed="rId4">
            <a:alphaModFix/>
          </a:blip>
          <a:srcRect b="0" l="0" r="0" t="0"/>
          <a:stretch/>
        </p:blipFill>
        <p:spPr>
          <a:xfrm>
            <a:off x="4217250" y="1515325"/>
            <a:ext cx="4589951" cy="3397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Exploratory Data Analysis (EDA)</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83" name="Google Shape;83;p16"/>
          <p:cNvSpPr txBox="1"/>
          <p:nvPr>
            <p:ph idx="1" type="body"/>
          </p:nvPr>
        </p:nvSpPr>
        <p:spPr>
          <a:xfrm>
            <a:off x="503925" y="1170925"/>
            <a:ext cx="8328300" cy="368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lt1"/>
                </a:solidFill>
                <a:latin typeface="Lexend"/>
                <a:ea typeface="Lexend"/>
                <a:cs typeface="Lexend"/>
                <a:sym typeface="Lexend"/>
              </a:rPr>
              <a:t>The dataset is raw real-world data directly pulled from NYC ODP. This type of data is often messy, unstructured, and inconsistent, which make cleaning it a significant challenge. Unlike curated datasets, which are typically pre-processed for analysis, this data required substantial effort to prepare it for meaningful insights and predictions.</a:t>
            </a:r>
            <a:endParaRPr sz="1200">
              <a:solidFill>
                <a:schemeClr val="dk1"/>
              </a:solidFill>
              <a:latin typeface="Lexend"/>
              <a:ea typeface="Lexend"/>
              <a:cs typeface="Lexend"/>
              <a:sym typeface="Lexend"/>
            </a:endParaRPr>
          </a:p>
          <a:p>
            <a:pPr indent="0" lvl="0" marL="0" rtl="0" algn="l">
              <a:spcBef>
                <a:spcPts val="1000"/>
              </a:spcBef>
              <a:spcAft>
                <a:spcPts val="0"/>
              </a:spcAft>
              <a:buNone/>
            </a:pPr>
            <a:r>
              <a:rPr lang="en" sz="1200">
                <a:solidFill>
                  <a:schemeClr val="dk1"/>
                </a:solidFill>
                <a:latin typeface="Lexend"/>
                <a:ea typeface="Lexend"/>
                <a:cs typeface="Lexend"/>
                <a:sym typeface="Lexend"/>
              </a:rPr>
              <a:t>Key Data Cleaning Focus Areas: 1) Bus_Company_Name, 2) Route_Number, 3) How_Long_Delayed</a:t>
            </a:r>
            <a:endParaRPr sz="1200">
              <a:solidFill>
                <a:schemeClr val="dk1"/>
              </a:solidFill>
              <a:latin typeface="Lexend"/>
              <a:ea typeface="Lexend"/>
              <a:cs typeface="Lexend"/>
              <a:sym typeface="Lexend"/>
            </a:endParaRPr>
          </a:p>
          <a:p>
            <a:pPr indent="-304800" lvl="0" marL="457200" rtl="0" algn="l">
              <a:spcBef>
                <a:spcPts val="1000"/>
              </a:spcBef>
              <a:spcAft>
                <a:spcPts val="0"/>
              </a:spcAft>
              <a:buClr>
                <a:schemeClr val="dk1"/>
              </a:buClr>
              <a:buSzPts val="1200"/>
              <a:buFont typeface="Lexend"/>
              <a:buChar char="●"/>
            </a:pPr>
            <a:r>
              <a:rPr lang="en" sz="1200">
                <a:solidFill>
                  <a:schemeClr val="dk1"/>
                </a:solidFill>
                <a:latin typeface="Lexend"/>
                <a:ea typeface="Lexend"/>
                <a:cs typeface="Lexend"/>
                <a:sym typeface="Lexend"/>
              </a:rPr>
              <a:t>The Bus_Company_Name column contained numerous inconsistencies, including misspellings, abbreviations, and variations of the same company name. It </a:t>
            </a:r>
            <a:r>
              <a:rPr lang="en" sz="1200">
                <a:solidFill>
                  <a:schemeClr val="dk1"/>
                </a:solidFill>
                <a:latin typeface="Lexend"/>
                <a:ea typeface="Lexend"/>
                <a:cs typeface="Lexend"/>
                <a:sym typeface="Lexend"/>
              </a:rPr>
              <a:t>wasn't</a:t>
            </a:r>
            <a:r>
              <a:rPr lang="en" sz="1200">
                <a:solidFill>
                  <a:schemeClr val="dk1"/>
                </a:solidFill>
                <a:latin typeface="Lexend"/>
                <a:ea typeface="Lexend"/>
                <a:cs typeface="Lexend"/>
                <a:sym typeface="Lexend"/>
              </a:rPr>
              <a:t> unusual to see the same company listed under multiple names, making aggregation and analysis difficult.</a:t>
            </a:r>
            <a:endParaRPr sz="1200">
              <a:solidFill>
                <a:schemeClr val="dk1"/>
              </a:solidFill>
              <a:latin typeface="Lexend"/>
              <a:ea typeface="Lexend"/>
              <a:cs typeface="Lexend"/>
              <a:sym typeface="Lexend"/>
            </a:endParaRPr>
          </a:p>
          <a:p>
            <a:pPr indent="-304800" lvl="0" marL="457200" rtl="0" algn="l">
              <a:spcBef>
                <a:spcPts val="1000"/>
              </a:spcBef>
              <a:spcAft>
                <a:spcPts val="0"/>
              </a:spcAft>
              <a:buClr>
                <a:schemeClr val="dk1"/>
              </a:buClr>
              <a:buSzPts val="1200"/>
              <a:buFont typeface="Lexend"/>
              <a:buChar char="●"/>
            </a:pPr>
            <a:r>
              <a:rPr lang="en" sz="1200">
                <a:solidFill>
                  <a:schemeClr val="dk1"/>
                </a:solidFill>
                <a:latin typeface="Lexend"/>
                <a:ea typeface="Lexend"/>
                <a:cs typeface="Lexend"/>
                <a:sym typeface="Lexend"/>
              </a:rPr>
              <a:t>The Route_Number column had missing values and formatting issues, where sometimes the number would appear as text, coupled with </a:t>
            </a:r>
            <a:r>
              <a:rPr lang="en" sz="1200">
                <a:solidFill>
                  <a:schemeClr val="dk1"/>
                </a:solidFill>
                <a:latin typeface="Lexend"/>
                <a:ea typeface="Lexend"/>
                <a:cs typeface="Lexend"/>
                <a:sym typeface="Lexend"/>
              </a:rPr>
              <a:t>symbols</a:t>
            </a:r>
            <a:r>
              <a:rPr lang="en" sz="1200">
                <a:solidFill>
                  <a:schemeClr val="dk1"/>
                </a:solidFill>
                <a:latin typeface="Lexend"/>
                <a:ea typeface="Lexend"/>
                <a:cs typeface="Lexend"/>
                <a:sym typeface="Lexend"/>
              </a:rPr>
              <a:t> like hashtag, or be completely absent, requiring us to infer and standardize the data.</a:t>
            </a:r>
            <a:endParaRPr sz="1200">
              <a:solidFill>
                <a:schemeClr val="dk1"/>
              </a:solidFill>
              <a:latin typeface="Lexend"/>
              <a:ea typeface="Lexend"/>
              <a:cs typeface="Lexend"/>
              <a:sym typeface="Lexend"/>
            </a:endParaRPr>
          </a:p>
          <a:p>
            <a:pPr indent="-304800" lvl="0" marL="457200" rtl="0" algn="l">
              <a:spcBef>
                <a:spcPts val="1000"/>
              </a:spcBef>
              <a:spcAft>
                <a:spcPts val="1000"/>
              </a:spcAft>
              <a:buClr>
                <a:schemeClr val="dk1"/>
              </a:buClr>
              <a:buSzPts val="1200"/>
              <a:buFont typeface="Lexend"/>
              <a:buChar char="●"/>
            </a:pPr>
            <a:r>
              <a:rPr lang="en" sz="1200">
                <a:solidFill>
                  <a:schemeClr val="dk1"/>
                </a:solidFill>
                <a:latin typeface="Lexend"/>
                <a:ea typeface="Lexend"/>
                <a:cs typeface="Lexend"/>
                <a:sym typeface="Lexend"/>
              </a:rPr>
              <a:t>How_Long_Delayed was especially tricky. The delay times were recorded in different units (minutes, hours) or sometimes even left blank, making it necessary to unify them into one consistent format and handle missing data carefully, as they often indicated a breakdown.</a:t>
            </a:r>
            <a:endParaRPr sz="1200">
              <a:solidFill>
                <a:schemeClr val="dk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Modeling Approach</a:t>
            </a:r>
            <a:endParaRPr>
              <a:solidFill>
                <a:schemeClr val="lt1"/>
              </a:solidFill>
            </a:endParaRPr>
          </a:p>
        </p:txBody>
      </p:sp>
      <p:sp>
        <p:nvSpPr>
          <p:cNvPr id="89" name="Google Shape;89;p17"/>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Classification:</a:t>
            </a:r>
            <a:endParaRPr>
              <a:solidFill>
                <a:schemeClr val="lt1"/>
              </a:solidFill>
            </a:endParaRPr>
          </a:p>
          <a:p>
            <a:pPr indent="-330200" lvl="0" marL="457200" rtl="0" algn="l">
              <a:spcBef>
                <a:spcPts val="0"/>
              </a:spcBef>
              <a:spcAft>
                <a:spcPts val="0"/>
              </a:spcAft>
              <a:buClr>
                <a:schemeClr val="lt1"/>
              </a:buClr>
              <a:buSzPts val="1600"/>
              <a:buFont typeface="Lexend"/>
              <a:buChar char="●"/>
            </a:pPr>
            <a:r>
              <a:rPr lang="en" sz="1600">
                <a:solidFill>
                  <a:schemeClr val="lt1"/>
                </a:solidFill>
                <a:latin typeface="Lexend"/>
                <a:ea typeface="Lexend"/>
                <a:cs typeface="Lexend"/>
                <a:sym typeface="Lexend"/>
              </a:rPr>
              <a:t>Objective: Predict whether an incident is a "Breakdown" or "Running Late"</a:t>
            </a:r>
            <a:endParaRPr sz="1600">
              <a:solidFill>
                <a:schemeClr val="lt1"/>
              </a:solidFill>
              <a:latin typeface="Lexend"/>
              <a:ea typeface="Lexend"/>
              <a:cs typeface="Lexend"/>
              <a:sym typeface="Lexend"/>
            </a:endParaRPr>
          </a:p>
          <a:p>
            <a:pPr indent="-317500" lvl="1" marL="914400" rtl="0" algn="l">
              <a:spcBef>
                <a:spcPts val="0"/>
              </a:spcBef>
              <a:spcAft>
                <a:spcPts val="0"/>
              </a:spcAft>
              <a:buClr>
                <a:schemeClr val="lt1"/>
              </a:buClr>
              <a:buSzPts val="1400"/>
              <a:buFont typeface="Lexend"/>
              <a:buChar char="○"/>
            </a:pPr>
            <a:r>
              <a:rPr lang="en">
                <a:solidFill>
                  <a:schemeClr val="lt1"/>
                </a:solidFill>
                <a:latin typeface="Lexend"/>
                <a:ea typeface="Lexend"/>
                <a:cs typeface="Lexend"/>
                <a:sym typeface="Lexend"/>
              </a:rPr>
              <a:t>Run_Type, Route_Number, Reason, Boro, Bus_Company_Name, Number_Of_Students_On_The_Bus, School_Age_or_PreK, </a:t>
            </a:r>
            <a:r>
              <a:rPr lang="en">
                <a:solidFill>
                  <a:schemeClr val="lt1"/>
                </a:solidFill>
                <a:latin typeface="Lexend"/>
                <a:ea typeface="Lexend"/>
                <a:cs typeface="Lexend"/>
                <a:sym typeface="Lexend"/>
              </a:rPr>
              <a:t>Occurred</a:t>
            </a:r>
            <a:r>
              <a:rPr lang="en">
                <a:solidFill>
                  <a:schemeClr val="lt1"/>
                </a:solidFill>
                <a:latin typeface="Lexend"/>
                <a:ea typeface="Lexend"/>
                <a:cs typeface="Lexend"/>
                <a:sym typeface="Lexend"/>
              </a:rPr>
              <a:t>_On, Has_Contractor_Notified_School, Has_Contractor_Notified_Parents, Have_You_Alerted_OPT</a:t>
            </a:r>
            <a:endParaRPr>
              <a:solidFill>
                <a:schemeClr val="lt1"/>
              </a:solidFill>
              <a:latin typeface="Lexend"/>
              <a:ea typeface="Lexend"/>
              <a:cs typeface="Lexend"/>
              <a:sym typeface="Lexend"/>
            </a:endParaRPr>
          </a:p>
          <a:p>
            <a:pPr indent="-317500" lvl="0" marL="457200" rtl="0" algn="l">
              <a:spcBef>
                <a:spcPts val="1000"/>
              </a:spcBef>
              <a:spcAft>
                <a:spcPts val="0"/>
              </a:spcAft>
              <a:buClr>
                <a:schemeClr val="lt1"/>
              </a:buClr>
              <a:buSzPts val="1400"/>
              <a:buFont typeface="Lexend"/>
              <a:buChar char="●"/>
            </a:pPr>
            <a:r>
              <a:rPr lang="en" sz="1400">
                <a:solidFill>
                  <a:schemeClr val="lt1"/>
                </a:solidFill>
                <a:latin typeface="Lexend"/>
                <a:ea typeface="Lexend"/>
                <a:cs typeface="Lexend"/>
                <a:sym typeface="Lexend"/>
              </a:rPr>
              <a:t>Encode categorical variables:</a:t>
            </a:r>
            <a:endParaRPr sz="1400">
              <a:solidFill>
                <a:schemeClr val="lt1"/>
              </a:solidFill>
              <a:latin typeface="Lexend"/>
              <a:ea typeface="Lexend"/>
              <a:cs typeface="Lexend"/>
              <a:sym typeface="Lexend"/>
            </a:endParaRPr>
          </a:p>
          <a:p>
            <a:pPr indent="-317500" lvl="1" marL="9144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(Run_Type, Reason, Boro, Bus_Company_Name, etc.) using OneHot or Target Encoding depending on the </a:t>
            </a:r>
            <a:r>
              <a:rPr lang="en" sz="1400">
                <a:solidFill>
                  <a:schemeClr val="lt1"/>
                </a:solidFill>
                <a:latin typeface="Lexend"/>
                <a:ea typeface="Lexend"/>
                <a:cs typeface="Lexend"/>
                <a:sym typeface="Lexend"/>
              </a:rPr>
              <a:t>variable</a:t>
            </a:r>
            <a:r>
              <a:rPr lang="en" sz="1400">
                <a:solidFill>
                  <a:schemeClr val="lt1"/>
                </a:solidFill>
                <a:latin typeface="Lexend"/>
                <a:ea typeface="Lexend"/>
                <a:cs typeface="Lexend"/>
                <a:sym typeface="Lexend"/>
              </a:rPr>
              <a:t> type.</a:t>
            </a:r>
            <a:endParaRPr sz="1400">
              <a:solidFill>
                <a:schemeClr val="lt1"/>
              </a:solidFill>
              <a:latin typeface="Lexend"/>
              <a:ea typeface="Lexend"/>
              <a:cs typeface="Lexend"/>
              <a:sym typeface="Lexend"/>
            </a:endParaRPr>
          </a:p>
          <a:p>
            <a:pPr indent="-317500" lvl="0" marL="457200" rtl="0" algn="l">
              <a:spcBef>
                <a:spcPts val="1000"/>
              </a:spcBef>
              <a:spcAft>
                <a:spcPts val="0"/>
              </a:spcAft>
              <a:buClr>
                <a:schemeClr val="lt1"/>
              </a:buClr>
              <a:buSzPts val="1400"/>
              <a:buFont typeface="Lexend"/>
              <a:buChar char="●"/>
            </a:pPr>
            <a:r>
              <a:rPr lang="en" sz="1400">
                <a:solidFill>
                  <a:schemeClr val="lt1"/>
                </a:solidFill>
                <a:latin typeface="Lexend"/>
                <a:ea typeface="Lexend"/>
                <a:cs typeface="Lexend"/>
                <a:sym typeface="Lexend"/>
              </a:rPr>
              <a:t>Booleans like 'Has_Contractor_Notified_Parents' to binary (1/0)</a:t>
            </a:r>
            <a:endParaRPr sz="1400">
              <a:solidFill>
                <a:schemeClr val="lt1"/>
              </a:solidFill>
              <a:latin typeface="Lexend"/>
              <a:ea typeface="Lexend"/>
              <a:cs typeface="Lexend"/>
              <a:sym typeface="Lexend"/>
            </a:endParaRPr>
          </a:p>
          <a:p>
            <a:pPr indent="-317500" lvl="0" marL="457200" rtl="0" algn="l">
              <a:spcBef>
                <a:spcPts val="1000"/>
              </a:spcBef>
              <a:spcAft>
                <a:spcPts val="0"/>
              </a:spcAft>
              <a:buClr>
                <a:schemeClr val="lt1"/>
              </a:buClr>
              <a:buSzPts val="1400"/>
              <a:buFont typeface="Lexend"/>
              <a:buChar char="●"/>
            </a:pPr>
            <a:r>
              <a:rPr lang="en" sz="1400">
                <a:solidFill>
                  <a:schemeClr val="lt1"/>
                </a:solidFill>
                <a:latin typeface="Lexend"/>
                <a:ea typeface="Lexend"/>
                <a:cs typeface="Lexend"/>
                <a:sym typeface="Lexend"/>
              </a:rPr>
              <a:t>Parse dates (Occurred_On) for: Hour of day, Day of week</a:t>
            </a:r>
            <a:br>
              <a:rPr lang="en">
                <a:solidFill>
                  <a:schemeClr val="lt1"/>
                </a:solidFill>
              </a:rPr>
            </a:b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Modeling Approach Continued</a:t>
            </a:r>
            <a:endParaRPr>
              <a:solidFill>
                <a:schemeClr val="lt1"/>
              </a:solidFill>
            </a:endParaRPr>
          </a:p>
        </p:txBody>
      </p:sp>
      <p:sp>
        <p:nvSpPr>
          <p:cNvPr id="95" name="Google Shape;95;p18"/>
          <p:cNvSpPr txBox="1"/>
          <p:nvPr>
            <p:ph idx="1" type="body"/>
          </p:nvPr>
        </p:nvSpPr>
        <p:spPr>
          <a:xfrm>
            <a:off x="311700" y="1222450"/>
            <a:ext cx="8520600" cy="34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Regression</a:t>
            </a:r>
            <a:r>
              <a:rPr lang="en">
                <a:solidFill>
                  <a:schemeClr val="lt1"/>
                </a:solidFill>
              </a:rPr>
              <a:t>:</a:t>
            </a:r>
            <a:endParaRPr>
              <a:solidFill>
                <a:schemeClr val="lt1"/>
              </a:solidFill>
            </a:endParaRPr>
          </a:p>
          <a:p>
            <a:pPr indent="-317500" lvl="0" marL="457200" rtl="0" algn="l">
              <a:spcBef>
                <a:spcPts val="0"/>
              </a:spcBef>
              <a:spcAft>
                <a:spcPts val="0"/>
              </a:spcAft>
              <a:buClr>
                <a:schemeClr val="lt1"/>
              </a:buClr>
              <a:buSzPts val="1400"/>
              <a:buFont typeface="Lexend"/>
              <a:buChar char="●"/>
            </a:pPr>
            <a:r>
              <a:rPr lang="en" sz="1400">
                <a:solidFill>
                  <a:schemeClr val="lt1"/>
                </a:solidFill>
                <a:latin typeface="Lexend"/>
                <a:ea typeface="Lexend"/>
                <a:cs typeface="Lexend"/>
                <a:sym typeface="Lexend"/>
              </a:rPr>
              <a:t>Target Variable: 'How_Long_Delayed' (already converted to numeric minutes) using Gradient Boosting Regressor / XGBoost Regressor with MAE, RMSE, and R² as evaluation</a:t>
            </a:r>
            <a:endParaRPr sz="1400">
              <a:solidFill>
                <a:schemeClr val="lt1"/>
              </a:solidFill>
              <a:latin typeface="Lexend"/>
              <a:ea typeface="Lexend"/>
              <a:cs typeface="Lexend"/>
              <a:sym typeface="Lexend"/>
            </a:endParaRPr>
          </a:p>
          <a:p>
            <a:pPr indent="-317500" lvl="0" marL="457200" rtl="0" algn="l">
              <a:spcBef>
                <a:spcPts val="1000"/>
              </a:spcBef>
              <a:spcAft>
                <a:spcPts val="0"/>
              </a:spcAft>
              <a:buClr>
                <a:schemeClr val="lt1"/>
              </a:buClr>
              <a:buSzPts val="1400"/>
              <a:buFont typeface="Lexend"/>
              <a:buChar char="●"/>
            </a:pPr>
            <a:r>
              <a:rPr lang="en" sz="1400">
                <a:solidFill>
                  <a:schemeClr val="lt1"/>
                </a:solidFill>
                <a:latin typeface="Lexend"/>
                <a:ea typeface="Lexend"/>
                <a:cs typeface="Lexend"/>
                <a:sym typeface="Lexend"/>
              </a:rPr>
              <a:t>Variables to use in the model the same as Classification with one exception. We will impute missing delay entries, given those are considered breakdowns.</a:t>
            </a:r>
            <a:endParaRPr sz="1400">
              <a:solidFill>
                <a:schemeClr val="lt1"/>
              </a:solidFill>
              <a:latin typeface="Lexend"/>
              <a:ea typeface="Lexend"/>
              <a:cs typeface="Lexend"/>
              <a:sym typeface="Lexend"/>
            </a:endParaRPr>
          </a:p>
          <a:p>
            <a:pPr indent="-317500" lvl="0" marL="457200" rtl="0" algn="l">
              <a:spcBef>
                <a:spcPts val="1000"/>
              </a:spcBef>
              <a:spcAft>
                <a:spcPts val="0"/>
              </a:spcAft>
              <a:buClr>
                <a:schemeClr val="lt1"/>
              </a:buClr>
              <a:buSzPts val="1400"/>
              <a:buFont typeface="Lexend"/>
              <a:buChar char="●"/>
            </a:pPr>
            <a:r>
              <a:rPr lang="en" sz="1400">
                <a:solidFill>
                  <a:schemeClr val="lt1"/>
                </a:solidFill>
                <a:latin typeface="Lexend"/>
                <a:ea typeface="Lexend"/>
                <a:cs typeface="Lexend"/>
                <a:sym typeface="Lexend"/>
              </a:rPr>
              <a:t>Encode categorical variables: (Run_Type, Reason, Boro, Bus_Company_Name, etc.) using OneHot or Target Encoding depending on the variable type</a:t>
            </a:r>
            <a:endParaRPr sz="1400">
              <a:solidFill>
                <a:schemeClr val="lt1"/>
              </a:solidFill>
              <a:latin typeface="Lexend"/>
              <a:ea typeface="Lexend"/>
              <a:cs typeface="Lexend"/>
              <a:sym typeface="Lexend"/>
            </a:endParaRPr>
          </a:p>
          <a:p>
            <a:pPr indent="-317500" lvl="0" marL="457200" rtl="0" algn="l">
              <a:spcBef>
                <a:spcPts val="1000"/>
              </a:spcBef>
              <a:spcAft>
                <a:spcPts val="0"/>
              </a:spcAft>
              <a:buClr>
                <a:schemeClr val="lt1"/>
              </a:buClr>
              <a:buSzPts val="1400"/>
              <a:buFont typeface="Lexend"/>
              <a:buChar char="●"/>
            </a:pPr>
            <a:r>
              <a:rPr lang="en" sz="1400">
                <a:solidFill>
                  <a:schemeClr val="lt1"/>
                </a:solidFill>
                <a:latin typeface="Lexend"/>
                <a:ea typeface="Lexend"/>
                <a:cs typeface="Lexend"/>
                <a:sym typeface="Lexend"/>
              </a:rPr>
              <a:t>Booleans like 'Has_Contractor_Notified_Parents' to binary (1/0)</a:t>
            </a:r>
            <a:endParaRPr sz="1400">
              <a:solidFill>
                <a:schemeClr val="lt1"/>
              </a:solidFill>
              <a:latin typeface="Lexend"/>
              <a:ea typeface="Lexend"/>
              <a:cs typeface="Lexend"/>
              <a:sym typeface="Lexend"/>
            </a:endParaRPr>
          </a:p>
          <a:p>
            <a:pPr indent="-317500" lvl="0" marL="457200" rtl="0" algn="l">
              <a:spcBef>
                <a:spcPts val="1000"/>
              </a:spcBef>
              <a:spcAft>
                <a:spcPts val="1000"/>
              </a:spcAft>
              <a:buClr>
                <a:schemeClr val="lt1"/>
              </a:buClr>
              <a:buSzPts val="1400"/>
              <a:buFont typeface="Lexend"/>
              <a:buChar char="●"/>
            </a:pPr>
            <a:r>
              <a:rPr lang="en" sz="1400">
                <a:solidFill>
                  <a:schemeClr val="lt1"/>
                </a:solidFill>
                <a:latin typeface="Lexend"/>
                <a:ea typeface="Lexend"/>
                <a:cs typeface="Lexend"/>
                <a:sym typeface="Lexend"/>
              </a:rPr>
              <a:t>Parse dates (Occurred_On) for: Hour of day, Day of week</a:t>
            </a:r>
            <a:br>
              <a:rPr lang="en">
                <a:solidFill>
                  <a:schemeClr val="lt1"/>
                </a:solidFill>
              </a:rPr>
            </a:b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Literature</a:t>
            </a:r>
            <a:r>
              <a:rPr lang="en">
                <a:solidFill>
                  <a:schemeClr val="lt1"/>
                </a:solidFill>
              </a:rPr>
              <a:t> Review</a:t>
            </a:r>
            <a:endParaRPr>
              <a:solidFill>
                <a:schemeClr val="lt1"/>
              </a:solidFill>
            </a:endParaRPr>
          </a:p>
        </p:txBody>
      </p:sp>
      <p:sp>
        <p:nvSpPr>
          <p:cNvPr id="101" name="Google Shape;101;p1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800"/>
              <a:buFont typeface="Arial"/>
              <a:buNone/>
            </a:pPr>
            <a:r>
              <a:rPr lang="en" sz="1700">
                <a:solidFill>
                  <a:schemeClr val="lt1"/>
                </a:solidFill>
              </a:rPr>
              <a:t>Lack of Comparable Projects on School Bus Delay Prediction</a:t>
            </a:r>
            <a:endParaRPr sz="1700">
              <a:solidFill>
                <a:schemeClr val="lt1"/>
              </a:solidFill>
            </a:endParaRPr>
          </a:p>
          <a:p>
            <a:pPr indent="-336550" lvl="0" marL="457200" rtl="0" algn="l">
              <a:spcBef>
                <a:spcPts val="1200"/>
              </a:spcBef>
              <a:spcAft>
                <a:spcPts val="0"/>
              </a:spcAft>
              <a:buClr>
                <a:schemeClr val="lt1"/>
              </a:buClr>
              <a:buSzPts val="1700"/>
              <a:buChar char="●"/>
            </a:pPr>
            <a:r>
              <a:rPr lang="en" sz="1700">
                <a:solidFill>
                  <a:schemeClr val="lt1"/>
                </a:solidFill>
              </a:rPr>
              <a:t>Extensive search of academic journals, data science platforms (e.g., Kaggle), and public sector dashboards revealed very limited or no projects focused on Predictive modeling of school bus delays</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Integrated tools or dashboards tailored for school transit performance</a:t>
            </a:r>
            <a:endParaRPr sz="1700">
              <a:solidFill>
                <a:schemeClr val="lt1"/>
              </a:solidFill>
            </a:endParaRPr>
          </a:p>
          <a:p>
            <a:pPr indent="0" lvl="0" marL="0" rtl="0" algn="l">
              <a:spcBef>
                <a:spcPts val="1200"/>
              </a:spcBef>
              <a:spcAft>
                <a:spcPts val="0"/>
              </a:spcAft>
              <a:buClr>
                <a:schemeClr val="dk1"/>
              </a:buClr>
              <a:buSzPts val="1800"/>
              <a:buFont typeface="Arial"/>
              <a:buNone/>
            </a:pPr>
            <a:r>
              <a:rPr lang="en" sz="1700">
                <a:solidFill>
                  <a:schemeClr val="lt1"/>
                </a:solidFill>
              </a:rPr>
              <a:t>What Exists Instead</a:t>
            </a:r>
            <a:endParaRPr sz="1700">
              <a:solidFill>
                <a:schemeClr val="lt1"/>
              </a:solidFill>
            </a:endParaRPr>
          </a:p>
          <a:p>
            <a:pPr indent="-336550" lvl="0" marL="457200" rtl="0" algn="l">
              <a:spcBef>
                <a:spcPts val="1200"/>
              </a:spcBef>
              <a:spcAft>
                <a:spcPts val="0"/>
              </a:spcAft>
              <a:buClr>
                <a:schemeClr val="lt1"/>
              </a:buClr>
              <a:buSzPts val="1700"/>
              <a:buChar char="●"/>
            </a:pPr>
            <a:r>
              <a:rPr lang="en" sz="1700">
                <a:solidFill>
                  <a:schemeClr val="lt1"/>
                </a:solidFill>
              </a:rPr>
              <a:t>General transit bus status  (e.g.,</a:t>
            </a:r>
            <a:r>
              <a:rPr lang="en" sz="1700" u="sng">
                <a:solidFill>
                  <a:srgbClr val="A4C2F4"/>
                </a:solidFill>
                <a:hlinkClick r:id="rId3">
                  <a:extLst>
                    <a:ext uri="{A12FA001-AC4F-418D-AE19-62706E023703}">
                      <ahyp:hlinkClr val="tx"/>
                    </a:ext>
                  </a:extLst>
                </a:hlinkClick>
              </a:rPr>
              <a:t>Transportation Status BCPS</a:t>
            </a:r>
            <a:r>
              <a:rPr lang="en" sz="1700">
                <a:solidFill>
                  <a:schemeClr val="lt1"/>
                </a:solidFill>
              </a:rPr>
              <a:t>)</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Bus delay or breakdown report (e.g., </a:t>
            </a:r>
            <a:r>
              <a:rPr lang="en" sz="1700" u="sng">
                <a:solidFill>
                  <a:srgbClr val="A4C2F4"/>
                </a:solidFill>
                <a:hlinkClick r:id="rId4">
                  <a:extLst>
                    <a:ext uri="{A12FA001-AC4F-418D-AE19-62706E023703}">
                      <ahyp:hlinkClr val="tx"/>
                    </a:ext>
                  </a:extLst>
                </a:hlinkClick>
              </a:rPr>
              <a:t>NYC Public Schools</a:t>
            </a:r>
            <a:r>
              <a:rPr lang="en" sz="1700">
                <a:solidFill>
                  <a:schemeClr val="lt1"/>
                </a:solidFill>
              </a:rPr>
              <a:t>)</a:t>
            </a:r>
            <a:endParaRPr sz="1700">
              <a:solidFill>
                <a:schemeClr val="lt1"/>
              </a:solidFill>
            </a:endParaRPr>
          </a:p>
          <a:p>
            <a:pPr indent="-336550" lvl="0" marL="457200" rtl="0" algn="l">
              <a:spcBef>
                <a:spcPts val="0"/>
              </a:spcBef>
              <a:spcAft>
                <a:spcPts val="0"/>
              </a:spcAft>
              <a:buClr>
                <a:schemeClr val="lt1"/>
              </a:buClr>
              <a:buSzPts val="1700"/>
              <a:buChar char="●"/>
            </a:pPr>
            <a:r>
              <a:rPr lang="en" sz="1700">
                <a:solidFill>
                  <a:schemeClr val="lt1"/>
                </a:solidFill>
              </a:rPr>
              <a:t>General articles highlighting the significance of minimizing bus delays</a:t>
            </a:r>
            <a:endParaRPr b="1" sz="17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EDA Continued</a:t>
            </a:r>
            <a:endParaRPr>
              <a:solidFill>
                <a:schemeClr val="lt1"/>
              </a:solidFill>
            </a:endParaRPr>
          </a:p>
        </p:txBody>
      </p:sp>
      <p:sp>
        <p:nvSpPr>
          <p:cNvPr id="107" name="Google Shape;107;p2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The original dataset contained data of the entire state </a:t>
            </a:r>
            <a:r>
              <a:rPr lang="en" sz="1500">
                <a:solidFill>
                  <a:schemeClr val="lt1"/>
                </a:solidFill>
              </a:rPr>
              <a:t>o</a:t>
            </a:r>
            <a:r>
              <a:rPr lang="en" sz="1500">
                <a:solidFill>
                  <a:schemeClr val="lt1"/>
                </a:solidFill>
              </a:rPr>
              <a:t>f  New York. </a:t>
            </a:r>
            <a:endParaRPr sz="1500">
              <a:solidFill>
                <a:schemeClr val="lt1"/>
              </a:solidFill>
            </a:endParaRPr>
          </a:p>
          <a:p>
            <a:pPr indent="0" lvl="0" marL="0" rtl="0" algn="l">
              <a:spcBef>
                <a:spcPts val="1600"/>
              </a:spcBef>
              <a:spcAft>
                <a:spcPts val="0"/>
              </a:spcAft>
              <a:buNone/>
            </a:pPr>
            <a:r>
              <a:rPr lang="en" sz="1500">
                <a:solidFill>
                  <a:schemeClr val="lt1"/>
                </a:solidFill>
              </a:rPr>
              <a:t>Our goal was to focus on New York City (5 </a:t>
            </a:r>
            <a:r>
              <a:rPr lang="en" sz="1500">
                <a:solidFill>
                  <a:schemeClr val="lt1"/>
                </a:solidFill>
              </a:rPr>
              <a:t>boroughs</a:t>
            </a:r>
            <a:r>
              <a:rPr lang="en" sz="1500">
                <a:solidFill>
                  <a:schemeClr val="lt1"/>
                </a:solidFill>
              </a:rPr>
              <a:t>)</a:t>
            </a:r>
            <a:endParaRPr sz="1500">
              <a:solidFill>
                <a:schemeClr val="lt1"/>
              </a:solidFill>
            </a:endParaRPr>
          </a:p>
          <a:p>
            <a:pPr indent="-323850" lvl="0" marL="457200" rtl="0" algn="l">
              <a:spcBef>
                <a:spcPts val="1600"/>
              </a:spcBef>
              <a:spcAft>
                <a:spcPts val="0"/>
              </a:spcAft>
              <a:buClr>
                <a:schemeClr val="lt1"/>
              </a:buClr>
              <a:buSzPts val="1500"/>
              <a:buChar char="-"/>
            </a:pPr>
            <a:r>
              <a:rPr lang="en" sz="1500">
                <a:solidFill>
                  <a:schemeClr val="lt1"/>
                </a:solidFill>
              </a:rPr>
              <a:t>Some names included: Westchester, Nassau County, etc.</a:t>
            </a:r>
            <a:endParaRPr sz="1500">
              <a:solidFill>
                <a:schemeClr val="lt1"/>
              </a:solidFill>
            </a:endParaRPr>
          </a:p>
          <a:p>
            <a:pPr indent="0" lvl="0" marL="0" rtl="0" algn="l">
              <a:spcBef>
                <a:spcPts val="1600"/>
              </a:spcBef>
              <a:spcAft>
                <a:spcPts val="0"/>
              </a:spcAft>
              <a:buNone/>
            </a:pPr>
            <a:r>
              <a:t/>
            </a:r>
            <a:endParaRPr sz="1500">
              <a:solidFill>
                <a:schemeClr val="lt1"/>
              </a:solidFill>
            </a:endParaRPr>
          </a:p>
          <a:p>
            <a:pPr indent="0" lvl="0" marL="0" rtl="0" algn="l">
              <a:spcBef>
                <a:spcPts val="1600"/>
              </a:spcBef>
              <a:spcAft>
                <a:spcPts val="0"/>
              </a:spcAft>
              <a:buNone/>
            </a:pPr>
            <a:r>
              <a:rPr lang="en" sz="1500">
                <a:solidFill>
                  <a:schemeClr val="lt1"/>
                </a:solidFill>
              </a:rPr>
              <a:t>This graph gives us insight as to how frequent bus breakdowns or </a:t>
            </a:r>
            <a:endParaRPr sz="1500">
              <a:solidFill>
                <a:schemeClr val="lt1"/>
              </a:solidFill>
            </a:endParaRPr>
          </a:p>
          <a:p>
            <a:pPr indent="0" lvl="0" marL="0" rtl="0" algn="l">
              <a:spcBef>
                <a:spcPts val="1600"/>
              </a:spcBef>
              <a:spcAft>
                <a:spcPts val="1600"/>
              </a:spcAft>
              <a:buNone/>
            </a:pPr>
            <a:r>
              <a:rPr lang="en" sz="1500">
                <a:solidFill>
                  <a:schemeClr val="lt1"/>
                </a:solidFill>
              </a:rPr>
              <a:t>d</a:t>
            </a:r>
            <a:r>
              <a:rPr lang="en" sz="1500">
                <a:solidFill>
                  <a:schemeClr val="lt1"/>
                </a:solidFill>
              </a:rPr>
              <a:t>elays happen in a city with the population of over 8 million people.</a:t>
            </a:r>
            <a:endParaRPr sz="1500">
              <a:solidFill>
                <a:schemeClr val="lt1"/>
              </a:solidFill>
            </a:endParaRPr>
          </a:p>
        </p:txBody>
      </p:sp>
      <p:pic>
        <p:nvPicPr>
          <p:cNvPr id="108" name="Google Shape;108;p20" title="download.png"/>
          <p:cNvPicPr preferRelativeResize="0"/>
          <p:nvPr/>
        </p:nvPicPr>
        <p:blipFill>
          <a:blip r:embed="rId3">
            <a:alphaModFix/>
          </a:blip>
          <a:stretch>
            <a:fillRect/>
          </a:stretch>
        </p:blipFill>
        <p:spPr>
          <a:xfrm>
            <a:off x="6109850" y="1283425"/>
            <a:ext cx="2979800" cy="290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EDA How Long Delayed</a:t>
            </a:r>
            <a:endParaRPr>
              <a:solidFill>
                <a:schemeClr val="lt1"/>
              </a:solidFill>
            </a:endParaRPr>
          </a:p>
        </p:txBody>
      </p:sp>
      <p:sp>
        <p:nvSpPr>
          <p:cNvPr id="114" name="Google Shape;114;p2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Our main objective is to predict if an incident will be a bus breakdown or a delay</a:t>
            </a:r>
            <a:endParaRPr sz="1200">
              <a:solidFill>
                <a:schemeClr val="lt1"/>
              </a:solidFill>
              <a:latin typeface="Lexend"/>
              <a:ea typeface="Lexend"/>
              <a:cs typeface="Lexend"/>
              <a:sym typeface="Lexend"/>
            </a:endParaRPr>
          </a:p>
          <a:p>
            <a:pPr indent="-304800" lvl="0" marL="457200" rtl="0" algn="l">
              <a:spcBef>
                <a:spcPts val="0"/>
              </a:spcBef>
              <a:spcAft>
                <a:spcPts val="0"/>
              </a:spcAft>
              <a:buClr>
                <a:schemeClr val="lt1"/>
              </a:buClr>
              <a:buSzPts val="1200"/>
              <a:buFont typeface="Lexend"/>
              <a:buChar char="●"/>
            </a:pPr>
            <a:r>
              <a:rPr lang="en" sz="1200">
                <a:solidFill>
                  <a:schemeClr val="lt1"/>
                </a:solidFill>
                <a:latin typeface="Lexend"/>
                <a:ea typeface="Lexend"/>
                <a:cs typeface="Lexend"/>
                <a:sym typeface="Lexend"/>
              </a:rPr>
              <a:t>We used multiple standardization techniques to prepare the column </a:t>
            </a:r>
            <a:endParaRPr sz="1200">
              <a:solidFill>
                <a:schemeClr val="lt1"/>
              </a:solidFill>
              <a:latin typeface="Lexend"/>
              <a:ea typeface="Lexend"/>
              <a:cs typeface="Lexend"/>
              <a:sym typeface="Lexend"/>
            </a:endParaRPr>
          </a:p>
          <a:p>
            <a:pPr indent="0" lvl="0" marL="457200" rtl="0" algn="l">
              <a:spcBef>
                <a:spcPts val="1600"/>
              </a:spcBef>
              <a:spcAft>
                <a:spcPts val="0"/>
              </a:spcAft>
              <a:buNone/>
            </a:pPr>
            <a:r>
              <a:rPr lang="en" sz="1200">
                <a:solidFill>
                  <a:schemeClr val="lt1"/>
                </a:solidFill>
                <a:latin typeface="Lexend"/>
                <a:ea typeface="Lexend"/>
                <a:cs typeface="Lexend"/>
                <a:sym typeface="Lexend"/>
              </a:rPr>
              <a:t>- Removing textual data and replacing them with integers (‘half hour’ to 30)</a:t>
            </a:r>
            <a:endParaRPr sz="1200">
              <a:solidFill>
                <a:schemeClr val="lt1"/>
              </a:solidFill>
              <a:latin typeface="Lexend"/>
              <a:ea typeface="Lexend"/>
              <a:cs typeface="Lexend"/>
              <a:sym typeface="Lexend"/>
            </a:endParaRPr>
          </a:p>
          <a:p>
            <a:pPr indent="0" lvl="0" marL="457200" rtl="0" algn="l">
              <a:spcBef>
                <a:spcPts val="1600"/>
              </a:spcBef>
              <a:spcAft>
                <a:spcPts val="0"/>
              </a:spcAft>
              <a:buNone/>
            </a:pPr>
            <a:r>
              <a:rPr lang="en" sz="1200">
                <a:solidFill>
                  <a:schemeClr val="lt1"/>
                </a:solidFill>
                <a:latin typeface="Lexend"/>
                <a:ea typeface="Lexend"/>
                <a:cs typeface="Lexend"/>
                <a:sym typeface="Lexend"/>
              </a:rPr>
              <a:t>- Removed unnecessary strings that could affect aggregation (“!”,”#”,”.”,”/”,”?”)</a:t>
            </a:r>
            <a:endParaRPr sz="1200">
              <a:solidFill>
                <a:schemeClr val="lt1"/>
              </a:solidFill>
              <a:latin typeface="Lexend"/>
              <a:ea typeface="Lexend"/>
              <a:cs typeface="Lexend"/>
              <a:sym typeface="Lexend"/>
            </a:endParaRPr>
          </a:p>
          <a:p>
            <a:pPr indent="0" lvl="0" marL="457200" rtl="0" algn="l">
              <a:spcBef>
                <a:spcPts val="1600"/>
              </a:spcBef>
              <a:spcAft>
                <a:spcPts val="0"/>
              </a:spcAft>
              <a:buNone/>
            </a:pPr>
            <a:r>
              <a:rPr lang="en" sz="1200">
                <a:solidFill>
                  <a:schemeClr val="lt1"/>
                </a:solidFill>
                <a:latin typeface="Lexend"/>
                <a:ea typeface="Lexend"/>
                <a:cs typeface="Lexend"/>
                <a:sym typeface="Lexend"/>
              </a:rPr>
              <a:t>- To the mean of values that gave a time range (46 - 60 Min)</a:t>
            </a:r>
            <a:endParaRPr sz="1200">
              <a:solidFill>
                <a:schemeClr val="lt1"/>
              </a:solidFill>
              <a:latin typeface="Lexend"/>
              <a:ea typeface="Lexend"/>
              <a:cs typeface="Lexend"/>
              <a:sym typeface="Lexend"/>
            </a:endParaRPr>
          </a:p>
          <a:p>
            <a:pPr indent="0" lvl="0" marL="457200" rtl="0" algn="l">
              <a:spcBef>
                <a:spcPts val="1600"/>
              </a:spcBef>
              <a:spcAft>
                <a:spcPts val="0"/>
              </a:spcAft>
              <a:buNone/>
            </a:pPr>
            <a:r>
              <a:rPr lang="en" sz="1200">
                <a:solidFill>
                  <a:schemeClr val="lt1"/>
                </a:solidFill>
                <a:latin typeface="Lexend"/>
                <a:ea typeface="Lexend"/>
                <a:cs typeface="Lexend"/>
                <a:sym typeface="Lexend"/>
              </a:rPr>
              <a:t>- Found all matches on string values and removed them (“Min”,”minute”,”mins”,etc)</a:t>
            </a:r>
            <a:endParaRPr sz="1200">
              <a:solidFill>
                <a:schemeClr val="lt1"/>
              </a:solidFill>
              <a:latin typeface="Lexend"/>
              <a:ea typeface="Lexend"/>
              <a:cs typeface="Lexend"/>
              <a:sym typeface="Lexend"/>
            </a:endParaRPr>
          </a:p>
          <a:p>
            <a:pPr indent="0" lvl="0" marL="0" rtl="0" algn="l">
              <a:spcBef>
                <a:spcPts val="1600"/>
              </a:spcBef>
              <a:spcAft>
                <a:spcPts val="0"/>
              </a:spcAft>
              <a:buNone/>
            </a:pPr>
            <a:r>
              <a:t/>
            </a:r>
            <a:endParaRPr sz="1200">
              <a:solidFill>
                <a:schemeClr val="lt1"/>
              </a:solidFill>
              <a:latin typeface="Lexend"/>
              <a:ea typeface="Lexend"/>
              <a:cs typeface="Lexend"/>
              <a:sym typeface="Lexend"/>
            </a:endParaRPr>
          </a:p>
          <a:p>
            <a:pPr indent="-304800" lvl="0" marL="457200" rtl="0" algn="l">
              <a:spcBef>
                <a:spcPts val="1600"/>
              </a:spcBef>
              <a:spcAft>
                <a:spcPts val="0"/>
              </a:spcAft>
              <a:buClr>
                <a:schemeClr val="lt1"/>
              </a:buClr>
              <a:buSzPts val="1200"/>
              <a:buFont typeface="Lexend"/>
              <a:buChar char="●"/>
            </a:pPr>
            <a:r>
              <a:rPr b="1" lang="en" sz="1200">
                <a:solidFill>
                  <a:schemeClr val="lt1"/>
                </a:solidFill>
                <a:latin typeface="Lexend"/>
                <a:ea typeface="Lexend"/>
                <a:cs typeface="Lexend"/>
                <a:sym typeface="Lexend"/>
              </a:rPr>
              <a:t>If a running late (delay) is </a:t>
            </a:r>
            <a:r>
              <a:rPr b="1" i="1" lang="en" sz="1200">
                <a:solidFill>
                  <a:schemeClr val="lt1"/>
                </a:solidFill>
                <a:latin typeface="Lexend"/>
                <a:ea typeface="Lexend"/>
                <a:cs typeface="Lexend"/>
                <a:sym typeface="Lexend"/>
              </a:rPr>
              <a:t>GREATER THAN</a:t>
            </a:r>
            <a:r>
              <a:rPr b="1" lang="en" sz="1200">
                <a:solidFill>
                  <a:schemeClr val="lt1"/>
                </a:solidFill>
                <a:latin typeface="Lexend"/>
                <a:ea typeface="Lexend"/>
                <a:cs typeface="Lexend"/>
                <a:sym typeface="Lexend"/>
              </a:rPr>
              <a:t> 300 minutes (5 hours), it will be </a:t>
            </a:r>
            <a:r>
              <a:rPr b="1" lang="en" sz="1200">
                <a:solidFill>
                  <a:schemeClr val="lt1"/>
                </a:solidFill>
                <a:latin typeface="Lexend"/>
                <a:ea typeface="Lexend"/>
                <a:cs typeface="Lexend"/>
                <a:sym typeface="Lexend"/>
              </a:rPr>
              <a:t>classified</a:t>
            </a:r>
            <a:r>
              <a:rPr b="1" lang="en" sz="1200">
                <a:solidFill>
                  <a:schemeClr val="lt1"/>
                </a:solidFill>
                <a:latin typeface="Lexend"/>
                <a:ea typeface="Lexend"/>
                <a:cs typeface="Lexend"/>
                <a:sym typeface="Lexend"/>
              </a:rPr>
              <a:t> as </a:t>
            </a:r>
            <a:r>
              <a:rPr b="1" i="1" lang="en" sz="1200">
                <a:solidFill>
                  <a:schemeClr val="lt1"/>
                </a:solidFill>
                <a:latin typeface="Lexend"/>
                <a:ea typeface="Lexend"/>
                <a:cs typeface="Lexend"/>
                <a:sym typeface="Lexend"/>
              </a:rPr>
              <a:t>BREAKDOWN</a:t>
            </a:r>
            <a:endParaRPr b="1" i="1" sz="1200">
              <a:solidFill>
                <a:schemeClr val="lt1"/>
              </a:solidFill>
              <a:latin typeface="Lexend"/>
              <a:ea typeface="Lexend"/>
              <a:cs typeface="Lexend"/>
              <a:sym typeface="Lexend"/>
            </a:endParaRPr>
          </a:p>
        </p:txBody>
      </p:sp>
      <p:pic>
        <p:nvPicPr>
          <p:cNvPr id="115" name="Google Shape;115;p21" title="Screenshot 2025-07-13 194844.png"/>
          <p:cNvPicPr preferRelativeResize="0"/>
          <p:nvPr/>
        </p:nvPicPr>
        <p:blipFill>
          <a:blip r:embed="rId3">
            <a:alphaModFix/>
          </a:blip>
          <a:stretch>
            <a:fillRect/>
          </a:stretch>
        </p:blipFill>
        <p:spPr>
          <a:xfrm>
            <a:off x="7521525" y="832325"/>
            <a:ext cx="1489375" cy="307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FFFFFF"/>
      </a:dk1>
      <a:lt1>
        <a:srgbClr val="FFFCFC"/>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