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CDA349-F444-4132-BB88-9C95E2684389}"/>
              </a:ext>
            </a:extLst>
          </p:cNvPr>
          <p:cNvSpPr>
            <a:spLocks noGrp="1"/>
          </p:cNvSpPr>
          <p:nvPr>
            <p:ph type="ctrTitle"/>
          </p:nvPr>
        </p:nvSpPr>
        <p:spPr>
          <a:xfrm>
            <a:off x="-929729" y="1373875"/>
            <a:ext cx="9780104" cy="1646302"/>
          </a:xfrm>
        </p:spPr>
        <p:txBody>
          <a:bodyPr/>
          <a:lstStyle/>
          <a:p>
            <a:r>
              <a:rPr lang="en-US" sz="6000" dirty="0"/>
              <a:t>SMS SPAM detection</a:t>
            </a:r>
            <a:endParaRPr lang="he-IL" sz="6000" dirty="0"/>
          </a:p>
        </p:txBody>
      </p:sp>
      <p:sp>
        <p:nvSpPr>
          <p:cNvPr id="3" name="כותרת משנה 2">
            <a:extLst>
              <a:ext uri="{FF2B5EF4-FFF2-40B4-BE49-F238E27FC236}">
                <a16:creationId xmlns:a16="http://schemas.microsoft.com/office/drawing/2014/main" id="{BBA9F9F0-9E05-4DCE-84B2-843ED83D6C8F}"/>
              </a:ext>
            </a:extLst>
          </p:cNvPr>
          <p:cNvSpPr>
            <a:spLocks noGrp="1"/>
          </p:cNvSpPr>
          <p:nvPr>
            <p:ph type="subTitle" idx="1"/>
          </p:nvPr>
        </p:nvSpPr>
        <p:spPr>
          <a:xfrm>
            <a:off x="809297" y="4804176"/>
            <a:ext cx="3151026" cy="1212047"/>
          </a:xfrm>
        </p:spPr>
        <p:txBody>
          <a:bodyPr>
            <a:normAutofit fontScale="92500" lnSpcReduction="10000"/>
          </a:bodyPr>
          <a:lstStyle/>
          <a:p>
            <a:r>
              <a:rPr lang="he-IL" sz="2000" dirty="0"/>
              <a:t>למידת מכונה – פרויקט גמר</a:t>
            </a:r>
          </a:p>
          <a:p>
            <a:r>
              <a:rPr lang="he-IL" sz="2000" dirty="0"/>
              <a:t>יעל חווה  313417420 </a:t>
            </a:r>
          </a:p>
          <a:p>
            <a:r>
              <a:rPr lang="he-IL" sz="2000" dirty="0"/>
              <a:t>נעמה הרטוב  315745828</a:t>
            </a:r>
          </a:p>
        </p:txBody>
      </p:sp>
    </p:spTree>
    <p:extLst>
      <p:ext uri="{BB962C8B-B14F-4D97-AF65-F5344CB8AC3E}">
        <p14:creationId xmlns:p14="http://schemas.microsoft.com/office/powerpoint/2010/main" val="351750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DF7E4E-1655-49C8-A999-AB7DB89F5EA7}"/>
              </a:ext>
            </a:extLst>
          </p:cNvPr>
          <p:cNvSpPr>
            <a:spLocks noGrp="1"/>
          </p:cNvSpPr>
          <p:nvPr>
            <p:ph type="title"/>
          </p:nvPr>
        </p:nvSpPr>
        <p:spPr/>
        <p:txBody>
          <a:bodyPr/>
          <a:lstStyle/>
          <a:p>
            <a:pPr algn="ctr"/>
            <a:r>
              <a:rPr lang="he-IL" b="1" dirty="0">
                <a:solidFill>
                  <a:schemeClr val="tx1"/>
                </a:solidFill>
              </a:rPr>
              <a:t>אתגרים</a:t>
            </a:r>
          </a:p>
        </p:txBody>
      </p:sp>
      <p:sp>
        <p:nvSpPr>
          <p:cNvPr id="3" name="מציין מיקום תוכן 2">
            <a:extLst>
              <a:ext uri="{FF2B5EF4-FFF2-40B4-BE49-F238E27FC236}">
                <a16:creationId xmlns:a16="http://schemas.microsoft.com/office/drawing/2014/main" id="{777020F0-B95C-4E2B-86FE-AA184ED16195}"/>
              </a:ext>
            </a:extLst>
          </p:cNvPr>
          <p:cNvSpPr>
            <a:spLocks noGrp="1"/>
          </p:cNvSpPr>
          <p:nvPr>
            <p:ph idx="1"/>
          </p:nvPr>
        </p:nvSpPr>
        <p:spPr>
          <a:xfrm>
            <a:off x="677334" y="1300480"/>
            <a:ext cx="8596668" cy="5466080"/>
          </a:xfrm>
        </p:spPr>
        <p:txBody>
          <a:bodyPr>
            <a:normAutofit/>
          </a:bodyPr>
          <a:lstStyle/>
          <a:p>
            <a:pPr>
              <a:lnSpc>
                <a:spcPts val="3000"/>
              </a:lnSpc>
              <a:buSzPct val="100000"/>
              <a:buFont typeface="Trebuchet MS" panose="020B0603020202020204" pitchFamily="34" charset="0"/>
              <a:buChar char="●"/>
            </a:pPr>
            <a:r>
              <a:rPr lang="he-IL" dirty="0"/>
              <a:t>תחילה האתגר שלנו היה להבין כי אלגוריתמי למידת מכונה עובדים עם ערכים מספריים. מכיוון </a:t>
            </a:r>
            <a:r>
              <a:rPr lang="he-IL" dirty="0" err="1"/>
              <a:t>שהדאטה</a:t>
            </a:r>
            <a:r>
              <a:rPr lang="he-IL" dirty="0"/>
              <a:t> שלנו היא הודעות טקסט היינו צריכות להבין כיצד ניתן להמיר את אותן הודעות לתצורת ווקטור של מספרים. </a:t>
            </a:r>
            <a:r>
              <a:rPr lang="en-US" dirty="0"/>
              <a:t> </a:t>
            </a:r>
            <a:endParaRPr lang="he-IL" dirty="0"/>
          </a:p>
          <a:p>
            <a:pPr>
              <a:lnSpc>
                <a:spcPts val="3000"/>
              </a:lnSpc>
              <a:buSzPct val="100000"/>
              <a:buFont typeface="Trebuchet MS" panose="020B0603020202020204" pitchFamily="34" charset="0"/>
              <a:buChar char="●"/>
            </a:pPr>
            <a:r>
              <a:rPr lang="he-IL" dirty="0"/>
              <a:t>שמנו לב שיש מילים שלא מייחדות הודעות ספאם או לא ספאם כמו </a:t>
            </a:r>
            <a:r>
              <a:rPr lang="en-US" dirty="0"/>
              <a:t>is, a, you..</a:t>
            </a:r>
            <a:r>
              <a:rPr lang="he-IL" dirty="0"/>
              <a:t> ולא רצינו שהן ישפיעו על תוצאות הסיווג. בנוסף, היו מילים שלהן היה צמוד ניקוד (כמו נקודה בסוף משפט) ומילים בתחילת משפט שמתחילות באות גדולה ורצינו שיחשבו כאותה מילה ולא כשתיים שונות. האתגר היה להבין איך לסנן אותן.</a:t>
            </a:r>
          </a:p>
          <a:p>
            <a:pPr>
              <a:lnSpc>
                <a:spcPts val="3000"/>
              </a:lnSpc>
              <a:buSzPct val="100000"/>
              <a:buFont typeface="Trebuchet MS" panose="020B0603020202020204" pitchFamily="34" charset="0"/>
              <a:buChar char="●"/>
            </a:pPr>
            <a:r>
              <a:rPr lang="he-IL" dirty="0"/>
              <a:t>עבודה עם ספרייה שלא הכרנו, שימוש בפונקציות של אותה ספרייה ומתוך חוסר ההכרות היינו צריכות להבין מה הן מקבלות ואיך הן מתנהגות.</a:t>
            </a:r>
          </a:p>
          <a:p>
            <a:pPr>
              <a:lnSpc>
                <a:spcPts val="3000"/>
              </a:lnSpc>
              <a:buSzPct val="100000"/>
              <a:buFont typeface="Trebuchet MS" panose="020B0603020202020204" pitchFamily="34" charset="0"/>
              <a:buChar char="●"/>
            </a:pPr>
            <a:r>
              <a:rPr lang="he-IL" dirty="0"/>
              <a:t>לאחר שהבנו איך הפונקציות עובדות ומה הן מקבלות, היינו צריכות להחליט איזה ערכים לשלוח, האם להשתמש בערכים </a:t>
            </a:r>
            <a:r>
              <a:rPr lang="he-IL" dirty="0" err="1"/>
              <a:t>הדיפולטיביים</a:t>
            </a:r>
            <a:r>
              <a:rPr lang="he-IL" dirty="0"/>
              <a:t> או לתת ערכים חדשים.</a:t>
            </a:r>
          </a:p>
        </p:txBody>
      </p:sp>
    </p:spTree>
    <p:extLst>
      <p:ext uri="{BB962C8B-B14F-4D97-AF65-F5344CB8AC3E}">
        <p14:creationId xmlns:p14="http://schemas.microsoft.com/office/powerpoint/2010/main" val="118931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770F75-E25D-492D-83AA-E2B8A78151D7}"/>
              </a:ext>
            </a:extLst>
          </p:cNvPr>
          <p:cNvSpPr>
            <a:spLocks noGrp="1"/>
          </p:cNvSpPr>
          <p:nvPr>
            <p:ph type="title"/>
          </p:nvPr>
        </p:nvSpPr>
        <p:spPr>
          <a:xfrm>
            <a:off x="677334" y="599089"/>
            <a:ext cx="8596668" cy="1320800"/>
          </a:xfrm>
        </p:spPr>
        <p:txBody>
          <a:bodyPr>
            <a:normAutofit/>
          </a:bodyPr>
          <a:lstStyle/>
          <a:p>
            <a:pPr algn="ctr"/>
            <a:r>
              <a:rPr lang="he-IL" sz="4400" b="1" dirty="0">
                <a:solidFill>
                  <a:schemeClr val="tx1"/>
                </a:solidFill>
              </a:rPr>
              <a:t>על המאגר</a:t>
            </a:r>
          </a:p>
        </p:txBody>
      </p:sp>
      <p:sp>
        <p:nvSpPr>
          <p:cNvPr id="3" name="מציין מיקום תוכן 2">
            <a:extLst>
              <a:ext uri="{FF2B5EF4-FFF2-40B4-BE49-F238E27FC236}">
                <a16:creationId xmlns:a16="http://schemas.microsoft.com/office/drawing/2014/main" id="{7E7B46FA-39C8-4028-9B7D-BFC79AE9B99F}"/>
              </a:ext>
            </a:extLst>
          </p:cNvPr>
          <p:cNvSpPr>
            <a:spLocks noGrp="1"/>
          </p:cNvSpPr>
          <p:nvPr>
            <p:ph idx="1"/>
          </p:nvPr>
        </p:nvSpPr>
        <p:spPr>
          <a:xfrm>
            <a:off x="677334" y="2018349"/>
            <a:ext cx="8596668" cy="3880773"/>
          </a:xfrm>
        </p:spPr>
        <p:txBody>
          <a:bodyPr>
            <a:normAutofit/>
          </a:bodyPr>
          <a:lstStyle/>
          <a:p>
            <a:pPr marL="0" indent="0">
              <a:lnSpc>
                <a:spcPts val="3000"/>
              </a:lnSpc>
              <a:buNone/>
            </a:pPr>
            <a:r>
              <a:rPr lang="he-IL" sz="2000" dirty="0"/>
              <a:t>בפרויקט שלנו השתמשנו </a:t>
            </a:r>
            <a:r>
              <a:rPr lang="he-IL" sz="2000" dirty="0">
                <a:effectLst/>
                <a:latin typeface="Calibri" panose="020F0502020204030204" pitchFamily="34" charset="0"/>
                <a:ea typeface="Calibri" panose="020F0502020204030204" pitchFamily="34" charset="0"/>
              </a:rPr>
              <a:t>בדאטה שמורכב מהודעות </a:t>
            </a:r>
            <a:r>
              <a:rPr lang="en-US" sz="2000" dirty="0">
                <a:effectLst/>
                <a:latin typeface="Calibri" panose="020F0502020204030204" pitchFamily="34" charset="0"/>
                <a:ea typeface="Calibri" panose="020F0502020204030204" pitchFamily="34" charset="0"/>
              </a:rPr>
              <a:t>SMS</a:t>
            </a:r>
            <a:r>
              <a:rPr lang="he-IL" sz="2000" dirty="0">
                <a:effectLst/>
                <a:latin typeface="Calibri" panose="020F0502020204030204" pitchFamily="34" charset="0"/>
                <a:ea typeface="Calibri" panose="020F0502020204030204" pitchFamily="34" charset="0"/>
              </a:rPr>
              <a:t>, כשכל הודעה מתויגת כספאם או לא ספאם (</a:t>
            </a:r>
            <a:r>
              <a:rPr lang="en-US" sz="2000" dirty="0">
                <a:effectLst/>
                <a:latin typeface="Calibri" panose="020F0502020204030204" pitchFamily="34" charset="0"/>
                <a:ea typeface="Calibri" panose="020F0502020204030204" pitchFamily="34" charset="0"/>
              </a:rPr>
              <a:t>spam/ham</a:t>
            </a:r>
            <a:r>
              <a:rPr lang="he-IL" sz="2000" dirty="0">
                <a:effectLst/>
                <a:latin typeface="Calibri" panose="020F0502020204030204" pitchFamily="34" charset="0"/>
                <a:ea typeface="Calibri" panose="020F0502020204030204" pitchFamily="34" charset="0"/>
              </a:rPr>
              <a:t>).  </a:t>
            </a:r>
            <a:br>
              <a:rPr lang="en-US" sz="2000" dirty="0">
                <a:effectLst/>
                <a:latin typeface="Calibri" panose="020F0502020204030204" pitchFamily="34" charset="0"/>
                <a:ea typeface="Calibri" panose="020F0502020204030204" pitchFamily="34" charset="0"/>
              </a:rPr>
            </a:br>
            <a:r>
              <a:rPr lang="he-IL" sz="2000" dirty="0">
                <a:effectLst/>
                <a:latin typeface="Calibri" panose="020F0502020204030204" pitchFamily="34" charset="0"/>
                <a:ea typeface="Calibri" panose="020F0502020204030204" pitchFamily="34" charset="0"/>
              </a:rPr>
              <a:t>המטרה שלנו הייתה שהמכונה תזהה בהינתן משפט האם המשפט הוא ספאם או לא.</a:t>
            </a:r>
          </a:p>
          <a:p>
            <a:pPr marL="0" indent="0">
              <a:lnSpc>
                <a:spcPts val="3000"/>
              </a:lnSpc>
              <a:buNone/>
            </a:pPr>
            <a:r>
              <a:rPr lang="he-IL" sz="2000" dirty="0">
                <a:latin typeface="Calibri" panose="020F0502020204030204" pitchFamily="34" charset="0"/>
              </a:rPr>
              <a:t>לקחנו את המאגר מאתר </a:t>
            </a:r>
            <a:r>
              <a:rPr lang="en-US" sz="2000" dirty="0">
                <a:latin typeface="Calibri" panose="020F0502020204030204" pitchFamily="34" charset="0"/>
              </a:rPr>
              <a:t>UCI</a:t>
            </a:r>
            <a:r>
              <a:rPr lang="he-IL" sz="2000" dirty="0">
                <a:latin typeface="Calibri" panose="020F0502020204030204" pitchFamily="34" charset="0"/>
              </a:rPr>
              <a:t> , הוא מכיל 5572 הודעות </a:t>
            </a:r>
            <a:r>
              <a:rPr lang="en-US" sz="2000" dirty="0">
                <a:latin typeface="Calibri" panose="020F0502020204030204" pitchFamily="34" charset="0"/>
              </a:rPr>
              <a:t>SMS</a:t>
            </a:r>
            <a:r>
              <a:rPr lang="he-IL" sz="2000" dirty="0">
                <a:latin typeface="Calibri" panose="020F0502020204030204" pitchFamily="34" charset="0"/>
              </a:rPr>
              <a:t> והתיוג שלהן – </a:t>
            </a:r>
            <a:r>
              <a:rPr lang="en-US" sz="2000" dirty="0">
                <a:latin typeface="Calibri" panose="020F0502020204030204" pitchFamily="34" charset="0"/>
              </a:rPr>
              <a:t>spam</a:t>
            </a:r>
            <a:r>
              <a:rPr lang="he-IL" sz="2000" dirty="0">
                <a:latin typeface="Calibri" panose="020F0502020204030204" pitchFamily="34" charset="0"/>
              </a:rPr>
              <a:t> או </a:t>
            </a:r>
            <a:r>
              <a:rPr lang="en-US" sz="2000" dirty="0">
                <a:latin typeface="Calibri" panose="020F0502020204030204" pitchFamily="34" charset="0"/>
              </a:rPr>
              <a:t>ham</a:t>
            </a:r>
            <a:r>
              <a:rPr lang="he-IL" sz="2000" dirty="0">
                <a:latin typeface="Calibri" panose="020F0502020204030204" pitchFamily="34" charset="0"/>
              </a:rPr>
              <a:t> .</a:t>
            </a:r>
          </a:p>
          <a:p>
            <a:pPr marL="0" indent="0">
              <a:buNone/>
            </a:pPr>
            <a:endParaRPr lang="he-IL" sz="2000" dirty="0">
              <a:latin typeface="Calibri" panose="020F0502020204030204" pitchFamily="34" charset="0"/>
            </a:endParaRPr>
          </a:p>
        </p:txBody>
      </p:sp>
    </p:spTree>
    <p:extLst>
      <p:ext uri="{BB962C8B-B14F-4D97-AF65-F5344CB8AC3E}">
        <p14:creationId xmlns:p14="http://schemas.microsoft.com/office/powerpoint/2010/main" val="387950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BC3C26-4013-43FE-BD09-A5A807D7F27E}"/>
              </a:ext>
            </a:extLst>
          </p:cNvPr>
          <p:cNvSpPr>
            <a:spLocks noGrp="1"/>
          </p:cNvSpPr>
          <p:nvPr>
            <p:ph type="title"/>
          </p:nvPr>
        </p:nvSpPr>
        <p:spPr/>
        <p:txBody>
          <a:bodyPr>
            <a:normAutofit/>
          </a:bodyPr>
          <a:lstStyle/>
          <a:p>
            <a:pPr algn="ctr"/>
            <a:r>
              <a:rPr lang="he-IL" sz="4000" b="1" dirty="0">
                <a:solidFill>
                  <a:schemeClr val="tx1"/>
                </a:solidFill>
              </a:rPr>
              <a:t>תיאור הפרויקט</a:t>
            </a:r>
          </a:p>
        </p:txBody>
      </p:sp>
      <p:sp>
        <p:nvSpPr>
          <p:cNvPr id="3" name="מציין מיקום תוכן 2">
            <a:extLst>
              <a:ext uri="{FF2B5EF4-FFF2-40B4-BE49-F238E27FC236}">
                <a16:creationId xmlns:a16="http://schemas.microsoft.com/office/drawing/2014/main" id="{C734218D-1697-4307-BA30-274FB0F147B7}"/>
              </a:ext>
            </a:extLst>
          </p:cNvPr>
          <p:cNvSpPr>
            <a:spLocks noGrp="1"/>
          </p:cNvSpPr>
          <p:nvPr>
            <p:ph idx="1"/>
          </p:nvPr>
        </p:nvSpPr>
        <p:spPr>
          <a:xfrm>
            <a:off x="763519" y="1574800"/>
            <a:ext cx="8596668" cy="4775199"/>
          </a:xfrm>
        </p:spPr>
        <p:txBody>
          <a:bodyPr>
            <a:normAutofit/>
          </a:bodyPr>
          <a:lstStyle/>
          <a:p>
            <a:pPr marL="0" indent="0">
              <a:lnSpc>
                <a:spcPts val="3000"/>
              </a:lnSpc>
              <a:spcBef>
                <a:spcPts val="1200"/>
              </a:spcBef>
              <a:spcAft>
                <a:spcPts val="600"/>
              </a:spcAft>
              <a:buNone/>
            </a:pPr>
            <a:r>
              <a:rPr lang="he-IL" dirty="0">
                <a:solidFill>
                  <a:schemeClr val="tx1"/>
                </a:solidFill>
              </a:rPr>
              <a:t>תחילה קראנו את הדאטה שלנו מתוך קובץ </a:t>
            </a:r>
            <a:r>
              <a:rPr lang="en-US" dirty="0">
                <a:solidFill>
                  <a:schemeClr val="tx1"/>
                </a:solidFill>
              </a:rPr>
              <a:t>csv</a:t>
            </a:r>
            <a:r>
              <a:rPr lang="he-IL" dirty="0">
                <a:solidFill>
                  <a:schemeClr val="tx1"/>
                </a:solidFill>
              </a:rPr>
              <a:t>. </a:t>
            </a:r>
            <a:r>
              <a:rPr lang="he-IL" dirty="0">
                <a:solidFill>
                  <a:schemeClr val="tx1"/>
                </a:solidFill>
                <a:latin typeface="Calibri" panose="020F0502020204030204" pitchFamily="34" charset="0"/>
                <a:ea typeface="Calibri" panose="020F0502020204030204" pitchFamily="34" charset="0"/>
              </a:rPr>
              <a:t>לאחר מכן, בשביל להשתמש בנתונים שבדאטה היה צורך להתאים אותם לאלגוריתמים השונים של למידת מכונה. </a:t>
            </a:r>
            <a:r>
              <a:rPr lang="he-IL" dirty="0">
                <a:solidFill>
                  <a:schemeClr val="tx1"/>
                </a:solidFill>
                <a:latin typeface="Calibri" panose="020F0502020204030204" pitchFamily="34" charset="0"/>
              </a:rPr>
              <a:t>לשם כך, השתמשנו בהמרת משפט לווקטור. מכיוון שהמאגר שלנו מורכב מהודעות המיוצגות כ-</a:t>
            </a:r>
            <a:r>
              <a:rPr lang="en-US" dirty="0">
                <a:solidFill>
                  <a:schemeClr val="tx1"/>
                </a:solidFill>
                <a:latin typeface="Calibri" panose="020F0502020204030204" pitchFamily="34" charset="0"/>
              </a:rPr>
              <a:t>string</a:t>
            </a:r>
            <a:r>
              <a:rPr lang="he-IL" dirty="0">
                <a:solidFill>
                  <a:schemeClr val="tx1"/>
                </a:solidFill>
                <a:latin typeface="Calibri" panose="020F0502020204030204" pitchFamily="34" charset="0"/>
              </a:rPr>
              <a:t>, יש צורך בהמרה של ההודעות לייצוג של וקטור מספרי. ההמרה הזאת הכרחית על מנת שאלגוריתמי המכונה יוכלו לקבל את המידע ולעבד אותו.</a:t>
            </a:r>
          </a:p>
          <a:p>
            <a:pPr marL="0" indent="0">
              <a:lnSpc>
                <a:spcPts val="3000"/>
              </a:lnSpc>
              <a:spcBef>
                <a:spcPts val="1200"/>
              </a:spcBef>
              <a:spcAft>
                <a:spcPts val="600"/>
              </a:spcAft>
              <a:buNone/>
            </a:pPr>
            <a:r>
              <a:rPr lang="he-IL" sz="1800" dirty="0">
                <a:solidFill>
                  <a:schemeClr val="tx1"/>
                </a:solidFill>
                <a:effectLst/>
                <a:latin typeface="Calibri" panose="020F0502020204030204" pitchFamily="34" charset="0"/>
                <a:ea typeface="Calibri" panose="020F0502020204030204" pitchFamily="34" charset="0"/>
              </a:rPr>
              <a:t>בשביל להמיר את הדאטה שלנו </a:t>
            </a:r>
            <a:r>
              <a:rPr lang="he-IL" sz="1800" dirty="0" err="1">
                <a:solidFill>
                  <a:schemeClr val="tx1"/>
                </a:solidFill>
                <a:effectLst/>
                <a:latin typeface="Calibri" panose="020F0502020204030204" pitchFamily="34" charset="0"/>
                <a:ea typeface="Calibri" panose="020F0502020204030204" pitchFamily="34" charset="0"/>
              </a:rPr>
              <a:t>לוקטור</a:t>
            </a:r>
            <a:r>
              <a:rPr lang="he-IL" sz="1800" dirty="0">
                <a:solidFill>
                  <a:schemeClr val="tx1"/>
                </a:solidFill>
                <a:effectLst/>
                <a:latin typeface="Calibri" panose="020F0502020204030204" pitchFamily="34" charset="0"/>
                <a:ea typeface="Calibri" panose="020F0502020204030204" pitchFamily="34" charset="0"/>
              </a:rPr>
              <a:t> שאפשר להשתמש בו ולעבוד </a:t>
            </a:r>
            <a:r>
              <a:rPr lang="he-IL" sz="1800" dirty="0" err="1">
                <a:solidFill>
                  <a:schemeClr val="tx1"/>
                </a:solidFill>
                <a:effectLst/>
                <a:latin typeface="Calibri" panose="020F0502020204030204" pitchFamily="34" charset="0"/>
                <a:ea typeface="Calibri" panose="020F0502020204030204" pitchFamily="34" charset="0"/>
              </a:rPr>
              <a:t>איתו</a:t>
            </a:r>
            <a:r>
              <a:rPr lang="he-IL" sz="1800" dirty="0">
                <a:solidFill>
                  <a:schemeClr val="tx1"/>
                </a:solidFill>
                <a:effectLst/>
                <a:latin typeface="Calibri" panose="020F0502020204030204" pitchFamily="34" charset="0"/>
                <a:ea typeface="Calibri" panose="020F0502020204030204" pitchFamily="34" charset="0"/>
              </a:rPr>
              <a:t>, השתמשנו תחילה בפונקציה – </a:t>
            </a:r>
            <a:r>
              <a:rPr lang="en-US" sz="1800" dirty="0" err="1">
                <a:solidFill>
                  <a:schemeClr val="tx1"/>
                </a:solidFill>
                <a:effectLst/>
                <a:latin typeface="Calibri" panose="020F0502020204030204" pitchFamily="34" charset="0"/>
                <a:ea typeface="Calibri" panose="020F0502020204030204" pitchFamily="34" charset="0"/>
              </a:rPr>
              <a:t>feature_extraction.text.CountVectorizer</a:t>
            </a:r>
            <a:r>
              <a:rPr lang="en-US" sz="1800" dirty="0">
                <a:solidFill>
                  <a:schemeClr val="tx1"/>
                </a:solidFill>
                <a:effectLst/>
                <a:latin typeface="Calibri" panose="020F0502020204030204" pitchFamily="34" charset="0"/>
                <a:ea typeface="Calibri" panose="020F0502020204030204" pitchFamily="34" charset="0"/>
              </a:rPr>
              <a:t>(</a:t>
            </a:r>
            <a:r>
              <a:rPr lang="en-US" sz="1800" dirty="0" err="1">
                <a:solidFill>
                  <a:schemeClr val="tx1"/>
                </a:solidFill>
                <a:effectLst/>
                <a:latin typeface="Calibri" panose="020F0502020204030204" pitchFamily="34" charset="0"/>
                <a:ea typeface="Calibri" panose="020F0502020204030204" pitchFamily="34" charset="0"/>
              </a:rPr>
              <a:t>stop_words</a:t>
            </a:r>
            <a:r>
              <a:rPr lang="en-US" sz="1800" dirty="0">
                <a:solidFill>
                  <a:schemeClr val="tx1"/>
                </a:solidFill>
                <a:effectLst/>
                <a:latin typeface="Calibri" panose="020F0502020204030204" pitchFamily="34" charset="0"/>
                <a:ea typeface="Calibri" panose="020F0502020204030204" pitchFamily="34" charset="0"/>
              </a:rPr>
              <a:t> = '</a:t>
            </a:r>
            <a:r>
              <a:rPr lang="en-US" sz="1800" dirty="0" err="1">
                <a:solidFill>
                  <a:schemeClr val="tx1"/>
                </a:solidFill>
                <a:effectLst/>
                <a:latin typeface="Calibri" panose="020F0502020204030204" pitchFamily="34" charset="0"/>
                <a:ea typeface="Calibri" panose="020F0502020204030204" pitchFamily="34" charset="0"/>
              </a:rPr>
              <a:t>english</a:t>
            </a:r>
            <a:r>
              <a:rPr lang="en-US" sz="1800" dirty="0">
                <a:solidFill>
                  <a:schemeClr val="tx1"/>
                </a:solidFill>
                <a:effectLst/>
                <a:latin typeface="Calibri" panose="020F0502020204030204" pitchFamily="34" charset="0"/>
                <a:ea typeface="Calibri" panose="020F0502020204030204" pitchFamily="34" charset="0"/>
              </a:rPr>
              <a:t>')</a:t>
            </a:r>
            <a:r>
              <a:rPr lang="he-IL" sz="1800" dirty="0">
                <a:solidFill>
                  <a:schemeClr val="tx1"/>
                </a:solidFill>
                <a:effectLst/>
                <a:latin typeface="Calibri" panose="020F0502020204030204" pitchFamily="34" charset="0"/>
                <a:ea typeface="Calibri" panose="020F0502020204030204" pitchFamily="34" charset="0"/>
              </a:rPr>
              <a:t> מתוך הספרייה </a:t>
            </a:r>
            <a:r>
              <a:rPr lang="en-US" sz="1800" dirty="0" err="1">
                <a:solidFill>
                  <a:schemeClr val="tx1"/>
                </a:solidFill>
                <a:effectLst/>
                <a:latin typeface="Calibri" panose="020F0502020204030204" pitchFamily="34" charset="0"/>
                <a:ea typeface="Calibri" panose="020F0502020204030204" pitchFamily="34" charset="0"/>
              </a:rPr>
              <a:t>Sickit</a:t>
            </a:r>
            <a:r>
              <a:rPr lang="en-US" sz="1800" dirty="0">
                <a:solidFill>
                  <a:schemeClr val="tx1"/>
                </a:solidFill>
                <a:effectLst/>
                <a:latin typeface="Calibri" panose="020F0502020204030204" pitchFamily="34" charset="0"/>
                <a:ea typeface="Calibri" panose="020F0502020204030204" pitchFamily="34" charset="0"/>
              </a:rPr>
              <a:t>-learn </a:t>
            </a:r>
            <a:r>
              <a:rPr lang="he-IL" sz="1800" dirty="0">
                <a:solidFill>
                  <a:schemeClr val="tx1"/>
                </a:solidFill>
                <a:effectLst/>
                <a:latin typeface="Calibri" panose="020F0502020204030204" pitchFamily="34" charset="0"/>
                <a:ea typeface="Calibri" panose="020F0502020204030204" pitchFamily="34" charset="0"/>
              </a:rPr>
              <a:t> כדי לסנן מילים שאינן רלוונטיות, כמו </a:t>
            </a:r>
            <a:r>
              <a:rPr lang="en-US" sz="1800" dirty="0">
                <a:solidFill>
                  <a:schemeClr val="tx1"/>
                </a:solidFill>
                <a:effectLst/>
                <a:latin typeface="Calibri" panose="020F0502020204030204" pitchFamily="34" charset="0"/>
                <a:ea typeface="Calibri" panose="020F0502020204030204" pitchFamily="34" charset="0"/>
              </a:rPr>
              <a:t>you, a, to</a:t>
            </a:r>
            <a:r>
              <a:rPr lang="he-IL" sz="1800" dirty="0">
                <a:solidFill>
                  <a:schemeClr val="tx1"/>
                </a:solidFill>
                <a:effectLst/>
                <a:latin typeface="Calibri" panose="020F0502020204030204" pitchFamily="34" charset="0"/>
                <a:ea typeface="Calibri" panose="020F0502020204030204" pitchFamily="34" charset="0"/>
              </a:rPr>
              <a:t> ועוד.. מילים אלו נקראות </a:t>
            </a:r>
            <a:r>
              <a:rPr lang="en-US" sz="1800" dirty="0">
                <a:solidFill>
                  <a:schemeClr val="tx1"/>
                </a:solidFill>
                <a:effectLst/>
                <a:latin typeface="Calibri" panose="020F0502020204030204" pitchFamily="34" charset="0"/>
                <a:ea typeface="Calibri" panose="020F0502020204030204" pitchFamily="34" charset="0"/>
              </a:rPr>
              <a:t>sto</a:t>
            </a:r>
            <a:r>
              <a:rPr lang="en-US" dirty="0">
                <a:solidFill>
                  <a:schemeClr val="tx1"/>
                </a:solidFill>
                <a:latin typeface="Calibri" panose="020F0502020204030204" pitchFamily="34" charset="0"/>
                <a:ea typeface="Calibri" panose="020F0502020204030204" pitchFamily="34" charset="0"/>
              </a:rPr>
              <a:t>p words</a:t>
            </a:r>
            <a:r>
              <a:rPr lang="he-IL" dirty="0">
                <a:solidFill>
                  <a:schemeClr val="tx1"/>
                </a:solidFill>
                <a:latin typeface="Calibri" panose="020F0502020204030204" pitchFamily="34" charset="0"/>
                <a:ea typeface="Calibri" panose="020F0502020204030204" pitchFamily="34" charset="0"/>
              </a:rPr>
              <a:t> והן שמורות כמאגר מילים של הספרייה.</a:t>
            </a:r>
            <a:r>
              <a:rPr lang="he-IL" sz="1800" dirty="0">
                <a:solidFill>
                  <a:schemeClr val="tx1"/>
                </a:solidFill>
                <a:effectLst/>
                <a:latin typeface="Calibri" panose="020F0502020204030204" pitchFamily="34" charset="0"/>
                <a:ea typeface="Calibri" panose="020F0502020204030204" pitchFamily="34" charset="0"/>
              </a:rPr>
              <a:t> הן יכולות להופיע גם במשפט שהוא ספאם וגם במשפט שאינו ספאם ולכן אינן מהוות הבדל. בנוסף, הפונקציה מורידה סימני ניקוד, ומתעלמת מאות גדולה בתחילת מילה. </a:t>
            </a:r>
          </a:p>
          <a:p>
            <a:pPr marL="0" indent="0">
              <a:lnSpc>
                <a:spcPts val="3000"/>
              </a:lnSpc>
              <a:spcBef>
                <a:spcPts val="1200"/>
              </a:spcBef>
              <a:spcAft>
                <a:spcPts val="600"/>
              </a:spcAft>
              <a:buNone/>
            </a:pPr>
            <a:endParaRPr lang="he-IL" dirty="0">
              <a:solidFill>
                <a:schemeClr val="tx1"/>
              </a:solidFill>
            </a:endParaRPr>
          </a:p>
        </p:txBody>
      </p:sp>
    </p:spTree>
    <p:extLst>
      <p:ext uri="{BB962C8B-B14F-4D97-AF65-F5344CB8AC3E}">
        <p14:creationId xmlns:p14="http://schemas.microsoft.com/office/powerpoint/2010/main" val="22199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159060-FD54-4006-BC3F-6F048BA069A8}"/>
              </a:ext>
            </a:extLst>
          </p:cNvPr>
          <p:cNvSpPr>
            <a:spLocks noGrp="1"/>
          </p:cNvSpPr>
          <p:nvPr>
            <p:ph type="title"/>
          </p:nvPr>
        </p:nvSpPr>
        <p:spPr/>
        <p:txBody>
          <a:bodyPr/>
          <a:lstStyle/>
          <a:p>
            <a:pPr algn="ctr"/>
            <a:r>
              <a:rPr lang="he-IL" b="1" dirty="0">
                <a:solidFill>
                  <a:schemeClr val="tx1"/>
                </a:solidFill>
              </a:rPr>
              <a:t>תיאור הפרויקט</a:t>
            </a:r>
          </a:p>
        </p:txBody>
      </p:sp>
      <p:sp>
        <p:nvSpPr>
          <p:cNvPr id="3" name="מציין מיקום תוכן 2">
            <a:extLst>
              <a:ext uri="{FF2B5EF4-FFF2-40B4-BE49-F238E27FC236}">
                <a16:creationId xmlns:a16="http://schemas.microsoft.com/office/drawing/2014/main" id="{B9788283-42BD-4FCB-B7EC-08F8987CF382}"/>
              </a:ext>
            </a:extLst>
          </p:cNvPr>
          <p:cNvSpPr>
            <a:spLocks noGrp="1"/>
          </p:cNvSpPr>
          <p:nvPr>
            <p:ph idx="1"/>
          </p:nvPr>
        </p:nvSpPr>
        <p:spPr>
          <a:xfrm>
            <a:off x="1148080" y="1571309"/>
            <a:ext cx="7859030" cy="4179251"/>
          </a:xfrm>
        </p:spPr>
        <p:txBody>
          <a:bodyPr>
            <a:normAutofit/>
          </a:bodyPr>
          <a:lstStyle/>
          <a:p>
            <a:pPr marL="0" indent="0">
              <a:lnSpc>
                <a:spcPts val="3000"/>
              </a:lnSpc>
              <a:buNone/>
            </a:pPr>
            <a:r>
              <a:rPr lang="he-IL" dirty="0">
                <a:solidFill>
                  <a:schemeClr val="tx1"/>
                </a:solidFill>
                <a:latin typeface="Calibri" panose="020F0502020204030204" pitchFamily="34" charset="0"/>
              </a:rPr>
              <a:t>כעת, על מנת לבצע את הסינון, השתמשנו בפונקציה </a:t>
            </a:r>
            <a:r>
              <a:rPr lang="en-US" dirty="0" err="1">
                <a:solidFill>
                  <a:schemeClr val="tx1"/>
                </a:solidFill>
                <a:latin typeface="Calibri" panose="020F0502020204030204" pitchFamily="34" charset="0"/>
              </a:rPr>
              <a:t>fit_transform</a:t>
            </a:r>
            <a:r>
              <a:rPr lang="en-US" dirty="0">
                <a:solidFill>
                  <a:schemeClr val="tx1"/>
                </a:solidFill>
                <a:latin typeface="Calibri" panose="020F0502020204030204" pitchFamily="34" charset="0"/>
              </a:rPr>
              <a:t>(data[“message"])</a:t>
            </a:r>
            <a:r>
              <a:rPr lang="he-IL" dirty="0">
                <a:solidFill>
                  <a:schemeClr val="tx1"/>
                </a:solidFill>
                <a:latin typeface="Calibri" panose="020F0502020204030204" pitchFamily="34" charset="0"/>
              </a:rPr>
              <a:t>. הפונקציה מקבלת את הדאטה של כל ההודעות ולמעשה מבצעת את הפעולה שהגדרנו לה לפני, שזה סינון המילים שנקבעו, על אותו דאטה. היא מחזירה וקטור של וקטורים, שזה למעשה מאגר של פיצ'רים, בו כל פיצ'ר הוא מילה המיוצגת כאינדקס מתוך מספר המילים הכולל. כל וקטור כזה מייצג משפט וגודלו של </a:t>
            </a:r>
            <a:r>
              <a:rPr lang="he-IL" dirty="0" err="1">
                <a:solidFill>
                  <a:schemeClr val="tx1"/>
                </a:solidFill>
                <a:latin typeface="Calibri" panose="020F0502020204030204" pitchFamily="34" charset="0"/>
              </a:rPr>
              <a:t>הוקטור</a:t>
            </a:r>
            <a:r>
              <a:rPr lang="he-IL" dirty="0">
                <a:solidFill>
                  <a:schemeClr val="tx1"/>
                </a:solidFill>
                <a:latin typeface="Calibri" panose="020F0502020204030204" pitchFamily="34" charset="0"/>
              </a:rPr>
              <a:t> הוא המספר הכולל של הפיצ'רים. כל תא </a:t>
            </a:r>
            <a:r>
              <a:rPr lang="he-IL" dirty="0" err="1">
                <a:solidFill>
                  <a:schemeClr val="tx1"/>
                </a:solidFill>
                <a:latin typeface="Calibri" panose="020F0502020204030204" pitchFamily="34" charset="0"/>
              </a:rPr>
              <a:t>בוקטור</a:t>
            </a:r>
            <a:r>
              <a:rPr lang="he-IL" dirty="0">
                <a:solidFill>
                  <a:schemeClr val="tx1"/>
                </a:solidFill>
                <a:latin typeface="Calibri" panose="020F0502020204030204" pitchFamily="34" charset="0"/>
              </a:rPr>
              <a:t>, אשר האינדקס שלו מייצג מילה (פיצ'ר), יכיל את מספר הפעמים שאותה מילה מופיעה במשפט.</a:t>
            </a:r>
          </a:p>
          <a:p>
            <a:pPr marL="0" indent="0">
              <a:lnSpc>
                <a:spcPts val="3000"/>
              </a:lnSpc>
              <a:buNone/>
            </a:pPr>
            <a:endParaRPr lang="he-IL" dirty="0"/>
          </a:p>
        </p:txBody>
      </p:sp>
    </p:spTree>
    <p:extLst>
      <p:ext uri="{BB962C8B-B14F-4D97-AF65-F5344CB8AC3E}">
        <p14:creationId xmlns:p14="http://schemas.microsoft.com/office/powerpoint/2010/main" val="260291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0493FA-3BA0-4E5F-AE9A-4BA177646021}"/>
              </a:ext>
            </a:extLst>
          </p:cNvPr>
          <p:cNvSpPr>
            <a:spLocks noGrp="1"/>
          </p:cNvSpPr>
          <p:nvPr>
            <p:ph type="title"/>
          </p:nvPr>
        </p:nvSpPr>
        <p:spPr/>
        <p:txBody>
          <a:bodyPr/>
          <a:lstStyle/>
          <a:p>
            <a:pPr algn="ctr"/>
            <a:r>
              <a:rPr lang="he-IL" b="1" dirty="0">
                <a:solidFill>
                  <a:schemeClr val="tx1"/>
                </a:solidFill>
              </a:rPr>
              <a:t>תיאור הפרויקט</a:t>
            </a:r>
          </a:p>
        </p:txBody>
      </p:sp>
      <p:sp>
        <p:nvSpPr>
          <p:cNvPr id="3" name="מציין מיקום תוכן 2">
            <a:extLst>
              <a:ext uri="{FF2B5EF4-FFF2-40B4-BE49-F238E27FC236}">
                <a16:creationId xmlns:a16="http://schemas.microsoft.com/office/drawing/2014/main" id="{FED63F41-DDB2-4A1E-8403-0CD6579D4439}"/>
              </a:ext>
            </a:extLst>
          </p:cNvPr>
          <p:cNvSpPr>
            <a:spLocks noGrp="1"/>
          </p:cNvSpPr>
          <p:nvPr>
            <p:ph idx="1"/>
          </p:nvPr>
        </p:nvSpPr>
        <p:spPr>
          <a:xfrm>
            <a:off x="4754880" y="1723270"/>
            <a:ext cx="4519122" cy="3880773"/>
          </a:xfrm>
        </p:spPr>
        <p:txBody>
          <a:bodyPr/>
          <a:lstStyle/>
          <a:p>
            <a:pPr marL="0" indent="0">
              <a:buNone/>
            </a:pPr>
            <a:r>
              <a:rPr lang="he-IL" dirty="0"/>
              <a:t>נוכל לראות כאן את התוצאות שקיבלנו לאחר ביצוע פעולות הסינון וההמרה.</a:t>
            </a:r>
            <a:br>
              <a:rPr lang="en-US" dirty="0"/>
            </a:br>
            <a:endParaRPr lang="he-IL" dirty="0"/>
          </a:p>
        </p:txBody>
      </p:sp>
      <p:pic>
        <p:nvPicPr>
          <p:cNvPr id="4" name="תמונה 3">
            <a:extLst>
              <a:ext uri="{FF2B5EF4-FFF2-40B4-BE49-F238E27FC236}">
                <a16:creationId xmlns:a16="http://schemas.microsoft.com/office/drawing/2014/main" id="{3AA4EF70-09EC-489A-A6E2-773B17A5B523}"/>
              </a:ext>
            </a:extLst>
          </p:cNvPr>
          <p:cNvPicPr>
            <a:picLocks noChangeAspect="1"/>
          </p:cNvPicPr>
          <p:nvPr/>
        </p:nvPicPr>
        <p:blipFill>
          <a:blip r:embed="rId2"/>
          <a:stretch>
            <a:fillRect/>
          </a:stretch>
        </p:blipFill>
        <p:spPr>
          <a:xfrm>
            <a:off x="1202351" y="1686566"/>
            <a:ext cx="1754650" cy="4957583"/>
          </a:xfrm>
          <a:prstGeom prst="rect">
            <a:avLst/>
          </a:prstGeom>
        </p:spPr>
      </p:pic>
      <p:cxnSp>
        <p:nvCxnSpPr>
          <p:cNvPr id="6" name="מחבר חץ ישר 5">
            <a:extLst>
              <a:ext uri="{FF2B5EF4-FFF2-40B4-BE49-F238E27FC236}">
                <a16:creationId xmlns:a16="http://schemas.microsoft.com/office/drawing/2014/main" id="{15397C0E-20F6-47F4-949B-DC8A429529A0}"/>
              </a:ext>
            </a:extLst>
          </p:cNvPr>
          <p:cNvCxnSpPr>
            <a:cxnSpLocks/>
          </p:cNvCxnSpPr>
          <p:nvPr/>
        </p:nvCxnSpPr>
        <p:spPr>
          <a:xfrm>
            <a:off x="1489655" y="1321028"/>
            <a:ext cx="79513" cy="264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מחבר חץ ישר 6">
            <a:extLst>
              <a:ext uri="{FF2B5EF4-FFF2-40B4-BE49-F238E27FC236}">
                <a16:creationId xmlns:a16="http://schemas.microsoft.com/office/drawing/2014/main" id="{609EE6F2-F981-4D56-91EC-E9B657EEA008}"/>
              </a:ext>
            </a:extLst>
          </p:cNvPr>
          <p:cNvCxnSpPr>
            <a:cxnSpLocks/>
          </p:cNvCxnSpPr>
          <p:nvPr/>
        </p:nvCxnSpPr>
        <p:spPr>
          <a:xfrm>
            <a:off x="2020325" y="1300708"/>
            <a:ext cx="0" cy="295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מחבר חץ ישר 7">
            <a:extLst>
              <a:ext uri="{FF2B5EF4-FFF2-40B4-BE49-F238E27FC236}">
                <a16:creationId xmlns:a16="http://schemas.microsoft.com/office/drawing/2014/main" id="{2E71F2AE-6246-40F0-9C88-1C8521BBF61B}"/>
              </a:ext>
            </a:extLst>
          </p:cNvPr>
          <p:cNvCxnSpPr>
            <a:cxnSpLocks/>
          </p:cNvCxnSpPr>
          <p:nvPr/>
        </p:nvCxnSpPr>
        <p:spPr>
          <a:xfrm flipH="1">
            <a:off x="2490256" y="1300594"/>
            <a:ext cx="82396" cy="287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גרפיקה 15" descr="תג 3">
            <a:extLst>
              <a:ext uri="{FF2B5EF4-FFF2-40B4-BE49-F238E27FC236}">
                <a16:creationId xmlns:a16="http://schemas.microsoft.com/office/drawing/2014/main" id="{43B27C65-913A-4B55-8D17-5C015DF6BC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4948" y="802997"/>
            <a:ext cx="538579" cy="538579"/>
          </a:xfrm>
          <a:prstGeom prst="rect">
            <a:avLst/>
          </a:prstGeom>
        </p:spPr>
      </p:pic>
      <p:pic>
        <p:nvPicPr>
          <p:cNvPr id="21" name="גרפיקה 20" descr="תג 1">
            <a:extLst>
              <a:ext uri="{FF2B5EF4-FFF2-40B4-BE49-F238E27FC236}">
                <a16:creationId xmlns:a16="http://schemas.microsoft.com/office/drawing/2014/main" id="{471C4B50-7F54-43F7-80A2-DFAE72CA8B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8384" y="782173"/>
            <a:ext cx="551030" cy="551030"/>
          </a:xfrm>
          <a:prstGeom prst="rect">
            <a:avLst/>
          </a:prstGeom>
        </p:spPr>
      </p:pic>
      <p:pic>
        <p:nvPicPr>
          <p:cNvPr id="22" name="גרפיקה 21" descr="תג">
            <a:extLst>
              <a:ext uri="{FF2B5EF4-FFF2-40B4-BE49-F238E27FC236}">
                <a16:creationId xmlns:a16="http://schemas.microsoft.com/office/drawing/2014/main" id="{1D1CAF55-CF8E-4D13-9943-20D7D72490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74059" y="774190"/>
            <a:ext cx="538579" cy="538579"/>
          </a:xfrm>
          <a:prstGeom prst="rect">
            <a:avLst/>
          </a:prstGeom>
        </p:spPr>
      </p:pic>
      <p:pic>
        <p:nvPicPr>
          <p:cNvPr id="24" name="גרפיקה 23" descr="תג 1">
            <a:extLst>
              <a:ext uri="{FF2B5EF4-FFF2-40B4-BE49-F238E27FC236}">
                <a16:creationId xmlns:a16="http://schemas.microsoft.com/office/drawing/2014/main" id="{38D8FEB1-273C-4431-A4AB-3B88C48788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88327" y="2503311"/>
            <a:ext cx="551030" cy="551030"/>
          </a:xfrm>
          <a:prstGeom prst="rect">
            <a:avLst/>
          </a:prstGeom>
        </p:spPr>
      </p:pic>
      <p:sp>
        <p:nvSpPr>
          <p:cNvPr id="25" name="תיבת טקסט 24">
            <a:extLst>
              <a:ext uri="{FF2B5EF4-FFF2-40B4-BE49-F238E27FC236}">
                <a16:creationId xmlns:a16="http://schemas.microsoft.com/office/drawing/2014/main" id="{FBFF55C5-B576-423C-85C4-85E076E72775}"/>
              </a:ext>
            </a:extLst>
          </p:cNvPr>
          <p:cNvSpPr txBox="1"/>
          <p:nvPr/>
        </p:nvSpPr>
        <p:spPr>
          <a:xfrm>
            <a:off x="3955551" y="2581629"/>
            <a:ext cx="5042936" cy="646331"/>
          </a:xfrm>
          <a:prstGeom prst="rect">
            <a:avLst/>
          </a:prstGeom>
          <a:noFill/>
        </p:spPr>
        <p:txBody>
          <a:bodyPr wrap="square" rtlCol="1">
            <a:spAutoFit/>
          </a:bodyPr>
          <a:lstStyle/>
          <a:p>
            <a:pPr algn="r"/>
            <a:r>
              <a:rPr lang="he-IL" dirty="0"/>
              <a:t>עמודה זו מייצגת את האינדקס של המשפט בווקטור הכללי.</a:t>
            </a:r>
          </a:p>
        </p:txBody>
      </p:sp>
      <p:pic>
        <p:nvPicPr>
          <p:cNvPr id="27" name="גרפיקה 26" descr="תג">
            <a:extLst>
              <a:ext uri="{FF2B5EF4-FFF2-40B4-BE49-F238E27FC236}">
                <a16:creationId xmlns:a16="http://schemas.microsoft.com/office/drawing/2014/main" id="{92713F1A-A6DA-4A03-A46E-1AFA704D4C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04712" y="3384395"/>
            <a:ext cx="538579" cy="538579"/>
          </a:xfrm>
          <a:prstGeom prst="rect">
            <a:avLst/>
          </a:prstGeom>
        </p:spPr>
      </p:pic>
      <p:sp>
        <p:nvSpPr>
          <p:cNvPr id="29" name="תיבת טקסט 28">
            <a:extLst>
              <a:ext uri="{FF2B5EF4-FFF2-40B4-BE49-F238E27FC236}">
                <a16:creationId xmlns:a16="http://schemas.microsoft.com/office/drawing/2014/main" id="{CC460695-6C7F-443B-B18E-7F3D07778D98}"/>
              </a:ext>
            </a:extLst>
          </p:cNvPr>
          <p:cNvSpPr txBox="1"/>
          <p:nvPr/>
        </p:nvSpPr>
        <p:spPr>
          <a:xfrm>
            <a:off x="3955551" y="3399474"/>
            <a:ext cx="5042936" cy="646331"/>
          </a:xfrm>
          <a:prstGeom prst="rect">
            <a:avLst/>
          </a:prstGeom>
          <a:noFill/>
        </p:spPr>
        <p:txBody>
          <a:bodyPr wrap="square" rtlCol="1">
            <a:spAutoFit/>
          </a:bodyPr>
          <a:lstStyle/>
          <a:p>
            <a:pPr algn="r"/>
            <a:r>
              <a:rPr lang="he-IL" dirty="0"/>
              <a:t>עמודה זו מייצגת את האינדקס של המילה מהמשפט בווקטור של כלל הפיצ'רים (סך כל המילים).</a:t>
            </a:r>
          </a:p>
        </p:txBody>
      </p:sp>
      <p:pic>
        <p:nvPicPr>
          <p:cNvPr id="31" name="גרפיקה 30" descr="תג 3">
            <a:extLst>
              <a:ext uri="{FF2B5EF4-FFF2-40B4-BE49-F238E27FC236}">
                <a16:creationId xmlns:a16="http://schemas.microsoft.com/office/drawing/2014/main" id="{07020314-E92E-49E6-9E57-802ABF6B7A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98487" y="4208234"/>
            <a:ext cx="538579" cy="538579"/>
          </a:xfrm>
          <a:prstGeom prst="rect">
            <a:avLst/>
          </a:prstGeom>
        </p:spPr>
      </p:pic>
      <p:sp>
        <p:nvSpPr>
          <p:cNvPr id="33" name="תיבת טקסט 32">
            <a:extLst>
              <a:ext uri="{FF2B5EF4-FFF2-40B4-BE49-F238E27FC236}">
                <a16:creationId xmlns:a16="http://schemas.microsoft.com/office/drawing/2014/main" id="{0CF4ED97-FD3C-4F49-9743-E8B3DAF57DA5}"/>
              </a:ext>
            </a:extLst>
          </p:cNvPr>
          <p:cNvSpPr txBox="1"/>
          <p:nvPr/>
        </p:nvSpPr>
        <p:spPr>
          <a:xfrm>
            <a:off x="3955551" y="4217319"/>
            <a:ext cx="5042936" cy="646331"/>
          </a:xfrm>
          <a:prstGeom prst="rect">
            <a:avLst/>
          </a:prstGeom>
          <a:noFill/>
        </p:spPr>
        <p:txBody>
          <a:bodyPr wrap="square" rtlCol="1">
            <a:spAutoFit/>
          </a:bodyPr>
          <a:lstStyle/>
          <a:p>
            <a:pPr algn="r"/>
            <a:r>
              <a:rPr lang="he-IL" dirty="0"/>
              <a:t>עמודה זו מייצגת את מספר המופיעים של המילה בתוך המשפט.</a:t>
            </a:r>
          </a:p>
        </p:txBody>
      </p:sp>
      <p:sp>
        <p:nvSpPr>
          <p:cNvPr id="37" name="תיבת טקסט 36">
            <a:extLst>
              <a:ext uri="{FF2B5EF4-FFF2-40B4-BE49-F238E27FC236}">
                <a16:creationId xmlns:a16="http://schemas.microsoft.com/office/drawing/2014/main" id="{5684FEB5-8C52-4541-9474-4AD97454DD8F}"/>
              </a:ext>
            </a:extLst>
          </p:cNvPr>
          <p:cNvSpPr txBox="1"/>
          <p:nvPr/>
        </p:nvSpPr>
        <p:spPr>
          <a:xfrm>
            <a:off x="8860729" y="5120640"/>
            <a:ext cx="201991" cy="655969"/>
          </a:xfrm>
          <a:prstGeom prst="rect">
            <a:avLst/>
          </a:prstGeom>
          <a:noFill/>
        </p:spPr>
        <p:txBody>
          <a:bodyPr wrap="square" rtlCol="1">
            <a:spAutoFit/>
          </a:bodyPr>
          <a:lstStyle/>
          <a:p>
            <a:pPr algn="r"/>
            <a:r>
              <a:rPr lang="he-IL" sz="3600" b="1" dirty="0"/>
              <a:t>*</a:t>
            </a:r>
          </a:p>
        </p:txBody>
      </p:sp>
      <p:sp>
        <p:nvSpPr>
          <p:cNvPr id="38" name="תיבת טקסט 37">
            <a:extLst>
              <a:ext uri="{FF2B5EF4-FFF2-40B4-BE49-F238E27FC236}">
                <a16:creationId xmlns:a16="http://schemas.microsoft.com/office/drawing/2014/main" id="{14EC54DD-AA9D-4FE9-9157-676E7AE44E90}"/>
              </a:ext>
            </a:extLst>
          </p:cNvPr>
          <p:cNvSpPr txBox="1"/>
          <p:nvPr/>
        </p:nvSpPr>
        <p:spPr>
          <a:xfrm>
            <a:off x="3944361" y="5205581"/>
            <a:ext cx="5042936" cy="923330"/>
          </a:xfrm>
          <a:prstGeom prst="rect">
            <a:avLst/>
          </a:prstGeom>
          <a:noFill/>
        </p:spPr>
        <p:txBody>
          <a:bodyPr wrap="square" rtlCol="1">
            <a:spAutoFit/>
          </a:bodyPr>
          <a:lstStyle/>
          <a:p>
            <a:pPr algn="r"/>
            <a:r>
              <a:rPr lang="he-IL" dirty="0"/>
              <a:t>כל משפט מיוצג כווקטור באורך של כלל הפיצ'רים, ולכן מספר המופיעים של רוב הפיצ'רים בווקטור של כל משפט יהיה 0.  </a:t>
            </a:r>
          </a:p>
        </p:txBody>
      </p:sp>
    </p:spTree>
    <p:extLst>
      <p:ext uri="{BB962C8B-B14F-4D97-AF65-F5344CB8AC3E}">
        <p14:creationId xmlns:p14="http://schemas.microsoft.com/office/powerpoint/2010/main" val="45107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4F2F93-98F3-41C8-A492-6A73D8B26BA8}"/>
              </a:ext>
            </a:extLst>
          </p:cNvPr>
          <p:cNvSpPr>
            <a:spLocks noGrp="1"/>
          </p:cNvSpPr>
          <p:nvPr>
            <p:ph type="title"/>
          </p:nvPr>
        </p:nvSpPr>
        <p:spPr/>
        <p:txBody>
          <a:bodyPr/>
          <a:lstStyle/>
          <a:p>
            <a:pPr algn="ctr"/>
            <a:r>
              <a:rPr lang="he-IL" b="1" dirty="0">
                <a:solidFill>
                  <a:schemeClr val="tx1"/>
                </a:solidFill>
              </a:rPr>
              <a:t>תיאור הפרויקט</a:t>
            </a:r>
          </a:p>
        </p:txBody>
      </p:sp>
      <p:sp>
        <p:nvSpPr>
          <p:cNvPr id="3" name="מציין מיקום תוכן 2">
            <a:extLst>
              <a:ext uri="{FF2B5EF4-FFF2-40B4-BE49-F238E27FC236}">
                <a16:creationId xmlns:a16="http://schemas.microsoft.com/office/drawing/2014/main" id="{58EFE64A-771E-4909-A398-C225882A3CC2}"/>
              </a:ext>
            </a:extLst>
          </p:cNvPr>
          <p:cNvSpPr>
            <a:spLocks noGrp="1"/>
          </p:cNvSpPr>
          <p:nvPr>
            <p:ph idx="1"/>
          </p:nvPr>
        </p:nvSpPr>
        <p:spPr>
          <a:xfrm>
            <a:off x="748454" y="1733869"/>
            <a:ext cx="8596668" cy="3880773"/>
          </a:xfrm>
        </p:spPr>
        <p:txBody>
          <a:bodyPr/>
          <a:lstStyle/>
          <a:p>
            <a:pPr marL="0" indent="0">
              <a:lnSpc>
                <a:spcPts val="3000"/>
              </a:lnSpc>
              <a:buNone/>
            </a:pPr>
            <a:r>
              <a:rPr lang="he-IL" dirty="0">
                <a:solidFill>
                  <a:schemeClr val="tx1"/>
                </a:solidFill>
              </a:rPr>
              <a:t>דרך נוספת לבצע את הסינון של המילים במאגר הייתה להשתמש במתודה </a:t>
            </a:r>
            <a:r>
              <a:rPr lang="en-US" dirty="0" err="1">
                <a:solidFill>
                  <a:schemeClr val="tx1"/>
                </a:solidFill>
              </a:rPr>
              <a:t>TfidfVectorizer</a:t>
            </a:r>
            <a:r>
              <a:rPr lang="he-IL" dirty="0">
                <a:solidFill>
                  <a:schemeClr val="tx1"/>
                </a:solidFill>
              </a:rPr>
              <a:t> במקום </a:t>
            </a:r>
            <a:r>
              <a:rPr lang="en-US" sz="1800" dirty="0" err="1">
                <a:solidFill>
                  <a:schemeClr val="tx1"/>
                </a:solidFill>
                <a:effectLst/>
                <a:latin typeface="Calibri" panose="020F0502020204030204" pitchFamily="34" charset="0"/>
                <a:ea typeface="Calibri" panose="020F0502020204030204" pitchFamily="34" charset="0"/>
              </a:rPr>
              <a:t>CountVectorizer</a:t>
            </a:r>
            <a:r>
              <a:rPr lang="he-IL" dirty="0">
                <a:solidFill>
                  <a:schemeClr val="tx1"/>
                </a:solidFill>
                <a:latin typeface="Calibri" panose="020F0502020204030204" pitchFamily="34" charset="0"/>
                <a:ea typeface="Calibri" panose="020F0502020204030204" pitchFamily="34" charset="0"/>
              </a:rPr>
              <a:t>. המתודה </a:t>
            </a:r>
            <a:r>
              <a:rPr lang="he-IL" dirty="0" err="1">
                <a:solidFill>
                  <a:schemeClr val="tx1"/>
                </a:solidFill>
                <a:latin typeface="Calibri" panose="020F0502020204030204" pitchFamily="34" charset="0"/>
                <a:ea typeface="Calibri" panose="020F0502020204030204" pitchFamily="34" charset="0"/>
              </a:rPr>
              <a:t>מתעדפת</a:t>
            </a:r>
            <a:r>
              <a:rPr lang="he-IL" dirty="0">
                <a:solidFill>
                  <a:schemeClr val="tx1"/>
                </a:solidFill>
                <a:latin typeface="Calibri" panose="020F0502020204030204" pitchFamily="34" charset="0"/>
                <a:ea typeface="Calibri" panose="020F0502020204030204" pitchFamily="34" charset="0"/>
              </a:rPr>
              <a:t> מילים בעזרת נוסחה מתמטית שנותנת משקל גבוה יותר למילים שמופיעות פחות פעמים. כלומר, ככל שמילה מופיעה יותר פעמים בכלל המשפטים, החשיבות שלה במשפט יורדת. לכן, אינה משפיעה על הסיווג לספאם או לא ספאם וניתן לסנן אותה. </a:t>
            </a:r>
            <a:endParaRPr lang="en-US" dirty="0">
              <a:solidFill>
                <a:schemeClr val="tx1"/>
              </a:solidFill>
              <a:latin typeface="Calibri" panose="020F0502020204030204" pitchFamily="34" charset="0"/>
              <a:ea typeface="Calibri" panose="020F0502020204030204" pitchFamily="34" charset="0"/>
            </a:endParaRPr>
          </a:p>
          <a:p>
            <a:pPr marL="0" indent="0">
              <a:lnSpc>
                <a:spcPts val="3000"/>
              </a:lnSpc>
              <a:buNone/>
            </a:pPr>
            <a:r>
              <a:rPr lang="he-IL" dirty="0">
                <a:solidFill>
                  <a:schemeClr val="tx1"/>
                </a:solidFill>
                <a:latin typeface="Assistant"/>
              </a:rPr>
              <a:t>לאחר בדיקה של דרך זו ראינו כי אין הבדל בתוצאות של שתי השיטות. העדפנו להשתמש ב</a:t>
            </a:r>
            <a:r>
              <a:rPr lang="en-US" sz="1800" dirty="0">
                <a:solidFill>
                  <a:schemeClr val="tx1"/>
                </a:solidFill>
                <a:effectLst/>
                <a:latin typeface="Calibri" panose="020F0502020204030204" pitchFamily="34" charset="0"/>
                <a:ea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rPr>
              <a:t>CountVectorizer</a:t>
            </a:r>
            <a:r>
              <a:rPr lang="he-IL" sz="1800" dirty="0">
                <a:solidFill>
                  <a:schemeClr val="tx1"/>
                </a:solidFill>
                <a:effectLst/>
                <a:latin typeface="Calibri" panose="020F0502020204030204" pitchFamily="34" charset="0"/>
                <a:ea typeface="Calibri" panose="020F0502020204030204" pitchFamily="34" charset="0"/>
              </a:rPr>
              <a:t> שמסתמך על מאגר מילים ידוע שבו יש את המילים הנפוצות מאשר נוסחה מתמטית .</a:t>
            </a:r>
            <a:endParaRPr lang="he-IL" dirty="0">
              <a:solidFill>
                <a:schemeClr val="tx1"/>
              </a:solidFill>
            </a:endParaRPr>
          </a:p>
        </p:txBody>
      </p:sp>
    </p:spTree>
    <p:extLst>
      <p:ext uri="{BB962C8B-B14F-4D97-AF65-F5344CB8AC3E}">
        <p14:creationId xmlns:p14="http://schemas.microsoft.com/office/powerpoint/2010/main" val="338158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6FB7AB-4DE0-472D-9EA4-191ABAC20AB6}"/>
              </a:ext>
            </a:extLst>
          </p:cNvPr>
          <p:cNvSpPr>
            <a:spLocks noGrp="1"/>
          </p:cNvSpPr>
          <p:nvPr>
            <p:ph type="title"/>
          </p:nvPr>
        </p:nvSpPr>
        <p:spPr/>
        <p:txBody>
          <a:bodyPr/>
          <a:lstStyle/>
          <a:p>
            <a:pPr algn="ctr"/>
            <a:r>
              <a:rPr lang="he-IL" b="1" dirty="0">
                <a:solidFill>
                  <a:schemeClr val="tx1"/>
                </a:solidFill>
              </a:rPr>
              <a:t>תיאור הפרויקט</a:t>
            </a:r>
          </a:p>
        </p:txBody>
      </p:sp>
      <p:sp>
        <p:nvSpPr>
          <p:cNvPr id="3" name="מציין מיקום תוכן 2">
            <a:extLst>
              <a:ext uri="{FF2B5EF4-FFF2-40B4-BE49-F238E27FC236}">
                <a16:creationId xmlns:a16="http://schemas.microsoft.com/office/drawing/2014/main" id="{CEB2EC21-4D23-4B1D-B508-4B8BDB6339C4}"/>
              </a:ext>
            </a:extLst>
          </p:cNvPr>
          <p:cNvSpPr>
            <a:spLocks noGrp="1"/>
          </p:cNvSpPr>
          <p:nvPr>
            <p:ph idx="1"/>
          </p:nvPr>
        </p:nvSpPr>
        <p:spPr>
          <a:xfrm>
            <a:off x="638772" y="1717040"/>
            <a:ext cx="8786322" cy="3880773"/>
          </a:xfrm>
        </p:spPr>
        <p:txBody>
          <a:bodyPr/>
          <a:lstStyle/>
          <a:p>
            <a:pPr marL="0" indent="0" algn="r">
              <a:lnSpc>
                <a:spcPts val="3000"/>
              </a:lnSpc>
              <a:buNone/>
            </a:pPr>
            <a:r>
              <a:rPr lang="he-IL" dirty="0"/>
              <a:t>כעת קיבלנו ווקטור דו ממדי (</a:t>
            </a:r>
            <a:r>
              <a:rPr lang="en-US" dirty="0"/>
              <a:t>X</a:t>
            </a:r>
            <a:r>
              <a:rPr lang="he-IL" dirty="0"/>
              <a:t>) שכל שורה בו מייצגת הודעת אסמס. בנוסף יהיה לנו את </a:t>
            </a:r>
            <a:r>
              <a:rPr lang="he-IL" dirty="0" err="1"/>
              <a:t>הוקטור</a:t>
            </a:r>
            <a:r>
              <a:rPr lang="he-IL" dirty="0"/>
              <a:t> של התיוגים כספאם או לא ספאם בהתאמה.</a:t>
            </a:r>
            <a:br>
              <a:rPr lang="en-US" dirty="0"/>
            </a:br>
            <a:r>
              <a:rPr lang="he-IL" dirty="0"/>
              <a:t>את הווקטורים שקיבלנו נחלק לשני חלקים, אחד של </a:t>
            </a:r>
            <a:r>
              <a:rPr lang="en-US" dirty="0"/>
              <a:t>train</a:t>
            </a:r>
            <a:r>
              <a:rPr lang="he-IL" dirty="0"/>
              <a:t> ואחד של </a:t>
            </a:r>
            <a:r>
              <a:rPr lang="en-US" dirty="0"/>
              <a:t>test</a:t>
            </a:r>
            <a:r>
              <a:rPr lang="he-IL" dirty="0"/>
              <a:t> וכך נוכל לאמן את המכונה. לשם כך, השתמשנו בפונקציה :</a:t>
            </a:r>
            <a:br>
              <a:rPr lang="en-US" dirty="0"/>
            </a:br>
            <a:r>
              <a:rPr lang="he-IL" dirty="0"/>
              <a:t>                               </a:t>
            </a:r>
            <a:r>
              <a:rPr lang="en-US" dirty="0" err="1"/>
              <a:t>model_selection.train_test_split</a:t>
            </a:r>
            <a:r>
              <a:rPr lang="en-US" dirty="0"/>
              <a:t>(X, data['label'], </a:t>
            </a:r>
            <a:r>
              <a:rPr lang="en-US" dirty="0" err="1"/>
              <a:t>test_size</a:t>
            </a:r>
            <a:r>
              <a:rPr lang="en-US" dirty="0"/>
              <a:t>=0.33)</a:t>
            </a:r>
            <a:br>
              <a:rPr lang="en-US" dirty="0"/>
            </a:br>
            <a:r>
              <a:rPr lang="he-IL" dirty="0"/>
              <a:t>הפונקציה תחלק את הווקטורים כך ש 1/3 מתוכם יהווה את החלק של </a:t>
            </a:r>
            <a:r>
              <a:rPr lang="en-US" dirty="0"/>
              <a:t>test</a:t>
            </a:r>
            <a:r>
              <a:rPr lang="he-IL" dirty="0"/>
              <a:t> והשאר יהווה את החלק של </a:t>
            </a:r>
            <a:r>
              <a:rPr lang="en-US" dirty="0"/>
              <a:t>train</a:t>
            </a:r>
            <a:r>
              <a:rPr lang="he-IL" dirty="0"/>
              <a:t>.</a:t>
            </a:r>
            <a:br>
              <a:rPr lang="en-US" dirty="0"/>
            </a:br>
            <a:r>
              <a:rPr lang="he-IL" dirty="0"/>
              <a:t>כתוצאה מהפעלת הפונקציה נקבל את </a:t>
            </a:r>
            <a:r>
              <a:rPr lang="fr-FR" dirty="0" err="1"/>
              <a:t>X_train</a:t>
            </a:r>
            <a:r>
              <a:rPr lang="fr-FR" dirty="0"/>
              <a:t>, </a:t>
            </a:r>
            <a:r>
              <a:rPr lang="fr-FR" dirty="0" err="1"/>
              <a:t>X_test</a:t>
            </a:r>
            <a:r>
              <a:rPr lang="fr-FR" dirty="0"/>
              <a:t>, </a:t>
            </a:r>
            <a:r>
              <a:rPr lang="fr-FR" dirty="0" err="1"/>
              <a:t>y_train</a:t>
            </a:r>
            <a:r>
              <a:rPr lang="fr-FR" dirty="0"/>
              <a:t>, </a:t>
            </a:r>
            <a:r>
              <a:rPr lang="fr-FR" dirty="0" err="1"/>
              <a:t>y_test</a:t>
            </a:r>
            <a:r>
              <a:rPr lang="fr-FR" dirty="0"/>
              <a:t> </a:t>
            </a:r>
            <a:r>
              <a:rPr lang="he-IL" dirty="0"/>
              <a:t> שהם מייצגים את קבוצות האימון והמבחן, אותם נשלח אל אלגוריתמי למידת המכונה. </a:t>
            </a:r>
          </a:p>
        </p:txBody>
      </p:sp>
    </p:spTree>
    <p:extLst>
      <p:ext uri="{BB962C8B-B14F-4D97-AF65-F5344CB8AC3E}">
        <p14:creationId xmlns:p14="http://schemas.microsoft.com/office/powerpoint/2010/main" val="266689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6FB7AB-4DE0-472D-9EA4-191ABAC20AB6}"/>
              </a:ext>
            </a:extLst>
          </p:cNvPr>
          <p:cNvSpPr>
            <a:spLocks noGrp="1"/>
          </p:cNvSpPr>
          <p:nvPr>
            <p:ph type="title"/>
          </p:nvPr>
        </p:nvSpPr>
        <p:spPr/>
        <p:txBody>
          <a:bodyPr/>
          <a:lstStyle/>
          <a:p>
            <a:pPr algn="ctr"/>
            <a:r>
              <a:rPr lang="he-IL" b="1" dirty="0" err="1">
                <a:solidFill>
                  <a:schemeClr val="tx1"/>
                </a:solidFill>
              </a:rPr>
              <a:t>אלגורתמים</a:t>
            </a:r>
            <a:endParaRPr lang="he-IL" b="1" dirty="0">
              <a:solidFill>
                <a:schemeClr val="tx1"/>
              </a:solidFill>
            </a:endParaRPr>
          </a:p>
        </p:txBody>
      </p:sp>
      <p:sp>
        <p:nvSpPr>
          <p:cNvPr id="3" name="מציין מיקום תוכן 2">
            <a:extLst>
              <a:ext uri="{FF2B5EF4-FFF2-40B4-BE49-F238E27FC236}">
                <a16:creationId xmlns:a16="http://schemas.microsoft.com/office/drawing/2014/main" id="{CEB2EC21-4D23-4B1D-B508-4B8BDB6339C4}"/>
              </a:ext>
            </a:extLst>
          </p:cNvPr>
          <p:cNvSpPr>
            <a:spLocks noGrp="1"/>
          </p:cNvSpPr>
          <p:nvPr>
            <p:ph idx="1"/>
          </p:nvPr>
        </p:nvSpPr>
        <p:spPr>
          <a:xfrm>
            <a:off x="582507" y="2286000"/>
            <a:ext cx="8786322" cy="3880773"/>
          </a:xfrm>
        </p:spPr>
        <p:txBody>
          <a:bodyPr/>
          <a:lstStyle/>
          <a:p>
            <a:pPr>
              <a:lnSpc>
                <a:spcPts val="3000"/>
              </a:lnSpc>
              <a:buSzPct val="100000"/>
              <a:buFont typeface="Trebuchet MS" panose="020B0603020202020204" pitchFamily="34" charset="0"/>
              <a:buChar char="●"/>
            </a:pPr>
            <a:r>
              <a:rPr lang="en-US" dirty="0"/>
              <a:t>Support Vector Machine (SVM)</a:t>
            </a:r>
            <a:r>
              <a:rPr lang="he-IL" dirty="0"/>
              <a:t>– השתמשנו ב4 סוגים של </a:t>
            </a:r>
            <a:r>
              <a:rPr lang="he-IL" dirty="0" err="1"/>
              <a:t>קרנלים</a:t>
            </a:r>
            <a:r>
              <a:rPr lang="he-IL" dirty="0"/>
              <a:t>: </a:t>
            </a:r>
            <a:r>
              <a:rPr lang="en-US" dirty="0"/>
              <a:t>sigmoid, linear, polynomial, </a:t>
            </a:r>
            <a:r>
              <a:rPr lang="en-US" dirty="0" err="1"/>
              <a:t>rbf</a:t>
            </a:r>
            <a:r>
              <a:rPr lang="he-IL" dirty="0"/>
              <a:t> , על מנת למצוא את </a:t>
            </a:r>
            <a:r>
              <a:rPr lang="he-IL" dirty="0" err="1"/>
              <a:t>הקרנל</a:t>
            </a:r>
            <a:r>
              <a:rPr lang="he-IL" dirty="0"/>
              <a:t> שייתן את התוצאה הטובה ביותר.</a:t>
            </a:r>
          </a:p>
          <a:p>
            <a:pPr>
              <a:lnSpc>
                <a:spcPts val="3000"/>
              </a:lnSpc>
              <a:buSzPct val="100000"/>
              <a:buFont typeface="Trebuchet MS" panose="020B0603020202020204" pitchFamily="34" charset="0"/>
              <a:buChar char="●"/>
            </a:pPr>
            <a:r>
              <a:rPr lang="en-US" dirty="0" err="1"/>
              <a:t>Adaboost</a:t>
            </a:r>
            <a:r>
              <a:rPr lang="he-IL" dirty="0"/>
              <a:t> - 50 </a:t>
            </a:r>
            <a:r>
              <a:rPr lang="en-US" dirty="0"/>
              <a:t>n-estimator</a:t>
            </a:r>
            <a:r>
              <a:rPr lang="he-IL" dirty="0"/>
              <a:t> באופן </a:t>
            </a:r>
            <a:r>
              <a:rPr lang="he-IL" dirty="0" err="1"/>
              <a:t>דיפולטיבי</a:t>
            </a:r>
            <a:r>
              <a:rPr lang="he-IL" dirty="0"/>
              <a:t>.</a:t>
            </a:r>
          </a:p>
          <a:p>
            <a:pPr>
              <a:lnSpc>
                <a:spcPts val="3000"/>
              </a:lnSpc>
              <a:buSzPct val="100000"/>
              <a:buFont typeface="Trebuchet MS" panose="020B0603020202020204" pitchFamily="34" charset="0"/>
              <a:buChar char="●"/>
            </a:pPr>
            <a:r>
              <a:rPr lang="en-US" dirty="0"/>
              <a:t>K-nearest-neighbor (KNN)</a:t>
            </a:r>
            <a:r>
              <a:rPr lang="he-IL" dirty="0"/>
              <a:t> – השתמשנו ב-2 פונקציות מרחק: מנהטן </a:t>
            </a:r>
            <a:r>
              <a:rPr lang="he-IL" dirty="0" err="1"/>
              <a:t>ואוקלידי</a:t>
            </a:r>
            <a:r>
              <a:rPr lang="he-IL" dirty="0"/>
              <a:t> על מנת למצוא את פונקציית המרחק שתיתן את התוצאה הטובה ביותר. בנוסף, רצנו בין 3 ל-49 רק על האי-זוגיים כדי למצוא את מספר השכנים הטוב ביותר.</a:t>
            </a:r>
          </a:p>
          <a:p>
            <a:pPr>
              <a:lnSpc>
                <a:spcPts val="3000"/>
              </a:lnSpc>
              <a:buSzPct val="100000"/>
              <a:buFont typeface="Trebuchet MS" panose="020B0603020202020204" pitchFamily="34" charset="0"/>
              <a:buChar char="●"/>
            </a:pPr>
            <a:r>
              <a:rPr lang="en-US" dirty="0"/>
              <a:t>Decision Tree</a:t>
            </a:r>
            <a:r>
              <a:rPr lang="he-IL" dirty="0"/>
              <a:t> – השתמשנו  במדד </a:t>
            </a:r>
            <a:r>
              <a:rPr lang="he-IL" dirty="0" err="1"/>
              <a:t>הדיפולטיבי</a:t>
            </a:r>
            <a:r>
              <a:rPr lang="he-IL" dirty="0"/>
              <a:t> - </a:t>
            </a:r>
            <a:r>
              <a:rPr lang="en-US" dirty="0" err="1"/>
              <a:t>gini</a:t>
            </a:r>
            <a:r>
              <a:rPr lang="he-IL" dirty="0"/>
              <a:t> , שנותן משקל לפיצול לפי האיכות שלו.</a:t>
            </a:r>
          </a:p>
        </p:txBody>
      </p:sp>
      <p:sp>
        <p:nvSpPr>
          <p:cNvPr id="4" name="תיבת טקסט 3">
            <a:extLst>
              <a:ext uri="{FF2B5EF4-FFF2-40B4-BE49-F238E27FC236}">
                <a16:creationId xmlns:a16="http://schemas.microsoft.com/office/drawing/2014/main" id="{8A02CE6A-76ED-4DDE-9895-6E6B23C1C95D}"/>
              </a:ext>
            </a:extLst>
          </p:cNvPr>
          <p:cNvSpPr txBox="1"/>
          <p:nvPr/>
        </p:nvSpPr>
        <p:spPr>
          <a:xfrm>
            <a:off x="586409" y="1480930"/>
            <a:ext cx="8766313" cy="823431"/>
          </a:xfrm>
          <a:prstGeom prst="rect">
            <a:avLst/>
          </a:prstGeom>
          <a:noFill/>
        </p:spPr>
        <p:txBody>
          <a:bodyPr wrap="square" rtlCol="1">
            <a:spAutoFit/>
          </a:bodyPr>
          <a:lstStyle/>
          <a:p>
            <a:pPr algn="r">
              <a:lnSpc>
                <a:spcPts val="3000"/>
              </a:lnSpc>
            </a:pPr>
            <a:r>
              <a:rPr lang="he-IL" dirty="0"/>
              <a:t>בכל אלגוריתם ביצענו התאמה בין הדאטה לאלגוריתם עצמו, בעקבות כך המכונה אימנה את עצמה ויכלה לחזות בסוף את הסיווג של הטסט.</a:t>
            </a:r>
          </a:p>
        </p:txBody>
      </p:sp>
    </p:spTree>
    <p:extLst>
      <p:ext uri="{BB962C8B-B14F-4D97-AF65-F5344CB8AC3E}">
        <p14:creationId xmlns:p14="http://schemas.microsoft.com/office/powerpoint/2010/main" val="271001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FB9EDE-E44C-4BB5-8E59-6FFE31EFF25B}"/>
              </a:ext>
            </a:extLst>
          </p:cNvPr>
          <p:cNvSpPr>
            <a:spLocks noGrp="1"/>
          </p:cNvSpPr>
          <p:nvPr>
            <p:ph type="title"/>
          </p:nvPr>
        </p:nvSpPr>
        <p:spPr/>
        <p:txBody>
          <a:bodyPr/>
          <a:lstStyle/>
          <a:p>
            <a:pPr algn="ctr"/>
            <a:r>
              <a:rPr lang="he-IL" b="1" dirty="0">
                <a:solidFill>
                  <a:schemeClr val="tx1"/>
                </a:solidFill>
              </a:rPr>
              <a:t>תוצאות</a:t>
            </a:r>
          </a:p>
        </p:txBody>
      </p:sp>
      <p:sp>
        <p:nvSpPr>
          <p:cNvPr id="3" name="מציין מיקום תוכן 2">
            <a:extLst>
              <a:ext uri="{FF2B5EF4-FFF2-40B4-BE49-F238E27FC236}">
                <a16:creationId xmlns:a16="http://schemas.microsoft.com/office/drawing/2014/main" id="{66EC7462-2914-43FD-8006-5682A7A0ACCE}"/>
              </a:ext>
            </a:extLst>
          </p:cNvPr>
          <p:cNvSpPr>
            <a:spLocks noGrp="1"/>
          </p:cNvSpPr>
          <p:nvPr>
            <p:ph idx="1"/>
          </p:nvPr>
        </p:nvSpPr>
        <p:spPr>
          <a:xfrm>
            <a:off x="778934" y="1617029"/>
            <a:ext cx="8596668" cy="1811971"/>
          </a:xfrm>
        </p:spPr>
        <p:txBody>
          <a:bodyPr/>
          <a:lstStyle/>
          <a:p>
            <a:pPr marL="0" indent="0">
              <a:lnSpc>
                <a:spcPts val="3000"/>
              </a:lnSpc>
              <a:buNone/>
            </a:pPr>
            <a:r>
              <a:rPr lang="he-IL" dirty="0"/>
              <a:t>נראה כי התוצאות שקיבלנו הצליחו לסווג את ההודעות לספאם או לא ספאם בהצלחה רבה.</a:t>
            </a:r>
            <a:br>
              <a:rPr lang="en-US" dirty="0"/>
            </a:br>
            <a:r>
              <a:rPr lang="he-IL" dirty="0"/>
              <a:t>האלגוריתם בעל אחוזי ההצלחה הגבוהים ביותר הוא </a:t>
            </a:r>
            <a:r>
              <a:rPr lang="en-US" dirty="0"/>
              <a:t>SVM</a:t>
            </a:r>
            <a:r>
              <a:rPr lang="he-IL" dirty="0"/>
              <a:t> והאלגוריתם בעל אחוזי הצלחה הנמוכים ביותר זה ה</a:t>
            </a:r>
            <a:r>
              <a:rPr lang="en-US" dirty="0"/>
              <a:t>KNN-</a:t>
            </a:r>
            <a:r>
              <a:rPr lang="he-IL" dirty="0"/>
              <a:t> כאשר מספר השכנים ופונקציית המרחק שנתנו את התוצאה הטובה ביותר הם 3 שכנים ומרחק מנהטן.</a:t>
            </a:r>
          </a:p>
        </p:txBody>
      </p:sp>
      <p:pic>
        <p:nvPicPr>
          <p:cNvPr id="6" name="תמונה 5">
            <a:extLst>
              <a:ext uri="{FF2B5EF4-FFF2-40B4-BE49-F238E27FC236}">
                <a16:creationId xmlns:a16="http://schemas.microsoft.com/office/drawing/2014/main" id="{2408B950-F5CE-4493-B822-C24F8FF8E85F}"/>
              </a:ext>
            </a:extLst>
          </p:cNvPr>
          <p:cNvPicPr>
            <a:picLocks noChangeAspect="1"/>
          </p:cNvPicPr>
          <p:nvPr/>
        </p:nvPicPr>
        <p:blipFill>
          <a:blip r:embed="rId2"/>
          <a:stretch>
            <a:fillRect/>
          </a:stretch>
        </p:blipFill>
        <p:spPr>
          <a:xfrm>
            <a:off x="596054" y="3818415"/>
            <a:ext cx="9202020" cy="2015171"/>
          </a:xfrm>
          <a:prstGeom prst="rect">
            <a:avLst/>
          </a:prstGeom>
        </p:spPr>
      </p:pic>
    </p:spTree>
    <p:extLst>
      <p:ext uri="{BB962C8B-B14F-4D97-AF65-F5344CB8AC3E}">
        <p14:creationId xmlns:p14="http://schemas.microsoft.com/office/powerpoint/2010/main" val="1023135592"/>
      </p:ext>
    </p:extLst>
  </p:cSld>
  <p:clrMapOvr>
    <a:masterClrMapping/>
  </p:clrMapOvr>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543</TotalTime>
  <Words>950</Words>
  <Application>Microsoft Office PowerPoint</Application>
  <PresentationFormat>מסך רחב</PresentationFormat>
  <Paragraphs>37</Paragraphs>
  <Slides>10</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Arial</vt:lpstr>
      <vt:lpstr>Assistant</vt:lpstr>
      <vt:lpstr>Calibri</vt:lpstr>
      <vt:lpstr>Trebuchet MS</vt:lpstr>
      <vt:lpstr>Wingdings 3</vt:lpstr>
      <vt:lpstr>פיאה</vt:lpstr>
      <vt:lpstr>SMS SPAM detection</vt:lpstr>
      <vt:lpstr>על המאגר</vt:lpstr>
      <vt:lpstr>תיאור הפרויקט</vt:lpstr>
      <vt:lpstr>תיאור הפרויקט</vt:lpstr>
      <vt:lpstr>תיאור הפרויקט</vt:lpstr>
      <vt:lpstr>תיאור הפרויקט</vt:lpstr>
      <vt:lpstr>תיאור הפרויקט</vt:lpstr>
      <vt:lpstr>אלגורתמים</vt:lpstr>
      <vt:lpstr>תוצאות</vt:lpstr>
      <vt:lpstr>אתגרים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dc:title>
  <dc:creator>נעמה הרטוב</dc:creator>
  <cp:lastModifiedBy>נעמה הרטוב</cp:lastModifiedBy>
  <cp:revision>61</cp:revision>
  <dcterms:created xsi:type="dcterms:W3CDTF">2020-08-09T13:17:14Z</dcterms:created>
  <dcterms:modified xsi:type="dcterms:W3CDTF">2020-08-10T13:51:35Z</dcterms:modified>
</cp:coreProperties>
</file>