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96" r:id="rId3"/>
    <p:sldId id="303" r:id="rId4"/>
    <p:sldId id="294" r:id="rId5"/>
    <p:sldId id="298" r:id="rId6"/>
    <p:sldId id="265" r:id="rId7"/>
    <p:sldId id="365" r:id="rId8"/>
    <p:sldId id="366" r:id="rId9"/>
    <p:sldId id="367" r:id="rId10"/>
    <p:sldId id="318" r:id="rId11"/>
    <p:sldId id="314" r:id="rId12"/>
    <p:sldId id="357" r:id="rId13"/>
    <p:sldId id="369" r:id="rId14"/>
    <p:sldId id="276" r:id="rId15"/>
    <p:sldId id="308" r:id="rId16"/>
    <p:sldId id="364" r:id="rId17"/>
    <p:sldId id="355" r:id="rId18"/>
    <p:sldId id="309" r:id="rId19"/>
    <p:sldId id="310" r:id="rId20"/>
    <p:sldId id="279" r:id="rId21"/>
    <p:sldId id="280" r:id="rId22"/>
    <p:sldId id="363" r:id="rId23"/>
    <p:sldId id="282" r:id="rId24"/>
    <p:sldId id="31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50B"/>
    <a:srgbClr val="65CC4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78563" autoAdjust="0"/>
  </p:normalViewPr>
  <p:slideViewPr>
    <p:cSldViewPr>
      <p:cViewPr varScale="1">
        <p:scale>
          <a:sx n="57" d="100"/>
          <a:sy n="57" d="100"/>
        </p:scale>
        <p:origin x="-14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28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E83-68CF-4FDC-9D82-09B14FFA8CDB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E7799-704F-4298-A6BA-30F5FF17A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E7799-704F-4298-A6BA-30F5FF17A6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Context-Sensitive 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Query Auto-Completion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3124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WWW 2011 Hyderabad India</a:t>
            </a:r>
          </a:p>
          <a:p>
            <a:endParaRPr lang="en-US" b="1" dirty="0" smtClean="0">
              <a:solidFill>
                <a:schemeClr val="accent6"/>
              </a:solidFill>
            </a:endParaRPr>
          </a:p>
          <a:p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Naama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Kraus</a:t>
            </a:r>
          </a:p>
          <a:p>
            <a:r>
              <a:rPr lang="en-US" sz="2600" b="1" dirty="0" smtClean="0"/>
              <a:t>Computer Science, </a:t>
            </a:r>
            <a:r>
              <a:rPr lang="en-US" sz="2600" b="1" dirty="0" err="1" smtClean="0"/>
              <a:t>Technion</a:t>
            </a:r>
            <a:r>
              <a:rPr lang="en-US" sz="2600" b="1" dirty="0" smtClean="0"/>
              <a:t>, Israel</a:t>
            </a:r>
          </a:p>
          <a:p>
            <a:endParaRPr lang="en-US" sz="2000" b="1" dirty="0" smtClean="0"/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Ziv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Bar-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Yossef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/>
              <a:t>Google Israel &amp;</a:t>
            </a:r>
          </a:p>
          <a:p>
            <a:r>
              <a:rPr lang="en-US" sz="2400" b="1" dirty="0" smtClean="0"/>
              <a:t>Electrical Engineering, </a:t>
            </a:r>
            <a:r>
              <a:rPr lang="en-US" sz="2400" b="1" dirty="0" err="1" smtClean="0"/>
              <a:t>Technion</a:t>
            </a:r>
            <a:r>
              <a:rPr lang="en-US" sz="2400" b="1" dirty="0" smtClean="0"/>
              <a:t>, Israel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05200" y="3429000"/>
            <a:ext cx="2209800" cy="390158"/>
            <a:chOff x="3505200" y="3429000"/>
            <a:chExt cx="2209800" cy="39015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52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24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96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768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Recommendation-Based Query Expansion (how)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2209800" y="2209800"/>
            <a:ext cx="1219200" cy="762000"/>
            <a:chOff x="3200400" y="2209800"/>
            <a:chExt cx="1219200" cy="762000"/>
          </a:xfrm>
        </p:grpSpPr>
        <p:sp>
          <p:nvSpPr>
            <p:cNvPr id="17" name="Oval 16"/>
            <p:cNvSpPr/>
            <p:nvPr/>
          </p:nvSpPr>
          <p:spPr>
            <a:xfrm>
              <a:off x="3200400" y="2209800"/>
              <a:ext cx="1219200" cy="762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2800" y="2362200"/>
              <a:ext cx="836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uranus</a:t>
              </a:r>
              <a:endParaRPr lang="en-US" b="1" dirty="0"/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1905000" y="3276600"/>
            <a:ext cx="1219200" cy="762000"/>
            <a:chOff x="2209800" y="3276600"/>
            <a:chExt cx="1219200" cy="762000"/>
          </a:xfrm>
        </p:grpSpPr>
        <p:sp>
          <p:nvSpPr>
            <p:cNvPr id="20" name="Oval 19"/>
            <p:cNvSpPr/>
            <p:nvPr/>
          </p:nvSpPr>
          <p:spPr>
            <a:xfrm>
              <a:off x="2209800" y="3276600"/>
              <a:ext cx="1219200" cy="762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8400" y="3505200"/>
              <a:ext cx="68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pluto</a:t>
              </a:r>
              <a:endParaRPr lang="en-US" b="1" dirty="0"/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3276600" y="3276600"/>
            <a:ext cx="1219200" cy="762000"/>
            <a:chOff x="4114800" y="3276600"/>
            <a:chExt cx="1219200" cy="762000"/>
          </a:xfrm>
        </p:grpSpPr>
        <p:sp>
          <p:nvSpPr>
            <p:cNvPr id="19" name="Oval 18"/>
            <p:cNvSpPr/>
            <p:nvPr/>
          </p:nvSpPr>
          <p:spPr>
            <a:xfrm>
              <a:off x="4114800" y="3276600"/>
              <a:ext cx="1219200" cy="762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3352800"/>
              <a:ext cx="851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uranus</a:t>
              </a:r>
              <a:endParaRPr lang="en-US" b="1" dirty="0" smtClean="0"/>
            </a:p>
            <a:p>
              <a:r>
                <a:rPr lang="en-US" b="1" dirty="0" smtClean="0"/>
                <a:t>moons</a:t>
              </a:r>
              <a:endParaRPr lang="en-US" b="1" dirty="0"/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457200" y="4876800"/>
            <a:ext cx="1219200" cy="762000"/>
            <a:chOff x="609600" y="4876800"/>
            <a:chExt cx="1219200" cy="762000"/>
          </a:xfrm>
        </p:grpSpPr>
        <p:sp>
          <p:nvSpPr>
            <p:cNvPr id="24" name="Oval 23"/>
            <p:cNvSpPr/>
            <p:nvPr/>
          </p:nvSpPr>
          <p:spPr>
            <a:xfrm>
              <a:off x="609600" y="4876800"/>
              <a:ext cx="1219200" cy="762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200" y="4953000"/>
              <a:ext cx="801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pluto</a:t>
              </a:r>
              <a:r>
                <a:rPr lang="en-US" b="1" dirty="0" smtClean="0"/>
                <a:t> </a:t>
              </a:r>
            </a:p>
            <a:p>
              <a:r>
                <a:rPr lang="en-US" b="1" dirty="0" err="1" smtClean="0"/>
                <a:t>disney</a:t>
              </a:r>
              <a:endParaRPr lang="en-US" b="1" dirty="0"/>
            </a:p>
          </p:txBody>
        </p:sp>
      </p:grpSp>
      <p:grpSp>
        <p:nvGrpSpPr>
          <p:cNvPr id="7" name="Group 45"/>
          <p:cNvGrpSpPr/>
          <p:nvPr/>
        </p:nvGrpSpPr>
        <p:grpSpPr>
          <a:xfrm>
            <a:off x="1828800" y="4876800"/>
            <a:ext cx="1371600" cy="762000"/>
            <a:chOff x="2209800" y="4876800"/>
            <a:chExt cx="1371600" cy="762000"/>
          </a:xfrm>
        </p:grpSpPr>
        <p:sp>
          <p:nvSpPr>
            <p:cNvPr id="23" name="Oval 22"/>
            <p:cNvSpPr/>
            <p:nvPr/>
          </p:nvSpPr>
          <p:spPr>
            <a:xfrm>
              <a:off x="2209800" y="4876800"/>
              <a:ext cx="1219200" cy="762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49530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pluto</a:t>
              </a:r>
              <a:r>
                <a:rPr lang="en-US" dirty="0" smtClean="0"/>
                <a:t> </a:t>
              </a:r>
              <a:r>
                <a:rPr lang="en-US" b="1" dirty="0" smtClean="0"/>
                <a:t>planet</a:t>
              </a:r>
              <a:endParaRPr lang="en-US" b="1" dirty="0"/>
            </a:p>
          </p:txBody>
        </p:sp>
      </p:grpSp>
      <p:grpSp>
        <p:nvGrpSpPr>
          <p:cNvPr id="8" name="Group 46"/>
          <p:cNvGrpSpPr/>
          <p:nvPr/>
        </p:nvGrpSpPr>
        <p:grpSpPr>
          <a:xfrm>
            <a:off x="3352800" y="4876800"/>
            <a:ext cx="1219200" cy="762000"/>
            <a:chOff x="3733800" y="4876800"/>
            <a:chExt cx="1219200" cy="762000"/>
          </a:xfrm>
        </p:grpSpPr>
        <p:sp>
          <p:nvSpPr>
            <p:cNvPr id="26" name="Oval 25"/>
            <p:cNvSpPr/>
            <p:nvPr/>
          </p:nvSpPr>
          <p:spPr>
            <a:xfrm>
              <a:off x="3733800" y="4876800"/>
              <a:ext cx="1219200" cy="762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62400" y="4953000"/>
              <a:ext cx="833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jupiter</a:t>
              </a:r>
              <a:endParaRPr lang="en-US" b="1" dirty="0" smtClean="0"/>
            </a:p>
            <a:p>
              <a:r>
                <a:rPr lang="en-US" b="1" dirty="0" smtClean="0"/>
                <a:t>moons</a:t>
              </a:r>
              <a:endParaRPr lang="en-US" b="1" dirty="0"/>
            </a:p>
          </p:txBody>
        </p:sp>
      </p:grpSp>
      <p:grpSp>
        <p:nvGrpSpPr>
          <p:cNvPr id="9" name="Group 47"/>
          <p:cNvGrpSpPr/>
          <p:nvPr/>
        </p:nvGrpSpPr>
        <p:grpSpPr>
          <a:xfrm>
            <a:off x="4876800" y="4876800"/>
            <a:ext cx="1219200" cy="762000"/>
            <a:chOff x="5257800" y="4876800"/>
            <a:chExt cx="1219200" cy="762000"/>
          </a:xfrm>
        </p:grpSpPr>
        <p:sp>
          <p:nvSpPr>
            <p:cNvPr id="25" name="Oval 24"/>
            <p:cNvSpPr/>
            <p:nvPr/>
          </p:nvSpPr>
          <p:spPr>
            <a:xfrm>
              <a:off x="5257800" y="4876800"/>
              <a:ext cx="1219200" cy="762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4953000"/>
              <a:ext cx="836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uranus</a:t>
              </a:r>
              <a:endParaRPr lang="en-US" b="1" dirty="0" smtClean="0"/>
            </a:p>
            <a:p>
              <a:r>
                <a:rPr lang="en-US" b="1" dirty="0" smtClean="0"/>
                <a:t>planet</a:t>
              </a:r>
              <a:endParaRPr lang="en-US" b="1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16200000" flipH="1">
            <a:off x="3200400" y="2590800"/>
            <a:ext cx="3048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4"/>
            <a:endCxn id="33" idx="0"/>
          </p:cNvCxnSpPr>
          <p:nvPr/>
        </p:nvCxnSpPr>
        <p:spPr>
          <a:xfrm rot="5400000">
            <a:off x="1828800" y="2286000"/>
            <a:ext cx="304800" cy="167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 rot="10800000" flipV="1">
            <a:off x="1066800" y="4038600"/>
            <a:ext cx="144780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2019300" y="4381500"/>
            <a:ext cx="8382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3505200" y="4419600"/>
            <a:ext cx="8382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4267200" y="3657600"/>
            <a:ext cx="838200" cy="16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1649" y="1676400"/>
            <a:ext cx="3249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query recommendation tree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91200" y="20574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5895975"/>
            <a:ext cx="1362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32"/>
          <p:cNvSpPr/>
          <p:nvPr/>
        </p:nvSpPr>
        <p:spPr>
          <a:xfrm>
            <a:off x="533400" y="3276600"/>
            <a:ext cx="1219200" cy="762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uranus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pictures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2514600" y="29718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5181600" y="2209800"/>
          <a:ext cx="3733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276350"/>
                <a:gridCol w="742950"/>
                <a:gridCol w="704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weighted TF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uranus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1+1/2+1/2+1/3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11.43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moon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+ 1/3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3.58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picture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disney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895975"/>
            <a:ext cx="1057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5924550"/>
            <a:ext cx="27813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6238519" y="1676400"/>
            <a:ext cx="1533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query vector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28800" y="2362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21560" y="350520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1/2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76200" y="502920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1/3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741" y="2667000"/>
            <a:ext cx="133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level weight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93109" y="4798874"/>
            <a:ext cx="2433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Level weight: </a:t>
            </a:r>
            <a:r>
              <a:rPr lang="en-US" dirty="0" smtClean="0"/>
              <a:t>terms that occur deep in the tree are less likely to relate to the seed query</a:t>
            </a:r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accent1"/>
                </a:solidFill>
                <a:sym typeface="Wingdings" pitchFamily="2" charset="2"/>
              </a:rPr>
              <a:t>semantic decay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77000" y="4798873"/>
            <a:ext cx="2514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3" grpId="0" animBg="1"/>
      <p:bldP spid="57" grpId="0"/>
      <p:bldP spid="79" grpId="0"/>
      <p:bldP spid="80" grpId="0"/>
      <p:bldP spid="81" grpId="0"/>
      <p:bldP spid="84" grpId="0"/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Nearest Completion: Framework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00600" y="3124200"/>
            <a:ext cx="1752600" cy="2133600"/>
          </a:xfrm>
          <a:prstGeom prst="roundRect">
            <a:avLst/>
          </a:prstGeom>
          <a:solidFill>
            <a:schemeClr val="accent6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Nearest</a:t>
            </a:r>
          </a:p>
          <a:p>
            <a:pPr algn="ctr"/>
            <a:r>
              <a:rPr lang="en-US" sz="2400" dirty="0" smtClean="0"/>
              <a:t>Neighbors</a:t>
            </a:r>
          </a:p>
          <a:p>
            <a:pPr algn="ctr"/>
            <a:r>
              <a:rPr lang="en-US" sz="2400" dirty="0" smtClean="0"/>
              <a:t>Search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762000" y="3124200"/>
            <a:ext cx="1676400" cy="838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context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6705600" y="3200400"/>
            <a:ext cx="1752600" cy="2209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candidate</a:t>
            </a:r>
          </a:p>
          <a:p>
            <a:pPr algn="ctr"/>
            <a:r>
              <a:rPr lang="en-US" sz="2000" dirty="0" smtClean="0"/>
              <a:t>completions</a:t>
            </a:r>
          </a:p>
          <a:p>
            <a:pPr algn="ctr"/>
            <a:r>
              <a:rPr lang="en-US" sz="2000" dirty="0" smtClean="0"/>
              <a:t>Repository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2590800" y="3429000"/>
            <a:ext cx="2057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2590800" y="4343400"/>
            <a:ext cx="2057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457200" y="4572000"/>
            <a:ext cx="1981200" cy="2209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top k</a:t>
            </a:r>
          </a:p>
          <a:p>
            <a:pPr algn="ctr"/>
            <a:r>
              <a:rPr lang="en-US" sz="2000" dirty="0" smtClean="0"/>
              <a:t>context-</a:t>
            </a:r>
          </a:p>
          <a:p>
            <a:pPr algn="ctr"/>
            <a:r>
              <a:rPr lang="en-US" sz="2000" dirty="0" smtClean="0"/>
              <a:t>related</a:t>
            </a:r>
          </a:p>
          <a:p>
            <a:pPr algn="ctr"/>
            <a:r>
              <a:rPr lang="en-US" sz="2000" dirty="0" smtClean="0"/>
              <a:t>completions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12954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offline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Expand</a:t>
            </a:r>
            <a:r>
              <a:rPr lang="en-US" sz="2400" dirty="0" smtClean="0"/>
              <a:t> completions 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  <a:r>
              <a:rPr lang="en-US" sz="2400" dirty="0" smtClean="0"/>
              <a:t> completions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1295400"/>
            <a:ext cx="4339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online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Expand </a:t>
            </a:r>
            <a:r>
              <a:rPr lang="en-US" sz="2400" dirty="0" smtClean="0">
                <a:sym typeface="Wingdings" pitchFamily="2" charset="2"/>
              </a:rPr>
              <a:t>context query</a:t>
            </a:r>
          </a:p>
          <a:p>
            <a:r>
              <a:rPr lang="en-US" sz="2400" dirty="0" smtClean="0">
                <a:sym typeface="Wingdings" pitchFamily="2" charset="2"/>
              </a:rPr>
              <a:t>2.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Search</a:t>
            </a:r>
            <a:r>
              <a:rPr lang="en-US" sz="2400" dirty="0" smtClean="0">
                <a:sym typeface="Wingdings" pitchFamily="2" charset="2"/>
              </a:rPr>
              <a:t> for similar completions </a:t>
            </a:r>
          </a:p>
          <a:p>
            <a:r>
              <a:rPr lang="en-US" sz="2400" dirty="0" smtClean="0">
                <a:sym typeface="Wingdings" pitchFamily="2" charset="2"/>
              </a:rPr>
              <a:t>3.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Return </a:t>
            </a:r>
            <a:r>
              <a:rPr lang="en-US" sz="2400" dirty="0" smtClean="0">
                <a:sym typeface="Wingdings" pitchFamily="2" charset="2"/>
              </a:rPr>
              <a:t>top k completions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0" y="58674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Efficient</a:t>
            </a:r>
            <a:r>
              <a:rPr lang="en-US" dirty="0" smtClean="0"/>
              <a:t> implementation using a standard search library</a:t>
            </a:r>
          </a:p>
          <a:p>
            <a:endParaRPr lang="en-US" dirty="0" smtClean="0"/>
          </a:p>
          <a:p>
            <a:r>
              <a:rPr lang="en-US" dirty="0" smtClean="0"/>
              <a:t>Similar framework for ad targeting [</a:t>
            </a:r>
            <a:r>
              <a:rPr lang="en-US" dirty="0" err="1" smtClean="0"/>
              <a:t>Broder</a:t>
            </a:r>
            <a:r>
              <a:rPr lang="en-US" dirty="0" smtClean="0"/>
              <a:t> et al 2008]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4" grpId="0" uiExpand="1" build="allAtOnce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Evaluation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Evaluation set:</a:t>
            </a:r>
          </a:p>
          <a:p>
            <a:pPr lvl="1"/>
            <a:r>
              <a:rPr lang="en-US" dirty="0" smtClean="0"/>
              <a:t>A random sample of (context, query) pairs from the AOL log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Prediction task:</a:t>
            </a:r>
          </a:p>
          <a:p>
            <a:pPr lvl="1"/>
            <a:r>
              <a:rPr lang="en-US" dirty="0" smtClean="0"/>
              <a:t>Given context query and first character of intended query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predict intended query at as high rank as possible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MRR – </a:t>
            </a:r>
            <a:r>
              <a:rPr lang="en-US" b="1" dirty="0" smtClean="0">
                <a:solidFill>
                  <a:schemeClr val="accent1"/>
                </a:solidFill>
              </a:rPr>
              <a:t>Mean Reciprocal Rank</a:t>
            </a:r>
          </a:p>
          <a:p>
            <a:pPr lvl="1"/>
            <a:r>
              <a:rPr lang="en-US" dirty="0" smtClean="0"/>
              <a:t>A standard IR measure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evaluate a retrieval of a specific object </a:t>
            </a:r>
            <a:r>
              <a:rPr lang="en-US" dirty="0" smtClean="0"/>
              <a:t>at a high rank </a:t>
            </a:r>
          </a:p>
          <a:p>
            <a:pPr lvl="1"/>
            <a:r>
              <a:rPr lang="en-US" dirty="0" smtClean="0"/>
              <a:t>Value range [0,1] ; 1 is best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wMRR</a:t>
            </a:r>
            <a:r>
              <a:rPr lang="en-US" b="1" dirty="0" smtClean="0">
                <a:solidFill>
                  <a:schemeClr val="accent1"/>
                </a:solidFill>
              </a:rPr>
              <a:t> - weighted MRR</a:t>
            </a:r>
          </a:p>
          <a:p>
            <a:pPr lvl="1"/>
            <a:r>
              <a:rPr lang="en-US" dirty="0" smtClean="0"/>
              <a:t>Weight sample pairs according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prediction difficulty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 smtClean="0"/>
              <a:t> (</a:t>
            </a:r>
            <a:r>
              <a:rPr lang="en-US" dirty="0" smtClean="0">
                <a:sym typeface="Wingdings" pitchFamily="2" charset="2"/>
              </a:rPr>
              <a:t>total # of candidate completions)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MostPopular</a:t>
            </a:r>
            <a:r>
              <a:rPr lang="en-US" b="1" dirty="0" smtClean="0">
                <a:solidFill>
                  <a:schemeClr val="accent1"/>
                </a:solidFill>
              </a:rPr>
              <a:t> vs. Nearest (1)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popbucket_nc_mpc_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94740"/>
            <a:ext cx="9144000" cy="45250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MostPopular</a:t>
            </a:r>
            <a:r>
              <a:rPr lang="en-US" b="1" dirty="0" smtClean="0">
                <a:solidFill>
                  <a:schemeClr val="accent1"/>
                </a:solidFill>
              </a:rPr>
              <a:t> vs. Nearest (2)</a:t>
            </a:r>
            <a:endParaRPr lang="en-US" dirty="0"/>
          </a:p>
        </p:txBody>
      </p:sp>
      <p:pic>
        <p:nvPicPr>
          <p:cNvPr id="6" name="Content Placeholder 4" descr="context_rel_mpc_n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2400" y="1752600"/>
            <a:ext cx="9618357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48006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5867400"/>
            <a:ext cx="1600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5867400"/>
            <a:ext cx="1905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0750" y="5867400"/>
            <a:ext cx="15430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5848350"/>
            <a:ext cx="1666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HybridCompletion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3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Conclusion - none of the two wins</a:t>
            </a:r>
            <a:endParaRPr lang="en-US" sz="2300" b="1" dirty="0" smtClean="0">
              <a:solidFill>
                <a:schemeClr val="accent1"/>
              </a:solidFill>
            </a:endParaRPr>
          </a:p>
          <a:p>
            <a:r>
              <a:rPr lang="en-US" sz="2300" b="1" dirty="0" err="1" smtClean="0">
                <a:solidFill>
                  <a:schemeClr val="accent1"/>
                </a:solidFill>
              </a:rPr>
              <a:t>MostPopular</a:t>
            </a:r>
            <a:r>
              <a:rPr lang="en-US" sz="2300" b="1" dirty="0" smtClean="0"/>
              <a:t>: </a:t>
            </a:r>
          </a:p>
          <a:p>
            <a:pPr lvl="1"/>
            <a:r>
              <a:rPr lang="en-US" sz="2300" dirty="0" smtClean="0"/>
              <a:t>Fails when the intended query is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not highly popular </a:t>
            </a:r>
            <a:r>
              <a:rPr lang="en-US" sz="2300" dirty="0" smtClean="0"/>
              <a:t>(long tail)</a:t>
            </a:r>
          </a:p>
          <a:p>
            <a:r>
              <a:rPr lang="en-US" sz="2300" b="1" dirty="0" err="1" smtClean="0">
                <a:solidFill>
                  <a:schemeClr val="accent1"/>
                </a:solidFill>
              </a:rPr>
              <a:t>NearestCompletion</a:t>
            </a:r>
            <a:r>
              <a:rPr lang="en-US" sz="2300" b="1" dirty="0" smtClean="0"/>
              <a:t>: </a:t>
            </a:r>
          </a:p>
          <a:p>
            <a:pPr lvl="1"/>
            <a:r>
              <a:rPr lang="en-US" sz="2300" dirty="0" smtClean="0"/>
              <a:t>Fails when the </a:t>
            </a: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context is irrelevant </a:t>
            </a:r>
            <a:r>
              <a:rPr lang="en-US" sz="2300" dirty="0" smtClean="0"/>
              <a:t>(difficult to predict whether the context is relevant)</a:t>
            </a:r>
            <a:endParaRPr lang="en-US" sz="23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3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  <a:p>
            <a:r>
              <a:rPr lang="en-US" sz="2300" b="1" dirty="0" err="1" smtClean="0">
                <a:solidFill>
                  <a:schemeClr val="accent1"/>
                </a:solidFill>
              </a:rPr>
              <a:t>HybridCompletion</a:t>
            </a:r>
            <a:r>
              <a:rPr lang="en-US" sz="2300" dirty="0" smtClean="0">
                <a:solidFill>
                  <a:schemeClr val="accent1"/>
                </a:solidFill>
              </a:rPr>
              <a:t>:</a:t>
            </a:r>
            <a:r>
              <a:rPr lang="en-US" sz="2300" dirty="0" smtClean="0"/>
              <a:t> a combination of highly popular and highly context-similar completions</a:t>
            </a:r>
          </a:p>
          <a:p>
            <a:pPr lvl="1"/>
            <a:r>
              <a:rPr lang="en-US" sz="1900" dirty="0" smtClean="0"/>
              <a:t>Completions that are both popular and context-similar </a:t>
            </a:r>
            <a:r>
              <a:rPr lang="en-US" sz="1900" smtClean="0"/>
              <a:t>get promoted</a:t>
            </a:r>
            <a:endParaRPr lang="en-US" sz="1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019" y="4317788"/>
            <a:ext cx="8495581" cy="9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9899" y="2743200"/>
            <a:ext cx="42581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How </a:t>
            </a:r>
            <a:r>
              <a:rPr lang="en-US" b="1" dirty="0" err="1" smtClean="0">
                <a:solidFill>
                  <a:schemeClr val="accent1"/>
                </a:solidFill>
              </a:rPr>
              <a:t>HybridCompletion</a:t>
            </a:r>
            <a:r>
              <a:rPr lang="en-US" b="1" dirty="0" smtClean="0">
                <a:solidFill>
                  <a:schemeClr val="accent1"/>
                </a:solidFill>
              </a:rPr>
              <a:t> Works?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Produce top k completions of Nearest</a:t>
            </a:r>
          </a:p>
          <a:p>
            <a:r>
              <a:rPr lang="en-US" dirty="0" smtClean="0"/>
              <a:t>Produce top k completions of </a:t>
            </a:r>
            <a:r>
              <a:rPr lang="en-US" dirty="0" err="1" smtClean="0"/>
              <a:t>MostPopular</a:t>
            </a:r>
            <a:endParaRPr lang="en-US" dirty="0" smtClean="0"/>
          </a:p>
          <a:p>
            <a:r>
              <a:rPr lang="en-US" dirty="0" smtClean="0"/>
              <a:t>Two lists differ in units and scale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standardize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Hybrid score is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convex combination</a:t>
            </a:r>
            <a:r>
              <a:rPr lang="en-US" b="1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0≤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l-GR" dirty="0" smtClean="0"/>
              <a:t>≤</a:t>
            </a:r>
            <a:r>
              <a:rPr lang="en-US" dirty="0" smtClean="0"/>
              <a:t>1 is a tunable parameter</a:t>
            </a:r>
          </a:p>
          <a:p>
            <a:pPr lvl="1"/>
            <a:r>
              <a:rPr lang="en-US" dirty="0" smtClean="0"/>
              <a:t>Prior probability that context is relevant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MostPopular</a:t>
            </a:r>
            <a:r>
              <a:rPr lang="en-US" b="1" dirty="0" smtClean="0">
                <a:solidFill>
                  <a:schemeClr val="accent1"/>
                </a:solidFill>
              </a:rPr>
              <a:t>, Nearest, and Hybrid (1)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48768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</p:txBody>
      </p:sp>
      <p:pic>
        <p:nvPicPr>
          <p:cNvPr id="6" name="Picture 5" descr="popbucket_nc_hc_mpc_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98418"/>
            <a:ext cx="9144000" cy="44611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MostPopular</a:t>
            </a:r>
            <a:r>
              <a:rPr lang="en-US" b="1" dirty="0" smtClean="0">
                <a:solidFill>
                  <a:schemeClr val="accent1"/>
                </a:solidFill>
              </a:rPr>
              <a:t>, Nearest, and Hybrid (2)</a:t>
            </a:r>
            <a:endParaRPr lang="en-US" dirty="0"/>
          </a:p>
        </p:txBody>
      </p:sp>
      <p:pic>
        <p:nvPicPr>
          <p:cNvPr id="3" name="Content Placeholder 3" descr="context_rel_mpc_nc_h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2400" y="1600200"/>
            <a:ext cx="9465243" cy="464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1600" y="57912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5791200"/>
            <a:ext cx="1676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781675"/>
            <a:ext cx="15430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5772150"/>
            <a:ext cx="1666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Motivating Example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395739"/>
            <a:ext cx="1143000" cy="1166861"/>
          </a:xfrm>
          <a:prstGeom prst="rect">
            <a:avLst/>
          </a:prstGeom>
          <a:noFill/>
        </p:spPr>
      </p:pic>
      <p:sp>
        <p:nvSpPr>
          <p:cNvPr id="9" name="Cloud Callout 8"/>
          <p:cNvSpPr/>
          <p:nvPr/>
        </p:nvSpPr>
        <p:spPr>
          <a:xfrm>
            <a:off x="2895600" y="1447800"/>
            <a:ext cx="2971800" cy="2438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attending WWW 2011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 need some information about</a:t>
            </a:r>
          </a:p>
          <a:p>
            <a:pPr algn="ctr"/>
            <a:r>
              <a:rPr lang="en-US" dirty="0" smtClean="0"/>
              <a:t>Hyderabad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219200"/>
            <a:ext cx="202972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143000"/>
            <a:ext cx="1711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200400"/>
            <a:ext cx="26003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5848350" y="3200400"/>
            <a:ext cx="2686050" cy="3048000"/>
            <a:chOff x="8743950" y="6781800"/>
            <a:chExt cx="2628900" cy="32004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743950" y="6781800"/>
              <a:ext cx="2628900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8991600" y="7543800"/>
              <a:ext cx="1533240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</a:t>
              </a:r>
              <a:r>
                <a:rPr lang="en-US" sz="1400" b="1" dirty="0" err="1" smtClean="0"/>
                <a:t>yderabad</a:t>
              </a:r>
              <a:endParaRPr lang="en-US" sz="1400" b="1" dirty="0" smtClean="0"/>
            </a:p>
            <a:p>
              <a:r>
                <a:rPr lang="en-US" sz="1400" dirty="0" err="1" smtClean="0"/>
                <a:t>h</a:t>
              </a:r>
              <a:r>
                <a:rPr lang="en-US" sz="1400" b="1" dirty="0" err="1" smtClean="0"/>
                <a:t>yderabad</a:t>
              </a:r>
              <a:r>
                <a:rPr lang="en-US" sz="1400" b="1" dirty="0" smtClean="0"/>
                <a:t> airport</a:t>
              </a:r>
            </a:p>
            <a:p>
              <a:r>
                <a:rPr lang="en-US" sz="1400" dirty="0" err="1" smtClean="0"/>
                <a:t>h</a:t>
              </a:r>
              <a:r>
                <a:rPr lang="en-US" sz="1400" b="1" dirty="0" err="1" smtClean="0"/>
                <a:t>yderabad</a:t>
              </a:r>
              <a:r>
                <a:rPr lang="en-US" sz="1400" b="1" dirty="0" smtClean="0"/>
                <a:t> history</a:t>
              </a:r>
            </a:p>
            <a:p>
              <a:r>
                <a:rPr lang="en-US" sz="1400" dirty="0" err="1" smtClean="0"/>
                <a:t>h</a:t>
              </a:r>
              <a:r>
                <a:rPr lang="en-US" sz="1400" b="1" dirty="0" err="1" smtClean="0"/>
                <a:t>yderabad</a:t>
              </a:r>
              <a:r>
                <a:rPr lang="en-US" sz="1400" b="1" dirty="0" smtClean="0"/>
                <a:t> maps</a:t>
              </a:r>
            </a:p>
            <a:p>
              <a:r>
                <a:rPr lang="en-US" sz="1400" dirty="0" err="1" smtClean="0"/>
                <a:t>h</a:t>
              </a:r>
              <a:r>
                <a:rPr lang="en-US" sz="1400" b="1" dirty="0" err="1" smtClean="0"/>
                <a:t>yderabad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india</a:t>
              </a:r>
              <a:endParaRPr lang="en-US" sz="1400" b="1" dirty="0" smtClean="0"/>
            </a:p>
            <a:p>
              <a:r>
                <a:rPr lang="en-US" sz="1400" dirty="0" err="1" smtClean="0"/>
                <a:t>h</a:t>
              </a:r>
              <a:r>
                <a:rPr lang="en-US" sz="1400" b="1" dirty="0" err="1" smtClean="0"/>
                <a:t>yderabad</a:t>
              </a:r>
              <a:r>
                <a:rPr lang="en-US" sz="1400" b="1" dirty="0" smtClean="0"/>
                <a:t> hotels</a:t>
              </a:r>
            </a:p>
            <a:p>
              <a:r>
                <a:rPr lang="en-US" sz="1400" dirty="0" err="1" smtClean="0"/>
                <a:t>h</a:t>
              </a:r>
              <a:r>
                <a:rPr lang="en-US" sz="1400" b="1" dirty="0" err="1" smtClean="0"/>
                <a:t>yderabad</a:t>
              </a:r>
              <a:r>
                <a:rPr lang="en-US" sz="1400" b="1" dirty="0" smtClean="0"/>
                <a:t> www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14400" y="6324600"/>
            <a:ext cx="115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9456" y="6320135"/>
            <a:ext cx="1159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Desired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1295400" y="4724400"/>
            <a:ext cx="3048000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010400" y="4724400"/>
            <a:ext cx="3048000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Anecdotal Examples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399" y="1430383"/>
          <a:ext cx="8839201" cy="48637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3559"/>
                <a:gridCol w="1272845"/>
                <a:gridCol w="1838553"/>
                <a:gridCol w="1979981"/>
                <a:gridCol w="2404263"/>
              </a:tblGrid>
              <a:tr h="657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MostPopular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Nearest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Hybrid</a:t>
                      </a:r>
                      <a:endParaRPr lang="en-US" dirty="0"/>
                    </a:p>
                  </a:txBody>
                  <a:tcPr/>
                </a:tc>
              </a:tr>
              <a:tr h="1457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french</a:t>
                      </a:r>
                      <a:r>
                        <a:rPr lang="en-US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italian</a:t>
                      </a:r>
                      <a:r>
                        <a:rPr lang="en-US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</a:t>
                      </a:r>
                      <a:r>
                        <a:rPr lang="de-DE" b="1" dirty="0" smtClean="0"/>
                        <a:t>nternet</a:t>
                      </a:r>
                    </a:p>
                    <a:p>
                      <a:r>
                        <a:rPr lang="de-DE" b="0" dirty="0" smtClean="0"/>
                        <a:t>i</a:t>
                      </a:r>
                      <a:r>
                        <a:rPr lang="de-DE" b="1" dirty="0" smtClean="0"/>
                        <a:t>m help</a:t>
                      </a:r>
                    </a:p>
                    <a:p>
                      <a:r>
                        <a:rPr lang="de-DE" dirty="0" smtClean="0"/>
                        <a:t>i</a:t>
                      </a:r>
                      <a:r>
                        <a:rPr lang="de-DE" b="1" dirty="0" smtClean="0"/>
                        <a:t>rs</a:t>
                      </a:r>
                    </a:p>
                    <a:p>
                      <a:r>
                        <a:rPr lang="de-DE" dirty="0" smtClean="0"/>
                        <a:t>i</a:t>
                      </a:r>
                      <a:r>
                        <a:rPr lang="de-DE" b="1" dirty="0" smtClean="0"/>
                        <a:t>kea</a:t>
                      </a:r>
                    </a:p>
                    <a:p>
                      <a:r>
                        <a:rPr lang="de-DE" dirty="0" smtClean="0"/>
                        <a:t>i</a:t>
                      </a:r>
                      <a:r>
                        <a:rPr lang="de-DE" b="1" dirty="0" smtClean="0"/>
                        <a:t>nternet</a:t>
                      </a:r>
                      <a:r>
                        <a:rPr lang="de-DE" b="1" baseline="0" dirty="0" smtClean="0"/>
                        <a:t> </a:t>
                      </a:r>
                      <a:r>
                        <a:rPr lang="de-DE" b="1" dirty="0" smtClean="0"/>
                        <a:t>explorer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</a:t>
                      </a:r>
                      <a:r>
                        <a:rPr lang="en-US" b="1" dirty="0" err="1" smtClean="0"/>
                        <a:t>talian</a:t>
                      </a:r>
                      <a:r>
                        <a:rPr lang="en-US" b="1" dirty="0" smtClean="0"/>
                        <a:t> flag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b="1" dirty="0" err="1" smtClean="0"/>
                        <a:t>tunes</a:t>
                      </a:r>
                      <a:r>
                        <a:rPr lang="en-US" b="1" dirty="0" smtClean="0"/>
                        <a:t> and </a:t>
                      </a:r>
                      <a:r>
                        <a:rPr lang="en-US" b="1" dirty="0" err="1" smtClean="0"/>
                        <a:t>french</a:t>
                      </a:r>
                      <a:endParaRPr lang="en-US" b="1" dirty="0" smtClean="0"/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b="1" dirty="0" err="1" smtClean="0"/>
                        <a:t>reland</a:t>
                      </a:r>
                      <a:endParaRPr lang="en-US" b="1" dirty="0" smtClean="0"/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b="1" dirty="0" err="1" smtClean="0"/>
                        <a:t>taly</a:t>
                      </a:r>
                      <a:r>
                        <a:rPr lang="en-US" b="1" dirty="0" smtClean="0"/>
                        <a:t> </a:t>
                      </a:r>
                    </a:p>
                    <a:p>
                      <a:r>
                        <a:rPr lang="en-US" b="0" dirty="0" err="1" smtClean="0"/>
                        <a:t>i</a:t>
                      </a:r>
                      <a:r>
                        <a:rPr lang="en-US" b="1" dirty="0" err="1" smtClean="0"/>
                        <a:t>realand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="1" dirty="0" smtClean="0"/>
                        <a:t>nternet</a:t>
                      </a:r>
                    </a:p>
                    <a:p>
                      <a:r>
                        <a:rPr lang="en-US" b="0" dirty="0" err="1" smtClean="0"/>
                        <a:t>i</a:t>
                      </a:r>
                      <a:r>
                        <a:rPr lang="en-US" b="1" dirty="0" err="1" smtClean="0"/>
                        <a:t>talian</a:t>
                      </a:r>
                      <a:r>
                        <a:rPr lang="en-US" b="1" dirty="0" smtClean="0"/>
                        <a:t> flag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b="1" dirty="0" err="1" smtClean="0"/>
                        <a:t>tunes</a:t>
                      </a:r>
                      <a:r>
                        <a:rPr lang="en-US" b="1" dirty="0" smtClean="0"/>
                        <a:t> and </a:t>
                      </a:r>
                      <a:r>
                        <a:rPr lang="en-US" b="1" dirty="0" err="1" smtClean="0"/>
                        <a:t>french</a:t>
                      </a:r>
                      <a:endParaRPr lang="en-US" b="1" dirty="0" smtClean="0"/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b="1" dirty="0" err="1" smtClean="0"/>
                        <a:t>m</a:t>
                      </a:r>
                      <a:r>
                        <a:rPr lang="en-US" b="1" dirty="0" smtClean="0"/>
                        <a:t> help </a:t>
                      </a:r>
                    </a:p>
                    <a:p>
                      <a:r>
                        <a:rPr lang="en-US" dirty="0" err="1" smtClean="0"/>
                        <a:t>i</a:t>
                      </a:r>
                      <a:r>
                        <a:rPr lang="en-US" b="1" dirty="0" err="1" smtClean="0"/>
                        <a:t>rs</a:t>
                      </a:r>
                      <a:endParaRPr lang="en-US" b="1" dirty="0"/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neptune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uranus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r>
                        <a:rPr lang="en-US" b="1" dirty="0" smtClean="0"/>
                        <a:t>ps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err="1" smtClean="0"/>
                        <a:t>u</a:t>
                      </a:r>
                      <a:r>
                        <a:rPr lang="en-US" b="1" dirty="0" err="1" smtClean="0"/>
                        <a:t>sps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b="0" dirty="0" smtClean="0"/>
                        <a:t>u</a:t>
                      </a:r>
                      <a:r>
                        <a:rPr lang="en-US" b="1" dirty="0" smtClean="0"/>
                        <a:t>nited airlines</a:t>
                      </a:r>
                    </a:p>
                    <a:p>
                      <a:r>
                        <a:rPr lang="en-US" b="0" dirty="0" err="1" smtClean="0"/>
                        <a:t>u</a:t>
                      </a:r>
                      <a:r>
                        <a:rPr lang="en-US" b="1" dirty="0" err="1" smtClean="0"/>
                        <a:t>sbank</a:t>
                      </a:r>
                      <a:endParaRPr lang="en-US" b="1" dirty="0" smtClean="0"/>
                    </a:p>
                    <a:p>
                      <a:r>
                        <a:rPr lang="en-US" b="0" dirty="0" smtClean="0"/>
                        <a:t>u</a:t>
                      </a:r>
                      <a:r>
                        <a:rPr lang="en-US" b="1" dirty="0" smtClean="0"/>
                        <a:t>sed cars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</a:t>
                      </a:r>
                      <a:r>
                        <a:rPr lang="en-US" b="1" dirty="0" err="1" smtClean="0"/>
                        <a:t>ranus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err="1" smtClean="0"/>
                        <a:t>u</a:t>
                      </a:r>
                      <a:r>
                        <a:rPr lang="en-US" b="1" dirty="0" err="1" smtClean="0"/>
                        <a:t>ranas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u</a:t>
                      </a:r>
                      <a:r>
                        <a:rPr lang="en-US" b="1" dirty="0" smtClean="0"/>
                        <a:t>niversity</a:t>
                      </a:r>
                    </a:p>
                    <a:p>
                      <a:r>
                        <a:rPr lang="en-US" dirty="0" smtClean="0"/>
                        <a:t>u</a:t>
                      </a:r>
                      <a:r>
                        <a:rPr lang="en-US" b="1" dirty="0" smtClean="0"/>
                        <a:t>niversity of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chic…</a:t>
                      </a:r>
                    </a:p>
                    <a:p>
                      <a:r>
                        <a:rPr lang="en-US" dirty="0" smtClean="0"/>
                        <a:t>u</a:t>
                      </a:r>
                      <a:r>
                        <a:rPr lang="en-US" b="1" dirty="0" smtClean="0"/>
                        <a:t>ltrasound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</a:t>
                      </a:r>
                      <a:r>
                        <a:rPr lang="en-US" b="1" dirty="0" err="1" smtClean="0"/>
                        <a:t>ranus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err="1" smtClean="0"/>
                        <a:t>u</a:t>
                      </a:r>
                      <a:r>
                        <a:rPr lang="en-US" b="1" dirty="0" err="1" smtClean="0"/>
                        <a:t>ranas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u</a:t>
                      </a:r>
                      <a:r>
                        <a:rPr lang="en-US" b="1" dirty="0" smtClean="0"/>
                        <a:t>ps</a:t>
                      </a:r>
                    </a:p>
                    <a:p>
                      <a:r>
                        <a:rPr lang="en-US" dirty="0" smtClean="0"/>
                        <a:t>u</a:t>
                      </a:r>
                      <a:r>
                        <a:rPr lang="en-US" b="1" dirty="0" smtClean="0"/>
                        <a:t>nited airlines</a:t>
                      </a:r>
                    </a:p>
                    <a:p>
                      <a:r>
                        <a:rPr lang="en-US" dirty="0" err="1" smtClean="0"/>
                        <a:t>u</a:t>
                      </a:r>
                      <a:r>
                        <a:rPr lang="en-US" b="1" dirty="0" err="1" smtClean="0"/>
                        <a:t>sps</a:t>
                      </a:r>
                      <a:endParaRPr lang="en-US" b="1" dirty="0"/>
                    </a:p>
                  </a:txBody>
                  <a:tcPr/>
                </a:tc>
              </a:tr>
              <a:tr h="1184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improving </a:t>
                      </a:r>
                      <a:r>
                        <a:rPr lang="en-US" dirty="0" err="1" smtClean="0"/>
                        <a:t>acer</a:t>
                      </a:r>
                      <a:r>
                        <a:rPr lang="en-US" dirty="0" smtClean="0"/>
                        <a:t> laptop battery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bank of </a:t>
                      </a:r>
                      <a:r>
                        <a:rPr lang="en-US" dirty="0" err="1" smtClean="0"/>
                        <a:t>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r>
                        <a:rPr lang="en-US" b="1" dirty="0" smtClean="0"/>
                        <a:t>ank of </a:t>
                      </a:r>
                      <a:r>
                        <a:rPr lang="en-US" b="1" dirty="0" err="1" smtClean="0"/>
                        <a:t>america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</a:t>
                      </a:r>
                      <a:r>
                        <a:rPr lang="en-US" b="1" dirty="0" err="1" smtClean="0"/>
                        <a:t>ankofamerica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b</a:t>
                      </a:r>
                      <a:r>
                        <a:rPr lang="en-US" b="1" dirty="0" smtClean="0"/>
                        <a:t>est buy</a:t>
                      </a:r>
                    </a:p>
                    <a:p>
                      <a:r>
                        <a:rPr lang="en-US" b="0" dirty="0" smtClean="0"/>
                        <a:t>b</a:t>
                      </a:r>
                      <a:r>
                        <a:rPr lang="en-US" b="1" dirty="0" smtClean="0"/>
                        <a:t>ed</a:t>
                      </a:r>
                      <a:r>
                        <a:rPr lang="en-US" b="1" baseline="0" dirty="0" smtClean="0"/>
                        <a:t> bath and b</a:t>
                      </a:r>
                      <a:r>
                        <a:rPr lang="en-US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="1" dirty="0" smtClean="0"/>
                        <a:t>attery powered </a:t>
                      </a:r>
                      <a:r>
                        <a:rPr lang="en-US" dirty="0" smtClean="0"/>
                        <a:t>…</a:t>
                      </a:r>
                    </a:p>
                    <a:p>
                      <a:r>
                        <a:rPr lang="en-US" dirty="0" smtClean="0"/>
                        <a:t>b</a:t>
                      </a:r>
                      <a:r>
                        <a:rPr lang="en-US" b="1" dirty="0" smtClean="0"/>
                        <a:t>attery plus cha</a:t>
                      </a:r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r>
                        <a:rPr lang="en-US" b="1" dirty="0" smtClean="0"/>
                        <a:t>ank of </a:t>
                      </a:r>
                      <a:r>
                        <a:rPr lang="en-US" b="1" dirty="0" err="1" smtClean="0"/>
                        <a:t>america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b</a:t>
                      </a:r>
                      <a:r>
                        <a:rPr lang="en-US" b="1" dirty="0" smtClean="0"/>
                        <a:t>est buy</a:t>
                      </a:r>
                    </a:p>
                    <a:p>
                      <a:r>
                        <a:rPr lang="en-US" dirty="0" smtClean="0"/>
                        <a:t>b</a:t>
                      </a:r>
                      <a:r>
                        <a:rPr lang="en-US" b="1" dirty="0" smtClean="0"/>
                        <a:t>attery powered </a:t>
                      </a:r>
                      <a:r>
                        <a:rPr lang="en-US" b="0" dirty="0" smtClean="0"/>
                        <a:t>…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8200" y="2133600"/>
            <a:ext cx="1143000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5181600"/>
            <a:ext cx="1676400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5181600"/>
            <a:ext cx="1600200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2438400"/>
            <a:ext cx="1143000" cy="2286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3581400"/>
            <a:ext cx="1143000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9400" y="3581400"/>
            <a:ext cx="1143000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Parameter Tuning Experiments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 fontScale="70000" lnSpcReduction="20000"/>
          </a:bodyPr>
          <a:lstStyle/>
          <a:p>
            <a:r>
              <a:rPr lang="el-GR" b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in </a:t>
            </a:r>
            <a:r>
              <a:rPr lang="en-US" b="1" dirty="0" err="1" smtClean="0">
                <a:solidFill>
                  <a:schemeClr val="accent1"/>
                </a:solidFill>
              </a:rPr>
              <a:t>HybridCompletion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l-GR" dirty="0" smtClean="0"/>
              <a:t>α</a:t>
            </a:r>
            <a:r>
              <a:rPr lang="en-US" dirty="0" smtClean="0"/>
              <a:t> = 0.5 found to be the best on average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Recommendation tree depth </a:t>
            </a:r>
          </a:p>
          <a:p>
            <a:pPr lvl="1"/>
            <a:r>
              <a:rPr lang="en-US" dirty="0" smtClean="0"/>
              <a:t>Quality grows with tree depth</a:t>
            </a:r>
          </a:p>
          <a:p>
            <a:pPr lvl="1"/>
            <a:r>
              <a:rPr lang="en-US" dirty="0" smtClean="0"/>
              <a:t>Depth 2-3 found to be the most cost-effective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Context length</a:t>
            </a:r>
          </a:p>
          <a:p>
            <a:pPr lvl="1"/>
            <a:r>
              <a:rPr lang="en-US" dirty="0" smtClean="0"/>
              <a:t>Quality grows moderately with context length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Recommendation algorithm used for query expansion</a:t>
            </a:r>
          </a:p>
          <a:p>
            <a:pPr lvl="1"/>
            <a:r>
              <a:rPr lang="en-US" dirty="0" smtClean="0"/>
              <a:t>Google Related Searches yields higher quality than Google Suggest but is exceedingly more expensive to use externally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Bi-grams</a:t>
            </a:r>
          </a:p>
          <a:p>
            <a:pPr lvl="1"/>
            <a:r>
              <a:rPr lang="en-US" dirty="0" smtClean="0"/>
              <a:t>No significant improvement over unigrams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Depth weighting function</a:t>
            </a:r>
          </a:p>
          <a:p>
            <a:pPr lvl="1"/>
            <a:r>
              <a:rPr lang="en-US" dirty="0" smtClean="0"/>
              <a:t>No significant difference between linear, logarithmic and exponential variations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Conclusions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context-sensitive query auto-completion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based on query logs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NearestCompletion</a:t>
            </a:r>
            <a:r>
              <a:rPr lang="en-US" dirty="0" smtClean="0"/>
              <a:t> for relevant context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HybridCompletion</a:t>
            </a:r>
            <a:r>
              <a:rPr lang="en-US" dirty="0" smtClean="0"/>
              <a:t> for any context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Recommendation-based query expansion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technique introduced</a:t>
            </a:r>
          </a:p>
          <a:p>
            <a:pPr lvl="1"/>
            <a:r>
              <a:rPr lang="en-US" dirty="0" smtClean="0"/>
              <a:t>May be of interest to other applications, e.g. web search</a:t>
            </a:r>
          </a:p>
          <a:p>
            <a:r>
              <a:rPr lang="en-US" dirty="0" smtClean="0"/>
              <a:t>Automatic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evaluation framework</a:t>
            </a:r>
          </a:p>
          <a:p>
            <a:pPr lvl="1"/>
            <a:r>
              <a:rPr lang="en-US" dirty="0" smtClean="0"/>
              <a:t>Based on real user data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Future Directions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Use other context resources</a:t>
            </a:r>
          </a:p>
          <a:p>
            <a:pPr lvl="1"/>
            <a:r>
              <a:rPr lang="en-US" dirty="0" smtClean="0"/>
              <a:t>E.g., recently visited web-pages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Use context in other applications</a:t>
            </a:r>
          </a:p>
          <a:p>
            <a:pPr lvl="1"/>
            <a:r>
              <a:rPr lang="en-US" dirty="0" smtClean="0"/>
              <a:t>E.g., web search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Adaptive choice of alpha</a:t>
            </a:r>
          </a:p>
          <a:p>
            <a:pPr lvl="1"/>
            <a:r>
              <a:rPr lang="en-US" dirty="0" smtClean="0"/>
              <a:t>Learn an optimal alpha as a function of the context features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Compare the recommendation-based expansion technique with traditional ones</a:t>
            </a:r>
          </a:p>
          <a:p>
            <a:pPr lvl="1"/>
            <a:r>
              <a:rPr lang="en-US" dirty="0" smtClean="0"/>
              <a:t>Also in other applications such as web search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accent1"/>
                </a:solidFill>
              </a:rPr>
              <a:t>Thank You !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52800" y="3733800"/>
            <a:ext cx="2209800" cy="390158"/>
            <a:chOff x="3505200" y="3429000"/>
            <a:chExt cx="2209800" cy="390158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624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196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68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0" y="34290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Our Goal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Tackle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most challenging </a:t>
            </a:r>
            <a:r>
              <a:rPr lang="en-US" dirty="0" smtClean="0"/>
              <a:t>query auto-completion scenario:</a:t>
            </a:r>
          </a:p>
          <a:p>
            <a:pPr lvl="1"/>
            <a:r>
              <a:rPr lang="en-US" dirty="0" smtClean="0"/>
              <a:t>User enters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character</a:t>
            </a:r>
          </a:p>
          <a:p>
            <a:pPr lvl="1"/>
            <a:r>
              <a:rPr lang="en-US" dirty="0" smtClean="0"/>
              <a:t>Search engine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predicts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user’s intended query </a:t>
            </a:r>
            <a:r>
              <a:rPr lang="en-US" dirty="0" smtClean="0"/>
              <a:t>with high probability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Motivation</a:t>
            </a:r>
          </a:p>
          <a:p>
            <a:pPr lvl="1"/>
            <a:r>
              <a:rPr lang="en-US" dirty="0" smtClean="0"/>
              <a:t>Make search experience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faster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Reduce load </a:t>
            </a:r>
            <a:r>
              <a:rPr lang="en-US" dirty="0" smtClean="0"/>
              <a:t>on servers in Instant Search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200150"/>
            <a:ext cx="46196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04800" y="3962400"/>
            <a:ext cx="4085347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MostPopular</a:t>
            </a:r>
            <a:r>
              <a:rPr lang="en-US" b="1" dirty="0" smtClean="0">
                <a:solidFill>
                  <a:schemeClr val="accent1"/>
                </a:solidFill>
              </a:rPr>
              <a:t> is not always good enough</a:t>
            </a:r>
          </a:p>
          <a:p>
            <a:endParaRPr lang="en-US" dirty="0" smtClean="0"/>
          </a:p>
          <a:p>
            <a:r>
              <a:rPr lang="en-US" dirty="0" smtClean="0"/>
              <a:t>User queries follow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power law </a:t>
            </a:r>
            <a:r>
              <a:rPr lang="en-US" dirty="0" smtClean="0"/>
              <a:t>distribution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heavy tail </a:t>
            </a:r>
            <a:r>
              <a:rPr lang="en-US" dirty="0" smtClean="0"/>
              <a:t>of unpopular queries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MostPopular</a:t>
            </a:r>
            <a:r>
              <a:rPr lang="en-US" dirty="0" smtClean="0"/>
              <a:t> is likely</a:t>
            </a:r>
          </a:p>
          <a:p>
            <a:r>
              <a:rPr lang="en-US" dirty="0" smtClean="0"/>
              <a:t>to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mis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-predict</a:t>
            </a:r>
            <a:r>
              <a:rPr lang="en-US" dirty="0" smtClean="0"/>
              <a:t> when given a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small</a:t>
            </a:r>
            <a:r>
              <a:rPr lang="en-US" dirty="0" smtClean="0"/>
              <a:t> number of keystrokes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8600" y="3886199"/>
            <a:ext cx="4191000" cy="27750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3095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343400"/>
            <a:ext cx="1952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971550"/>
            <a:ext cx="4114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876800" y="4419600"/>
            <a:ext cx="1981200" cy="2438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MostPopular</a:t>
            </a:r>
            <a:r>
              <a:rPr lang="en-US" b="1" dirty="0" smtClean="0">
                <a:solidFill>
                  <a:schemeClr val="accent1"/>
                </a:solidFill>
              </a:rPr>
              <a:t> Completion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Context-Sensitive Query Auto-Completion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950" y="2667000"/>
            <a:ext cx="202972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" y="2667000"/>
            <a:ext cx="1711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572000"/>
            <a:ext cx="43338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04800" y="1600200"/>
            <a:ext cx="4187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indent="231775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User searches within some context</a:t>
            </a:r>
          </a:p>
          <a:p>
            <a:pPr indent="231775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User context hints to the user intent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724400" y="1600200"/>
            <a:ext cx="4267200" cy="5105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 examples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Recent queries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Recently visited pages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Recent tweets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focus - recent queries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Accessible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search engines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49%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searches are preceded by a different query in the same session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simplicity, in this presentation we focus on the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recent query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62600" y="3505200"/>
            <a:ext cx="2286000" cy="390158"/>
            <a:chOff x="1143000" y="3352800"/>
            <a:chExt cx="2286000" cy="390158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33528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33528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7400" y="33528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4600" y="33528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0" y="3352800"/>
              <a:ext cx="381000" cy="390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Related Work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Context-sensitive query auto-completion </a:t>
            </a:r>
          </a:p>
          <a:p>
            <a:pPr>
              <a:buNone/>
            </a:pPr>
            <a:r>
              <a:rPr lang="en-US" sz="2000" dirty="0" smtClean="0"/>
              <a:t>[Arias </a:t>
            </a:r>
            <a:r>
              <a:rPr lang="en-US" sz="2000" i="1" dirty="0" smtClean="0"/>
              <a:t>et al</a:t>
            </a:r>
            <a:r>
              <a:rPr lang="en-US" sz="2000" dirty="0" smtClean="0"/>
              <a:t>., 2008]</a:t>
            </a:r>
          </a:p>
          <a:p>
            <a:r>
              <a:rPr lang="en-US" sz="2800" dirty="0" smtClean="0"/>
              <a:t>Not based on query logs </a:t>
            </a:r>
            <a:r>
              <a:rPr lang="en-US" sz="2800" dirty="0" smtClean="0">
                <a:sym typeface="Wingdings" pitchFamily="2" charset="2"/>
              </a:rPr>
              <a:t> limited scalability</a:t>
            </a:r>
            <a:endParaRPr lang="en-US" sz="2800" dirty="0" smtClean="0"/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Query recommendations </a:t>
            </a:r>
          </a:p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Beeferman</a:t>
            </a:r>
            <a:r>
              <a:rPr lang="en-US" sz="2000" dirty="0" smtClean="0"/>
              <a:t> and Berger, 2000], [Fonseca </a:t>
            </a:r>
            <a:r>
              <a:rPr lang="en-US" sz="2000" i="1" dirty="0" smtClean="0"/>
              <a:t>et al</a:t>
            </a:r>
            <a:r>
              <a:rPr lang="en-US" sz="2000" dirty="0" smtClean="0"/>
              <a:t>., 2003]</a:t>
            </a:r>
          </a:p>
          <a:p>
            <a:pPr>
              <a:buNone/>
            </a:pPr>
            <a:r>
              <a:rPr lang="en-US" sz="2000" dirty="0" smtClean="0"/>
              <a:t>[Zhang and </a:t>
            </a:r>
            <a:r>
              <a:rPr lang="en-US" sz="2000" dirty="0" err="1" smtClean="0"/>
              <a:t>Nasraoui</a:t>
            </a:r>
            <a:r>
              <a:rPr lang="en-US" sz="2000" dirty="0" smtClean="0"/>
              <a:t>, 2006], [</a:t>
            </a:r>
            <a:r>
              <a:rPr lang="en-US" sz="2000" dirty="0" err="1" smtClean="0"/>
              <a:t>Baeza</a:t>
            </a:r>
            <a:r>
              <a:rPr lang="en-US" sz="2000" dirty="0" smtClean="0"/>
              <a:t>-Yates </a:t>
            </a:r>
            <a:r>
              <a:rPr lang="en-US" sz="2000" i="1" dirty="0" smtClean="0"/>
              <a:t>et al</a:t>
            </a:r>
            <a:r>
              <a:rPr lang="en-US" sz="2000" dirty="0" smtClean="0"/>
              <a:t>., 2007]</a:t>
            </a:r>
          </a:p>
          <a:p>
            <a:pPr>
              <a:buNone/>
            </a:pPr>
            <a:r>
              <a:rPr lang="en-US" sz="2000" dirty="0" smtClean="0"/>
              <a:t>[Cao </a:t>
            </a:r>
            <a:r>
              <a:rPr lang="en-US" sz="2000" i="1" dirty="0" smtClean="0"/>
              <a:t>et al</a:t>
            </a:r>
            <a:r>
              <a:rPr lang="en-US" sz="2000" dirty="0" smtClean="0"/>
              <a:t>., 2008, 2009], [Mei </a:t>
            </a:r>
            <a:r>
              <a:rPr lang="en-US" sz="2000" i="1" dirty="0" smtClean="0"/>
              <a:t>et al</a:t>
            </a:r>
            <a:r>
              <a:rPr lang="en-US" sz="2000" dirty="0" smtClean="0"/>
              <a:t>., 2008], [</a:t>
            </a:r>
            <a:r>
              <a:rPr lang="en-US" sz="2000" dirty="0" err="1" smtClean="0"/>
              <a:t>Boldi</a:t>
            </a:r>
            <a:r>
              <a:rPr lang="en-US" sz="2000" dirty="0" smtClean="0"/>
              <a:t> </a:t>
            </a:r>
            <a:r>
              <a:rPr lang="en-US" sz="2000" i="1" dirty="0" smtClean="0"/>
              <a:t>et al., </a:t>
            </a:r>
            <a:r>
              <a:rPr lang="en-US" sz="2000" dirty="0" smtClean="0"/>
              <a:t>2009] and more…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56692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auto-completion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r>
                        <a:rPr lang="en-US" baseline="0" dirty="0" smtClean="0"/>
                        <a:t> prefix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 query 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r>
                        <a:rPr lang="en-US" baseline="0" dirty="0" smtClean="0"/>
                        <a:t> re-formulation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5257800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Different problems: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Our Approach: Nearest Completion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3135868"/>
            <a:ext cx="1524000" cy="369332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www 2011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53340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Intuition</a:t>
            </a:r>
            <a:r>
              <a:rPr lang="en-US" sz="2800" dirty="0" smtClean="0"/>
              <a:t>: The user’s intended query is </a:t>
            </a:r>
            <a:r>
              <a:rPr lang="en-US" sz="2800" b="1" dirty="0" smtClean="0">
                <a:solidFill>
                  <a:srgbClr val="00B050"/>
                </a:solidFill>
              </a:rPr>
              <a:t>semantically related </a:t>
            </a:r>
            <a:r>
              <a:rPr lang="en-US" sz="2800" dirty="0" smtClean="0"/>
              <a:t>to the context query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990600" y="2209800"/>
            <a:ext cx="1600200" cy="685800"/>
          </a:xfrm>
          <a:prstGeom prst="flowChartDocumen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hyderabad</a:t>
            </a:r>
            <a:endParaRPr lang="en-US" dirty="0" smtClean="0"/>
          </a:p>
          <a:p>
            <a:pPr algn="ctr"/>
            <a:r>
              <a:rPr lang="en-US" dirty="0" smtClean="0"/>
              <a:t>airport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3276600" y="1752600"/>
            <a:ext cx="1600200" cy="685800"/>
          </a:xfrm>
          <a:prstGeom prst="flowChartDocumen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hyderabad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5486400" y="2057400"/>
            <a:ext cx="1600200" cy="685800"/>
          </a:xfrm>
          <a:prstGeom prst="flowChartDocumen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hyderabad</a:t>
            </a:r>
            <a:endParaRPr lang="en-US" dirty="0" smtClean="0"/>
          </a:p>
          <a:p>
            <a:pPr algn="ctr"/>
            <a:r>
              <a:rPr lang="en-US" dirty="0" smtClean="0"/>
              <a:t>maps</a:t>
            </a:r>
          </a:p>
          <a:p>
            <a:pPr algn="ctr"/>
            <a:endParaRPr lang="en-US" dirty="0"/>
          </a:p>
        </p:txBody>
      </p:sp>
      <p:sp>
        <p:nvSpPr>
          <p:cNvPr id="25" name="Flowchart: Document 24"/>
          <p:cNvSpPr/>
          <p:nvPr/>
        </p:nvSpPr>
        <p:spPr>
          <a:xfrm>
            <a:off x="990600" y="3352800"/>
            <a:ext cx="1600200" cy="685800"/>
          </a:xfrm>
          <a:prstGeom prst="flowChartDocumen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hyderabad</a:t>
            </a:r>
            <a:endParaRPr lang="en-US" dirty="0" smtClean="0"/>
          </a:p>
          <a:p>
            <a:pPr algn="ctr"/>
            <a:r>
              <a:rPr lang="en-US" dirty="0" err="1" smtClean="0"/>
              <a:t>india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Flowchart: Document 26"/>
          <p:cNvSpPr/>
          <p:nvPr/>
        </p:nvSpPr>
        <p:spPr>
          <a:xfrm>
            <a:off x="1752600" y="4343400"/>
            <a:ext cx="1600200" cy="685800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hydroxycut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Flowchart: Document 27"/>
          <p:cNvSpPr/>
          <p:nvPr/>
        </p:nvSpPr>
        <p:spPr>
          <a:xfrm>
            <a:off x="3886200" y="4343400"/>
            <a:ext cx="1600200" cy="685800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hyperbola</a:t>
            </a:r>
          </a:p>
          <a:p>
            <a:pPr algn="ctr"/>
            <a:endParaRPr lang="en-US" dirty="0"/>
          </a:p>
        </p:txBody>
      </p:sp>
      <p:sp>
        <p:nvSpPr>
          <p:cNvPr id="29" name="Flowchart: Document 28"/>
          <p:cNvSpPr/>
          <p:nvPr/>
        </p:nvSpPr>
        <p:spPr>
          <a:xfrm>
            <a:off x="6019800" y="4114800"/>
            <a:ext cx="1600200" cy="685800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hyundai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0" name="Flowchart: Document 29"/>
          <p:cNvSpPr/>
          <p:nvPr/>
        </p:nvSpPr>
        <p:spPr>
          <a:xfrm>
            <a:off x="6019800" y="3124200"/>
            <a:ext cx="1600200" cy="685800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hyatt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Semantic Relatedness Between Queries: Challenges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Precision</a:t>
            </a:r>
            <a:r>
              <a:rPr lang="en-US" dirty="0" smtClean="0"/>
              <a:t>. Completions must be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semantically related </a:t>
            </a:r>
            <a:r>
              <a:rPr lang="en-US" dirty="0" smtClean="0"/>
              <a:t>to the context query.</a:t>
            </a:r>
          </a:p>
          <a:p>
            <a:pPr lvl="1"/>
            <a:r>
              <a:rPr lang="en-US" dirty="0" smtClean="0"/>
              <a:t>Ex: How do we know that “www 2011” and “</a:t>
            </a:r>
            <a:r>
              <a:rPr lang="en-US" dirty="0" err="1" smtClean="0"/>
              <a:t>wef</a:t>
            </a:r>
            <a:r>
              <a:rPr lang="en-US" dirty="0" smtClean="0"/>
              <a:t> 2011” are unrelated?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Coverage</a:t>
            </a:r>
            <a:r>
              <a:rPr lang="en-US" dirty="0" smtClean="0"/>
              <a:t>. Queries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sparse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not clear how to measure relatedness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between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any</a:t>
            </a:r>
            <a:r>
              <a:rPr lang="en-US" dirty="0" smtClean="0">
                <a:sym typeface="Wingdings" pitchFamily="2" charset="2"/>
              </a:rPr>
              <a:t> given context query 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any</a:t>
            </a:r>
            <a:r>
              <a:rPr lang="en-US" dirty="0" smtClean="0">
                <a:sym typeface="Wingdings" pitchFamily="2" charset="2"/>
              </a:rPr>
              <a:t> candidate completion.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Ex: How do we know “www 2011” and “</a:t>
            </a:r>
            <a:r>
              <a:rPr lang="en-US" dirty="0" err="1" smtClean="0">
                <a:sym typeface="Wingdings" pitchFamily="2" charset="2"/>
              </a:rPr>
              <a:t>hyderabad</a:t>
            </a:r>
            <a:r>
              <a:rPr lang="en-US" dirty="0" smtClean="0">
                <a:sym typeface="Wingdings" pitchFamily="2" charset="2"/>
              </a:rPr>
              <a:t>” are related?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Efficiency</a:t>
            </a:r>
            <a:r>
              <a:rPr lang="en-US" dirty="0" smtClean="0"/>
              <a:t>. Auto-completion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latency</a:t>
            </a:r>
            <a:r>
              <a:rPr lang="en-US" dirty="0" smtClean="0"/>
              <a:t> should be very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dirty="0" smtClean="0"/>
              <a:t>, as completions are suggested while the user is typing her query.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Recommendation-Based Query Expansion (why)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228600" indent="-228600"/>
            <a:r>
              <a:rPr lang="en-US" sz="2800" dirty="0" smtClean="0"/>
              <a:t>To achieve </a:t>
            </a:r>
            <a:r>
              <a:rPr lang="en-US" sz="2800" b="1" dirty="0" smtClean="0">
                <a:solidFill>
                  <a:schemeClr val="accent1"/>
                </a:solidFill>
              </a:rPr>
              <a:t>coverage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expand (enrich) </a:t>
            </a:r>
            <a:r>
              <a:rPr lang="en-US" sz="2800" dirty="0" smtClean="0">
                <a:sym typeface="Wingdings" pitchFamily="2" charset="2"/>
              </a:rPr>
              <a:t>queries</a:t>
            </a:r>
          </a:p>
          <a:p>
            <a:pPr marL="628650" lvl="1" indent="-228600"/>
            <a:r>
              <a:rPr lang="en-US" sz="2200" dirty="0" smtClean="0">
                <a:sym typeface="Wingdings" pitchFamily="2" charset="2"/>
              </a:rPr>
              <a:t>The IR way to overcome query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sparsity</a:t>
            </a:r>
            <a:endParaRPr lang="en-US" sz="2400" dirty="0" smtClean="0">
              <a:sym typeface="Wingdings" pitchFamily="2" charset="2"/>
            </a:endParaRPr>
          </a:p>
          <a:p>
            <a:pPr marL="228600" lvl="1" indent="-2286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To achieve </a:t>
            </a:r>
            <a:r>
              <a:rPr lang="en-US" b="1" dirty="0" smtClean="0">
                <a:solidFill>
                  <a:schemeClr val="accent1"/>
                </a:solidFill>
                <a:sym typeface="Wingdings" pitchFamily="2" charset="2"/>
              </a:rPr>
              <a:t>precision</a:t>
            </a:r>
            <a:r>
              <a:rPr lang="en-US" dirty="0" smtClean="0">
                <a:sym typeface="Wingdings" pitchFamily="2" charset="2"/>
              </a:rPr>
              <a:t>  Expand queries 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related vocabulary</a:t>
            </a:r>
            <a:endParaRPr lang="en-US" dirty="0" smtClean="0">
              <a:sym typeface="Wingdings" pitchFamily="2" charset="2"/>
            </a:endParaRPr>
          </a:p>
          <a:p>
            <a:pPr marL="628650" lvl="1" indent="-228600"/>
            <a:r>
              <a:rPr lang="en-US" sz="2200" dirty="0" smtClean="0">
                <a:sym typeface="Wingdings" pitchFamily="2" charset="2"/>
              </a:rPr>
              <a:t>Queries sharing a similar vocabulary are deemed to be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semantically related</a:t>
            </a:r>
          </a:p>
          <a:p>
            <a:pPr marL="628650" lvl="1" indent="-228600"/>
            <a:endParaRPr lang="en-US" sz="2000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marL="228600" indent="-228600"/>
            <a:r>
              <a:rPr lang="en-US" sz="2800" b="1" dirty="0" smtClean="0">
                <a:solidFill>
                  <a:schemeClr val="accent1"/>
                </a:solidFill>
                <a:sym typeface="Wingdings" pitchFamily="2" charset="2"/>
              </a:rPr>
              <a:t>Observation</a:t>
            </a:r>
            <a:r>
              <a:rPr lang="en-US" sz="2800" dirty="0" smtClean="0">
                <a:sym typeface="Wingdings" pitchFamily="2" charset="2"/>
              </a:rPr>
              <a:t>: query recommendations reveal semantically related vocabulary </a:t>
            </a:r>
          </a:p>
          <a:p>
            <a:pPr marL="228600" indent="-228600"/>
            <a:r>
              <a:rPr lang="en-US" sz="2800" b="1" dirty="0" smtClean="0">
                <a:solidFill>
                  <a:schemeClr val="accent1"/>
                </a:solidFill>
              </a:rPr>
              <a:t>Expand a query using a query recommendation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6084</TotalTime>
  <Words>1125</Words>
  <Application>Microsoft Office PowerPoint</Application>
  <PresentationFormat>On-screen Show (4:3)</PresentationFormat>
  <Paragraphs>325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Context-Sensitive  Query Auto-Completion</vt:lpstr>
      <vt:lpstr>Motivating Example</vt:lpstr>
      <vt:lpstr>Our Goal</vt:lpstr>
      <vt:lpstr>MostPopular Completion</vt:lpstr>
      <vt:lpstr>Context-Sensitive Query Auto-Completion</vt:lpstr>
      <vt:lpstr>Related Work</vt:lpstr>
      <vt:lpstr>Our Approach: Nearest Completion</vt:lpstr>
      <vt:lpstr>Semantic Relatedness Between Queries: Challenges</vt:lpstr>
      <vt:lpstr>Recommendation-Based Query Expansion (why)</vt:lpstr>
      <vt:lpstr>Recommendation-Based Query Expansion (how)</vt:lpstr>
      <vt:lpstr>Nearest Completion: Framework</vt:lpstr>
      <vt:lpstr>Evaluation Framework</vt:lpstr>
      <vt:lpstr>Evaluation Metric</vt:lpstr>
      <vt:lpstr>MostPopular vs. Nearest (1)</vt:lpstr>
      <vt:lpstr>MostPopular vs. Nearest (2)</vt:lpstr>
      <vt:lpstr>HybridCompletion</vt:lpstr>
      <vt:lpstr>How HybridCompletion Works?</vt:lpstr>
      <vt:lpstr>MostPopular, Nearest, and Hybrid (1)</vt:lpstr>
      <vt:lpstr>MostPopular, Nearest, and Hybrid (2)</vt:lpstr>
      <vt:lpstr>Anecdotal Examples</vt:lpstr>
      <vt:lpstr>Parameter Tuning Experiments</vt:lpstr>
      <vt:lpstr>Conclusions</vt:lpstr>
      <vt:lpstr>Future Directions</vt:lpstr>
      <vt:lpstr>Thank You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Context-Sensitive  Query Auto-Completion</dc:title>
  <dc:creator/>
  <cp:lastModifiedBy>Kraus Naama</cp:lastModifiedBy>
  <cp:revision>1527</cp:revision>
  <dcterms:created xsi:type="dcterms:W3CDTF">2006-08-16T00:00:00Z</dcterms:created>
  <dcterms:modified xsi:type="dcterms:W3CDTF">2011-04-05T12:58:53Z</dcterms:modified>
</cp:coreProperties>
</file>