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3" r:id="rId5"/>
    <p:sldId id="259" r:id="rId6"/>
    <p:sldId id="264" r:id="rId7"/>
    <p:sldId id="265" r:id="rId8"/>
    <p:sldId id="266" r:id="rId9"/>
    <p:sldId id="281" r:id="rId10"/>
    <p:sldId id="282" r:id="rId11"/>
    <p:sldId id="267" r:id="rId12"/>
    <p:sldId id="284" r:id="rId13"/>
    <p:sldId id="268" r:id="rId14"/>
    <p:sldId id="269" r:id="rId15"/>
    <p:sldId id="285" r:id="rId16"/>
    <p:sldId id="270" r:id="rId17"/>
    <p:sldId id="260" r:id="rId18"/>
    <p:sldId id="271" r:id="rId19"/>
    <p:sldId id="272" r:id="rId20"/>
    <p:sldId id="273" r:id="rId21"/>
    <p:sldId id="274" r:id="rId22"/>
    <p:sldId id="275" r:id="rId23"/>
    <p:sldId id="283" r:id="rId24"/>
    <p:sldId id="261" r:id="rId25"/>
    <p:sldId id="286" r:id="rId26"/>
    <p:sldId id="276" r:id="rId27"/>
    <p:sldId id="262" r:id="rId28"/>
    <p:sldId id="277" r:id="rId29"/>
    <p:sldId id="278" r:id="rId30"/>
    <p:sldId id="279"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E6E8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B42F5-BC38-40BE-8E8D-D82BEEF29405}" type="datetimeFigureOut">
              <a:rPr lang="en-US" smtClean="0"/>
              <a:t>6/12/2019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71097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B42F5-BC38-40BE-8E8D-D82BEEF29405}"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413118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B42F5-BC38-40BE-8E8D-D82BEEF29405}"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63793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B42F5-BC38-40BE-8E8D-D82BEEF29405}"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3630113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B42F5-BC38-40BE-8E8D-D82BEEF29405}"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780997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B42F5-BC38-40BE-8E8D-D82BEEF29405}"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2935991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B42F5-BC38-40BE-8E8D-D82BEEF29405}"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360656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B42F5-BC38-40BE-8E8D-D82BEEF29405}"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3608618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B42F5-BC38-40BE-8E8D-D82BEEF29405}"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250169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B42F5-BC38-40BE-8E8D-D82BEEF29405}"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425233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B42F5-BC38-40BE-8E8D-D82BEEF29405}"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131750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FB42F5-BC38-40BE-8E8D-D82BEEF29405}"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120051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FB42F5-BC38-40BE-8E8D-D82BEEF29405}" type="datetimeFigureOut">
              <a:rPr lang="en-US" smtClean="0"/>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270872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FB42F5-BC38-40BE-8E8D-D82BEEF29405}" type="datetimeFigureOut">
              <a:rPr lang="en-US" smtClean="0"/>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129105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B42F5-BC38-40BE-8E8D-D82BEEF29405}" type="datetimeFigureOut">
              <a:rPr lang="en-US" smtClean="0"/>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334090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B42F5-BC38-40BE-8E8D-D82BEEF29405}"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27291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B42F5-BC38-40BE-8E8D-D82BEEF29405}"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C14DB-5BBF-4AC9-980A-258E709A7545}" type="slidenum">
              <a:rPr lang="en-US" smtClean="0"/>
              <a:t>‹#›</a:t>
            </a:fld>
            <a:endParaRPr lang="en-US"/>
          </a:p>
        </p:txBody>
      </p:sp>
    </p:spTree>
    <p:extLst>
      <p:ext uri="{BB962C8B-B14F-4D97-AF65-F5344CB8AC3E}">
        <p14:creationId xmlns:p14="http://schemas.microsoft.com/office/powerpoint/2010/main" val="335387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FB42F5-BC38-40BE-8E8D-D82BEEF29405}" type="datetimeFigureOut">
              <a:rPr lang="en-US" smtClean="0"/>
              <a:t>6/12/2019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CC14DB-5BBF-4AC9-980A-258E709A7545}" type="slidenum">
              <a:rPr lang="en-US" smtClean="0"/>
              <a:t>‹#›</a:t>
            </a:fld>
            <a:endParaRPr lang="en-US"/>
          </a:p>
        </p:txBody>
      </p:sp>
    </p:spTree>
    <p:extLst>
      <p:ext uri="{BB962C8B-B14F-4D97-AF65-F5344CB8AC3E}">
        <p14:creationId xmlns:p14="http://schemas.microsoft.com/office/powerpoint/2010/main" val="151289664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3A20-C51B-49DC-B9CB-CE80C7A14025}"/>
              </a:ext>
            </a:extLst>
          </p:cNvPr>
          <p:cNvSpPr>
            <a:spLocks noGrp="1"/>
          </p:cNvSpPr>
          <p:nvPr>
            <p:ph type="ctrTitle"/>
          </p:nvPr>
        </p:nvSpPr>
        <p:spPr>
          <a:xfrm>
            <a:off x="1570382" y="161970"/>
            <a:ext cx="9051235" cy="1388534"/>
          </a:xfrm>
        </p:spPr>
        <p:txBody>
          <a:bodyPr>
            <a:normAutofit/>
          </a:bodyPr>
          <a:lstStyle/>
          <a:p>
            <a:pPr algn="ctr"/>
            <a:r>
              <a:rPr lang="en-US" sz="2800" b="1" dirty="0">
                <a:latin typeface="Times New Roman" panose="02020603050405020304" pitchFamily="18" charset="0"/>
                <a:cs typeface="Times New Roman" panose="02020603050405020304" pitchFamily="18" charset="0"/>
              </a:rPr>
              <a:t>TR</a:t>
            </a:r>
            <a:r>
              <a:rPr lang="vi-VN" sz="2800" b="1" dirty="0">
                <a:latin typeface="Times New Roman" panose="02020603050405020304" pitchFamily="18" charset="0"/>
                <a:cs typeface="Times New Roman" panose="02020603050405020304" pitchFamily="18" charset="0"/>
              </a:rPr>
              <a:t>Ư</a:t>
            </a:r>
            <a:r>
              <a:rPr lang="en-US" sz="2800" b="1" dirty="0">
                <a:latin typeface="Times New Roman" panose="02020603050405020304" pitchFamily="18" charset="0"/>
                <a:cs typeface="Times New Roman" panose="02020603050405020304" pitchFamily="18" charset="0"/>
              </a:rPr>
              <a:t>ỜNG ĐẠI HỌC BÁCH KHOA TP.HCM</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KHOA ĐIỆN – ĐIỆN TỬ</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BỘ MÔN ĐIỆN TỬ</a:t>
            </a: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4AE844-9BF8-4668-A82E-CFBB4C7241FD}"/>
              </a:ext>
            </a:extLst>
          </p:cNvPr>
          <p:cNvSpPr>
            <a:spLocks noGrp="1"/>
          </p:cNvSpPr>
          <p:nvPr>
            <p:ph type="subTitle" idx="1"/>
          </p:nvPr>
        </p:nvSpPr>
        <p:spPr>
          <a:xfrm>
            <a:off x="4515377" y="3996267"/>
            <a:ext cx="6987645" cy="1113183"/>
          </a:xfrm>
        </p:spPr>
        <p:txBody>
          <a:bodyPr>
            <a:normAutofit/>
          </a:bodyPr>
          <a:lstStyle/>
          <a:p>
            <a:r>
              <a:rPr lang="en-US" sz="2000" b="1" dirty="0"/>
              <a:t>GVHD: NGUYỄN LÝ THIÊN TR</a:t>
            </a:r>
            <a:r>
              <a:rPr lang="vi-VN" sz="2000" b="1" dirty="0"/>
              <a:t>Ư</a:t>
            </a:r>
            <a:r>
              <a:rPr lang="en-US" sz="2000" b="1" dirty="0"/>
              <a:t>ỜNG</a:t>
            </a:r>
          </a:p>
          <a:p>
            <a:r>
              <a:rPr lang="en-US" sz="2000" b="1" dirty="0"/>
              <a:t>SVTH: TRẦN PH</a:t>
            </a:r>
            <a:r>
              <a:rPr lang="vi-VN" sz="2000" b="1" dirty="0"/>
              <a:t>Ư</a:t>
            </a:r>
            <a:r>
              <a:rPr lang="en-US" sz="2000" b="1" dirty="0"/>
              <a:t>ƠNG NAM</a:t>
            </a:r>
          </a:p>
        </p:txBody>
      </p:sp>
      <p:pic>
        <p:nvPicPr>
          <p:cNvPr id="5" name="Picture 4">
            <a:extLst>
              <a:ext uri="{FF2B5EF4-FFF2-40B4-BE49-F238E27FC236}">
                <a16:creationId xmlns:a16="http://schemas.microsoft.com/office/drawing/2014/main" id="{7F6E8A24-0046-4E9A-8AA9-8740D408A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09" y="132522"/>
            <a:ext cx="1098026" cy="1113183"/>
          </a:xfrm>
          <a:prstGeom prst="rect">
            <a:avLst/>
          </a:prstGeom>
        </p:spPr>
      </p:pic>
      <p:sp>
        <p:nvSpPr>
          <p:cNvPr id="4" name="Rectangle 3">
            <a:extLst>
              <a:ext uri="{FF2B5EF4-FFF2-40B4-BE49-F238E27FC236}">
                <a16:creationId xmlns:a16="http://schemas.microsoft.com/office/drawing/2014/main" id="{02EA7923-E815-42F9-8EAF-F0CD0088A03E}"/>
              </a:ext>
            </a:extLst>
          </p:cNvPr>
          <p:cNvSpPr/>
          <p:nvPr/>
        </p:nvSpPr>
        <p:spPr>
          <a:xfrm>
            <a:off x="1762539" y="2159321"/>
            <a:ext cx="9528313" cy="923330"/>
          </a:xfrm>
          <a:prstGeom prst="rect">
            <a:avLst/>
          </a:prstGeom>
          <a:noFill/>
        </p:spPr>
        <p:txBody>
          <a:bodyPr wrap="square" lIns="91440" tIns="45720" rIns="91440" bIns="45720">
            <a:spAutoFit/>
          </a:bodyPr>
          <a:lstStyle/>
          <a:p>
            <a:pPr algn="ctr"/>
            <a:r>
              <a:rPr lang="en-US" sz="5400" b="1" dirty="0" err="1">
                <a:ln w="22225">
                  <a:solidFill>
                    <a:schemeClr val="accent1"/>
                  </a:solidFill>
                  <a:prstDash val="solid"/>
                </a:ln>
                <a:solidFill>
                  <a:schemeClr val="accent1">
                    <a:lumMod val="50000"/>
                  </a:schemeClr>
                </a:solidFill>
                <a:effectLst>
                  <a:outerShdw blurRad="50800" dist="38100" algn="l" rotWithShape="0">
                    <a:prstClr val="black">
                      <a:alpha val="40000"/>
                    </a:prstClr>
                  </a:outerShdw>
                  <a:reflection blurRad="6350" stA="55000" endA="300" endPos="45500" dir="5400000" sy="-100000" algn="bl" rotWithShape="0"/>
                </a:effectLst>
              </a:rPr>
              <a:t>Đề</a:t>
            </a:r>
            <a:r>
              <a:rPr lang="en-US" sz="5400" b="1" dirty="0">
                <a:ln w="22225">
                  <a:solidFill>
                    <a:schemeClr val="accent1"/>
                  </a:solidFill>
                  <a:prstDash val="solid"/>
                </a:ln>
                <a:solidFill>
                  <a:schemeClr val="accent1">
                    <a:lumMod val="50000"/>
                  </a:schemeClr>
                </a:solidFill>
                <a:effectLst>
                  <a:outerShdw blurRad="50800" dist="38100" algn="l" rotWithShape="0">
                    <a:prstClr val="black">
                      <a:alpha val="40000"/>
                    </a:prstClr>
                  </a:outerShdw>
                  <a:reflection blurRad="6350" stA="55000" endA="300" endPos="45500" dir="5400000" sy="-100000" algn="bl" rotWithShape="0"/>
                </a:effectLst>
              </a:rPr>
              <a:t> </a:t>
            </a:r>
            <a:r>
              <a:rPr lang="en-US" sz="5400" b="1" dirty="0" err="1">
                <a:ln w="22225">
                  <a:solidFill>
                    <a:schemeClr val="accent1"/>
                  </a:solidFill>
                  <a:prstDash val="solid"/>
                </a:ln>
                <a:solidFill>
                  <a:schemeClr val="accent1">
                    <a:lumMod val="50000"/>
                  </a:schemeClr>
                </a:solidFill>
                <a:effectLst>
                  <a:outerShdw blurRad="50800" dist="38100" algn="l" rotWithShape="0">
                    <a:prstClr val="black">
                      <a:alpha val="40000"/>
                    </a:prstClr>
                  </a:outerShdw>
                  <a:reflection blurRad="6350" stA="55000" endA="300" endPos="45500" dir="5400000" sy="-100000" algn="bl" rotWithShape="0"/>
                </a:effectLst>
              </a:rPr>
              <a:t>tài</a:t>
            </a:r>
            <a:r>
              <a:rPr lang="en-US" sz="5400" b="1" dirty="0">
                <a:ln w="22225">
                  <a:solidFill>
                    <a:schemeClr val="accent1"/>
                  </a:solidFill>
                  <a:prstDash val="solid"/>
                </a:ln>
                <a:solidFill>
                  <a:schemeClr val="accent1">
                    <a:lumMod val="50000"/>
                  </a:schemeClr>
                </a:solidFill>
                <a:effectLst>
                  <a:outerShdw blurRad="50800" dist="38100" algn="l" rotWithShape="0">
                    <a:prstClr val="black">
                      <a:alpha val="40000"/>
                    </a:prstClr>
                  </a:outerShdw>
                  <a:reflection blurRad="6350" stA="55000" endA="300" endPos="45500" dir="5400000" sy="-100000" algn="bl" rotWithShape="0"/>
                </a:effectLst>
              </a:rPr>
              <a:t>: PHÂN LOẠI TRÁI SƠRI</a:t>
            </a:r>
            <a:endParaRPr lang="en-US" sz="5400" b="1" cap="none" spc="0" dirty="0">
              <a:ln w="22225">
                <a:solidFill>
                  <a:schemeClr val="accent1"/>
                </a:solidFill>
                <a:prstDash val="solid"/>
              </a:ln>
              <a:solidFill>
                <a:schemeClr val="accent1">
                  <a:lumMod val="50000"/>
                </a:schemeClr>
              </a:solidFill>
              <a:effectLst>
                <a:outerShdw blurRad="50800" dist="38100" algn="l" rotWithShape="0">
                  <a:prstClr val="black">
                    <a:alpha val="40000"/>
                  </a:prstClr>
                </a:outerShdw>
                <a:reflection blurRad="6350" stA="55000" endA="300" endPos="45500" dir="5400000" sy="-100000" algn="bl" rotWithShape="0"/>
              </a:effectLst>
            </a:endParaRPr>
          </a:p>
        </p:txBody>
      </p:sp>
    </p:spTree>
    <p:extLst>
      <p:ext uri="{BB962C8B-B14F-4D97-AF65-F5344CB8AC3E}">
        <p14:creationId xmlns:p14="http://schemas.microsoft.com/office/powerpoint/2010/main" val="2751947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7E816-9744-41C9-9336-3029444F9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5" name="Picture 4">
            <a:extLst>
              <a:ext uri="{FF2B5EF4-FFF2-40B4-BE49-F238E27FC236}">
                <a16:creationId xmlns:a16="http://schemas.microsoft.com/office/drawing/2014/main" id="{1E085E43-9C9F-4E7B-9B31-7121EB181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556" y="411715"/>
            <a:ext cx="4597765" cy="2118072"/>
          </a:xfrm>
          <a:prstGeom prst="rect">
            <a:avLst/>
          </a:prstGeom>
        </p:spPr>
      </p:pic>
      <p:pic>
        <p:nvPicPr>
          <p:cNvPr id="7" name="Picture 6">
            <a:extLst>
              <a:ext uri="{FF2B5EF4-FFF2-40B4-BE49-F238E27FC236}">
                <a16:creationId xmlns:a16="http://schemas.microsoft.com/office/drawing/2014/main" id="{71861FCE-F829-4D3F-9119-F8E797597B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405" y="3429000"/>
            <a:ext cx="2442064" cy="2407989"/>
          </a:xfrm>
          <a:prstGeom prst="rect">
            <a:avLst/>
          </a:prstGeom>
        </p:spPr>
      </p:pic>
      <p:sp>
        <p:nvSpPr>
          <p:cNvPr id="8" name="Rectangle 7">
            <a:extLst>
              <a:ext uri="{FF2B5EF4-FFF2-40B4-BE49-F238E27FC236}">
                <a16:creationId xmlns:a16="http://schemas.microsoft.com/office/drawing/2014/main" id="{E9B39B53-69C8-451C-B1E8-A246A98673F2}"/>
              </a:ext>
            </a:extLst>
          </p:cNvPr>
          <p:cNvSpPr/>
          <p:nvPr/>
        </p:nvSpPr>
        <p:spPr>
          <a:xfrm>
            <a:off x="3672220" y="2535686"/>
            <a:ext cx="4172435" cy="523220"/>
          </a:xfrm>
          <a:prstGeom prst="rect">
            <a:avLst/>
          </a:prstGeom>
          <a:noFill/>
        </p:spPr>
        <p:txBody>
          <a:bodyPr wrap="square" lIns="91440" tIns="45720" rIns="91440" bIns="45720">
            <a:spAutoFit/>
          </a:bodyPr>
          <a:lstStyle/>
          <a:p>
            <a:pPr algn="ctr"/>
            <a:r>
              <a:rPr lang="en-US" sz="2800" dirty="0" err="1">
                <a:ln w="0"/>
                <a:effectLst>
                  <a:outerShdw blurRad="38100" dist="19050" dir="2700000" algn="tl" rotWithShape="0">
                    <a:schemeClr val="dk1">
                      <a:alpha val="40000"/>
                    </a:schemeClr>
                  </a:outerShdw>
                </a:effectLst>
              </a:rPr>
              <a:t>Vòng</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lặp</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thứ</a:t>
            </a:r>
            <a:r>
              <a:rPr lang="en-US" sz="2800" dirty="0">
                <a:ln w="0"/>
                <a:effectLst>
                  <a:outerShdw blurRad="38100" dist="19050" dir="2700000" algn="tl" rotWithShape="0">
                    <a:schemeClr val="dk1">
                      <a:alpha val="40000"/>
                    </a:schemeClr>
                  </a:outerShdw>
                </a:effectLst>
              </a:rPr>
              <a:t> 3</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B6EB3ADE-9CAE-415E-8ED1-40D1D0C47C67}"/>
              </a:ext>
            </a:extLst>
          </p:cNvPr>
          <p:cNvSpPr/>
          <p:nvPr/>
        </p:nvSpPr>
        <p:spPr>
          <a:xfrm>
            <a:off x="3672220" y="5836989"/>
            <a:ext cx="4597765" cy="523220"/>
          </a:xfrm>
          <a:prstGeom prst="rect">
            <a:avLst/>
          </a:prstGeom>
          <a:noFill/>
        </p:spPr>
        <p:txBody>
          <a:bodyPr wrap="square" lIns="91440" tIns="45720" rIns="91440" bIns="45720">
            <a:spAutoFit/>
          </a:bodyPr>
          <a:lstStyle/>
          <a:p>
            <a:pPr algn="ctr"/>
            <a:r>
              <a:rPr lang="en-US" sz="2800" dirty="0" err="1">
                <a:ln w="0"/>
                <a:effectLst>
                  <a:outerShdw blurRad="38100" dist="19050" dir="2700000" algn="tl" rotWithShape="0">
                    <a:schemeClr val="dk1">
                      <a:alpha val="40000"/>
                    </a:schemeClr>
                  </a:outerShdw>
                </a:effectLst>
              </a:rPr>
              <a:t>Kết</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hợp</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các</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bộ</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phân</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loại</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yếu</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6019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4250-33FC-4F54-BF89-C35F97C01EF9}"/>
              </a:ext>
            </a:extLst>
          </p:cNvPr>
          <p:cNvSpPr>
            <a:spLocks noGrp="1"/>
          </p:cNvSpPr>
          <p:nvPr>
            <p:ph type="title"/>
          </p:nvPr>
        </p:nvSpPr>
        <p:spPr>
          <a:xfrm>
            <a:off x="1616833" y="129208"/>
            <a:ext cx="7434401" cy="1113183"/>
          </a:xfrm>
        </p:spPr>
        <p:txBody>
          <a:bodyPr/>
          <a:lstStyle/>
          <a:p>
            <a:pPr algn="l"/>
            <a:r>
              <a:rPr lang="en-US" b="1" dirty="0"/>
              <a:t>2.2.4 </a:t>
            </a:r>
            <a:r>
              <a:rPr lang="en-US" b="1" dirty="0" err="1"/>
              <a:t>Mô</a:t>
            </a:r>
            <a:r>
              <a:rPr lang="en-US" b="1" dirty="0"/>
              <a:t> </a:t>
            </a:r>
            <a:r>
              <a:rPr lang="en-US" b="1" dirty="0" err="1"/>
              <a:t>hình</a:t>
            </a:r>
            <a:r>
              <a:rPr lang="en-US" b="1" dirty="0"/>
              <a:t> </a:t>
            </a:r>
            <a:r>
              <a:rPr lang="en-US" b="1" dirty="0" err="1"/>
              <a:t>phân</a:t>
            </a:r>
            <a:r>
              <a:rPr lang="en-US" b="1" dirty="0"/>
              <a:t> </a:t>
            </a:r>
            <a:r>
              <a:rPr lang="en-US" b="1" dirty="0" err="1"/>
              <a:t>tầng</a:t>
            </a:r>
            <a:r>
              <a:rPr lang="en-US" b="1" dirty="0"/>
              <a:t> Cascade</a:t>
            </a:r>
          </a:p>
        </p:txBody>
      </p:sp>
      <p:pic>
        <p:nvPicPr>
          <p:cNvPr id="3" name="Picture 2">
            <a:extLst>
              <a:ext uri="{FF2B5EF4-FFF2-40B4-BE49-F238E27FC236}">
                <a16:creationId xmlns:a16="http://schemas.microsoft.com/office/drawing/2014/main" id="{A638DA09-F54D-440D-AF6E-18A722BA1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5" name="Picture 4">
            <a:extLst>
              <a:ext uri="{FF2B5EF4-FFF2-40B4-BE49-F238E27FC236}">
                <a16:creationId xmlns:a16="http://schemas.microsoft.com/office/drawing/2014/main" id="{EC1A0F2A-5623-4662-BDC5-2F8A4AD37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784" y="1563756"/>
            <a:ext cx="6004431" cy="3509633"/>
          </a:xfrm>
          <a:prstGeom prst="rect">
            <a:avLst/>
          </a:prstGeom>
        </p:spPr>
      </p:pic>
    </p:spTree>
    <p:extLst>
      <p:ext uri="{BB962C8B-B14F-4D97-AF65-F5344CB8AC3E}">
        <p14:creationId xmlns:p14="http://schemas.microsoft.com/office/powerpoint/2010/main" val="295292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DD20-DACB-4F6B-A4FF-FBE910786D91}"/>
              </a:ext>
            </a:extLst>
          </p:cNvPr>
          <p:cNvSpPr>
            <a:spLocks noGrp="1"/>
          </p:cNvSpPr>
          <p:nvPr>
            <p:ph type="title"/>
          </p:nvPr>
        </p:nvSpPr>
        <p:spPr>
          <a:xfrm>
            <a:off x="1484311" y="129208"/>
            <a:ext cx="10018713" cy="6139070"/>
          </a:xfrm>
        </p:spPr>
        <p:txBody>
          <a:bodyPr>
            <a:normAutofit/>
          </a:bodyPr>
          <a:lstStyle/>
          <a:p>
            <a:pPr algn="l"/>
            <a:r>
              <a:rPr lang="en-US" sz="2800" dirty="0"/>
              <a:t>Ở </a:t>
            </a:r>
            <a:r>
              <a:rPr lang="en-US" sz="2800" dirty="0" err="1"/>
              <a:t>mỗi</a:t>
            </a:r>
            <a:r>
              <a:rPr lang="en-US" sz="2800" dirty="0"/>
              <a:t> </a:t>
            </a:r>
            <a:r>
              <a:rPr lang="en-US" sz="2800" dirty="0" err="1"/>
              <a:t>bộ</a:t>
            </a:r>
            <a:r>
              <a:rPr lang="en-US" sz="2800" dirty="0"/>
              <a:t> </a:t>
            </a:r>
            <a:r>
              <a:rPr lang="en-US" sz="2800" dirty="0" err="1"/>
              <a:t>phân</a:t>
            </a:r>
            <a:r>
              <a:rPr lang="en-US" sz="2800" dirty="0"/>
              <a:t> </a:t>
            </a:r>
            <a:r>
              <a:rPr lang="en-US" sz="2800" dirty="0" err="1"/>
              <a:t>loại</a:t>
            </a:r>
            <a:r>
              <a:rPr lang="en-US" sz="2800" dirty="0"/>
              <a:t>, </a:t>
            </a:r>
            <a:r>
              <a:rPr lang="en-US" sz="2800" dirty="0" err="1"/>
              <a:t>giá</a:t>
            </a:r>
            <a:r>
              <a:rPr lang="en-US" sz="2800" dirty="0"/>
              <a:t> </a:t>
            </a:r>
            <a:r>
              <a:rPr lang="en-US" sz="2800" dirty="0" err="1"/>
              <a:t>trị</a:t>
            </a:r>
            <a:r>
              <a:rPr lang="en-US" sz="2800" dirty="0"/>
              <a:t> ng</a:t>
            </a:r>
            <a:r>
              <a:rPr lang="vi-VN" sz="2800" dirty="0"/>
              <a:t>ư</a:t>
            </a:r>
            <a:r>
              <a:rPr lang="en-US" sz="2800" dirty="0" err="1"/>
              <a:t>ỡng</a:t>
            </a:r>
            <a:r>
              <a:rPr lang="en-US" sz="2800" dirty="0"/>
              <a:t> </a:t>
            </a:r>
            <a:r>
              <a:rPr lang="en-US" sz="2800" dirty="0" err="1"/>
              <a:t>là</a:t>
            </a:r>
            <a:r>
              <a:rPr lang="en-US" sz="2800" dirty="0"/>
              <a:t> </a:t>
            </a:r>
            <a:r>
              <a:rPr lang="en-US" sz="2800" dirty="0" err="1"/>
              <a:t>kết</a:t>
            </a:r>
            <a:r>
              <a:rPr lang="en-US" sz="2800" dirty="0"/>
              <a:t> </a:t>
            </a:r>
            <a:r>
              <a:rPr lang="en-US" sz="2800" dirty="0" err="1"/>
              <a:t>quả</a:t>
            </a:r>
            <a:r>
              <a:rPr lang="en-US" sz="2800" dirty="0"/>
              <a:t> </a:t>
            </a:r>
            <a:r>
              <a:rPr lang="en-US" sz="2800" dirty="0" err="1"/>
              <a:t>quả</a:t>
            </a:r>
            <a:r>
              <a:rPr lang="en-US" sz="2800" dirty="0"/>
              <a:t> </a:t>
            </a:r>
            <a:r>
              <a:rPr lang="en-US" sz="2800" dirty="0" err="1"/>
              <a:t>quá</a:t>
            </a:r>
            <a:r>
              <a:rPr lang="en-US" sz="2800" dirty="0"/>
              <a:t> </a:t>
            </a:r>
            <a:r>
              <a:rPr lang="en-US" sz="2800" dirty="0" err="1"/>
              <a:t>trình</a:t>
            </a:r>
            <a:r>
              <a:rPr lang="en-US" sz="2800" dirty="0"/>
              <a:t> </a:t>
            </a:r>
            <a:r>
              <a:rPr lang="en-US" sz="2800" dirty="0" err="1"/>
              <a:t>huấn</a:t>
            </a:r>
            <a:r>
              <a:rPr lang="en-US" sz="2800" dirty="0"/>
              <a:t> </a:t>
            </a:r>
            <a:r>
              <a:rPr lang="en-US" sz="2800" dirty="0" err="1"/>
              <a:t>luyện</a:t>
            </a:r>
            <a:r>
              <a:rPr lang="en-US" sz="2800" dirty="0"/>
              <a:t> đ</a:t>
            </a:r>
            <a:r>
              <a:rPr lang="vi-VN" sz="2800" dirty="0"/>
              <a:t>ư</a:t>
            </a:r>
            <a:r>
              <a:rPr lang="en-US" sz="2800" dirty="0" err="1"/>
              <a:t>ợc</a:t>
            </a:r>
            <a:r>
              <a:rPr lang="en-US" sz="2800" dirty="0"/>
              <a:t> </a:t>
            </a:r>
            <a:r>
              <a:rPr lang="en-US" sz="2800" dirty="0" err="1"/>
              <a:t>mô</a:t>
            </a:r>
            <a:r>
              <a:rPr lang="en-US" sz="2800" dirty="0"/>
              <a:t> </a:t>
            </a:r>
            <a:r>
              <a:rPr lang="en-US" sz="2800" dirty="0" err="1"/>
              <a:t>tả</a:t>
            </a:r>
            <a:r>
              <a:rPr lang="en-US" sz="2800" dirty="0"/>
              <a:t> </a:t>
            </a:r>
            <a:r>
              <a:rPr lang="en-US" sz="2800" dirty="0" err="1"/>
              <a:t>nh</a:t>
            </a:r>
            <a:r>
              <a:rPr lang="vi-VN" sz="2800" dirty="0"/>
              <a:t>ư</a:t>
            </a:r>
            <a:r>
              <a:rPr lang="en-US" sz="2800" dirty="0"/>
              <a:t> </a:t>
            </a:r>
            <a:r>
              <a:rPr lang="en-US" sz="2800" dirty="0" err="1"/>
              <a:t>sau</a:t>
            </a:r>
            <a:r>
              <a:rPr lang="en-US" sz="2800" dirty="0"/>
              <a:t>:</a:t>
            </a:r>
            <a:br>
              <a:rPr lang="en-US" sz="2800" dirty="0"/>
            </a:br>
            <a:br>
              <a:rPr lang="en-US" sz="2800" dirty="0"/>
            </a:br>
            <a:r>
              <a:rPr lang="en-US" sz="2800" dirty="0"/>
              <a:t>	- </a:t>
            </a:r>
            <a:r>
              <a:rPr lang="en-US" sz="2800" dirty="0" err="1"/>
              <a:t>Mẫu</a:t>
            </a:r>
            <a:r>
              <a:rPr lang="en-US" sz="2800" dirty="0"/>
              <a:t> </a:t>
            </a:r>
            <a:r>
              <a:rPr lang="en-US" sz="2800" dirty="0" err="1"/>
              <a:t>huấn</a:t>
            </a:r>
            <a:r>
              <a:rPr lang="en-US" sz="2800" dirty="0"/>
              <a:t> </a:t>
            </a:r>
            <a:r>
              <a:rPr lang="en-US" sz="2800" dirty="0" err="1"/>
              <a:t>luyện</a:t>
            </a:r>
            <a:r>
              <a:rPr lang="en-US" sz="2800" dirty="0"/>
              <a:t> </a:t>
            </a:r>
            <a:r>
              <a:rPr lang="en-US" sz="2800" dirty="0" err="1"/>
              <a:t>gồm</a:t>
            </a:r>
            <a:r>
              <a:rPr lang="en-US" sz="2800" dirty="0"/>
              <a:t> </a:t>
            </a:r>
            <a:r>
              <a:rPr lang="en-US" sz="2800" dirty="0" err="1"/>
              <a:t>có</a:t>
            </a:r>
            <a:r>
              <a:rPr lang="en-US" sz="2800" dirty="0"/>
              <a:t> </a:t>
            </a:r>
            <a:r>
              <a:rPr lang="en-US" sz="2800" dirty="0" err="1"/>
              <a:t>tập</a:t>
            </a:r>
            <a:r>
              <a:rPr lang="en-US" sz="2800" dirty="0"/>
              <a:t> </a:t>
            </a:r>
            <a:r>
              <a:rPr lang="en-US" sz="2800" dirty="0" err="1"/>
              <a:t>ảnh</a:t>
            </a:r>
            <a:r>
              <a:rPr lang="en-US" sz="2800" dirty="0"/>
              <a:t> d</a:t>
            </a:r>
            <a:r>
              <a:rPr lang="vi-VN" sz="2800" dirty="0"/>
              <a:t>ư</a:t>
            </a:r>
            <a:r>
              <a:rPr lang="en-US" sz="2800" dirty="0" err="1"/>
              <a:t>ơng</a:t>
            </a:r>
            <a:r>
              <a:rPr lang="en-US" sz="2800" dirty="0"/>
              <a:t> (</a:t>
            </a:r>
            <a:r>
              <a:rPr lang="en-US" sz="2800" dirty="0" err="1"/>
              <a:t>có</a:t>
            </a:r>
            <a:r>
              <a:rPr lang="en-US" sz="2800" dirty="0"/>
              <a:t> </a:t>
            </a:r>
            <a:r>
              <a:rPr lang="en-US" sz="2800" dirty="0" err="1"/>
              <a:t>vật</a:t>
            </a:r>
            <a:r>
              <a:rPr lang="en-US" sz="2800" dirty="0"/>
              <a:t> </a:t>
            </a:r>
            <a:r>
              <a:rPr lang="en-US" sz="2800" dirty="0" err="1"/>
              <a:t>thể</a:t>
            </a:r>
            <a:r>
              <a:rPr lang="en-US" sz="2800" dirty="0"/>
              <a:t>), </a:t>
            </a:r>
            <a:r>
              <a:rPr lang="en-US" sz="2800" dirty="0" err="1"/>
              <a:t>tập</a:t>
            </a:r>
            <a:r>
              <a:rPr lang="en-US" sz="2800" dirty="0"/>
              <a:t> </a:t>
            </a:r>
            <a:r>
              <a:rPr lang="en-US" sz="2800" dirty="0" err="1"/>
              <a:t>ảnh</a:t>
            </a:r>
            <a:r>
              <a:rPr lang="en-US" sz="2800" dirty="0"/>
              <a:t> </a:t>
            </a:r>
            <a:r>
              <a:rPr lang="en-US" sz="2800" dirty="0" err="1"/>
              <a:t>âm</a:t>
            </a:r>
            <a:r>
              <a:rPr lang="en-US" sz="2800" dirty="0"/>
              <a:t> (</a:t>
            </a:r>
            <a:r>
              <a:rPr lang="en-US" sz="2800" dirty="0" err="1"/>
              <a:t>không</a:t>
            </a:r>
            <a:r>
              <a:rPr lang="en-US" sz="2800" dirty="0"/>
              <a:t> </a:t>
            </a:r>
            <a:r>
              <a:rPr lang="en-US" sz="2800" dirty="0" err="1"/>
              <a:t>có</a:t>
            </a:r>
            <a:r>
              <a:rPr lang="en-US" sz="2800" dirty="0"/>
              <a:t> </a:t>
            </a:r>
            <a:r>
              <a:rPr lang="en-US" sz="2800" dirty="0" err="1"/>
              <a:t>vật</a:t>
            </a:r>
            <a:r>
              <a:rPr lang="en-US" sz="2800" dirty="0"/>
              <a:t> </a:t>
            </a:r>
            <a:r>
              <a:rPr lang="en-US" sz="2800" dirty="0" err="1"/>
              <a:t>thể</a:t>
            </a:r>
            <a:r>
              <a:rPr lang="en-US" sz="2800" dirty="0"/>
              <a:t>).</a:t>
            </a:r>
            <a:br>
              <a:rPr lang="en-US" sz="2800" dirty="0"/>
            </a:br>
            <a:br>
              <a:rPr lang="en-US" sz="2800" dirty="0"/>
            </a:br>
            <a:r>
              <a:rPr lang="en-US" sz="2800" dirty="0"/>
              <a:t>	- </a:t>
            </a:r>
            <a:r>
              <a:rPr lang="en-US" sz="2800" dirty="0" err="1"/>
              <a:t>Quy</a:t>
            </a:r>
            <a:r>
              <a:rPr lang="en-US" sz="2800" dirty="0"/>
              <a:t> </a:t>
            </a:r>
            <a:r>
              <a:rPr lang="en-US" sz="2800" dirty="0" err="1"/>
              <a:t>định</a:t>
            </a:r>
            <a:r>
              <a:rPr lang="en-US" sz="2800" dirty="0"/>
              <a:t> </a:t>
            </a:r>
            <a:r>
              <a:rPr lang="en-US" sz="2800" dirty="0" err="1"/>
              <a:t>số</a:t>
            </a:r>
            <a:r>
              <a:rPr lang="en-US" sz="2800" dirty="0"/>
              <a:t> l</a:t>
            </a:r>
            <a:r>
              <a:rPr lang="vi-VN" sz="2800" dirty="0"/>
              <a:t>ư</a:t>
            </a:r>
            <a:r>
              <a:rPr lang="en-US" sz="2800" dirty="0" err="1"/>
              <a:t>ợng</a:t>
            </a:r>
            <a:r>
              <a:rPr lang="en-US" sz="2800" dirty="0"/>
              <a:t> </a:t>
            </a:r>
            <a:r>
              <a:rPr lang="en-US" sz="2800" dirty="0" err="1"/>
              <a:t>bộ</a:t>
            </a:r>
            <a:r>
              <a:rPr lang="en-US" sz="2800" dirty="0"/>
              <a:t> </a:t>
            </a:r>
            <a:r>
              <a:rPr lang="en-US" sz="2800" dirty="0" err="1"/>
              <a:t>phân</a:t>
            </a:r>
            <a:r>
              <a:rPr lang="en-US" sz="2800" dirty="0"/>
              <a:t> </a:t>
            </a:r>
            <a:r>
              <a:rPr lang="en-US" sz="2800" dirty="0" err="1"/>
              <a:t>loại</a:t>
            </a:r>
            <a:r>
              <a:rPr lang="en-US" sz="2800" dirty="0"/>
              <a:t>.</a:t>
            </a:r>
            <a:br>
              <a:rPr lang="en-US" sz="2800" dirty="0"/>
            </a:br>
            <a:br>
              <a:rPr lang="en-US" sz="2800" dirty="0"/>
            </a:br>
            <a:r>
              <a:rPr lang="en-US" sz="2800" dirty="0"/>
              <a:t>	- Ở </a:t>
            </a:r>
            <a:r>
              <a:rPr lang="en-US" sz="2800" dirty="0" err="1"/>
              <a:t>mỗi</a:t>
            </a:r>
            <a:r>
              <a:rPr lang="en-US" sz="2800" dirty="0"/>
              <a:t> </a:t>
            </a:r>
            <a:r>
              <a:rPr lang="en-US" sz="2800" dirty="0" err="1"/>
              <a:t>bộ</a:t>
            </a:r>
            <a:r>
              <a:rPr lang="en-US" sz="2800" dirty="0"/>
              <a:t> </a:t>
            </a:r>
            <a:r>
              <a:rPr lang="en-US" sz="2800" dirty="0" err="1"/>
              <a:t>phân</a:t>
            </a:r>
            <a:r>
              <a:rPr lang="en-US" sz="2800" dirty="0"/>
              <a:t> </a:t>
            </a:r>
            <a:r>
              <a:rPr lang="en-US" sz="2800" dirty="0" err="1"/>
              <a:t>loại</a:t>
            </a:r>
            <a:r>
              <a:rPr lang="en-US" sz="2800" dirty="0"/>
              <a:t>, ta đ</a:t>
            </a:r>
            <a:r>
              <a:rPr lang="vi-VN" sz="2800" dirty="0"/>
              <a:t>ư</a:t>
            </a:r>
            <a:r>
              <a:rPr lang="en-US" sz="2800" dirty="0"/>
              <a:t>a </a:t>
            </a:r>
            <a:r>
              <a:rPr lang="en-US" sz="2800" dirty="0" err="1"/>
              <a:t>ngẫu</a:t>
            </a:r>
            <a:r>
              <a:rPr lang="en-US" sz="2800" dirty="0"/>
              <a:t> </a:t>
            </a:r>
            <a:r>
              <a:rPr lang="en-US" sz="2800" dirty="0" err="1"/>
              <a:t>nhiên</a:t>
            </a:r>
            <a:r>
              <a:rPr lang="en-US" sz="2800" dirty="0"/>
              <a:t> </a:t>
            </a:r>
            <a:r>
              <a:rPr lang="en-US" sz="2800" dirty="0" err="1"/>
              <a:t>một</a:t>
            </a:r>
            <a:r>
              <a:rPr lang="en-US" sz="2800" dirty="0"/>
              <a:t> </a:t>
            </a:r>
            <a:r>
              <a:rPr lang="en-US" sz="2800" dirty="0" err="1"/>
              <a:t>số</a:t>
            </a:r>
            <a:r>
              <a:rPr lang="en-US" sz="2800" dirty="0"/>
              <a:t> l</a:t>
            </a:r>
            <a:r>
              <a:rPr lang="vi-VN" sz="2800" dirty="0"/>
              <a:t>ư</a:t>
            </a:r>
            <a:r>
              <a:rPr lang="en-US" sz="2800" dirty="0" err="1"/>
              <a:t>ợng</a:t>
            </a:r>
            <a:r>
              <a:rPr lang="en-US" sz="2800" dirty="0"/>
              <a:t> </a:t>
            </a:r>
            <a:r>
              <a:rPr lang="en-US" sz="2800" dirty="0" err="1"/>
              <a:t>đặc</a:t>
            </a:r>
            <a:r>
              <a:rPr lang="en-US" sz="2800" dirty="0"/>
              <a:t> tr</a:t>
            </a:r>
            <a:r>
              <a:rPr lang="vi-VN" sz="2800" dirty="0"/>
              <a:t>ư</a:t>
            </a:r>
            <a:r>
              <a:rPr lang="en-US" sz="2800" dirty="0"/>
              <a:t>ng </a:t>
            </a:r>
            <a:r>
              <a:rPr lang="en-US" sz="2800" dirty="0" err="1"/>
              <a:t>và</a:t>
            </a:r>
            <a:r>
              <a:rPr lang="en-US" sz="2800" dirty="0"/>
              <a:t> </a:t>
            </a:r>
            <a:r>
              <a:rPr lang="en-US" sz="2800" dirty="0" err="1"/>
              <a:t>ảnh</a:t>
            </a:r>
            <a:r>
              <a:rPr lang="en-US" sz="2800" dirty="0"/>
              <a:t> d</a:t>
            </a:r>
            <a:r>
              <a:rPr lang="vi-VN" sz="2800" dirty="0"/>
              <a:t>ư</a:t>
            </a:r>
            <a:r>
              <a:rPr lang="en-US" sz="2800" dirty="0" err="1"/>
              <a:t>ơng</a:t>
            </a:r>
            <a:r>
              <a:rPr lang="en-US" sz="2800" dirty="0"/>
              <a:t>. Ch</a:t>
            </a:r>
            <a:r>
              <a:rPr lang="vi-VN" sz="2800" dirty="0"/>
              <a:t>ư</a:t>
            </a:r>
            <a:r>
              <a:rPr lang="en-US" sz="2800" dirty="0" err="1"/>
              <a:t>ơng</a:t>
            </a:r>
            <a:r>
              <a:rPr lang="en-US" sz="2800" dirty="0"/>
              <a:t> </a:t>
            </a:r>
            <a:r>
              <a:rPr lang="en-US" sz="2800" dirty="0" err="1"/>
              <a:t>trình</a:t>
            </a:r>
            <a:r>
              <a:rPr lang="en-US" sz="2800" dirty="0"/>
              <a:t> </a:t>
            </a:r>
            <a:r>
              <a:rPr lang="en-US" sz="2800" dirty="0" err="1"/>
              <a:t>sẽ</a:t>
            </a:r>
            <a:r>
              <a:rPr lang="en-US" sz="2800" dirty="0"/>
              <a:t>  </a:t>
            </a:r>
            <a:r>
              <a:rPr lang="en-US" sz="2800" dirty="0" err="1"/>
              <a:t>tính</a:t>
            </a:r>
            <a:r>
              <a:rPr lang="en-US" sz="2800" dirty="0"/>
              <a:t> đ</a:t>
            </a:r>
            <a:r>
              <a:rPr lang="vi-VN" sz="2800" dirty="0"/>
              <a:t>ư</a:t>
            </a:r>
            <a:r>
              <a:rPr lang="en-US" sz="2800" dirty="0"/>
              <a:t>a ra </a:t>
            </a:r>
            <a:r>
              <a:rPr lang="en-US" sz="2800" dirty="0" err="1"/>
              <a:t>tỉ</a:t>
            </a:r>
            <a:r>
              <a:rPr lang="en-US" sz="2800" dirty="0"/>
              <a:t> </a:t>
            </a:r>
            <a:r>
              <a:rPr lang="en-US" sz="2800" dirty="0" err="1"/>
              <a:t>lệ</a:t>
            </a:r>
            <a:r>
              <a:rPr lang="en-US" sz="2800" dirty="0"/>
              <a:t> </a:t>
            </a:r>
            <a:r>
              <a:rPr lang="en-US" sz="2800" dirty="0" err="1"/>
              <a:t>nhận</a:t>
            </a:r>
            <a:r>
              <a:rPr lang="en-US" sz="2800" dirty="0"/>
              <a:t> </a:t>
            </a:r>
            <a:r>
              <a:rPr lang="en-US" sz="2800" dirty="0" err="1"/>
              <a:t>dạng</a:t>
            </a:r>
            <a:r>
              <a:rPr lang="en-US" sz="2800" dirty="0"/>
              <a:t> </a:t>
            </a:r>
            <a:r>
              <a:rPr lang="en-US" sz="2800" dirty="0" err="1"/>
              <a:t>đúng</a:t>
            </a:r>
            <a:r>
              <a:rPr lang="en-US" sz="2800" dirty="0"/>
              <a:t> </a:t>
            </a:r>
            <a:r>
              <a:rPr lang="en-US" sz="2800" dirty="0" err="1"/>
              <a:t>và</a:t>
            </a:r>
            <a:r>
              <a:rPr lang="en-US" sz="2800" dirty="0"/>
              <a:t> </a:t>
            </a:r>
            <a:r>
              <a:rPr lang="en-US" sz="2800" dirty="0" err="1"/>
              <a:t>sai</a:t>
            </a:r>
            <a:r>
              <a:rPr lang="en-US" sz="2800" dirty="0"/>
              <a:t>. Sau </a:t>
            </a:r>
            <a:r>
              <a:rPr lang="en-US" sz="2800" dirty="0" err="1"/>
              <a:t>mỗi</a:t>
            </a:r>
            <a:r>
              <a:rPr lang="en-US" sz="2800" dirty="0"/>
              <a:t> </a:t>
            </a:r>
            <a:r>
              <a:rPr lang="en-US" sz="2800" dirty="0" err="1"/>
              <a:t>lần</a:t>
            </a:r>
            <a:r>
              <a:rPr lang="en-US" sz="2800" dirty="0"/>
              <a:t> </a:t>
            </a:r>
            <a:r>
              <a:rPr lang="en-US" sz="2800" dirty="0" err="1"/>
              <a:t>lặp</a:t>
            </a:r>
            <a:r>
              <a:rPr lang="en-US" sz="2800" dirty="0"/>
              <a:t> </a:t>
            </a:r>
            <a:r>
              <a:rPr lang="en-US" sz="2800" dirty="0" err="1"/>
              <a:t>sẽ</a:t>
            </a:r>
            <a:r>
              <a:rPr lang="en-US" sz="2800" dirty="0"/>
              <a:t> </a:t>
            </a:r>
            <a:r>
              <a:rPr lang="en-US" sz="2800" dirty="0" err="1"/>
              <a:t>tăng</a:t>
            </a:r>
            <a:r>
              <a:rPr lang="en-US" sz="2800" dirty="0"/>
              <a:t> </a:t>
            </a:r>
            <a:r>
              <a:rPr lang="en-US" sz="2800" dirty="0" err="1"/>
              <a:t>số</a:t>
            </a:r>
            <a:r>
              <a:rPr lang="en-US" sz="2800" dirty="0"/>
              <a:t> l</a:t>
            </a:r>
            <a:r>
              <a:rPr lang="vi-VN" sz="2800" dirty="0"/>
              <a:t>ư</a:t>
            </a:r>
            <a:r>
              <a:rPr lang="en-US" sz="2800" dirty="0" err="1"/>
              <a:t>ợng</a:t>
            </a:r>
            <a:r>
              <a:rPr lang="en-US" sz="2800" dirty="0"/>
              <a:t> </a:t>
            </a:r>
            <a:r>
              <a:rPr lang="en-US" sz="2800" dirty="0" err="1"/>
              <a:t>đặc</a:t>
            </a:r>
            <a:r>
              <a:rPr lang="en-US" sz="2800" dirty="0"/>
              <a:t> tr</a:t>
            </a:r>
            <a:r>
              <a:rPr lang="vi-VN" sz="2800" dirty="0"/>
              <a:t>ư</a:t>
            </a:r>
            <a:r>
              <a:rPr lang="en-US" sz="2800" dirty="0"/>
              <a:t>ng </a:t>
            </a:r>
            <a:r>
              <a:rPr lang="en-US" sz="2800" dirty="0" err="1"/>
              <a:t>và</a:t>
            </a:r>
            <a:r>
              <a:rPr lang="en-US" sz="2800" dirty="0"/>
              <a:t> </a:t>
            </a:r>
            <a:r>
              <a:rPr lang="en-US" sz="2800" dirty="0" err="1"/>
              <a:t>cập</a:t>
            </a:r>
            <a:r>
              <a:rPr lang="en-US" sz="2800" dirty="0"/>
              <a:t> </a:t>
            </a:r>
            <a:r>
              <a:rPr lang="en-US" sz="2800" dirty="0" err="1"/>
              <a:t>nhật</a:t>
            </a:r>
            <a:r>
              <a:rPr lang="en-US" sz="2800" dirty="0"/>
              <a:t> </a:t>
            </a:r>
            <a:r>
              <a:rPr lang="en-US" sz="2800" dirty="0" err="1"/>
              <a:t>lỉ</a:t>
            </a:r>
            <a:r>
              <a:rPr lang="en-US" sz="2800" dirty="0"/>
              <a:t> </a:t>
            </a:r>
            <a:r>
              <a:rPr lang="en-US" sz="2800" dirty="0" err="1"/>
              <a:t>lệ</a:t>
            </a:r>
            <a:r>
              <a:rPr lang="en-US" sz="2800" dirty="0"/>
              <a:t> </a:t>
            </a:r>
            <a:r>
              <a:rPr lang="en-US" sz="2800" dirty="0" err="1"/>
              <a:t>mới</a:t>
            </a:r>
            <a:r>
              <a:rPr lang="en-US" sz="2800" dirty="0"/>
              <a:t>. Ch</a:t>
            </a:r>
            <a:r>
              <a:rPr lang="vi-VN" sz="2800" dirty="0"/>
              <a:t>ư</a:t>
            </a:r>
            <a:r>
              <a:rPr lang="en-US" sz="2800" dirty="0" err="1"/>
              <a:t>ơng</a:t>
            </a:r>
            <a:r>
              <a:rPr lang="en-US" sz="2800" dirty="0"/>
              <a:t> </a:t>
            </a:r>
            <a:r>
              <a:rPr lang="en-US" sz="2800" dirty="0" err="1"/>
              <a:t>trình</a:t>
            </a:r>
            <a:r>
              <a:rPr lang="en-US" sz="2800" dirty="0"/>
              <a:t> </a:t>
            </a:r>
            <a:r>
              <a:rPr lang="en-US" sz="2800" dirty="0" err="1"/>
              <a:t>dừng</a:t>
            </a:r>
            <a:r>
              <a:rPr lang="en-US" sz="2800" dirty="0"/>
              <a:t> </a:t>
            </a:r>
            <a:r>
              <a:rPr lang="en-US" sz="2800" dirty="0" err="1"/>
              <a:t>lại</a:t>
            </a:r>
            <a:r>
              <a:rPr lang="en-US" sz="2800" dirty="0"/>
              <a:t> </a:t>
            </a:r>
            <a:r>
              <a:rPr lang="en-US" sz="2800" dirty="0" err="1"/>
              <a:t>khi</a:t>
            </a:r>
            <a:r>
              <a:rPr lang="en-US" sz="2800" dirty="0"/>
              <a:t> </a:t>
            </a:r>
            <a:r>
              <a:rPr lang="en-US" sz="2800" dirty="0" err="1"/>
              <a:t>hai</a:t>
            </a:r>
            <a:r>
              <a:rPr lang="en-US" sz="2800" dirty="0"/>
              <a:t> </a:t>
            </a:r>
            <a:r>
              <a:rPr lang="en-US" sz="2800" dirty="0" err="1"/>
              <a:t>tỉ</a:t>
            </a:r>
            <a:r>
              <a:rPr lang="en-US" sz="2800" dirty="0"/>
              <a:t> </a:t>
            </a:r>
            <a:r>
              <a:rPr lang="en-US" sz="2800" dirty="0" err="1"/>
              <a:t>lệ</a:t>
            </a:r>
            <a:r>
              <a:rPr lang="en-US" sz="2800" dirty="0"/>
              <a:t> </a:t>
            </a:r>
            <a:r>
              <a:rPr lang="en-US" sz="2800" dirty="0" err="1"/>
              <a:t>này</a:t>
            </a:r>
            <a:r>
              <a:rPr lang="en-US" sz="2800" dirty="0"/>
              <a:t> </a:t>
            </a:r>
            <a:r>
              <a:rPr lang="en-US" sz="2800" dirty="0" err="1"/>
              <a:t>bằng</a:t>
            </a:r>
            <a:r>
              <a:rPr lang="en-US" sz="2800" dirty="0"/>
              <a:t> </a:t>
            </a:r>
            <a:r>
              <a:rPr lang="en-US" sz="2800" dirty="0" err="1"/>
              <a:t>nhau</a:t>
            </a:r>
            <a:r>
              <a:rPr lang="en-US" sz="2800" dirty="0"/>
              <a:t>, </a:t>
            </a:r>
            <a:r>
              <a:rPr lang="en-US" sz="2800" dirty="0" err="1"/>
              <a:t>đây</a:t>
            </a:r>
            <a:r>
              <a:rPr lang="en-US" sz="2800" dirty="0"/>
              <a:t> </a:t>
            </a:r>
            <a:r>
              <a:rPr lang="en-US" sz="2800" dirty="0" err="1"/>
              <a:t>cũng</a:t>
            </a:r>
            <a:r>
              <a:rPr lang="en-US" sz="2800" dirty="0"/>
              <a:t> </a:t>
            </a:r>
            <a:r>
              <a:rPr lang="en-US" sz="2800" dirty="0" err="1"/>
              <a:t>là</a:t>
            </a:r>
            <a:r>
              <a:rPr lang="en-US" sz="2800" dirty="0"/>
              <a:t> ng</a:t>
            </a:r>
            <a:r>
              <a:rPr lang="vi-VN" sz="2800" dirty="0"/>
              <a:t>ư</a:t>
            </a:r>
            <a:r>
              <a:rPr lang="en-US" sz="2800" dirty="0" err="1"/>
              <a:t>ỡng</a:t>
            </a:r>
            <a:r>
              <a:rPr lang="en-US" sz="2800" dirty="0"/>
              <a:t> </a:t>
            </a:r>
            <a:r>
              <a:rPr lang="en-US" sz="2800" dirty="0" err="1"/>
              <a:t>cần</a:t>
            </a:r>
            <a:r>
              <a:rPr lang="en-US" sz="2800" dirty="0"/>
              <a:t> </a:t>
            </a:r>
            <a:r>
              <a:rPr lang="en-US" sz="2800" dirty="0" err="1"/>
              <a:t>tìm</a:t>
            </a:r>
            <a:r>
              <a:rPr lang="en-US" sz="2800" dirty="0"/>
              <a:t>.</a:t>
            </a:r>
          </a:p>
        </p:txBody>
      </p:sp>
      <p:pic>
        <p:nvPicPr>
          <p:cNvPr id="3" name="Picture 2">
            <a:extLst>
              <a:ext uri="{FF2B5EF4-FFF2-40B4-BE49-F238E27FC236}">
                <a16:creationId xmlns:a16="http://schemas.microsoft.com/office/drawing/2014/main" id="{BDC32C3C-D1F6-4F70-92E1-1678DE5B4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Tree>
    <p:extLst>
      <p:ext uri="{BB962C8B-B14F-4D97-AF65-F5344CB8AC3E}">
        <p14:creationId xmlns:p14="http://schemas.microsoft.com/office/powerpoint/2010/main" val="2424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5108-7E05-4BBC-BD3E-0B68E42EB776}"/>
              </a:ext>
            </a:extLst>
          </p:cNvPr>
          <p:cNvSpPr>
            <a:spLocks noGrp="1"/>
          </p:cNvSpPr>
          <p:nvPr>
            <p:ph type="title"/>
          </p:nvPr>
        </p:nvSpPr>
        <p:spPr>
          <a:xfrm>
            <a:off x="1747270" y="139146"/>
            <a:ext cx="4982751" cy="1113183"/>
          </a:xfrm>
        </p:spPr>
        <p:txBody>
          <a:bodyPr/>
          <a:lstStyle/>
          <a:p>
            <a:pPr algn="l"/>
            <a:r>
              <a:rPr lang="en-US" b="1" dirty="0"/>
              <a:t>2.2 </a:t>
            </a:r>
            <a:r>
              <a:rPr lang="en-US" b="1" dirty="0" err="1"/>
              <a:t>Hệ</a:t>
            </a:r>
            <a:r>
              <a:rPr lang="en-US" b="1" dirty="0"/>
              <a:t> </a:t>
            </a:r>
            <a:r>
              <a:rPr lang="en-US" b="1" dirty="0" err="1"/>
              <a:t>màu</a:t>
            </a:r>
            <a:r>
              <a:rPr lang="en-US" b="1" dirty="0"/>
              <a:t> RGB</a:t>
            </a:r>
          </a:p>
        </p:txBody>
      </p:sp>
      <p:pic>
        <p:nvPicPr>
          <p:cNvPr id="3" name="Picture 2">
            <a:extLst>
              <a:ext uri="{FF2B5EF4-FFF2-40B4-BE49-F238E27FC236}">
                <a16:creationId xmlns:a16="http://schemas.microsoft.com/office/drawing/2014/main" id="{6448D87C-2F30-4589-81AC-B8A550DD8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8" name="Picture 7">
            <a:extLst>
              <a:ext uri="{FF2B5EF4-FFF2-40B4-BE49-F238E27FC236}">
                <a16:creationId xmlns:a16="http://schemas.microsoft.com/office/drawing/2014/main" id="{DFC9228E-1F12-47ED-8468-F50363AC4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1681" y="2245249"/>
            <a:ext cx="2512329" cy="2367501"/>
          </a:xfrm>
          <a:prstGeom prst="rect">
            <a:avLst/>
          </a:prstGeom>
        </p:spPr>
      </p:pic>
      <p:sp>
        <p:nvSpPr>
          <p:cNvPr id="6" name="Title 1">
            <a:extLst>
              <a:ext uri="{FF2B5EF4-FFF2-40B4-BE49-F238E27FC236}">
                <a16:creationId xmlns:a16="http://schemas.microsoft.com/office/drawing/2014/main" id="{159E9528-EB03-493A-93B7-00E0AA4ED964}"/>
              </a:ext>
            </a:extLst>
          </p:cNvPr>
          <p:cNvSpPr txBox="1">
            <a:spLocks/>
          </p:cNvSpPr>
          <p:nvPr/>
        </p:nvSpPr>
        <p:spPr>
          <a:xfrm>
            <a:off x="1747270" y="1516379"/>
            <a:ext cx="7091930" cy="442059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Red – Green – Blue : Ba </a:t>
            </a:r>
            <a:r>
              <a:rPr lang="en-US" dirty="0" err="1"/>
              <a:t>màu</a:t>
            </a:r>
            <a:r>
              <a:rPr lang="en-US" dirty="0"/>
              <a:t> </a:t>
            </a:r>
            <a:r>
              <a:rPr lang="en-US" dirty="0" err="1"/>
              <a:t>chính</a:t>
            </a:r>
            <a:r>
              <a:rPr lang="en-US" dirty="0"/>
              <a:t> </a:t>
            </a:r>
            <a:r>
              <a:rPr lang="en-US" dirty="0" err="1"/>
              <a:t>của</a:t>
            </a:r>
            <a:r>
              <a:rPr lang="en-US" dirty="0"/>
              <a:t> </a:t>
            </a:r>
            <a:r>
              <a:rPr lang="en-US" dirty="0" err="1"/>
              <a:t>ánh</a:t>
            </a:r>
            <a:r>
              <a:rPr lang="en-US" dirty="0"/>
              <a:t> </a:t>
            </a:r>
            <a:r>
              <a:rPr lang="en-US" dirty="0" err="1"/>
              <a:t>sáng</a:t>
            </a:r>
            <a:r>
              <a:rPr lang="en-US" dirty="0"/>
              <a:t> </a:t>
            </a:r>
            <a:r>
              <a:rPr lang="en-US" dirty="0" err="1"/>
              <a:t>trắng</a:t>
            </a:r>
            <a:r>
              <a:rPr lang="en-US" dirty="0"/>
              <a:t> </a:t>
            </a:r>
            <a:r>
              <a:rPr lang="en-US" dirty="0" err="1"/>
              <a:t>khi</a:t>
            </a:r>
            <a:r>
              <a:rPr lang="en-US" dirty="0"/>
              <a:t> </a:t>
            </a:r>
            <a:r>
              <a:rPr lang="en-US" dirty="0" err="1"/>
              <a:t>tách</a:t>
            </a:r>
            <a:r>
              <a:rPr lang="en-US" dirty="0"/>
              <a:t> ra </a:t>
            </a:r>
            <a:r>
              <a:rPr lang="en-US" dirty="0" err="1"/>
              <a:t>bởi</a:t>
            </a:r>
            <a:r>
              <a:rPr lang="en-US" dirty="0"/>
              <a:t> </a:t>
            </a:r>
            <a:r>
              <a:rPr lang="en-US" dirty="0" err="1"/>
              <a:t>lăng</a:t>
            </a:r>
            <a:r>
              <a:rPr lang="en-US" dirty="0"/>
              <a:t> </a:t>
            </a:r>
            <a:r>
              <a:rPr lang="en-US" dirty="0" err="1"/>
              <a:t>kính</a:t>
            </a:r>
            <a:r>
              <a:rPr lang="en-US" dirty="0"/>
              <a:t>.</a:t>
            </a:r>
          </a:p>
          <a:p>
            <a:pPr algn="l"/>
            <a:endParaRPr lang="en-US" dirty="0"/>
          </a:p>
          <a:p>
            <a:pPr algn="l"/>
            <a:r>
              <a:rPr lang="en-US" dirty="0" err="1"/>
              <a:t>Kết</a:t>
            </a:r>
            <a:r>
              <a:rPr lang="en-US" dirty="0"/>
              <a:t> </a:t>
            </a:r>
            <a:r>
              <a:rPr lang="en-US" dirty="0" err="1"/>
              <a:t>hợp</a:t>
            </a:r>
            <a:r>
              <a:rPr lang="en-US" dirty="0"/>
              <a:t> </a:t>
            </a:r>
            <a:r>
              <a:rPr lang="en-US" dirty="0" err="1"/>
              <a:t>với</a:t>
            </a:r>
            <a:r>
              <a:rPr lang="en-US" dirty="0"/>
              <a:t> </a:t>
            </a:r>
            <a:r>
              <a:rPr lang="en-US" dirty="0" err="1"/>
              <a:t>tỉ</a:t>
            </a:r>
            <a:r>
              <a:rPr lang="en-US" dirty="0"/>
              <a:t> </a:t>
            </a:r>
            <a:r>
              <a:rPr lang="en-US" dirty="0" err="1"/>
              <a:t>lệ</a:t>
            </a:r>
            <a:r>
              <a:rPr lang="en-US" dirty="0"/>
              <a:t> </a:t>
            </a:r>
            <a:r>
              <a:rPr lang="en-US" dirty="0" err="1"/>
              <a:t>khác</a:t>
            </a:r>
            <a:r>
              <a:rPr lang="en-US" dirty="0"/>
              <a:t> </a:t>
            </a:r>
            <a:r>
              <a:rPr lang="en-US" dirty="0" err="1"/>
              <a:t>nhau</a:t>
            </a:r>
            <a:r>
              <a:rPr lang="en-US" dirty="0"/>
              <a:t> </a:t>
            </a:r>
            <a:r>
              <a:rPr lang="en-US" dirty="0" err="1"/>
              <a:t>sẽ</a:t>
            </a:r>
            <a:r>
              <a:rPr lang="en-US" dirty="0"/>
              <a:t> </a:t>
            </a:r>
            <a:r>
              <a:rPr lang="en-US" dirty="0" err="1"/>
              <a:t>cho</a:t>
            </a:r>
            <a:r>
              <a:rPr lang="en-US" dirty="0"/>
              <a:t> ra </a:t>
            </a:r>
            <a:r>
              <a:rPr lang="en-US" dirty="0" err="1"/>
              <a:t>các</a:t>
            </a:r>
            <a:r>
              <a:rPr lang="en-US" dirty="0"/>
              <a:t> </a:t>
            </a:r>
            <a:r>
              <a:rPr lang="en-US" dirty="0" err="1"/>
              <a:t>màu</a:t>
            </a:r>
            <a:r>
              <a:rPr lang="en-US" dirty="0"/>
              <a:t> </a:t>
            </a:r>
            <a:r>
              <a:rPr lang="en-US" dirty="0" err="1"/>
              <a:t>khác</a:t>
            </a:r>
            <a:r>
              <a:rPr lang="en-US" dirty="0"/>
              <a:t> </a:t>
            </a:r>
            <a:r>
              <a:rPr lang="en-US" dirty="0" err="1"/>
              <a:t>nhau</a:t>
            </a:r>
            <a:r>
              <a:rPr lang="en-US" dirty="0"/>
              <a:t>.</a:t>
            </a:r>
          </a:p>
          <a:p>
            <a:pPr algn="l"/>
            <a:endParaRPr lang="en-US" dirty="0"/>
          </a:p>
        </p:txBody>
      </p:sp>
    </p:spTree>
    <p:extLst>
      <p:ext uri="{BB962C8B-B14F-4D97-AF65-F5344CB8AC3E}">
        <p14:creationId xmlns:p14="http://schemas.microsoft.com/office/powerpoint/2010/main" val="302072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C2C6-8C94-4031-BA74-C190E108C415}"/>
              </a:ext>
            </a:extLst>
          </p:cNvPr>
          <p:cNvSpPr>
            <a:spLocks noGrp="1"/>
          </p:cNvSpPr>
          <p:nvPr>
            <p:ph type="title"/>
          </p:nvPr>
        </p:nvSpPr>
        <p:spPr>
          <a:xfrm>
            <a:off x="1614748" y="129208"/>
            <a:ext cx="4889985" cy="1113184"/>
          </a:xfrm>
        </p:spPr>
        <p:txBody>
          <a:bodyPr/>
          <a:lstStyle/>
          <a:p>
            <a:pPr algn="l"/>
            <a:r>
              <a:rPr lang="en-US" b="1" dirty="0"/>
              <a:t>2.3 </a:t>
            </a:r>
            <a:r>
              <a:rPr lang="en-US" b="1" dirty="0" err="1"/>
              <a:t>Thuật</a:t>
            </a:r>
            <a:r>
              <a:rPr lang="en-US" b="1" dirty="0"/>
              <a:t> </a:t>
            </a:r>
            <a:r>
              <a:rPr lang="en-US" b="1" dirty="0" err="1"/>
              <a:t>toán</a:t>
            </a:r>
            <a:r>
              <a:rPr lang="en-US" b="1" dirty="0"/>
              <a:t> K-NN</a:t>
            </a:r>
          </a:p>
        </p:txBody>
      </p:sp>
      <p:pic>
        <p:nvPicPr>
          <p:cNvPr id="3" name="Picture 2">
            <a:extLst>
              <a:ext uri="{FF2B5EF4-FFF2-40B4-BE49-F238E27FC236}">
                <a16:creationId xmlns:a16="http://schemas.microsoft.com/office/drawing/2014/main" id="{F1E5B8CE-7B54-4494-9FBD-5B39408A2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6" name="Title 1">
            <a:extLst>
              <a:ext uri="{FF2B5EF4-FFF2-40B4-BE49-F238E27FC236}">
                <a16:creationId xmlns:a16="http://schemas.microsoft.com/office/drawing/2014/main" id="{A45058FA-25BC-4FED-95B1-1CCBFE61E35A}"/>
              </a:ext>
            </a:extLst>
          </p:cNvPr>
          <p:cNvSpPr txBox="1">
            <a:spLocks/>
          </p:cNvSpPr>
          <p:nvPr/>
        </p:nvSpPr>
        <p:spPr>
          <a:xfrm>
            <a:off x="1614748" y="837233"/>
            <a:ext cx="10170227" cy="111318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a:t>
            </a:r>
            <a:r>
              <a:rPr lang="en-US" sz="3300" dirty="0" err="1"/>
              <a:t>Là</a:t>
            </a:r>
            <a:r>
              <a:rPr lang="en-US" sz="3300" dirty="0"/>
              <a:t> </a:t>
            </a:r>
            <a:r>
              <a:rPr lang="en-US" sz="3300" dirty="0" err="1"/>
              <a:t>một</a:t>
            </a:r>
            <a:r>
              <a:rPr lang="en-US" sz="3300" dirty="0"/>
              <a:t> </a:t>
            </a:r>
            <a:r>
              <a:rPr lang="en-US" sz="3300" dirty="0" err="1"/>
              <a:t>trong</a:t>
            </a:r>
            <a:r>
              <a:rPr lang="en-US" sz="3300" dirty="0"/>
              <a:t> </a:t>
            </a:r>
            <a:r>
              <a:rPr lang="en-US" sz="3300" dirty="0" err="1"/>
              <a:t>những</a:t>
            </a:r>
            <a:r>
              <a:rPr lang="en-US" sz="3300" dirty="0"/>
              <a:t> </a:t>
            </a:r>
            <a:r>
              <a:rPr lang="en-US" sz="3300" dirty="0" err="1"/>
              <a:t>thuật</a:t>
            </a:r>
            <a:r>
              <a:rPr lang="en-US" sz="3300" dirty="0"/>
              <a:t> </a:t>
            </a:r>
            <a:r>
              <a:rPr lang="en-US" sz="3300" dirty="0" err="1"/>
              <a:t>toán</a:t>
            </a:r>
            <a:r>
              <a:rPr lang="en-US" sz="3300" dirty="0"/>
              <a:t> </a:t>
            </a:r>
            <a:r>
              <a:rPr lang="en-US" sz="3300" dirty="0" err="1"/>
              <a:t>máy</a:t>
            </a:r>
            <a:r>
              <a:rPr lang="en-US" sz="3300" dirty="0"/>
              <a:t> </a:t>
            </a:r>
            <a:r>
              <a:rPr lang="en-US" sz="3300" dirty="0" err="1"/>
              <a:t>học</a:t>
            </a:r>
            <a:r>
              <a:rPr lang="en-US" sz="3300" dirty="0"/>
              <a:t> đ</a:t>
            </a:r>
            <a:r>
              <a:rPr lang="vi-VN" sz="3300" dirty="0"/>
              <a:t>ơ</a:t>
            </a:r>
            <a:r>
              <a:rPr lang="en-US" sz="3300" dirty="0"/>
              <a:t>n </a:t>
            </a:r>
            <a:r>
              <a:rPr lang="en-US" sz="3300" dirty="0" err="1"/>
              <a:t>giản</a:t>
            </a:r>
            <a:r>
              <a:rPr lang="en-US" sz="3300" dirty="0"/>
              <a:t> </a:t>
            </a:r>
            <a:r>
              <a:rPr lang="en-US" sz="3300" dirty="0" err="1"/>
              <a:t>nhất</a:t>
            </a:r>
            <a:r>
              <a:rPr lang="en-US" sz="3300" dirty="0"/>
              <a:t>.</a:t>
            </a:r>
          </a:p>
        </p:txBody>
      </p:sp>
      <p:sp>
        <p:nvSpPr>
          <p:cNvPr id="7" name="Title 1">
            <a:extLst>
              <a:ext uri="{FF2B5EF4-FFF2-40B4-BE49-F238E27FC236}">
                <a16:creationId xmlns:a16="http://schemas.microsoft.com/office/drawing/2014/main" id="{B7A22BCC-1B25-4BA5-B29D-0F5175EE9884}"/>
              </a:ext>
            </a:extLst>
          </p:cNvPr>
          <p:cNvSpPr txBox="1">
            <a:spLocks/>
          </p:cNvSpPr>
          <p:nvPr/>
        </p:nvSpPr>
        <p:spPr>
          <a:xfrm>
            <a:off x="1614748" y="1798015"/>
            <a:ext cx="10170227" cy="42227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lgn="l">
              <a:buFont typeface="+mj-lt"/>
              <a:buAutoNum type="arabicPeriod"/>
            </a:pPr>
            <a:r>
              <a:rPr lang="en-US" sz="3300" dirty="0" err="1"/>
              <a:t>Xác</a:t>
            </a:r>
            <a:r>
              <a:rPr lang="en-US" sz="3300" dirty="0"/>
              <a:t> </a:t>
            </a:r>
            <a:r>
              <a:rPr lang="en-US" sz="3300" dirty="0" err="1"/>
              <a:t>định</a:t>
            </a:r>
            <a:r>
              <a:rPr lang="en-US" sz="3300" dirty="0"/>
              <a:t> </a:t>
            </a:r>
            <a:r>
              <a:rPr lang="en-US" sz="3300" dirty="0" err="1"/>
              <a:t>tham</a:t>
            </a:r>
            <a:r>
              <a:rPr lang="en-US" sz="3300" dirty="0"/>
              <a:t> </a:t>
            </a:r>
            <a:r>
              <a:rPr lang="en-US" sz="3300" dirty="0" err="1"/>
              <a:t>số</a:t>
            </a:r>
            <a:r>
              <a:rPr lang="en-US" sz="3300" dirty="0"/>
              <a:t> K.</a:t>
            </a:r>
          </a:p>
          <a:p>
            <a:pPr marL="514350" indent="-514350" algn="l">
              <a:buFont typeface="+mj-lt"/>
              <a:buAutoNum type="arabicPeriod"/>
            </a:pPr>
            <a:r>
              <a:rPr lang="en-US" sz="3300" dirty="0" err="1"/>
              <a:t>Tính</a:t>
            </a:r>
            <a:r>
              <a:rPr lang="en-US" sz="3300" dirty="0"/>
              <a:t> </a:t>
            </a:r>
            <a:r>
              <a:rPr lang="en-US" sz="3300" dirty="0" err="1"/>
              <a:t>khoảng</a:t>
            </a:r>
            <a:r>
              <a:rPr lang="en-US" sz="3300" dirty="0"/>
              <a:t> </a:t>
            </a:r>
            <a:r>
              <a:rPr lang="en-US" sz="3300" dirty="0" err="1"/>
              <a:t>cách</a:t>
            </a:r>
            <a:r>
              <a:rPr lang="en-US" sz="3300" dirty="0"/>
              <a:t> </a:t>
            </a:r>
            <a:r>
              <a:rPr lang="en-US" sz="3300" dirty="0" err="1"/>
              <a:t>giữa</a:t>
            </a:r>
            <a:r>
              <a:rPr lang="en-US" sz="3300" dirty="0"/>
              <a:t> </a:t>
            </a:r>
            <a:r>
              <a:rPr lang="en-US" sz="3300" dirty="0" err="1"/>
              <a:t>đối</a:t>
            </a:r>
            <a:r>
              <a:rPr lang="en-US" sz="3300" dirty="0"/>
              <a:t> t</a:t>
            </a:r>
            <a:r>
              <a:rPr lang="vi-VN" sz="3300" dirty="0"/>
              <a:t>ư</a:t>
            </a:r>
            <a:r>
              <a:rPr lang="en-US" sz="3300" dirty="0" err="1"/>
              <a:t>ợng</a:t>
            </a:r>
            <a:r>
              <a:rPr lang="en-US" sz="3300" dirty="0"/>
              <a:t> </a:t>
            </a:r>
            <a:r>
              <a:rPr lang="en-US" sz="3300" dirty="0" err="1"/>
              <a:t>cần</a:t>
            </a:r>
            <a:r>
              <a:rPr lang="en-US" sz="3300" dirty="0"/>
              <a:t> </a:t>
            </a:r>
            <a:r>
              <a:rPr lang="en-US" sz="3300" dirty="0" err="1"/>
              <a:t>xét</a:t>
            </a:r>
            <a:r>
              <a:rPr lang="en-US" sz="3300" dirty="0"/>
              <a:t> </a:t>
            </a:r>
            <a:r>
              <a:rPr lang="en-US" sz="3300" dirty="0" err="1"/>
              <a:t>tới</a:t>
            </a:r>
            <a:r>
              <a:rPr lang="en-US" sz="3300" dirty="0"/>
              <a:t> </a:t>
            </a:r>
            <a:r>
              <a:rPr lang="en-US" sz="3300" dirty="0" err="1"/>
              <a:t>tất</a:t>
            </a:r>
            <a:r>
              <a:rPr lang="en-US" sz="3300" dirty="0"/>
              <a:t> </a:t>
            </a:r>
            <a:r>
              <a:rPr lang="en-US" sz="3300" dirty="0" err="1"/>
              <a:t>cả</a:t>
            </a:r>
            <a:r>
              <a:rPr lang="en-US" sz="3300" dirty="0"/>
              <a:t> </a:t>
            </a:r>
            <a:r>
              <a:rPr lang="en-US" sz="3300" dirty="0" err="1"/>
              <a:t>các</a:t>
            </a:r>
            <a:r>
              <a:rPr lang="en-US" sz="3300" dirty="0"/>
              <a:t> </a:t>
            </a:r>
            <a:r>
              <a:rPr lang="en-US" sz="3300" dirty="0" err="1"/>
              <a:t>đối</a:t>
            </a:r>
            <a:r>
              <a:rPr lang="en-US" sz="3300" dirty="0"/>
              <a:t> t</a:t>
            </a:r>
            <a:r>
              <a:rPr lang="vi-VN" sz="3300" dirty="0"/>
              <a:t>ư</a:t>
            </a:r>
            <a:r>
              <a:rPr lang="en-US" sz="3300" dirty="0" err="1"/>
              <a:t>ợng</a:t>
            </a:r>
            <a:r>
              <a:rPr lang="en-US" sz="3300" dirty="0"/>
              <a:t> </a:t>
            </a:r>
            <a:r>
              <a:rPr lang="en-US" sz="3300" dirty="0" err="1"/>
              <a:t>trong</a:t>
            </a:r>
            <a:r>
              <a:rPr lang="en-US" sz="3300" dirty="0"/>
              <a:t> </a:t>
            </a:r>
            <a:r>
              <a:rPr lang="en-US" sz="3300" dirty="0" err="1"/>
              <a:t>tập</a:t>
            </a:r>
            <a:r>
              <a:rPr lang="en-US" sz="3300" dirty="0"/>
              <a:t> </a:t>
            </a:r>
            <a:r>
              <a:rPr lang="en-US" sz="3300" dirty="0" err="1"/>
              <a:t>huấn</a:t>
            </a:r>
            <a:r>
              <a:rPr lang="en-US" sz="3300" dirty="0"/>
              <a:t> </a:t>
            </a:r>
            <a:r>
              <a:rPr lang="en-US" sz="3300" dirty="0" err="1"/>
              <a:t>luyện</a:t>
            </a:r>
            <a:r>
              <a:rPr lang="en-US" sz="3300" dirty="0"/>
              <a:t>.</a:t>
            </a:r>
          </a:p>
          <a:p>
            <a:pPr marL="514350" indent="-514350" algn="l">
              <a:buFont typeface="+mj-lt"/>
              <a:buAutoNum type="arabicPeriod"/>
            </a:pPr>
            <a:r>
              <a:rPr lang="en-US" sz="3300" dirty="0" err="1"/>
              <a:t>Sắp</a:t>
            </a:r>
            <a:r>
              <a:rPr lang="en-US" sz="3300" dirty="0"/>
              <a:t> </a:t>
            </a:r>
            <a:r>
              <a:rPr lang="en-US" sz="3300" dirty="0" err="1"/>
              <a:t>xếp</a:t>
            </a:r>
            <a:r>
              <a:rPr lang="en-US" sz="3300" dirty="0"/>
              <a:t> </a:t>
            </a:r>
            <a:r>
              <a:rPr lang="en-US" sz="3300" dirty="0" err="1"/>
              <a:t>khoảng</a:t>
            </a:r>
            <a:r>
              <a:rPr lang="en-US" sz="3300" dirty="0"/>
              <a:t> </a:t>
            </a:r>
            <a:r>
              <a:rPr lang="en-US" sz="3300" dirty="0" err="1"/>
              <a:t>cách</a:t>
            </a:r>
            <a:r>
              <a:rPr lang="en-US" sz="3300" dirty="0"/>
              <a:t> tang </a:t>
            </a:r>
            <a:r>
              <a:rPr lang="en-US" sz="3300" dirty="0" err="1"/>
              <a:t>dần</a:t>
            </a:r>
            <a:r>
              <a:rPr lang="en-US" sz="3300" dirty="0"/>
              <a:t>, </a:t>
            </a:r>
            <a:r>
              <a:rPr lang="en-US" sz="3300" dirty="0" err="1"/>
              <a:t>xác</a:t>
            </a:r>
            <a:r>
              <a:rPr lang="en-US" sz="3300" dirty="0"/>
              <a:t> </a:t>
            </a:r>
            <a:r>
              <a:rPr lang="en-US" sz="3300" dirty="0" err="1"/>
              <a:t>định</a:t>
            </a:r>
            <a:r>
              <a:rPr lang="en-US" sz="3300" dirty="0"/>
              <a:t> K </a:t>
            </a:r>
            <a:r>
              <a:rPr lang="en-US" sz="3300" dirty="0" err="1"/>
              <a:t>láng</a:t>
            </a:r>
            <a:r>
              <a:rPr lang="en-US" sz="3300" dirty="0"/>
              <a:t> </a:t>
            </a:r>
            <a:r>
              <a:rPr lang="en-US" sz="3300" dirty="0" err="1"/>
              <a:t>giềng</a:t>
            </a:r>
            <a:r>
              <a:rPr lang="en-US" sz="3300" dirty="0"/>
              <a:t> </a:t>
            </a:r>
            <a:r>
              <a:rPr lang="en-US" sz="3300" dirty="0" err="1"/>
              <a:t>gần</a:t>
            </a:r>
            <a:r>
              <a:rPr lang="en-US" sz="3300" dirty="0"/>
              <a:t> </a:t>
            </a:r>
            <a:r>
              <a:rPr lang="en-US" sz="3300" dirty="0" err="1"/>
              <a:t>nhất</a:t>
            </a:r>
            <a:r>
              <a:rPr lang="en-US" sz="3300" dirty="0"/>
              <a:t>.</a:t>
            </a:r>
          </a:p>
          <a:p>
            <a:pPr marL="514350" indent="-514350" algn="l">
              <a:buFont typeface="+mj-lt"/>
              <a:buAutoNum type="arabicPeriod"/>
            </a:pPr>
            <a:r>
              <a:rPr lang="en-US" sz="3300" dirty="0" err="1"/>
              <a:t>Xác</a:t>
            </a:r>
            <a:r>
              <a:rPr lang="en-US" sz="3300" dirty="0"/>
              <a:t> </a:t>
            </a:r>
            <a:r>
              <a:rPr lang="en-US" sz="3300" dirty="0" err="1"/>
              <a:t>định</a:t>
            </a:r>
            <a:r>
              <a:rPr lang="en-US" sz="3300" dirty="0"/>
              <a:t> </a:t>
            </a:r>
            <a:r>
              <a:rPr lang="en-US" sz="3300" dirty="0" err="1"/>
              <a:t>lớp</a:t>
            </a:r>
            <a:r>
              <a:rPr lang="en-US" sz="3300" dirty="0"/>
              <a:t> </a:t>
            </a:r>
            <a:r>
              <a:rPr lang="en-US" sz="3300" dirty="0" err="1"/>
              <a:t>của</a:t>
            </a:r>
            <a:r>
              <a:rPr lang="en-US" sz="3300" dirty="0"/>
              <a:t> K </a:t>
            </a:r>
            <a:r>
              <a:rPr lang="en-US" sz="3300" dirty="0" err="1"/>
              <a:t>láng</a:t>
            </a:r>
            <a:r>
              <a:rPr lang="en-US" sz="3300" dirty="0"/>
              <a:t> </a:t>
            </a:r>
            <a:r>
              <a:rPr lang="en-US" sz="3300" dirty="0" err="1"/>
              <a:t>giềng</a:t>
            </a:r>
            <a:r>
              <a:rPr lang="en-US" sz="3300" dirty="0"/>
              <a:t> </a:t>
            </a:r>
            <a:r>
              <a:rPr lang="en-US" sz="3300" dirty="0" err="1"/>
              <a:t>gần</a:t>
            </a:r>
            <a:r>
              <a:rPr lang="en-US" sz="3300" dirty="0"/>
              <a:t> </a:t>
            </a:r>
            <a:r>
              <a:rPr lang="en-US" sz="3300" dirty="0" err="1"/>
              <a:t>nhất</a:t>
            </a:r>
            <a:r>
              <a:rPr lang="en-US" sz="3300" dirty="0"/>
              <a:t>.</a:t>
            </a:r>
          </a:p>
          <a:p>
            <a:pPr marL="514350" indent="-514350" algn="l">
              <a:buFont typeface="+mj-lt"/>
              <a:buAutoNum type="arabicPeriod"/>
            </a:pPr>
            <a:r>
              <a:rPr lang="en-US" sz="3300" dirty="0" err="1"/>
              <a:t>Dựa</a:t>
            </a:r>
            <a:r>
              <a:rPr lang="en-US" sz="3300" dirty="0"/>
              <a:t> </a:t>
            </a:r>
            <a:r>
              <a:rPr lang="en-US" sz="3300" dirty="0" err="1"/>
              <a:t>vào</a:t>
            </a:r>
            <a:r>
              <a:rPr lang="en-US" sz="3300" dirty="0"/>
              <a:t> </a:t>
            </a:r>
            <a:r>
              <a:rPr lang="en-US" sz="3300" dirty="0" err="1"/>
              <a:t>phần</a:t>
            </a:r>
            <a:r>
              <a:rPr lang="en-US" sz="3300" dirty="0"/>
              <a:t> </a:t>
            </a:r>
            <a:r>
              <a:rPr lang="en-US" sz="3300" dirty="0" err="1"/>
              <a:t>lớn</a:t>
            </a:r>
            <a:r>
              <a:rPr lang="en-US" sz="3300" dirty="0"/>
              <a:t> </a:t>
            </a:r>
            <a:r>
              <a:rPr lang="en-US" sz="3300" dirty="0" err="1"/>
              <a:t>lớp</a:t>
            </a:r>
            <a:r>
              <a:rPr lang="en-US" sz="3300" dirty="0"/>
              <a:t> </a:t>
            </a:r>
            <a:r>
              <a:rPr lang="en-US" sz="3300" dirty="0" err="1"/>
              <a:t>của</a:t>
            </a:r>
            <a:r>
              <a:rPr lang="en-US" sz="3300" dirty="0"/>
              <a:t> K </a:t>
            </a:r>
            <a:r>
              <a:rPr lang="en-US" sz="3300" dirty="0" err="1"/>
              <a:t>láng</a:t>
            </a:r>
            <a:r>
              <a:rPr lang="en-US" sz="3300" dirty="0"/>
              <a:t> </a:t>
            </a:r>
            <a:r>
              <a:rPr lang="en-US" sz="3300" dirty="0" err="1"/>
              <a:t>giềng</a:t>
            </a:r>
            <a:r>
              <a:rPr lang="en-US" sz="3300" dirty="0"/>
              <a:t> </a:t>
            </a:r>
            <a:r>
              <a:rPr lang="en-US" sz="3300" dirty="0" err="1"/>
              <a:t>gần</a:t>
            </a:r>
            <a:r>
              <a:rPr lang="en-US" sz="3300" dirty="0"/>
              <a:t> </a:t>
            </a:r>
            <a:r>
              <a:rPr lang="en-US" sz="3300" dirty="0" err="1"/>
              <a:t>nhất</a:t>
            </a:r>
            <a:r>
              <a:rPr lang="en-US" sz="3300" dirty="0"/>
              <a:t> </a:t>
            </a:r>
            <a:r>
              <a:rPr lang="en-US" sz="3300" dirty="0" err="1"/>
              <a:t>dể</a:t>
            </a:r>
            <a:r>
              <a:rPr lang="en-US" sz="3300" dirty="0"/>
              <a:t> </a:t>
            </a:r>
            <a:r>
              <a:rPr lang="en-US" sz="3300" dirty="0" err="1"/>
              <a:t>xác</a:t>
            </a:r>
            <a:r>
              <a:rPr lang="en-US" sz="3300" dirty="0"/>
              <a:t> </a:t>
            </a:r>
            <a:r>
              <a:rPr lang="en-US" sz="3300" dirty="0" err="1"/>
              <a:t>định</a:t>
            </a:r>
            <a:r>
              <a:rPr lang="en-US" sz="3300" dirty="0"/>
              <a:t> </a:t>
            </a:r>
            <a:r>
              <a:rPr lang="en-US" sz="3300" dirty="0" err="1"/>
              <a:t>lớp</a:t>
            </a:r>
            <a:r>
              <a:rPr lang="en-US" sz="3300" dirty="0"/>
              <a:t> </a:t>
            </a:r>
            <a:r>
              <a:rPr lang="en-US" sz="3300" dirty="0" err="1"/>
              <a:t>cho</a:t>
            </a:r>
            <a:r>
              <a:rPr lang="en-US" sz="3300" dirty="0"/>
              <a:t> </a:t>
            </a:r>
            <a:r>
              <a:rPr lang="en-US" sz="3300" dirty="0" err="1"/>
              <a:t>đối</a:t>
            </a:r>
            <a:r>
              <a:rPr lang="en-US" sz="3300" dirty="0"/>
              <a:t> t</a:t>
            </a:r>
            <a:r>
              <a:rPr lang="vi-VN" sz="3300" dirty="0"/>
              <a:t>ư</a:t>
            </a:r>
            <a:r>
              <a:rPr lang="en-US" sz="3300" dirty="0" err="1"/>
              <a:t>ợng</a:t>
            </a:r>
            <a:r>
              <a:rPr lang="en-US" sz="3300" dirty="0"/>
              <a:t> </a:t>
            </a:r>
            <a:r>
              <a:rPr lang="en-US" sz="3300" dirty="0" err="1"/>
              <a:t>cần</a:t>
            </a:r>
            <a:r>
              <a:rPr lang="en-US" sz="3300" dirty="0"/>
              <a:t> </a:t>
            </a:r>
            <a:r>
              <a:rPr lang="en-US" sz="3300" dirty="0" err="1"/>
              <a:t>xét</a:t>
            </a:r>
            <a:r>
              <a:rPr lang="en-US" sz="3300" dirty="0"/>
              <a:t>.</a:t>
            </a:r>
          </a:p>
        </p:txBody>
      </p:sp>
    </p:spTree>
    <p:extLst>
      <p:ext uri="{BB962C8B-B14F-4D97-AF65-F5344CB8AC3E}">
        <p14:creationId xmlns:p14="http://schemas.microsoft.com/office/powerpoint/2010/main" val="173461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C2C6-8C94-4031-BA74-C190E108C415}"/>
              </a:ext>
            </a:extLst>
          </p:cNvPr>
          <p:cNvSpPr>
            <a:spLocks noGrp="1"/>
          </p:cNvSpPr>
          <p:nvPr>
            <p:ph type="title"/>
          </p:nvPr>
        </p:nvSpPr>
        <p:spPr>
          <a:xfrm>
            <a:off x="1614748" y="129208"/>
            <a:ext cx="4889985" cy="1113184"/>
          </a:xfrm>
        </p:spPr>
        <p:txBody>
          <a:bodyPr/>
          <a:lstStyle/>
          <a:p>
            <a:pPr algn="l"/>
            <a:r>
              <a:rPr lang="en-US" b="1" dirty="0"/>
              <a:t>2.3 </a:t>
            </a:r>
            <a:r>
              <a:rPr lang="en-US" b="1" dirty="0" err="1"/>
              <a:t>Thuật</a:t>
            </a:r>
            <a:r>
              <a:rPr lang="en-US" b="1" dirty="0"/>
              <a:t> </a:t>
            </a:r>
            <a:r>
              <a:rPr lang="en-US" b="1" dirty="0" err="1"/>
              <a:t>toán</a:t>
            </a:r>
            <a:r>
              <a:rPr lang="en-US" b="1" dirty="0"/>
              <a:t> K-NN</a:t>
            </a:r>
          </a:p>
        </p:txBody>
      </p:sp>
      <p:pic>
        <p:nvPicPr>
          <p:cNvPr id="3" name="Picture 2">
            <a:extLst>
              <a:ext uri="{FF2B5EF4-FFF2-40B4-BE49-F238E27FC236}">
                <a16:creationId xmlns:a16="http://schemas.microsoft.com/office/drawing/2014/main" id="{F1E5B8CE-7B54-4494-9FBD-5B39408A2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8" name="Picture 7">
            <a:extLst>
              <a:ext uri="{FF2B5EF4-FFF2-40B4-BE49-F238E27FC236}">
                <a16:creationId xmlns:a16="http://schemas.microsoft.com/office/drawing/2014/main" id="{38C58642-1097-418A-BCA1-29141278A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507" y="1757294"/>
            <a:ext cx="4284761" cy="3343412"/>
          </a:xfrm>
          <a:prstGeom prst="rect">
            <a:avLst/>
          </a:prstGeom>
        </p:spPr>
      </p:pic>
      <p:sp>
        <p:nvSpPr>
          <p:cNvPr id="11" name="Title 1">
            <a:extLst>
              <a:ext uri="{FF2B5EF4-FFF2-40B4-BE49-F238E27FC236}">
                <a16:creationId xmlns:a16="http://schemas.microsoft.com/office/drawing/2014/main" id="{94E61555-E622-4E74-A85D-22945A4D2042}"/>
              </a:ext>
            </a:extLst>
          </p:cNvPr>
          <p:cNvSpPr txBox="1">
            <a:spLocks/>
          </p:cNvSpPr>
          <p:nvPr/>
        </p:nvSpPr>
        <p:spPr>
          <a:xfrm>
            <a:off x="6504733" y="1757294"/>
            <a:ext cx="4889985" cy="334341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1 =&gt; </a:t>
            </a:r>
            <a:r>
              <a:rPr lang="en-US" sz="3200" dirty="0" err="1"/>
              <a:t>Mặt</a:t>
            </a:r>
            <a:r>
              <a:rPr lang="en-US" sz="3200" dirty="0"/>
              <a:t> </a:t>
            </a:r>
            <a:r>
              <a:rPr lang="en-US" sz="3200" dirty="0" err="1"/>
              <a:t>trăng</a:t>
            </a:r>
            <a:r>
              <a:rPr lang="en-US" sz="3200" dirty="0"/>
              <a:t>.</a:t>
            </a:r>
            <a:r>
              <a:rPr lang="en-US" dirty="0"/>
              <a:t> </a:t>
            </a:r>
          </a:p>
          <a:p>
            <a:pPr algn="l"/>
            <a:r>
              <a:rPr lang="en-US" dirty="0"/>
              <a:t>2 =&gt; </a:t>
            </a:r>
            <a:r>
              <a:rPr lang="en-US" sz="3200" dirty="0" err="1"/>
              <a:t>Mặt</a:t>
            </a:r>
            <a:r>
              <a:rPr lang="en-US" sz="3200" dirty="0"/>
              <a:t> </a:t>
            </a:r>
            <a:r>
              <a:rPr lang="en-US" sz="3200" dirty="0" err="1"/>
              <a:t>trăng</a:t>
            </a:r>
            <a:r>
              <a:rPr lang="en-US" sz="3200" dirty="0"/>
              <a:t>.</a:t>
            </a:r>
            <a:endParaRPr lang="en-US" dirty="0"/>
          </a:p>
          <a:p>
            <a:pPr algn="l"/>
            <a:r>
              <a:rPr lang="en-US" dirty="0"/>
              <a:t>4 =&gt; </a:t>
            </a:r>
            <a:r>
              <a:rPr lang="en-US" sz="3200" dirty="0" err="1"/>
              <a:t>Không</a:t>
            </a:r>
            <a:r>
              <a:rPr lang="en-US" sz="3200" dirty="0"/>
              <a:t> </a:t>
            </a:r>
            <a:r>
              <a:rPr lang="en-US" sz="3200" dirty="0" err="1"/>
              <a:t>xác</a:t>
            </a:r>
            <a:r>
              <a:rPr lang="en-US" sz="3200" dirty="0"/>
              <a:t> </a:t>
            </a:r>
            <a:r>
              <a:rPr lang="en-US" sz="3200" dirty="0" err="1"/>
              <a:t>định</a:t>
            </a:r>
            <a:r>
              <a:rPr lang="en-US" sz="3200" dirty="0"/>
              <a:t> đ</a:t>
            </a:r>
            <a:r>
              <a:rPr lang="vi-VN" sz="3200" dirty="0"/>
              <a:t>ư</a:t>
            </a:r>
            <a:r>
              <a:rPr lang="en-US" sz="3200" dirty="0" err="1"/>
              <a:t>ợc</a:t>
            </a:r>
            <a:r>
              <a:rPr lang="en-US" sz="3200" dirty="0"/>
              <a:t>.</a:t>
            </a:r>
            <a:endParaRPr lang="en-US" dirty="0"/>
          </a:p>
          <a:p>
            <a:pPr algn="l"/>
            <a:r>
              <a:rPr lang="en-US" dirty="0"/>
              <a:t>6 =&gt; </a:t>
            </a:r>
            <a:r>
              <a:rPr lang="en-US" sz="3200" dirty="0" err="1"/>
              <a:t>Ngôi</a:t>
            </a:r>
            <a:r>
              <a:rPr lang="en-US" sz="3200" dirty="0"/>
              <a:t> </a:t>
            </a:r>
            <a:r>
              <a:rPr lang="en-US" sz="3200" dirty="0" err="1"/>
              <a:t>sao</a:t>
            </a:r>
            <a:endParaRPr lang="en-US" sz="3200" dirty="0"/>
          </a:p>
        </p:txBody>
      </p:sp>
    </p:spTree>
    <p:extLst>
      <p:ext uri="{BB962C8B-B14F-4D97-AF65-F5344CB8AC3E}">
        <p14:creationId xmlns:p14="http://schemas.microsoft.com/office/powerpoint/2010/main" val="67978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DAD-27D8-4B58-B6F5-C0A124C9267E}"/>
              </a:ext>
            </a:extLst>
          </p:cNvPr>
          <p:cNvSpPr>
            <a:spLocks noGrp="1"/>
          </p:cNvSpPr>
          <p:nvPr>
            <p:ph type="title"/>
          </p:nvPr>
        </p:nvSpPr>
        <p:spPr>
          <a:xfrm>
            <a:off x="1630085" y="129209"/>
            <a:ext cx="5406819" cy="1113182"/>
          </a:xfrm>
        </p:spPr>
        <p:txBody>
          <a:bodyPr/>
          <a:lstStyle/>
          <a:p>
            <a:pPr algn="l"/>
            <a:r>
              <a:rPr lang="en-US" b="1" dirty="0"/>
              <a:t>2.4 Th</a:t>
            </a:r>
            <a:r>
              <a:rPr lang="vi-VN" b="1" dirty="0"/>
              <a:t>ư</a:t>
            </a:r>
            <a:r>
              <a:rPr lang="en-US" b="1" dirty="0"/>
              <a:t> </a:t>
            </a:r>
            <a:r>
              <a:rPr lang="en-US" b="1" dirty="0" err="1"/>
              <a:t>viện</a:t>
            </a:r>
            <a:r>
              <a:rPr lang="en-US" b="1" dirty="0"/>
              <a:t> OPENCV</a:t>
            </a:r>
          </a:p>
        </p:txBody>
      </p:sp>
      <p:pic>
        <p:nvPicPr>
          <p:cNvPr id="3" name="Picture 2">
            <a:extLst>
              <a:ext uri="{FF2B5EF4-FFF2-40B4-BE49-F238E27FC236}">
                <a16:creationId xmlns:a16="http://schemas.microsoft.com/office/drawing/2014/main" id="{C4639F6E-1913-410C-BAFA-C6AFE3EF7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5" name="Picture 4">
            <a:extLst>
              <a:ext uri="{FF2B5EF4-FFF2-40B4-BE49-F238E27FC236}">
                <a16:creationId xmlns:a16="http://schemas.microsoft.com/office/drawing/2014/main" id="{908D0294-2CBF-4C71-9584-51BAFF05A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583" y="2951923"/>
            <a:ext cx="8513982" cy="3776868"/>
          </a:xfrm>
          <a:prstGeom prst="rect">
            <a:avLst/>
          </a:prstGeom>
        </p:spPr>
      </p:pic>
      <p:sp>
        <p:nvSpPr>
          <p:cNvPr id="6" name="Title 1">
            <a:extLst>
              <a:ext uri="{FF2B5EF4-FFF2-40B4-BE49-F238E27FC236}">
                <a16:creationId xmlns:a16="http://schemas.microsoft.com/office/drawing/2014/main" id="{97FC5BDA-1257-43CC-AEC4-A9CF50F384AB}"/>
              </a:ext>
            </a:extLst>
          </p:cNvPr>
          <p:cNvSpPr txBox="1">
            <a:spLocks/>
          </p:cNvSpPr>
          <p:nvPr/>
        </p:nvSpPr>
        <p:spPr>
          <a:xfrm>
            <a:off x="1630085" y="1242391"/>
            <a:ext cx="10170227" cy="1113183"/>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a:t>
            </a:r>
            <a:r>
              <a:rPr lang="en-US" sz="3200" dirty="0"/>
              <a:t>Th</a:t>
            </a:r>
            <a:r>
              <a:rPr lang="vi-VN" sz="3200" dirty="0"/>
              <a:t>ư</a:t>
            </a:r>
            <a:r>
              <a:rPr lang="en-US" sz="3200" dirty="0"/>
              <a:t> </a:t>
            </a:r>
            <a:r>
              <a:rPr lang="en-US" sz="3200" dirty="0" err="1"/>
              <a:t>viện</a:t>
            </a:r>
            <a:r>
              <a:rPr lang="en-US" sz="3200" dirty="0"/>
              <a:t> </a:t>
            </a:r>
            <a:r>
              <a:rPr lang="en-US" sz="3200" dirty="0" err="1"/>
              <a:t>mã</a:t>
            </a:r>
            <a:r>
              <a:rPr lang="en-US" sz="3200" dirty="0"/>
              <a:t> </a:t>
            </a:r>
            <a:r>
              <a:rPr lang="en-US" sz="3200" dirty="0" err="1"/>
              <a:t>nguồn</a:t>
            </a:r>
            <a:r>
              <a:rPr lang="en-US" sz="3200" dirty="0"/>
              <a:t> </a:t>
            </a:r>
            <a:r>
              <a:rPr lang="en-US" sz="3200" dirty="0" err="1"/>
              <a:t>mở</a:t>
            </a:r>
            <a:r>
              <a:rPr lang="en-US" sz="3200" dirty="0"/>
              <a:t>, </a:t>
            </a:r>
            <a:r>
              <a:rPr lang="en-US" sz="3200" dirty="0" err="1"/>
              <a:t>chuyên</a:t>
            </a:r>
            <a:r>
              <a:rPr lang="en-US" sz="3200" dirty="0"/>
              <a:t> dung </a:t>
            </a:r>
            <a:r>
              <a:rPr lang="en-US" sz="3200" dirty="0" err="1"/>
              <a:t>cho</a:t>
            </a:r>
            <a:r>
              <a:rPr lang="en-US" sz="3200" dirty="0"/>
              <a:t> </a:t>
            </a:r>
            <a:r>
              <a:rPr lang="en-US" sz="3200" dirty="0" err="1"/>
              <a:t>các</a:t>
            </a:r>
            <a:r>
              <a:rPr lang="en-US" sz="3200" dirty="0"/>
              <a:t> </a:t>
            </a:r>
            <a:r>
              <a:rPr lang="en-US" sz="3200" dirty="0" err="1"/>
              <a:t>vấn</a:t>
            </a:r>
            <a:r>
              <a:rPr lang="en-US" sz="3200" dirty="0"/>
              <a:t> </a:t>
            </a:r>
            <a:r>
              <a:rPr lang="en-US" sz="3200" dirty="0" err="1"/>
              <a:t>đề</a:t>
            </a:r>
            <a:r>
              <a:rPr lang="en-US" sz="3200" dirty="0"/>
              <a:t> </a:t>
            </a:r>
            <a:r>
              <a:rPr lang="en-US" sz="3200" dirty="0" err="1"/>
              <a:t>liên</a:t>
            </a:r>
            <a:r>
              <a:rPr lang="en-US" sz="3200" dirty="0"/>
              <a:t> </a:t>
            </a:r>
            <a:r>
              <a:rPr lang="en-US" sz="3200" dirty="0" err="1"/>
              <a:t>quan</a:t>
            </a:r>
            <a:r>
              <a:rPr lang="en-US" sz="3200" dirty="0"/>
              <a:t> </a:t>
            </a:r>
            <a:r>
              <a:rPr lang="en-US" sz="3200" dirty="0" err="1"/>
              <a:t>đến</a:t>
            </a:r>
            <a:r>
              <a:rPr lang="en-US" sz="3200" dirty="0"/>
              <a:t> </a:t>
            </a:r>
            <a:r>
              <a:rPr lang="en-US" sz="3200" dirty="0" err="1"/>
              <a:t>thị</a:t>
            </a:r>
            <a:r>
              <a:rPr lang="en-US" sz="3200" dirty="0"/>
              <a:t> </a:t>
            </a:r>
            <a:r>
              <a:rPr lang="en-US" sz="3200" dirty="0" err="1"/>
              <a:t>giác</a:t>
            </a:r>
            <a:r>
              <a:rPr lang="en-US" sz="3200" dirty="0"/>
              <a:t> </a:t>
            </a:r>
            <a:r>
              <a:rPr lang="en-US" sz="3200" dirty="0" err="1"/>
              <a:t>máy</a:t>
            </a:r>
            <a:r>
              <a:rPr lang="en-US" sz="3200" dirty="0"/>
              <a:t> </a:t>
            </a:r>
            <a:r>
              <a:rPr lang="en-US" sz="3200" dirty="0" err="1"/>
              <a:t>tính</a:t>
            </a:r>
            <a:r>
              <a:rPr lang="en-US" sz="3200" dirty="0"/>
              <a:t>.</a:t>
            </a:r>
          </a:p>
        </p:txBody>
      </p:sp>
    </p:spTree>
    <p:extLst>
      <p:ext uri="{BB962C8B-B14F-4D97-AF65-F5344CB8AC3E}">
        <p14:creationId xmlns:p14="http://schemas.microsoft.com/office/powerpoint/2010/main" val="77459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9396B-C94E-483F-A396-00992BA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3" name="Oval 2">
            <a:extLst>
              <a:ext uri="{FF2B5EF4-FFF2-40B4-BE49-F238E27FC236}">
                <a16:creationId xmlns:a16="http://schemas.microsoft.com/office/drawing/2014/main" id="{07A68609-4EB5-48F6-A5B8-DF43EDE65763}"/>
              </a:ext>
            </a:extLst>
          </p:cNvPr>
          <p:cNvSpPr/>
          <p:nvPr/>
        </p:nvSpPr>
        <p:spPr>
          <a:xfrm>
            <a:off x="1643269" y="420756"/>
            <a:ext cx="848139" cy="821635"/>
          </a:xfrm>
          <a:prstGeom prst="ellipse">
            <a:avLst/>
          </a:prstGeom>
          <a:solidFill>
            <a:schemeClr val="accent1">
              <a:lumMod val="50000"/>
            </a:schemeClr>
          </a:solidFill>
          <a:ln w="1016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221714-CE57-4FB0-8317-6E986D1B5BEB}"/>
              </a:ext>
            </a:extLst>
          </p:cNvPr>
          <p:cNvSpPr/>
          <p:nvPr/>
        </p:nvSpPr>
        <p:spPr>
          <a:xfrm>
            <a:off x="1805087" y="252943"/>
            <a:ext cx="529312" cy="923330"/>
          </a:xfrm>
          <a:prstGeom prst="rect">
            <a:avLst/>
          </a:prstGeom>
          <a:noFill/>
          <a:ln>
            <a:noFill/>
          </a:ln>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3</a:t>
            </a:r>
          </a:p>
        </p:txBody>
      </p:sp>
      <p:sp>
        <p:nvSpPr>
          <p:cNvPr id="6" name="Rectangle 5">
            <a:extLst>
              <a:ext uri="{FF2B5EF4-FFF2-40B4-BE49-F238E27FC236}">
                <a16:creationId xmlns:a16="http://schemas.microsoft.com/office/drawing/2014/main" id="{982B509C-2E72-4784-AEB7-A818800449F9}"/>
              </a:ext>
            </a:extLst>
          </p:cNvPr>
          <p:cNvSpPr/>
          <p:nvPr/>
        </p:nvSpPr>
        <p:spPr>
          <a:xfrm>
            <a:off x="2648417" y="478601"/>
            <a:ext cx="547944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rPr>
              <a:t>THIẾT KẾ VÀ TH</a:t>
            </a:r>
            <a:r>
              <a:rPr lang="en-US" sz="4000" dirty="0">
                <a:ln w="0"/>
                <a:effectLst>
                  <a:glow rad="63500">
                    <a:schemeClr val="accent1">
                      <a:satMod val="175000"/>
                      <a:alpha val="40000"/>
                    </a:schemeClr>
                  </a:glow>
                  <a:outerShdw blurRad="50800" dist="38100" dir="2700000" algn="tl" rotWithShape="0">
                    <a:prstClr val="black">
                      <a:alpha val="40000"/>
                    </a:prstClr>
                  </a:outerShdw>
                </a:effectLst>
              </a:rPr>
              <a:t>ỰC HIỆN</a:t>
            </a:r>
            <a:endPar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endParaRPr>
          </a:p>
        </p:txBody>
      </p:sp>
      <p:sp>
        <p:nvSpPr>
          <p:cNvPr id="2" name="Title 1">
            <a:extLst>
              <a:ext uri="{FF2B5EF4-FFF2-40B4-BE49-F238E27FC236}">
                <a16:creationId xmlns:a16="http://schemas.microsoft.com/office/drawing/2014/main" id="{1C623FBA-C547-48C5-938F-269E72CC12B4}"/>
              </a:ext>
            </a:extLst>
          </p:cNvPr>
          <p:cNvSpPr>
            <a:spLocks noGrp="1"/>
          </p:cNvSpPr>
          <p:nvPr>
            <p:ph type="title"/>
          </p:nvPr>
        </p:nvSpPr>
        <p:spPr>
          <a:xfrm>
            <a:off x="1643268" y="1410204"/>
            <a:ext cx="10058401" cy="4725553"/>
          </a:xfrm>
        </p:spPr>
        <p:txBody>
          <a:bodyPr/>
          <a:lstStyle/>
          <a:p>
            <a:pPr algn="l"/>
            <a:r>
              <a:rPr lang="en-US" b="1" dirty="0"/>
              <a:t>3.1 </a:t>
            </a:r>
            <a:r>
              <a:rPr lang="en-US" b="1" dirty="0" err="1"/>
              <a:t>Yêu</a:t>
            </a:r>
            <a:r>
              <a:rPr lang="en-US" b="1" dirty="0"/>
              <a:t> </a:t>
            </a:r>
            <a:r>
              <a:rPr lang="en-US" b="1" dirty="0" err="1"/>
              <a:t>cầu</a:t>
            </a:r>
            <a:r>
              <a:rPr lang="en-US" b="1" dirty="0"/>
              <a:t> </a:t>
            </a:r>
            <a:r>
              <a:rPr lang="en-US" b="1" dirty="0" err="1"/>
              <a:t>đặt</a:t>
            </a:r>
            <a:r>
              <a:rPr lang="en-US" b="1" dirty="0"/>
              <a:t> ra </a:t>
            </a:r>
            <a:r>
              <a:rPr lang="en-US" b="1" dirty="0" err="1"/>
              <a:t>và</a:t>
            </a:r>
            <a:r>
              <a:rPr lang="en-US" b="1" dirty="0"/>
              <a:t> </a:t>
            </a:r>
            <a:r>
              <a:rPr lang="en-US" b="1" dirty="0" err="1"/>
              <a:t>chuẩn</a:t>
            </a:r>
            <a:r>
              <a:rPr lang="en-US" b="1" dirty="0"/>
              <a:t> </a:t>
            </a:r>
            <a:r>
              <a:rPr lang="en-US" b="1" dirty="0" err="1"/>
              <a:t>bị</a:t>
            </a:r>
            <a:br>
              <a:rPr lang="en-US" sz="2800" dirty="0"/>
            </a:br>
            <a:br>
              <a:rPr lang="en-US" dirty="0"/>
            </a:br>
            <a:r>
              <a:rPr lang="en-US" sz="3200" dirty="0"/>
              <a:t>- </a:t>
            </a:r>
            <a:r>
              <a:rPr lang="en-US" sz="3200" dirty="0" err="1"/>
              <a:t>Độ</a:t>
            </a:r>
            <a:r>
              <a:rPr lang="en-US" sz="3200" dirty="0"/>
              <a:t> </a:t>
            </a:r>
            <a:r>
              <a:rPr lang="en-US" sz="3200" dirty="0" err="1"/>
              <a:t>chính</a:t>
            </a:r>
            <a:r>
              <a:rPr lang="en-US" sz="3200" dirty="0"/>
              <a:t> </a:t>
            </a:r>
            <a:r>
              <a:rPr lang="en-US" sz="3200" dirty="0" err="1"/>
              <a:t>xác</a:t>
            </a:r>
            <a:r>
              <a:rPr lang="en-US" sz="3200" dirty="0"/>
              <a:t> </a:t>
            </a:r>
            <a:r>
              <a:rPr lang="en-US" sz="3200" dirty="0" err="1"/>
              <a:t>cao</a:t>
            </a:r>
            <a:r>
              <a:rPr lang="en-US" sz="3200" dirty="0"/>
              <a:t> ( </a:t>
            </a:r>
            <a:r>
              <a:rPr lang="en-US" sz="3200" dirty="0" err="1"/>
              <a:t>trên</a:t>
            </a:r>
            <a:r>
              <a:rPr lang="en-US" sz="3200" dirty="0"/>
              <a:t> 90%).</a:t>
            </a:r>
            <a:br>
              <a:rPr lang="en-US" sz="3200" dirty="0"/>
            </a:br>
            <a:br>
              <a:rPr lang="en-US" sz="3200" dirty="0"/>
            </a:br>
            <a:r>
              <a:rPr lang="en-US" sz="3200" dirty="0"/>
              <a:t>- </a:t>
            </a:r>
            <a:r>
              <a:rPr lang="en-US" sz="3200" dirty="0" err="1"/>
              <a:t>Thời</a:t>
            </a:r>
            <a:r>
              <a:rPr lang="en-US" sz="3200" dirty="0"/>
              <a:t> </a:t>
            </a:r>
            <a:r>
              <a:rPr lang="en-US" sz="3200" dirty="0" err="1"/>
              <a:t>gian</a:t>
            </a:r>
            <a:r>
              <a:rPr lang="en-US" sz="3200" dirty="0"/>
              <a:t> </a:t>
            </a:r>
            <a:r>
              <a:rPr lang="en-US" sz="3200" dirty="0" err="1"/>
              <a:t>nhạn</a:t>
            </a:r>
            <a:r>
              <a:rPr lang="en-US" sz="3200" dirty="0"/>
              <a:t> </a:t>
            </a:r>
            <a:r>
              <a:rPr lang="en-US" sz="3200" dirty="0" err="1"/>
              <a:t>dạng</a:t>
            </a:r>
            <a:r>
              <a:rPr lang="en-US" sz="3200" dirty="0"/>
              <a:t> </a:t>
            </a:r>
            <a:r>
              <a:rPr lang="en-US" sz="3200" dirty="0" err="1"/>
              <a:t>và</a:t>
            </a:r>
            <a:r>
              <a:rPr lang="en-US" sz="3200" dirty="0"/>
              <a:t> </a:t>
            </a:r>
            <a:r>
              <a:rPr lang="en-US" sz="3200" dirty="0" err="1"/>
              <a:t>phân</a:t>
            </a:r>
            <a:r>
              <a:rPr lang="en-US" sz="3200" dirty="0"/>
              <a:t> </a:t>
            </a:r>
            <a:r>
              <a:rPr lang="en-US" sz="3200" dirty="0" err="1"/>
              <a:t>loại</a:t>
            </a:r>
            <a:r>
              <a:rPr lang="en-US" sz="3200" dirty="0"/>
              <a:t> 1 </a:t>
            </a:r>
            <a:r>
              <a:rPr lang="en-US" sz="3200" dirty="0" err="1"/>
              <a:t>trái</a:t>
            </a:r>
            <a:r>
              <a:rPr lang="en-US" sz="3200" dirty="0"/>
              <a:t> </a:t>
            </a:r>
            <a:r>
              <a:rPr lang="en-US" sz="3200" dirty="0" err="1"/>
              <a:t>nhỏ</a:t>
            </a:r>
            <a:r>
              <a:rPr lang="en-US" sz="3200" dirty="0"/>
              <a:t> h</a:t>
            </a:r>
            <a:r>
              <a:rPr lang="vi-VN" sz="3200" dirty="0"/>
              <a:t>ơ</a:t>
            </a:r>
            <a:r>
              <a:rPr lang="en-US" sz="3200" dirty="0"/>
              <a:t>n 0.5 </a:t>
            </a:r>
            <a:r>
              <a:rPr lang="en-US" sz="3200" dirty="0" err="1"/>
              <a:t>giây</a:t>
            </a:r>
            <a:r>
              <a:rPr lang="en-US" sz="3200" dirty="0"/>
              <a:t>.</a:t>
            </a:r>
            <a:br>
              <a:rPr lang="en-US" sz="3200" dirty="0"/>
            </a:br>
            <a:br>
              <a:rPr lang="en-US" sz="3200" dirty="0"/>
            </a:br>
            <a:r>
              <a:rPr lang="en-US" sz="3200" dirty="0"/>
              <a:t>- </a:t>
            </a:r>
            <a:r>
              <a:rPr lang="en-US" sz="3200" dirty="0" err="1"/>
              <a:t>Chuẩn</a:t>
            </a:r>
            <a:r>
              <a:rPr lang="en-US" sz="3200" dirty="0"/>
              <a:t> </a:t>
            </a:r>
            <a:r>
              <a:rPr lang="en-US" sz="3200" dirty="0" err="1"/>
              <a:t>bị</a:t>
            </a:r>
            <a:r>
              <a:rPr lang="en-US" sz="3200" dirty="0"/>
              <a:t>: Thu </a:t>
            </a:r>
            <a:r>
              <a:rPr lang="en-US" sz="3200" dirty="0" err="1"/>
              <a:t>thập</a:t>
            </a:r>
            <a:r>
              <a:rPr lang="en-US" sz="3200" dirty="0"/>
              <a:t> </a:t>
            </a:r>
            <a:r>
              <a:rPr lang="en-US" sz="3200" dirty="0" err="1"/>
              <a:t>dữ</a:t>
            </a:r>
            <a:r>
              <a:rPr lang="en-US" sz="3200" dirty="0"/>
              <a:t> </a:t>
            </a:r>
            <a:r>
              <a:rPr lang="en-US" sz="3200" dirty="0" err="1"/>
              <a:t>liệu</a:t>
            </a:r>
            <a:r>
              <a:rPr lang="en-US" sz="3200" dirty="0"/>
              <a:t> </a:t>
            </a:r>
            <a:r>
              <a:rPr lang="en-US" sz="3200" dirty="0" err="1"/>
              <a:t>huấn</a:t>
            </a:r>
            <a:r>
              <a:rPr lang="en-US" sz="3200" dirty="0"/>
              <a:t> </a:t>
            </a:r>
            <a:r>
              <a:rPr lang="en-US" sz="3200" dirty="0" err="1"/>
              <a:t>luyện</a:t>
            </a:r>
            <a:r>
              <a:rPr lang="en-US" sz="3200" dirty="0"/>
              <a:t>.</a:t>
            </a:r>
            <a:br>
              <a:rPr lang="en-US" sz="3200" dirty="0"/>
            </a:br>
            <a:endParaRPr lang="en-US" dirty="0"/>
          </a:p>
        </p:txBody>
      </p:sp>
    </p:spTree>
    <p:extLst>
      <p:ext uri="{BB962C8B-B14F-4D97-AF65-F5344CB8AC3E}">
        <p14:creationId xmlns:p14="http://schemas.microsoft.com/office/powerpoint/2010/main" val="329877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0286-E9F5-42A5-A101-8198D854BDC3}"/>
              </a:ext>
            </a:extLst>
          </p:cNvPr>
          <p:cNvSpPr>
            <a:spLocks noGrp="1"/>
          </p:cNvSpPr>
          <p:nvPr>
            <p:ph type="title"/>
          </p:nvPr>
        </p:nvSpPr>
        <p:spPr>
          <a:xfrm>
            <a:off x="1696345" y="129208"/>
            <a:ext cx="6440489" cy="1113183"/>
          </a:xfrm>
        </p:spPr>
        <p:txBody>
          <a:bodyPr>
            <a:normAutofit fontScale="90000"/>
          </a:bodyPr>
          <a:lstStyle/>
          <a:p>
            <a:pPr algn="l"/>
            <a:r>
              <a:rPr lang="en-US" b="1" dirty="0"/>
              <a:t>3.2 </a:t>
            </a:r>
            <a:r>
              <a:rPr lang="en-US" b="1" dirty="0" err="1"/>
              <a:t>Huấn</a:t>
            </a:r>
            <a:r>
              <a:rPr lang="en-US" b="1" dirty="0"/>
              <a:t> </a:t>
            </a:r>
            <a:r>
              <a:rPr lang="en-US" b="1" dirty="0" err="1"/>
              <a:t>luyện</a:t>
            </a:r>
            <a:r>
              <a:rPr lang="en-US" b="1" dirty="0"/>
              <a:t> </a:t>
            </a:r>
            <a:r>
              <a:rPr lang="en-US" b="1" dirty="0" err="1"/>
              <a:t>Haar</a:t>
            </a:r>
            <a:r>
              <a:rPr lang="en-US" b="1" dirty="0"/>
              <a:t> Cascade</a:t>
            </a:r>
          </a:p>
        </p:txBody>
      </p:sp>
      <p:pic>
        <p:nvPicPr>
          <p:cNvPr id="3" name="Picture 2">
            <a:extLst>
              <a:ext uri="{FF2B5EF4-FFF2-40B4-BE49-F238E27FC236}">
                <a16:creationId xmlns:a16="http://schemas.microsoft.com/office/drawing/2014/main" id="{E8B738FE-98DB-4902-8C01-564949B50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4" name="Title 1">
            <a:extLst>
              <a:ext uri="{FF2B5EF4-FFF2-40B4-BE49-F238E27FC236}">
                <a16:creationId xmlns:a16="http://schemas.microsoft.com/office/drawing/2014/main" id="{ED858EDA-75CA-4F10-88DF-541EBB2FD5CF}"/>
              </a:ext>
            </a:extLst>
          </p:cNvPr>
          <p:cNvSpPr txBox="1">
            <a:spLocks/>
          </p:cNvSpPr>
          <p:nvPr/>
        </p:nvSpPr>
        <p:spPr>
          <a:xfrm>
            <a:off x="1521982" y="1433581"/>
            <a:ext cx="10170227" cy="4569654"/>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buFontTx/>
              <a:buChar char="-"/>
            </a:pPr>
            <a:r>
              <a:rPr lang="en-US" sz="3200" dirty="0" err="1"/>
              <a:t>Dữ</a:t>
            </a:r>
            <a:r>
              <a:rPr lang="en-US" sz="3200" dirty="0"/>
              <a:t> </a:t>
            </a:r>
            <a:r>
              <a:rPr lang="en-US" sz="3200" dirty="0" err="1"/>
              <a:t>liệu</a:t>
            </a:r>
            <a:r>
              <a:rPr lang="en-US" sz="3200" dirty="0"/>
              <a:t> </a:t>
            </a:r>
            <a:r>
              <a:rPr lang="en-US" sz="3200" dirty="0" err="1"/>
              <a:t>huấn</a:t>
            </a:r>
            <a:r>
              <a:rPr lang="en-US" sz="3200" dirty="0"/>
              <a:t> </a:t>
            </a:r>
            <a:r>
              <a:rPr lang="en-US" sz="3200" dirty="0" err="1"/>
              <a:t>luyện</a:t>
            </a:r>
            <a:r>
              <a:rPr lang="en-US" sz="3200" dirty="0"/>
              <a:t>: 1510 </a:t>
            </a:r>
            <a:r>
              <a:rPr lang="en-US" sz="3200" dirty="0" err="1"/>
              <a:t>ảnh</a:t>
            </a:r>
            <a:r>
              <a:rPr lang="en-US" sz="3200" dirty="0"/>
              <a:t> d</a:t>
            </a:r>
            <a:r>
              <a:rPr lang="vi-VN" sz="3200" dirty="0"/>
              <a:t>ư</a:t>
            </a:r>
            <a:r>
              <a:rPr lang="en-US" sz="3200" dirty="0" err="1"/>
              <a:t>ơng</a:t>
            </a:r>
            <a:r>
              <a:rPr lang="en-US" sz="3200" dirty="0"/>
              <a:t>, 3000 </a:t>
            </a:r>
            <a:r>
              <a:rPr lang="en-US" sz="3200" dirty="0" err="1"/>
              <a:t>ảnh</a:t>
            </a:r>
            <a:r>
              <a:rPr lang="en-US" sz="3200" dirty="0"/>
              <a:t> </a:t>
            </a:r>
            <a:r>
              <a:rPr lang="en-US" sz="3200" dirty="0" err="1"/>
              <a:t>âm</a:t>
            </a:r>
            <a:r>
              <a:rPr lang="en-US" sz="3200" dirty="0"/>
              <a:t>.</a:t>
            </a:r>
          </a:p>
          <a:p>
            <a:pPr marL="457200" indent="-457200" algn="l">
              <a:buFontTx/>
              <a:buChar char="-"/>
            </a:pPr>
            <a:endParaRPr lang="en-US" sz="3200" dirty="0"/>
          </a:p>
          <a:p>
            <a:pPr marL="457200" indent="-457200" algn="l">
              <a:buFontTx/>
              <a:buChar char="-"/>
            </a:pPr>
            <a:r>
              <a:rPr lang="en-US" sz="3300" dirty="0" err="1"/>
              <a:t>Sử</a:t>
            </a:r>
            <a:r>
              <a:rPr lang="en-US" sz="3300" dirty="0"/>
              <a:t> </a:t>
            </a:r>
            <a:r>
              <a:rPr lang="en-US" sz="3300" dirty="0" err="1"/>
              <a:t>dụng</a:t>
            </a:r>
            <a:r>
              <a:rPr lang="en-US" sz="3300" dirty="0"/>
              <a:t> </a:t>
            </a:r>
            <a:r>
              <a:rPr lang="en-US" sz="3300" dirty="0" err="1"/>
              <a:t>hàm</a:t>
            </a:r>
            <a:r>
              <a:rPr lang="en-US" sz="3300" dirty="0"/>
              <a:t> </a:t>
            </a:r>
            <a:r>
              <a:rPr lang="en-US" sz="3300" b="1" dirty="0" err="1"/>
              <a:t>opencv_createsamples</a:t>
            </a:r>
            <a:r>
              <a:rPr lang="en-US" sz="3300" b="1" dirty="0"/>
              <a:t> </a:t>
            </a:r>
            <a:r>
              <a:rPr lang="en-US" sz="3300" dirty="0" err="1"/>
              <a:t>tạo</a:t>
            </a:r>
            <a:r>
              <a:rPr lang="en-US" sz="3300" dirty="0"/>
              <a:t> ra file vector </a:t>
            </a:r>
            <a:r>
              <a:rPr lang="en-US" sz="3300" dirty="0" err="1"/>
              <a:t>chứa</a:t>
            </a:r>
            <a:r>
              <a:rPr lang="en-US" sz="3300" dirty="0"/>
              <a:t> </a:t>
            </a:r>
            <a:r>
              <a:rPr lang="en-US" sz="3300" dirty="0" err="1"/>
              <a:t>các</a:t>
            </a:r>
            <a:r>
              <a:rPr lang="en-US" sz="3300" dirty="0"/>
              <a:t> </a:t>
            </a:r>
            <a:r>
              <a:rPr lang="en-US" sz="3300" dirty="0" err="1"/>
              <a:t>mẫu</a:t>
            </a:r>
            <a:r>
              <a:rPr lang="en-US" sz="3300" dirty="0"/>
              <a:t> d</a:t>
            </a:r>
            <a:r>
              <a:rPr lang="vi-VN" sz="3300" dirty="0"/>
              <a:t>ư</a:t>
            </a:r>
            <a:r>
              <a:rPr lang="en-US" sz="3300" dirty="0" err="1"/>
              <a:t>ơng</a:t>
            </a:r>
            <a:r>
              <a:rPr lang="en-US" sz="3300" dirty="0"/>
              <a:t>.</a:t>
            </a:r>
          </a:p>
          <a:p>
            <a:pPr marL="457200" indent="-457200" algn="l">
              <a:buFontTx/>
              <a:buChar char="-"/>
            </a:pPr>
            <a:endParaRPr lang="en-US" sz="3300" dirty="0"/>
          </a:p>
          <a:p>
            <a:pPr marL="457200" indent="-457200" algn="l">
              <a:buFontTx/>
              <a:buChar char="-"/>
            </a:pPr>
            <a:r>
              <a:rPr lang="en-US" sz="3300" dirty="0" err="1"/>
              <a:t>Sử</a:t>
            </a:r>
            <a:r>
              <a:rPr lang="en-US" sz="3300" dirty="0"/>
              <a:t> </a:t>
            </a:r>
            <a:r>
              <a:rPr lang="en-US" sz="3300" dirty="0" err="1"/>
              <a:t>dụng</a:t>
            </a:r>
            <a:r>
              <a:rPr lang="en-US" sz="3300" dirty="0"/>
              <a:t> </a:t>
            </a:r>
            <a:r>
              <a:rPr lang="en-US" sz="3300" dirty="0" err="1"/>
              <a:t>hàm</a:t>
            </a:r>
            <a:r>
              <a:rPr lang="en-US" sz="3300" dirty="0"/>
              <a:t> </a:t>
            </a:r>
            <a:r>
              <a:rPr lang="en-US" sz="3300" b="1" dirty="0" err="1"/>
              <a:t>opencv_traincascade</a:t>
            </a:r>
            <a:r>
              <a:rPr lang="en-US" sz="3300" b="1" dirty="0"/>
              <a:t> </a:t>
            </a:r>
            <a:r>
              <a:rPr lang="en-US" sz="3300" dirty="0" err="1"/>
              <a:t>để</a:t>
            </a:r>
            <a:r>
              <a:rPr lang="en-US" sz="3300" dirty="0"/>
              <a:t> </a:t>
            </a:r>
            <a:r>
              <a:rPr lang="en-US" sz="3300" dirty="0" err="1"/>
              <a:t>đặt</a:t>
            </a:r>
            <a:r>
              <a:rPr lang="en-US" sz="3300" dirty="0"/>
              <a:t> </a:t>
            </a:r>
            <a:r>
              <a:rPr lang="en-US" sz="3300" dirty="0" err="1"/>
              <a:t>ngẫu</a:t>
            </a:r>
            <a:r>
              <a:rPr lang="en-US" sz="3300" dirty="0"/>
              <a:t> </a:t>
            </a:r>
            <a:r>
              <a:rPr lang="en-US" sz="3300" dirty="0" err="1"/>
              <a:t>nhiên</a:t>
            </a:r>
            <a:r>
              <a:rPr lang="en-US" sz="3300" dirty="0"/>
              <a:t> </a:t>
            </a:r>
            <a:r>
              <a:rPr lang="en-US" sz="3300" dirty="0" err="1"/>
              <a:t>các</a:t>
            </a:r>
            <a:r>
              <a:rPr lang="en-US" sz="3300" dirty="0"/>
              <a:t> </a:t>
            </a:r>
            <a:r>
              <a:rPr lang="en-US" sz="3300" dirty="0" err="1"/>
              <a:t>mẫu</a:t>
            </a:r>
            <a:r>
              <a:rPr lang="en-US" sz="3300" dirty="0"/>
              <a:t> d</a:t>
            </a:r>
            <a:r>
              <a:rPr lang="vi-VN" sz="3300" dirty="0"/>
              <a:t>ư</a:t>
            </a:r>
            <a:r>
              <a:rPr lang="en-US" sz="3300" dirty="0" err="1"/>
              <a:t>ơng</a:t>
            </a:r>
            <a:r>
              <a:rPr lang="en-US" sz="3300" dirty="0"/>
              <a:t> </a:t>
            </a:r>
            <a:r>
              <a:rPr lang="en-US" sz="3300" dirty="0" err="1"/>
              <a:t>vào</a:t>
            </a:r>
            <a:r>
              <a:rPr lang="en-US" sz="3300" dirty="0"/>
              <a:t> </a:t>
            </a:r>
            <a:r>
              <a:rPr lang="en-US" sz="3300" dirty="0" err="1"/>
              <a:t>các</a:t>
            </a:r>
            <a:r>
              <a:rPr lang="en-US" sz="3300" dirty="0"/>
              <a:t> </a:t>
            </a:r>
            <a:r>
              <a:rPr lang="en-US" sz="3300" dirty="0" err="1"/>
              <a:t>mẫu</a:t>
            </a:r>
            <a:r>
              <a:rPr lang="en-US" sz="3300" dirty="0"/>
              <a:t> </a:t>
            </a:r>
            <a:r>
              <a:rPr lang="en-US" sz="3300" dirty="0" err="1"/>
              <a:t>âm</a:t>
            </a:r>
            <a:r>
              <a:rPr lang="en-US" sz="3300" dirty="0"/>
              <a:t> </a:t>
            </a:r>
            <a:r>
              <a:rPr lang="en-US" sz="3300" dirty="0" err="1"/>
              <a:t>để</a:t>
            </a:r>
            <a:r>
              <a:rPr lang="en-US" sz="3300" dirty="0"/>
              <a:t> </a:t>
            </a:r>
            <a:r>
              <a:rPr lang="en-US" sz="3300" dirty="0" err="1"/>
              <a:t>rút</a:t>
            </a:r>
            <a:r>
              <a:rPr lang="en-US" sz="3300" dirty="0"/>
              <a:t> </a:t>
            </a:r>
            <a:r>
              <a:rPr lang="en-US" sz="3300" dirty="0" err="1"/>
              <a:t>đặc</a:t>
            </a:r>
            <a:r>
              <a:rPr lang="en-US" sz="3300" dirty="0"/>
              <a:t> tr</a:t>
            </a:r>
            <a:r>
              <a:rPr lang="vi-VN" sz="3300" dirty="0"/>
              <a:t>ư</a:t>
            </a:r>
            <a:r>
              <a:rPr lang="en-US" sz="3300" dirty="0"/>
              <a:t>ng </a:t>
            </a:r>
            <a:r>
              <a:rPr lang="en-US" sz="3300" dirty="0" err="1"/>
              <a:t>và</a:t>
            </a:r>
            <a:r>
              <a:rPr lang="en-US" sz="3300" dirty="0"/>
              <a:t> ng</a:t>
            </a:r>
            <a:r>
              <a:rPr lang="vi-VN" sz="3300" dirty="0"/>
              <a:t>ư</a:t>
            </a:r>
            <a:r>
              <a:rPr lang="en-US" sz="3300" dirty="0" err="1"/>
              <a:t>ỡng</a:t>
            </a:r>
            <a:r>
              <a:rPr lang="en-US" sz="3300" dirty="0"/>
              <a:t>.</a:t>
            </a:r>
          </a:p>
          <a:p>
            <a:pPr marL="457200" indent="-457200" algn="l">
              <a:buFontTx/>
              <a:buChar char="-"/>
            </a:pPr>
            <a:endParaRPr lang="en-US" sz="3300" dirty="0"/>
          </a:p>
          <a:p>
            <a:pPr marL="457200" indent="-457200" algn="l">
              <a:buFontTx/>
              <a:buChar char="-"/>
            </a:pPr>
            <a:r>
              <a:rPr lang="en-US" sz="3300" dirty="0"/>
              <a:t>Sau </a:t>
            </a:r>
            <a:r>
              <a:rPr lang="en-US" sz="3300" dirty="0" err="1"/>
              <a:t>khi</a:t>
            </a:r>
            <a:r>
              <a:rPr lang="en-US" sz="3300" dirty="0"/>
              <a:t> </a:t>
            </a:r>
            <a:r>
              <a:rPr lang="en-US" sz="3300" dirty="0" err="1"/>
              <a:t>huấn</a:t>
            </a:r>
            <a:r>
              <a:rPr lang="en-US" sz="3300" dirty="0"/>
              <a:t> </a:t>
            </a:r>
            <a:r>
              <a:rPr lang="en-US" sz="3300" dirty="0" err="1"/>
              <a:t>luyện</a:t>
            </a:r>
            <a:r>
              <a:rPr lang="en-US" sz="3300" dirty="0"/>
              <a:t> ta </a:t>
            </a:r>
            <a:r>
              <a:rPr lang="en-US" sz="3300" dirty="0" err="1"/>
              <a:t>sẽ</a:t>
            </a:r>
            <a:r>
              <a:rPr lang="en-US" sz="3300" dirty="0"/>
              <a:t> đ</a:t>
            </a:r>
            <a:r>
              <a:rPr lang="vi-VN" sz="3300" dirty="0"/>
              <a:t>ư</a:t>
            </a:r>
            <a:r>
              <a:rPr lang="en-US" sz="3300" dirty="0" err="1"/>
              <a:t>ợc</a:t>
            </a:r>
            <a:r>
              <a:rPr lang="en-US" sz="3300" dirty="0"/>
              <a:t> file </a:t>
            </a:r>
            <a:r>
              <a:rPr lang="en-US" sz="3300" b="1" dirty="0"/>
              <a:t>cascade.xml</a:t>
            </a:r>
            <a:r>
              <a:rPr lang="en-US" sz="3300" dirty="0"/>
              <a:t> </a:t>
            </a:r>
            <a:r>
              <a:rPr lang="en-US" sz="3300" dirty="0" err="1"/>
              <a:t>chứa</a:t>
            </a:r>
            <a:r>
              <a:rPr lang="en-US" sz="3300" dirty="0"/>
              <a:t> </a:t>
            </a:r>
            <a:r>
              <a:rPr lang="en-US" sz="3300" dirty="0" err="1"/>
              <a:t>các</a:t>
            </a:r>
            <a:r>
              <a:rPr lang="en-US" sz="3300" dirty="0"/>
              <a:t> ng</a:t>
            </a:r>
            <a:r>
              <a:rPr lang="vi-VN" sz="3300" dirty="0"/>
              <a:t>ư</a:t>
            </a:r>
            <a:r>
              <a:rPr lang="en-US" sz="3300" dirty="0" err="1"/>
              <a:t>ỡng</a:t>
            </a:r>
            <a:r>
              <a:rPr lang="en-US" sz="3300" dirty="0"/>
              <a:t> </a:t>
            </a:r>
            <a:r>
              <a:rPr lang="en-US" sz="3300" dirty="0" err="1"/>
              <a:t>và</a:t>
            </a:r>
            <a:r>
              <a:rPr lang="en-US" sz="3300" dirty="0"/>
              <a:t> </a:t>
            </a:r>
            <a:r>
              <a:rPr lang="en-US" sz="3300" dirty="0" err="1"/>
              <a:t>đặc</a:t>
            </a:r>
            <a:r>
              <a:rPr lang="en-US" sz="3300" dirty="0"/>
              <a:t> tr</a:t>
            </a:r>
            <a:r>
              <a:rPr lang="vi-VN" sz="3300" dirty="0"/>
              <a:t>ư</a:t>
            </a:r>
            <a:r>
              <a:rPr lang="en-US" sz="3300" dirty="0"/>
              <a:t>ng </a:t>
            </a:r>
            <a:r>
              <a:rPr lang="en-US" sz="3300" dirty="0" err="1"/>
              <a:t>của</a:t>
            </a:r>
            <a:r>
              <a:rPr lang="en-US" sz="3300" dirty="0"/>
              <a:t> </a:t>
            </a:r>
            <a:r>
              <a:rPr lang="en-US" sz="3300" dirty="0" err="1"/>
              <a:t>các</a:t>
            </a:r>
            <a:r>
              <a:rPr lang="en-US" sz="3300" dirty="0"/>
              <a:t> </a:t>
            </a:r>
            <a:r>
              <a:rPr lang="en-US" sz="3300" dirty="0" err="1"/>
              <a:t>bộ</a:t>
            </a:r>
            <a:r>
              <a:rPr lang="en-US" sz="3300" dirty="0"/>
              <a:t> </a:t>
            </a:r>
            <a:r>
              <a:rPr lang="en-US" sz="3300" dirty="0" err="1"/>
              <a:t>phân</a:t>
            </a:r>
            <a:r>
              <a:rPr lang="en-US" sz="3300" dirty="0"/>
              <a:t> </a:t>
            </a:r>
            <a:r>
              <a:rPr lang="en-US" sz="3300" dirty="0" err="1"/>
              <a:t>loại</a:t>
            </a:r>
            <a:r>
              <a:rPr lang="en-US" sz="3300" dirty="0"/>
              <a:t> </a:t>
            </a:r>
            <a:r>
              <a:rPr lang="en-US" sz="3300" dirty="0" err="1"/>
              <a:t>yếu</a:t>
            </a:r>
            <a:r>
              <a:rPr lang="en-US" sz="3300" dirty="0"/>
              <a:t>.</a:t>
            </a:r>
          </a:p>
        </p:txBody>
      </p:sp>
    </p:spTree>
    <p:extLst>
      <p:ext uri="{BB962C8B-B14F-4D97-AF65-F5344CB8AC3E}">
        <p14:creationId xmlns:p14="http://schemas.microsoft.com/office/powerpoint/2010/main" val="200255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6025-990A-4D92-8CE8-DD435276460E}"/>
              </a:ext>
            </a:extLst>
          </p:cNvPr>
          <p:cNvSpPr>
            <a:spLocks noGrp="1"/>
          </p:cNvSpPr>
          <p:nvPr>
            <p:ph type="title"/>
          </p:nvPr>
        </p:nvSpPr>
        <p:spPr>
          <a:xfrm>
            <a:off x="1577077" y="129208"/>
            <a:ext cx="7633185" cy="1113183"/>
          </a:xfrm>
        </p:spPr>
        <p:txBody>
          <a:bodyPr>
            <a:normAutofit fontScale="90000"/>
          </a:bodyPr>
          <a:lstStyle/>
          <a:p>
            <a:pPr algn="l"/>
            <a:r>
              <a:rPr lang="en-US" b="1" dirty="0"/>
              <a:t>3.3 </a:t>
            </a:r>
            <a:r>
              <a:rPr lang="en-US" b="1" dirty="0" err="1"/>
              <a:t>Tìm</a:t>
            </a:r>
            <a:r>
              <a:rPr lang="en-US" b="1" dirty="0"/>
              <a:t> </a:t>
            </a:r>
            <a:r>
              <a:rPr lang="en-US" b="1" dirty="0" err="1"/>
              <a:t>đặc</a:t>
            </a:r>
            <a:r>
              <a:rPr lang="en-US" b="1" dirty="0"/>
              <a:t> tr</a:t>
            </a:r>
            <a:r>
              <a:rPr lang="vi-VN" b="1" dirty="0"/>
              <a:t>ư</a:t>
            </a:r>
            <a:r>
              <a:rPr lang="en-US" b="1" dirty="0"/>
              <a:t>ng </a:t>
            </a:r>
            <a:r>
              <a:rPr lang="en-US" b="1" dirty="0" err="1"/>
              <a:t>để</a:t>
            </a:r>
            <a:r>
              <a:rPr lang="en-US" b="1" dirty="0"/>
              <a:t> </a:t>
            </a:r>
            <a:r>
              <a:rPr lang="en-US" b="1" dirty="0" err="1"/>
              <a:t>ứng</a:t>
            </a:r>
            <a:r>
              <a:rPr lang="en-US" b="1" dirty="0"/>
              <a:t> </a:t>
            </a:r>
            <a:r>
              <a:rPr lang="en-US" b="1" dirty="0" err="1"/>
              <a:t>dụng</a:t>
            </a:r>
            <a:r>
              <a:rPr lang="en-US" b="1" dirty="0"/>
              <a:t> K-NN</a:t>
            </a:r>
          </a:p>
        </p:txBody>
      </p:sp>
      <p:pic>
        <p:nvPicPr>
          <p:cNvPr id="3" name="Picture 2">
            <a:extLst>
              <a:ext uri="{FF2B5EF4-FFF2-40B4-BE49-F238E27FC236}">
                <a16:creationId xmlns:a16="http://schemas.microsoft.com/office/drawing/2014/main" id="{FDE30266-CC01-4819-BF57-AAB5A15F9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graphicFrame>
        <p:nvGraphicFramePr>
          <p:cNvPr id="4" name="Table 3">
            <a:extLst>
              <a:ext uri="{FF2B5EF4-FFF2-40B4-BE49-F238E27FC236}">
                <a16:creationId xmlns:a16="http://schemas.microsoft.com/office/drawing/2014/main" id="{48695349-91D0-41F6-95EA-91E02959EC1C}"/>
              </a:ext>
            </a:extLst>
          </p:cNvPr>
          <p:cNvGraphicFramePr>
            <a:graphicFrameLocks noGrp="1"/>
          </p:cNvGraphicFramePr>
          <p:nvPr>
            <p:extLst>
              <p:ext uri="{D42A27DB-BD31-4B8C-83A1-F6EECF244321}">
                <p14:modId xmlns:p14="http://schemas.microsoft.com/office/powerpoint/2010/main" val="4120965777"/>
              </p:ext>
            </p:extLst>
          </p:nvPr>
        </p:nvGraphicFramePr>
        <p:xfrm>
          <a:off x="2336800" y="1242391"/>
          <a:ext cx="8128001" cy="51917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676623462"/>
                    </a:ext>
                  </a:extLst>
                </a:gridCol>
                <a:gridCol w="1161143">
                  <a:extLst>
                    <a:ext uri="{9D8B030D-6E8A-4147-A177-3AD203B41FA5}">
                      <a16:colId xmlns:a16="http://schemas.microsoft.com/office/drawing/2014/main" val="2148337089"/>
                    </a:ext>
                  </a:extLst>
                </a:gridCol>
                <a:gridCol w="1161143">
                  <a:extLst>
                    <a:ext uri="{9D8B030D-6E8A-4147-A177-3AD203B41FA5}">
                      <a16:colId xmlns:a16="http://schemas.microsoft.com/office/drawing/2014/main" val="1340703472"/>
                    </a:ext>
                  </a:extLst>
                </a:gridCol>
                <a:gridCol w="1161143">
                  <a:extLst>
                    <a:ext uri="{9D8B030D-6E8A-4147-A177-3AD203B41FA5}">
                      <a16:colId xmlns:a16="http://schemas.microsoft.com/office/drawing/2014/main" val="1996947449"/>
                    </a:ext>
                  </a:extLst>
                </a:gridCol>
                <a:gridCol w="1161143">
                  <a:extLst>
                    <a:ext uri="{9D8B030D-6E8A-4147-A177-3AD203B41FA5}">
                      <a16:colId xmlns:a16="http://schemas.microsoft.com/office/drawing/2014/main" val="1766595851"/>
                    </a:ext>
                  </a:extLst>
                </a:gridCol>
                <a:gridCol w="1161143">
                  <a:extLst>
                    <a:ext uri="{9D8B030D-6E8A-4147-A177-3AD203B41FA5}">
                      <a16:colId xmlns:a16="http://schemas.microsoft.com/office/drawing/2014/main" val="2042255049"/>
                    </a:ext>
                  </a:extLst>
                </a:gridCol>
                <a:gridCol w="1161143">
                  <a:extLst>
                    <a:ext uri="{9D8B030D-6E8A-4147-A177-3AD203B41FA5}">
                      <a16:colId xmlns:a16="http://schemas.microsoft.com/office/drawing/2014/main" val="2651684894"/>
                    </a:ext>
                  </a:extLst>
                </a:gridCol>
              </a:tblGrid>
              <a:tr h="370840">
                <a:tc>
                  <a:txBody>
                    <a:bodyPr/>
                    <a:lstStyle/>
                    <a:p>
                      <a:pPr algn="ctr"/>
                      <a:r>
                        <a:rPr lang="en-US" dirty="0"/>
                        <a:t>STT</a:t>
                      </a:r>
                    </a:p>
                  </a:txBody>
                  <a:tcPr/>
                </a:tc>
                <a:tc gridSpan="3">
                  <a:txBody>
                    <a:bodyPr/>
                    <a:lstStyle/>
                    <a:p>
                      <a:pPr algn="ctr"/>
                      <a:r>
                        <a:rPr lang="en-US" dirty="0" err="1"/>
                        <a:t>Trái</a:t>
                      </a:r>
                      <a:r>
                        <a:rPr lang="en-US" dirty="0"/>
                        <a:t> </a:t>
                      </a:r>
                      <a:r>
                        <a:rPr lang="en-US" dirty="0" err="1"/>
                        <a:t>xanh</a:t>
                      </a:r>
                      <a:endParaRPr lang="en-US" dirty="0"/>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dirty="0" err="1"/>
                        <a:t>Trái</a:t>
                      </a:r>
                      <a:r>
                        <a:rPr lang="en-US" dirty="0"/>
                        <a:t> </a:t>
                      </a:r>
                      <a:r>
                        <a:rPr lang="en-US" dirty="0" err="1"/>
                        <a:t>chín</a:t>
                      </a: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672581804"/>
                  </a:ext>
                </a:extLst>
              </a:tr>
              <a:tr h="370840">
                <a:tc>
                  <a:txBody>
                    <a:bodyPr/>
                    <a:lstStyle/>
                    <a:p>
                      <a:pPr algn="ctr"/>
                      <a:endParaRPr lang="en-US"/>
                    </a:p>
                  </a:txBody>
                  <a:tcPr/>
                </a:tc>
                <a:tc>
                  <a:txBody>
                    <a:bodyPr/>
                    <a:lstStyle/>
                    <a:p>
                      <a:pPr algn="ctr"/>
                      <a:r>
                        <a:rPr lang="en-US" dirty="0">
                          <a:solidFill>
                            <a:schemeClr val="bg1"/>
                          </a:solidFill>
                        </a:rPr>
                        <a:t>B</a:t>
                      </a:r>
                    </a:p>
                  </a:txBody>
                  <a:tcPr>
                    <a:solidFill>
                      <a:srgbClr val="0070C0"/>
                    </a:solidFill>
                  </a:tcPr>
                </a:tc>
                <a:tc>
                  <a:txBody>
                    <a:bodyPr/>
                    <a:lstStyle/>
                    <a:p>
                      <a:pPr algn="ctr"/>
                      <a:r>
                        <a:rPr lang="en-US" dirty="0">
                          <a:solidFill>
                            <a:schemeClr val="bg1"/>
                          </a:solidFill>
                        </a:rPr>
                        <a:t>G</a:t>
                      </a:r>
                    </a:p>
                  </a:txBody>
                  <a:tcPr>
                    <a:solidFill>
                      <a:schemeClr val="accent2"/>
                    </a:solidFill>
                  </a:tcPr>
                </a:tc>
                <a:tc>
                  <a:txBody>
                    <a:bodyPr/>
                    <a:lstStyle/>
                    <a:p>
                      <a:pPr algn="ctr"/>
                      <a:r>
                        <a:rPr lang="en-US" dirty="0">
                          <a:solidFill>
                            <a:schemeClr val="bg1"/>
                          </a:solidFill>
                        </a:rPr>
                        <a:t>R</a:t>
                      </a:r>
                    </a:p>
                  </a:txBody>
                  <a:tcPr>
                    <a:solidFill>
                      <a:srgbClr val="FF0000"/>
                    </a:solidFill>
                  </a:tcPr>
                </a:tc>
                <a:tc>
                  <a:txBody>
                    <a:bodyPr/>
                    <a:lstStyle/>
                    <a:p>
                      <a:pPr algn="ctr"/>
                      <a:r>
                        <a:rPr lang="en-US" dirty="0">
                          <a:solidFill>
                            <a:schemeClr val="bg1"/>
                          </a:solidFill>
                        </a:rPr>
                        <a:t>B</a:t>
                      </a:r>
                    </a:p>
                  </a:txBody>
                  <a:tcPr>
                    <a:solidFill>
                      <a:srgbClr val="0070C0"/>
                    </a:solidFill>
                  </a:tcPr>
                </a:tc>
                <a:tc>
                  <a:txBody>
                    <a:bodyPr/>
                    <a:lstStyle/>
                    <a:p>
                      <a:pPr algn="ctr"/>
                      <a:r>
                        <a:rPr lang="en-US" dirty="0">
                          <a:solidFill>
                            <a:schemeClr val="bg1"/>
                          </a:solidFill>
                        </a:rPr>
                        <a:t>G</a:t>
                      </a:r>
                    </a:p>
                  </a:txBody>
                  <a:tcPr>
                    <a:solidFill>
                      <a:schemeClr val="accent2"/>
                    </a:solidFill>
                  </a:tcPr>
                </a:tc>
                <a:tc>
                  <a:txBody>
                    <a:bodyPr/>
                    <a:lstStyle/>
                    <a:p>
                      <a:pPr algn="ctr"/>
                      <a:r>
                        <a:rPr lang="en-US" dirty="0">
                          <a:solidFill>
                            <a:schemeClr val="bg1"/>
                          </a:solidFill>
                        </a:rPr>
                        <a:t>R</a:t>
                      </a:r>
                    </a:p>
                  </a:txBody>
                  <a:tcPr>
                    <a:solidFill>
                      <a:srgbClr val="FF0000"/>
                    </a:solidFill>
                  </a:tcPr>
                </a:tc>
                <a:extLst>
                  <a:ext uri="{0D108BD9-81ED-4DB2-BD59-A6C34878D82A}">
                    <a16:rowId xmlns:a16="http://schemas.microsoft.com/office/drawing/2014/main" val="3270923109"/>
                  </a:ext>
                </a:extLst>
              </a:tr>
              <a:tr h="370840">
                <a:tc>
                  <a:txBody>
                    <a:bodyPr/>
                    <a:lstStyle/>
                    <a:p>
                      <a:pPr algn="ctr"/>
                      <a:r>
                        <a:rPr lang="en-US" dirty="0"/>
                        <a:t>1</a:t>
                      </a:r>
                    </a:p>
                  </a:txBody>
                  <a:tcPr/>
                </a:tc>
                <a:tc>
                  <a:txBody>
                    <a:bodyPr/>
                    <a:lstStyle/>
                    <a:p>
                      <a:pPr algn="ctr"/>
                      <a:r>
                        <a:rPr lang="en-US" dirty="0">
                          <a:solidFill>
                            <a:schemeClr val="tx1"/>
                          </a:solidFill>
                        </a:rPr>
                        <a:t>8.2</a:t>
                      </a:r>
                    </a:p>
                  </a:txBody>
                  <a:tcPr>
                    <a:noFill/>
                  </a:tcPr>
                </a:tc>
                <a:tc>
                  <a:txBody>
                    <a:bodyPr/>
                    <a:lstStyle/>
                    <a:p>
                      <a:pPr algn="ctr"/>
                      <a:r>
                        <a:rPr lang="en-US" dirty="0">
                          <a:solidFill>
                            <a:schemeClr val="tx1"/>
                          </a:solidFill>
                        </a:rPr>
                        <a:t>47.4</a:t>
                      </a:r>
                    </a:p>
                  </a:txBody>
                  <a:tcPr>
                    <a:noFill/>
                  </a:tcPr>
                </a:tc>
                <a:tc>
                  <a:txBody>
                    <a:bodyPr/>
                    <a:lstStyle/>
                    <a:p>
                      <a:pPr algn="ctr"/>
                      <a:r>
                        <a:rPr lang="en-US" dirty="0">
                          <a:solidFill>
                            <a:schemeClr val="tx1"/>
                          </a:solidFill>
                        </a:rPr>
                        <a:t>31</a:t>
                      </a:r>
                    </a:p>
                  </a:txBody>
                  <a:tcPr>
                    <a:noFill/>
                  </a:tcPr>
                </a:tc>
                <a:tc>
                  <a:txBody>
                    <a:bodyPr/>
                    <a:lstStyle/>
                    <a:p>
                      <a:pPr algn="ctr"/>
                      <a:r>
                        <a:rPr lang="en-US" dirty="0">
                          <a:solidFill>
                            <a:schemeClr val="tx1"/>
                          </a:solidFill>
                        </a:rPr>
                        <a:t>37.3</a:t>
                      </a:r>
                    </a:p>
                  </a:txBody>
                  <a:tcPr>
                    <a:noFill/>
                  </a:tcPr>
                </a:tc>
                <a:tc>
                  <a:txBody>
                    <a:bodyPr/>
                    <a:lstStyle/>
                    <a:p>
                      <a:pPr algn="ctr"/>
                      <a:r>
                        <a:rPr lang="en-US" dirty="0">
                          <a:solidFill>
                            <a:schemeClr val="tx1"/>
                          </a:solidFill>
                        </a:rPr>
                        <a:t>46.6</a:t>
                      </a:r>
                    </a:p>
                  </a:txBody>
                  <a:tcPr>
                    <a:noFill/>
                  </a:tcPr>
                </a:tc>
                <a:tc>
                  <a:txBody>
                    <a:bodyPr/>
                    <a:lstStyle/>
                    <a:p>
                      <a:pPr algn="ctr"/>
                      <a:r>
                        <a:rPr lang="en-US" dirty="0">
                          <a:solidFill>
                            <a:schemeClr val="tx1"/>
                          </a:solidFill>
                        </a:rPr>
                        <a:t>98.4</a:t>
                      </a:r>
                    </a:p>
                  </a:txBody>
                  <a:tcPr>
                    <a:noFill/>
                  </a:tcPr>
                </a:tc>
                <a:extLst>
                  <a:ext uri="{0D108BD9-81ED-4DB2-BD59-A6C34878D82A}">
                    <a16:rowId xmlns:a16="http://schemas.microsoft.com/office/drawing/2014/main" val="2095997256"/>
                  </a:ext>
                </a:extLst>
              </a:tr>
              <a:tr h="370840">
                <a:tc>
                  <a:txBody>
                    <a:bodyPr/>
                    <a:lstStyle/>
                    <a:p>
                      <a:pPr algn="ctr"/>
                      <a:r>
                        <a:rPr lang="en-US" dirty="0"/>
                        <a:t>2</a:t>
                      </a:r>
                    </a:p>
                  </a:txBody>
                  <a:tcPr/>
                </a:tc>
                <a:tc>
                  <a:txBody>
                    <a:bodyPr/>
                    <a:lstStyle/>
                    <a:p>
                      <a:pPr algn="ctr"/>
                      <a:r>
                        <a:rPr lang="en-US" dirty="0">
                          <a:solidFill>
                            <a:schemeClr val="tx1"/>
                          </a:solidFill>
                        </a:rPr>
                        <a:t>21.1</a:t>
                      </a:r>
                    </a:p>
                  </a:txBody>
                  <a:tcPr>
                    <a:noFill/>
                  </a:tcPr>
                </a:tc>
                <a:tc>
                  <a:txBody>
                    <a:bodyPr/>
                    <a:lstStyle/>
                    <a:p>
                      <a:pPr algn="ctr"/>
                      <a:r>
                        <a:rPr lang="en-US" dirty="0">
                          <a:solidFill>
                            <a:schemeClr val="tx1"/>
                          </a:solidFill>
                        </a:rPr>
                        <a:t>108.3</a:t>
                      </a:r>
                    </a:p>
                  </a:txBody>
                  <a:tcPr>
                    <a:noFill/>
                  </a:tcPr>
                </a:tc>
                <a:tc>
                  <a:txBody>
                    <a:bodyPr/>
                    <a:lstStyle/>
                    <a:p>
                      <a:pPr algn="ctr"/>
                      <a:r>
                        <a:rPr lang="en-US" dirty="0">
                          <a:solidFill>
                            <a:schemeClr val="tx1"/>
                          </a:solidFill>
                        </a:rPr>
                        <a:t>103.7</a:t>
                      </a:r>
                    </a:p>
                  </a:txBody>
                  <a:tcPr>
                    <a:noFill/>
                  </a:tcPr>
                </a:tc>
                <a:tc>
                  <a:txBody>
                    <a:bodyPr/>
                    <a:lstStyle/>
                    <a:p>
                      <a:pPr algn="ctr"/>
                      <a:r>
                        <a:rPr lang="en-US" dirty="0">
                          <a:solidFill>
                            <a:schemeClr val="tx1"/>
                          </a:solidFill>
                        </a:rPr>
                        <a:t>41.5</a:t>
                      </a:r>
                    </a:p>
                  </a:txBody>
                  <a:tcPr>
                    <a:noFill/>
                  </a:tcPr>
                </a:tc>
                <a:tc>
                  <a:txBody>
                    <a:bodyPr/>
                    <a:lstStyle/>
                    <a:p>
                      <a:pPr algn="ctr"/>
                      <a:r>
                        <a:rPr lang="en-US" dirty="0">
                          <a:solidFill>
                            <a:schemeClr val="tx1"/>
                          </a:solidFill>
                        </a:rPr>
                        <a:t>44.7</a:t>
                      </a:r>
                    </a:p>
                  </a:txBody>
                  <a:tcPr>
                    <a:noFill/>
                  </a:tcPr>
                </a:tc>
                <a:tc>
                  <a:txBody>
                    <a:bodyPr/>
                    <a:lstStyle/>
                    <a:p>
                      <a:pPr algn="ctr"/>
                      <a:r>
                        <a:rPr lang="en-US" dirty="0">
                          <a:solidFill>
                            <a:schemeClr val="tx1"/>
                          </a:solidFill>
                        </a:rPr>
                        <a:t>80.2</a:t>
                      </a:r>
                    </a:p>
                  </a:txBody>
                  <a:tcPr>
                    <a:noFill/>
                  </a:tcPr>
                </a:tc>
                <a:extLst>
                  <a:ext uri="{0D108BD9-81ED-4DB2-BD59-A6C34878D82A}">
                    <a16:rowId xmlns:a16="http://schemas.microsoft.com/office/drawing/2014/main" val="539632685"/>
                  </a:ext>
                </a:extLst>
              </a:tr>
              <a:tr h="370840">
                <a:tc>
                  <a:txBody>
                    <a:bodyPr/>
                    <a:lstStyle/>
                    <a:p>
                      <a:pPr algn="ctr"/>
                      <a:r>
                        <a:rPr lang="en-US" dirty="0"/>
                        <a:t>3</a:t>
                      </a:r>
                    </a:p>
                  </a:txBody>
                  <a:tcPr/>
                </a:tc>
                <a:tc>
                  <a:txBody>
                    <a:bodyPr/>
                    <a:lstStyle/>
                    <a:p>
                      <a:pPr algn="ctr"/>
                      <a:r>
                        <a:rPr lang="en-US" dirty="0">
                          <a:solidFill>
                            <a:schemeClr val="tx1"/>
                          </a:solidFill>
                        </a:rPr>
                        <a:t>19.6</a:t>
                      </a:r>
                    </a:p>
                  </a:txBody>
                  <a:tcPr>
                    <a:noFill/>
                  </a:tcPr>
                </a:tc>
                <a:tc>
                  <a:txBody>
                    <a:bodyPr/>
                    <a:lstStyle/>
                    <a:p>
                      <a:pPr algn="ctr"/>
                      <a:r>
                        <a:rPr lang="en-US" dirty="0">
                          <a:solidFill>
                            <a:schemeClr val="tx1"/>
                          </a:solidFill>
                        </a:rPr>
                        <a:t>90</a:t>
                      </a:r>
                    </a:p>
                  </a:txBody>
                  <a:tcPr>
                    <a:noFill/>
                  </a:tcPr>
                </a:tc>
                <a:tc>
                  <a:txBody>
                    <a:bodyPr/>
                    <a:lstStyle/>
                    <a:p>
                      <a:pPr algn="ctr"/>
                      <a:r>
                        <a:rPr lang="en-US" dirty="0">
                          <a:solidFill>
                            <a:schemeClr val="tx1"/>
                          </a:solidFill>
                        </a:rPr>
                        <a:t>76.2</a:t>
                      </a:r>
                    </a:p>
                  </a:txBody>
                  <a:tcPr>
                    <a:noFill/>
                  </a:tcPr>
                </a:tc>
                <a:tc>
                  <a:txBody>
                    <a:bodyPr/>
                    <a:lstStyle/>
                    <a:p>
                      <a:pPr algn="ctr"/>
                      <a:r>
                        <a:rPr lang="en-US" dirty="0">
                          <a:solidFill>
                            <a:schemeClr val="tx1"/>
                          </a:solidFill>
                        </a:rPr>
                        <a:t>36.4</a:t>
                      </a:r>
                    </a:p>
                  </a:txBody>
                  <a:tcPr>
                    <a:noFill/>
                  </a:tcPr>
                </a:tc>
                <a:tc>
                  <a:txBody>
                    <a:bodyPr/>
                    <a:lstStyle/>
                    <a:p>
                      <a:pPr algn="ctr"/>
                      <a:r>
                        <a:rPr lang="en-US" dirty="0">
                          <a:solidFill>
                            <a:schemeClr val="tx1"/>
                          </a:solidFill>
                        </a:rPr>
                        <a:t>45.5</a:t>
                      </a:r>
                    </a:p>
                  </a:txBody>
                  <a:tcPr>
                    <a:noFill/>
                  </a:tcPr>
                </a:tc>
                <a:tc>
                  <a:txBody>
                    <a:bodyPr/>
                    <a:lstStyle/>
                    <a:p>
                      <a:pPr algn="ctr"/>
                      <a:r>
                        <a:rPr lang="en-US" dirty="0">
                          <a:solidFill>
                            <a:schemeClr val="tx1"/>
                          </a:solidFill>
                        </a:rPr>
                        <a:t>79.5</a:t>
                      </a:r>
                    </a:p>
                  </a:txBody>
                  <a:tcPr>
                    <a:noFill/>
                  </a:tcPr>
                </a:tc>
                <a:extLst>
                  <a:ext uri="{0D108BD9-81ED-4DB2-BD59-A6C34878D82A}">
                    <a16:rowId xmlns:a16="http://schemas.microsoft.com/office/drawing/2014/main" val="3203795713"/>
                  </a:ext>
                </a:extLst>
              </a:tr>
              <a:tr h="370840">
                <a:tc>
                  <a:txBody>
                    <a:bodyPr/>
                    <a:lstStyle/>
                    <a:p>
                      <a:pPr algn="ctr"/>
                      <a:r>
                        <a:rPr lang="en-US" dirty="0"/>
                        <a:t>4</a:t>
                      </a:r>
                    </a:p>
                  </a:txBody>
                  <a:tcPr/>
                </a:tc>
                <a:tc>
                  <a:txBody>
                    <a:bodyPr/>
                    <a:lstStyle/>
                    <a:p>
                      <a:pPr algn="ctr"/>
                      <a:r>
                        <a:rPr lang="en-US" dirty="0">
                          <a:solidFill>
                            <a:schemeClr val="tx1"/>
                          </a:solidFill>
                        </a:rPr>
                        <a:t>22.9</a:t>
                      </a:r>
                    </a:p>
                  </a:txBody>
                  <a:tcPr>
                    <a:noFill/>
                  </a:tcPr>
                </a:tc>
                <a:tc>
                  <a:txBody>
                    <a:bodyPr/>
                    <a:lstStyle/>
                    <a:p>
                      <a:pPr algn="ctr"/>
                      <a:r>
                        <a:rPr lang="en-US" dirty="0">
                          <a:solidFill>
                            <a:schemeClr val="tx1"/>
                          </a:solidFill>
                        </a:rPr>
                        <a:t>71.3</a:t>
                      </a:r>
                    </a:p>
                  </a:txBody>
                  <a:tcPr>
                    <a:noFill/>
                  </a:tcPr>
                </a:tc>
                <a:tc>
                  <a:txBody>
                    <a:bodyPr/>
                    <a:lstStyle/>
                    <a:p>
                      <a:pPr algn="ctr"/>
                      <a:r>
                        <a:rPr lang="en-US" dirty="0">
                          <a:solidFill>
                            <a:schemeClr val="tx1"/>
                          </a:solidFill>
                        </a:rPr>
                        <a:t>71.4</a:t>
                      </a:r>
                    </a:p>
                  </a:txBody>
                  <a:tcPr>
                    <a:noFill/>
                  </a:tcPr>
                </a:tc>
                <a:tc>
                  <a:txBody>
                    <a:bodyPr/>
                    <a:lstStyle/>
                    <a:p>
                      <a:pPr algn="ctr"/>
                      <a:r>
                        <a:rPr lang="en-US" dirty="0">
                          <a:solidFill>
                            <a:schemeClr val="tx1"/>
                          </a:solidFill>
                        </a:rPr>
                        <a:t>42.5</a:t>
                      </a:r>
                    </a:p>
                  </a:txBody>
                  <a:tcPr>
                    <a:noFill/>
                  </a:tcPr>
                </a:tc>
                <a:tc>
                  <a:txBody>
                    <a:bodyPr/>
                    <a:lstStyle/>
                    <a:p>
                      <a:pPr algn="ctr"/>
                      <a:r>
                        <a:rPr lang="en-US" dirty="0">
                          <a:solidFill>
                            <a:schemeClr val="tx1"/>
                          </a:solidFill>
                        </a:rPr>
                        <a:t>50.3</a:t>
                      </a:r>
                    </a:p>
                  </a:txBody>
                  <a:tcPr>
                    <a:noFill/>
                  </a:tcPr>
                </a:tc>
                <a:tc>
                  <a:txBody>
                    <a:bodyPr/>
                    <a:lstStyle/>
                    <a:p>
                      <a:pPr algn="ctr"/>
                      <a:r>
                        <a:rPr lang="en-US" dirty="0">
                          <a:solidFill>
                            <a:schemeClr val="tx1"/>
                          </a:solidFill>
                        </a:rPr>
                        <a:t>84.3</a:t>
                      </a:r>
                    </a:p>
                  </a:txBody>
                  <a:tcPr>
                    <a:noFill/>
                  </a:tcPr>
                </a:tc>
                <a:extLst>
                  <a:ext uri="{0D108BD9-81ED-4DB2-BD59-A6C34878D82A}">
                    <a16:rowId xmlns:a16="http://schemas.microsoft.com/office/drawing/2014/main" val="801846134"/>
                  </a:ext>
                </a:extLst>
              </a:tr>
              <a:tr h="370840">
                <a:tc>
                  <a:txBody>
                    <a:bodyPr/>
                    <a:lstStyle/>
                    <a:p>
                      <a:pPr algn="ctr"/>
                      <a:r>
                        <a:rPr lang="en-US" dirty="0"/>
                        <a:t>5</a:t>
                      </a:r>
                    </a:p>
                  </a:txBody>
                  <a:tcPr/>
                </a:tc>
                <a:tc>
                  <a:txBody>
                    <a:bodyPr/>
                    <a:lstStyle/>
                    <a:p>
                      <a:pPr algn="ctr"/>
                      <a:r>
                        <a:rPr lang="en-US" dirty="0">
                          <a:solidFill>
                            <a:schemeClr val="tx1"/>
                          </a:solidFill>
                        </a:rPr>
                        <a:t>21.3</a:t>
                      </a:r>
                    </a:p>
                  </a:txBody>
                  <a:tcPr>
                    <a:noFill/>
                  </a:tcPr>
                </a:tc>
                <a:tc>
                  <a:txBody>
                    <a:bodyPr/>
                    <a:lstStyle/>
                    <a:p>
                      <a:pPr algn="ctr"/>
                      <a:r>
                        <a:rPr lang="en-US" dirty="0">
                          <a:solidFill>
                            <a:schemeClr val="tx1"/>
                          </a:solidFill>
                        </a:rPr>
                        <a:t>91.5</a:t>
                      </a:r>
                    </a:p>
                  </a:txBody>
                  <a:tcPr>
                    <a:noFill/>
                  </a:tcPr>
                </a:tc>
                <a:tc>
                  <a:txBody>
                    <a:bodyPr/>
                    <a:lstStyle/>
                    <a:p>
                      <a:pPr algn="ctr"/>
                      <a:r>
                        <a:rPr lang="en-US" dirty="0">
                          <a:solidFill>
                            <a:schemeClr val="tx1"/>
                          </a:solidFill>
                        </a:rPr>
                        <a:t>101.9</a:t>
                      </a:r>
                    </a:p>
                  </a:txBody>
                  <a:tcPr>
                    <a:noFill/>
                  </a:tcPr>
                </a:tc>
                <a:tc>
                  <a:txBody>
                    <a:bodyPr/>
                    <a:lstStyle/>
                    <a:p>
                      <a:pPr algn="ctr"/>
                      <a:r>
                        <a:rPr lang="en-US" dirty="0">
                          <a:solidFill>
                            <a:schemeClr val="tx1"/>
                          </a:solidFill>
                        </a:rPr>
                        <a:t>45.4</a:t>
                      </a:r>
                    </a:p>
                  </a:txBody>
                  <a:tcPr>
                    <a:noFill/>
                  </a:tcPr>
                </a:tc>
                <a:tc>
                  <a:txBody>
                    <a:bodyPr/>
                    <a:lstStyle/>
                    <a:p>
                      <a:pPr algn="ctr"/>
                      <a:r>
                        <a:rPr lang="en-US" dirty="0">
                          <a:solidFill>
                            <a:schemeClr val="tx1"/>
                          </a:solidFill>
                        </a:rPr>
                        <a:t>68.2</a:t>
                      </a:r>
                    </a:p>
                  </a:txBody>
                  <a:tcPr>
                    <a:noFill/>
                  </a:tcPr>
                </a:tc>
                <a:tc>
                  <a:txBody>
                    <a:bodyPr/>
                    <a:lstStyle/>
                    <a:p>
                      <a:pPr algn="ctr"/>
                      <a:r>
                        <a:rPr lang="en-US" dirty="0">
                          <a:solidFill>
                            <a:schemeClr val="tx1"/>
                          </a:solidFill>
                        </a:rPr>
                        <a:t>120.9</a:t>
                      </a:r>
                    </a:p>
                  </a:txBody>
                  <a:tcPr>
                    <a:noFill/>
                  </a:tcPr>
                </a:tc>
                <a:extLst>
                  <a:ext uri="{0D108BD9-81ED-4DB2-BD59-A6C34878D82A}">
                    <a16:rowId xmlns:a16="http://schemas.microsoft.com/office/drawing/2014/main" val="1769628960"/>
                  </a:ext>
                </a:extLst>
              </a:tr>
              <a:tr h="370840">
                <a:tc>
                  <a:txBody>
                    <a:bodyPr/>
                    <a:lstStyle/>
                    <a:p>
                      <a:pPr algn="ctr"/>
                      <a:r>
                        <a:rPr lang="en-US" dirty="0"/>
                        <a:t>6</a:t>
                      </a:r>
                    </a:p>
                  </a:txBody>
                  <a:tcPr/>
                </a:tc>
                <a:tc>
                  <a:txBody>
                    <a:bodyPr/>
                    <a:lstStyle/>
                    <a:p>
                      <a:pPr algn="ctr"/>
                      <a:r>
                        <a:rPr lang="en-US" dirty="0">
                          <a:solidFill>
                            <a:schemeClr val="tx1"/>
                          </a:solidFill>
                        </a:rPr>
                        <a:t>28.5</a:t>
                      </a:r>
                    </a:p>
                  </a:txBody>
                  <a:tcPr>
                    <a:noFill/>
                  </a:tcPr>
                </a:tc>
                <a:tc>
                  <a:txBody>
                    <a:bodyPr/>
                    <a:lstStyle/>
                    <a:p>
                      <a:pPr algn="ctr"/>
                      <a:r>
                        <a:rPr lang="en-US" dirty="0">
                          <a:solidFill>
                            <a:schemeClr val="tx1"/>
                          </a:solidFill>
                        </a:rPr>
                        <a:t>74.6</a:t>
                      </a:r>
                    </a:p>
                  </a:txBody>
                  <a:tcPr>
                    <a:noFill/>
                  </a:tcPr>
                </a:tc>
                <a:tc>
                  <a:txBody>
                    <a:bodyPr/>
                    <a:lstStyle/>
                    <a:p>
                      <a:pPr algn="ctr"/>
                      <a:r>
                        <a:rPr lang="en-US" dirty="0">
                          <a:solidFill>
                            <a:schemeClr val="tx1"/>
                          </a:solidFill>
                        </a:rPr>
                        <a:t>75.4</a:t>
                      </a:r>
                    </a:p>
                  </a:txBody>
                  <a:tcPr>
                    <a:noFill/>
                  </a:tcPr>
                </a:tc>
                <a:tc>
                  <a:txBody>
                    <a:bodyPr/>
                    <a:lstStyle/>
                    <a:p>
                      <a:pPr algn="ctr"/>
                      <a:r>
                        <a:rPr lang="en-US" dirty="0">
                          <a:solidFill>
                            <a:schemeClr val="tx1"/>
                          </a:solidFill>
                        </a:rPr>
                        <a:t>34.5</a:t>
                      </a:r>
                    </a:p>
                  </a:txBody>
                  <a:tcPr>
                    <a:noFill/>
                  </a:tcPr>
                </a:tc>
                <a:tc>
                  <a:txBody>
                    <a:bodyPr/>
                    <a:lstStyle/>
                    <a:p>
                      <a:pPr algn="ctr"/>
                      <a:r>
                        <a:rPr lang="en-US" dirty="0">
                          <a:solidFill>
                            <a:schemeClr val="tx1"/>
                          </a:solidFill>
                        </a:rPr>
                        <a:t>36.9</a:t>
                      </a:r>
                    </a:p>
                  </a:txBody>
                  <a:tcPr>
                    <a:noFill/>
                  </a:tcPr>
                </a:tc>
                <a:tc>
                  <a:txBody>
                    <a:bodyPr/>
                    <a:lstStyle/>
                    <a:p>
                      <a:pPr algn="ctr"/>
                      <a:r>
                        <a:rPr lang="en-US" dirty="0">
                          <a:solidFill>
                            <a:schemeClr val="tx1"/>
                          </a:solidFill>
                        </a:rPr>
                        <a:t>75.8</a:t>
                      </a:r>
                    </a:p>
                  </a:txBody>
                  <a:tcPr>
                    <a:noFill/>
                  </a:tcPr>
                </a:tc>
                <a:extLst>
                  <a:ext uri="{0D108BD9-81ED-4DB2-BD59-A6C34878D82A}">
                    <a16:rowId xmlns:a16="http://schemas.microsoft.com/office/drawing/2014/main" val="718693044"/>
                  </a:ext>
                </a:extLst>
              </a:tr>
              <a:tr h="370840">
                <a:tc>
                  <a:txBody>
                    <a:bodyPr/>
                    <a:lstStyle/>
                    <a:p>
                      <a:pPr algn="ctr"/>
                      <a:r>
                        <a:rPr lang="en-US" dirty="0"/>
                        <a:t>7</a:t>
                      </a:r>
                    </a:p>
                  </a:txBody>
                  <a:tcPr/>
                </a:tc>
                <a:tc>
                  <a:txBody>
                    <a:bodyPr/>
                    <a:lstStyle/>
                    <a:p>
                      <a:pPr algn="ctr"/>
                      <a:r>
                        <a:rPr lang="en-US" dirty="0">
                          <a:solidFill>
                            <a:schemeClr val="tx1"/>
                          </a:solidFill>
                        </a:rPr>
                        <a:t>24.1</a:t>
                      </a:r>
                    </a:p>
                  </a:txBody>
                  <a:tcPr>
                    <a:noFill/>
                  </a:tcPr>
                </a:tc>
                <a:tc>
                  <a:txBody>
                    <a:bodyPr/>
                    <a:lstStyle/>
                    <a:p>
                      <a:pPr algn="ctr"/>
                      <a:r>
                        <a:rPr lang="en-US" dirty="0">
                          <a:solidFill>
                            <a:schemeClr val="tx1"/>
                          </a:solidFill>
                        </a:rPr>
                        <a:t>96.6</a:t>
                      </a:r>
                    </a:p>
                  </a:txBody>
                  <a:tcPr>
                    <a:noFill/>
                  </a:tcPr>
                </a:tc>
                <a:tc>
                  <a:txBody>
                    <a:bodyPr/>
                    <a:lstStyle/>
                    <a:p>
                      <a:pPr algn="ctr"/>
                      <a:r>
                        <a:rPr lang="en-US" dirty="0">
                          <a:solidFill>
                            <a:schemeClr val="tx1"/>
                          </a:solidFill>
                        </a:rPr>
                        <a:t>100.4</a:t>
                      </a:r>
                    </a:p>
                  </a:txBody>
                  <a:tcPr>
                    <a:noFill/>
                  </a:tcPr>
                </a:tc>
                <a:tc>
                  <a:txBody>
                    <a:bodyPr/>
                    <a:lstStyle/>
                    <a:p>
                      <a:pPr algn="ctr"/>
                      <a:r>
                        <a:rPr lang="en-US" dirty="0">
                          <a:solidFill>
                            <a:schemeClr val="tx1"/>
                          </a:solidFill>
                        </a:rPr>
                        <a:t>42.4</a:t>
                      </a:r>
                    </a:p>
                  </a:txBody>
                  <a:tcPr>
                    <a:noFill/>
                  </a:tcPr>
                </a:tc>
                <a:tc>
                  <a:txBody>
                    <a:bodyPr/>
                    <a:lstStyle/>
                    <a:p>
                      <a:pPr algn="ctr"/>
                      <a:r>
                        <a:rPr lang="en-US" dirty="0">
                          <a:solidFill>
                            <a:schemeClr val="tx1"/>
                          </a:solidFill>
                        </a:rPr>
                        <a:t>61.7</a:t>
                      </a:r>
                    </a:p>
                  </a:txBody>
                  <a:tcPr>
                    <a:noFill/>
                  </a:tcPr>
                </a:tc>
                <a:tc>
                  <a:txBody>
                    <a:bodyPr/>
                    <a:lstStyle/>
                    <a:p>
                      <a:pPr algn="ctr"/>
                      <a:r>
                        <a:rPr lang="en-US" dirty="0">
                          <a:solidFill>
                            <a:schemeClr val="tx1"/>
                          </a:solidFill>
                        </a:rPr>
                        <a:t>89.3</a:t>
                      </a:r>
                    </a:p>
                  </a:txBody>
                  <a:tcPr>
                    <a:noFill/>
                  </a:tcPr>
                </a:tc>
                <a:extLst>
                  <a:ext uri="{0D108BD9-81ED-4DB2-BD59-A6C34878D82A}">
                    <a16:rowId xmlns:a16="http://schemas.microsoft.com/office/drawing/2014/main" val="4019796448"/>
                  </a:ext>
                </a:extLst>
              </a:tr>
              <a:tr h="370840">
                <a:tc>
                  <a:txBody>
                    <a:bodyPr/>
                    <a:lstStyle/>
                    <a:p>
                      <a:pPr algn="ctr"/>
                      <a:r>
                        <a:rPr lang="en-US" dirty="0"/>
                        <a:t>8</a:t>
                      </a:r>
                    </a:p>
                  </a:txBody>
                  <a:tcPr/>
                </a:tc>
                <a:tc>
                  <a:txBody>
                    <a:bodyPr/>
                    <a:lstStyle/>
                    <a:p>
                      <a:pPr algn="ctr"/>
                      <a:r>
                        <a:rPr lang="en-US" dirty="0">
                          <a:solidFill>
                            <a:schemeClr val="tx1"/>
                          </a:solidFill>
                        </a:rPr>
                        <a:t>24.2</a:t>
                      </a:r>
                    </a:p>
                  </a:txBody>
                  <a:tcPr>
                    <a:noFill/>
                  </a:tcPr>
                </a:tc>
                <a:tc>
                  <a:txBody>
                    <a:bodyPr/>
                    <a:lstStyle/>
                    <a:p>
                      <a:pPr algn="ctr"/>
                      <a:r>
                        <a:rPr lang="en-US" dirty="0">
                          <a:solidFill>
                            <a:schemeClr val="tx1"/>
                          </a:solidFill>
                        </a:rPr>
                        <a:t>69.5</a:t>
                      </a:r>
                    </a:p>
                  </a:txBody>
                  <a:tcPr>
                    <a:noFill/>
                  </a:tcPr>
                </a:tc>
                <a:tc>
                  <a:txBody>
                    <a:bodyPr/>
                    <a:lstStyle/>
                    <a:p>
                      <a:pPr algn="ctr"/>
                      <a:r>
                        <a:rPr lang="en-US" dirty="0">
                          <a:solidFill>
                            <a:schemeClr val="tx1"/>
                          </a:solidFill>
                        </a:rPr>
                        <a:t>67</a:t>
                      </a:r>
                    </a:p>
                  </a:txBody>
                  <a:tcPr>
                    <a:noFill/>
                  </a:tcPr>
                </a:tc>
                <a:tc>
                  <a:txBody>
                    <a:bodyPr/>
                    <a:lstStyle/>
                    <a:p>
                      <a:pPr algn="ctr"/>
                      <a:r>
                        <a:rPr lang="en-US" dirty="0">
                          <a:solidFill>
                            <a:schemeClr val="tx1"/>
                          </a:solidFill>
                        </a:rPr>
                        <a:t>62.5</a:t>
                      </a:r>
                    </a:p>
                  </a:txBody>
                  <a:tcPr>
                    <a:noFill/>
                  </a:tcPr>
                </a:tc>
                <a:tc>
                  <a:txBody>
                    <a:bodyPr/>
                    <a:lstStyle/>
                    <a:p>
                      <a:pPr algn="ctr"/>
                      <a:r>
                        <a:rPr lang="en-US" dirty="0">
                          <a:solidFill>
                            <a:schemeClr val="tx1"/>
                          </a:solidFill>
                        </a:rPr>
                        <a:t>81.5</a:t>
                      </a:r>
                    </a:p>
                  </a:txBody>
                  <a:tcPr>
                    <a:noFill/>
                  </a:tcPr>
                </a:tc>
                <a:tc>
                  <a:txBody>
                    <a:bodyPr/>
                    <a:lstStyle/>
                    <a:p>
                      <a:pPr algn="ctr"/>
                      <a:r>
                        <a:rPr lang="en-US" dirty="0">
                          <a:solidFill>
                            <a:schemeClr val="tx1"/>
                          </a:solidFill>
                        </a:rPr>
                        <a:t>113.2</a:t>
                      </a:r>
                    </a:p>
                  </a:txBody>
                  <a:tcPr>
                    <a:noFill/>
                  </a:tcPr>
                </a:tc>
                <a:extLst>
                  <a:ext uri="{0D108BD9-81ED-4DB2-BD59-A6C34878D82A}">
                    <a16:rowId xmlns:a16="http://schemas.microsoft.com/office/drawing/2014/main" val="3741885237"/>
                  </a:ext>
                </a:extLst>
              </a:tr>
              <a:tr h="370840">
                <a:tc>
                  <a:txBody>
                    <a:bodyPr/>
                    <a:lstStyle/>
                    <a:p>
                      <a:pPr algn="ctr"/>
                      <a:r>
                        <a:rPr lang="en-US" dirty="0"/>
                        <a:t>9</a:t>
                      </a:r>
                    </a:p>
                  </a:txBody>
                  <a:tcPr/>
                </a:tc>
                <a:tc>
                  <a:txBody>
                    <a:bodyPr/>
                    <a:lstStyle/>
                    <a:p>
                      <a:pPr algn="ctr"/>
                      <a:r>
                        <a:rPr lang="en-US" dirty="0">
                          <a:solidFill>
                            <a:schemeClr val="tx1"/>
                          </a:solidFill>
                        </a:rPr>
                        <a:t>14.7</a:t>
                      </a:r>
                    </a:p>
                  </a:txBody>
                  <a:tcPr>
                    <a:noFill/>
                  </a:tcPr>
                </a:tc>
                <a:tc>
                  <a:txBody>
                    <a:bodyPr/>
                    <a:lstStyle/>
                    <a:p>
                      <a:pPr algn="ctr"/>
                      <a:r>
                        <a:rPr lang="en-US" dirty="0">
                          <a:solidFill>
                            <a:schemeClr val="tx1"/>
                          </a:solidFill>
                        </a:rPr>
                        <a:t>68.6</a:t>
                      </a:r>
                    </a:p>
                  </a:txBody>
                  <a:tcPr>
                    <a:noFill/>
                  </a:tcPr>
                </a:tc>
                <a:tc>
                  <a:txBody>
                    <a:bodyPr/>
                    <a:lstStyle/>
                    <a:p>
                      <a:pPr algn="ctr"/>
                      <a:r>
                        <a:rPr lang="en-US" dirty="0">
                          <a:solidFill>
                            <a:schemeClr val="tx1"/>
                          </a:solidFill>
                        </a:rPr>
                        <a:t>74.1</a:t>
                      </a:r>
                    </a:p>
                  </a:txBody>
                  <a:tcPr>
                    <a:noFill/>
                  </a:tcPr>
                </a:tc>
                <a:tc>
                  <a:txBody>
                    <a:bodyPr/>
                    <a:lstStyle/>
                    <a:p>
                      <a:pPr algn="ctr"/>
                      <a:r>
                        <a:rPr lang="en-US" dirty="0">
                          <a:solidFill>
                            <a:schemeClr val="tx1"/>
                          </a:solidFill>
                        </a:rPr>
                        <a:t>34.1</a:t>
                      </a:r>
                    </a:p>
                  </a:txBody>
                  <a:tcPr>
                    <a:noFill/>
                  </a:tcPr>
                </a:tc>
                <a:tc>
                  <a:txBody>
                    <a:bodyPr/>
                    <a:lstStyle/>
                    <a:p>
                      <a:pPr algn="ctr"/>
                      <a:r>
                        <a:rPr lang="en-US" dirty="0">
                          <a:solidFill>
                            <a:schemeClr val="tx1"/>
                          </a:solidFill>
                        </a:rPr>
                        <a:t>40.9</a:t>
                      </a:r>
                    </a:p>
                  </a:txBody>
                  <a:tcPr>
                    <a:noFill/>
                  </a:tcPr>
                </a:tc>
                <a:tc>
                  <a:txBody>
                    <a:bodyPr/>
                    <a:lstStyle/>
                    <a:p>
                      <a:pPr algn="ctr"/>
                      <a:r>
                        <a:rPr lang="en-US" dirty="0">
                          <a:solidFill>
                            <a:schemeClr val="tx1"/>
                          </a:solidFill>
                        </a:rPr>
                        <a:t>78</a:t>
                      </a:r>
                    </a:p>
                  </a:txBody>
                  <a:tcPr>
                    <a:noFill/>
                  </a:tcPr>
                </a:tc>
                <a:extLst>
                  <a:ext uri="{0D108BD9-81ED-4DB2-BD59-A6C34878D82A}">
                    <a16:rowId xmlns:a16="http://schemas.microsoft.com/office/drawing/2014/main" val="1090054635"/>
                  </a:ext>
                </a:extLst>
              </a:tr>
              <a:tr h="370840">
                <a:tc>
                  <a:txBody>
                    <a:bodyPr/>
                    <a:lstStyle/>
                    <a:p>
                      <a:pPr algn="ctr"/>
                      <a:r>
                        <a:rPr lang="en-US" dirty="0"/>
                        <a:t>10</a:t>
                      </a:r>
                    </a:p>
                  </a:txBody>
                  <a:tcPr/>
                </a:tc>
                <a:tc>
                  <a:txBody>
                    <a:bodyPr/>
                    <a:lstStyle/>
                    <a:p>
                      <a:pPr algn="ctr"/>
                      <a:r>
                        <a:rPr lang="en-US" dirty="0">
                          <a:solidFill>
                            <a:schemeClr val="tx1"/>
                          </a:solidFill>
                        </a:rPr>
                        <a:t>22.9</a:t>
                      </a:r>
                    </a:p>
                  </a:txBody>
                  <a:tcPr>
                    <a:noFill/>
                  </a:tcPr>
                </a:tc>
                <a:tc>
                  <a:txBody>
                    <a:bodyPr/>
                    <a:lstStyle/>
                    <a:p>
                      <a:pPr algn="ctr"/>
                      <a:r>
                        <a:rPr lang="en-US" dirty="0">
                          <a:solidFill>
                            <a:schemeClr val="tx1"/>
                          </a:solidFill>
                        </a:rPr>
                        <a:t>71.1</a:t>
                      </a:r>
                    </a:p>
                  </a:txBody>
                  <a:tcPr>
                    <a:noFill/>
                  </a:tcPr>
                </a:tc>
                <a:tc>
                  <a:txBody>
                    <a:bodyPr/>
                    <a:lstStyle/>
                    <a:p>
                      <a:pPr algn="ctr"/>
                      <a:r>
                        <a:rPr lang="en-US" dirty="0">
                          <a:solidFill>
                            <a:schemeClr val="tx1"/>
                          </a:solidFill>
                        </a:rPr>
                        <a:t>63.3</a:t>
                      </a:r>
                    </a:p>
                  </a:txBody>
                  <a:tcPr>
                    <a:noFill/>
                  </a:tcPr>
                </a:tc>
                <a:tc>
                  <a:txBody>
                    <a:bodyPr/>
                    <a:lstStyle/>
                    <a:p>
                      <a:pPr algn="ctr"/>
                      <a:r>
                        <a:rPr lang="en-US" dirty="0">
                          <a:solidFill>
                            <a:schemeClr val="tx1"/>
                          </a:solidFill>
                        </a:rPr>
                        <a:t>39.4</a:t>
                      </a:r>
                    </a:p>
                  </a:txBody>
                  <a:tcPr>
                    <a:noFill/>
                  </a:tcPr>
                </a:tc>
                <a:tc>
                  <a:txBody>
                    <a:bodyPr/>
                    <a:lstStyle/>
                    <a:p>
                      <a:pPr algn="ctr"/>
                      <a:r>
                        <a:rPr lang="en-US" dirty="0">
                          <a:solidFill>
                            <a:schemeClr val="tx1"/>
                          </a:solidFill>
                        </a:rPr>
                        <a:t>40.9</a:t>
                      </a:r>
                    </a:p>
                  </a:txBody>
                  <a:tcPr>
                    <a:noFill/>
                  </a:tcPr>
                </a:tc>
                <a:tc>
                  <a:txBody>
                    <a:bodyPr/>
                    <a:lstStyle/>
                    <a:p>
                      <a:pPr algn="ctr"/>
                      <a:r>
                        <a:rPr lang="en-US" dirty="0">
                          <a:solidFill>
                            <a:schemeClr val="tx1"/>
                          </a:solidFill>
                        </a:rPr>
                        <a:t>89.1</a:t>
                      </a:r>
                    </a:p>
                  </a:txBody>
                  <a:tcPr>
                    <a:noFill/>
                  </a:tcPr>
                </a:tc>
                <a:extLst>
                  <a:ext uri="{0D108BD9-81ED-4DB2-BD59-A6C34878D82A}">
                    <a16:rowId xmlns:a16="http://schemas.microsoft.com/office/drawing/2014/main" val="3371466769"/>
                  </a:ext>
                </a:extLst>
              </a:tr>
              <a:tr h="370840">
                <a:tc>
                  <a:txBody>
                    <a:bodyPr/>
                    <a:lstStyle/>
                    <a:p>
                      <a:pPr algn="ctr"/>
                      <a:r>
                        <a:rPr lang="en-US" dirty="0"/>
                        <a:t>…</a:t>
                      </a:r>
                    </a:p>
                  </a:txBody>
                  <a:tcPr/>
                </a:tc>
                <a:tc>
                  <a:txBody>
                    <a:bodyPr/>
                    <a:lstStyle/>
                    <a:p>
                      <a:pPr algn="ctr"/>
                      <a:r>
                        <a:rPr lang="en-US" dirty="0">
                          <a:solidFill>
                            <a:schemeClr val="tx1"/>
                          </a:solidFill>
                        </a:rPr>
                        <a:t>…</a:t>
                      </a:r>
                    </a:p>
                  </a:txBody>
                  <a:tcPr>
                    <a:noFill/>
                  </a:tcPr>
                </a:tc>
                <a:tc>
                  <a:txBody>
                    <a:bodyPr/>
                    <a:lstStyle/>
                    <a:p>
                      <a:pPr algn="ctr"/>
                      <a:r>
                        <a:rPr lang="en-US" dirty="0">
                          <a:solidFill>
                            <a:schemeClr val="tx1"/>
                          </a:solidFill>
                        </a:rPr>
                        <a:t>…</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oFill/>
                  </a:tcPr>
                </a:tc>
                <a:tc>
                  <a:txBody>
                    <a:bodyPr/>
                    <a:lstStyle/>
                    <a:p>
                      <a:pPr algn="ctr"/>
                      <a:r>
                        <a:rPr lang="en-US" dirty="0">
                          <a:solidFill>
                            <a:schemeClr val="tx1"/>
                          </a:solidFill>
                        </a:rPr>
                        <a:t>…</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6278197"/>
                  </a:ext>
                </a:extLst>
              </a:tr>
              <a:tr h="370840">
                <a:tc>
                  <a:txBody>
                    <a:bodyPr/>
                    <a:lstStyle/>
                    <a:p>
                      <a:pPr algn="ctr"/>
                      <a:r>
                        <a:rPr lang="en-US" dirty="0"/>
                        <a:t>TB</a:t>
                      </a:r>
                    </a:p>
                  </a:txBody>
                  <a:tcPr/>
                </a:tc>
                <a:tc>
                  <a:txBody>
                    <a:bodyPr/>
                    <a:lstStyle/>
                    <a:p>
                      <a:pPr algn="ctr"/>
                      <a:r>
                        <a:rPr lang="en-US" dirty="0">
                          <a:solidFill>
                            <a:schemeClr val="bg1"/>
                          </a:solidFill>
                        </a:rPr>
                        <a:t>41.1</a:t>
                      </a:r>
                    </a:p>
                  </a:txBody>
                  <a:tcPr>
                    <a:lnR w="12700" cap="flat" cmpd="sng" algn="ctr">
                      <a:solidFill>
                        <a:schemeClr val="tx1"/>
                      </a:solidFill>
                      <a:prstDash val="solid"/>
                      <a:round/>
                      <a:headEnd type="none" w="med" len="med"/>
                      <a:tailEnd type="none" w="med" len="med"/>
                    </a:lnR>
                    <a:solidFill>
                      <a:srgbClr val="0070C0"/>
                    </a:solidFill>
                  </a:tcPr>
                </a:tc>
                <a:tc>
                  <a:txBody>
                    <a:bodyPr/>
                    <a:lstStyle/>
                    <a:p>
                      <a:pPr algn="ctr"/>
                      <a:r>
                        <a:rPr lang="en-US" dirty="0">
                          <a:solidFill>
                            <a:schemeClr val="bg1"/>
                          </a:solidFill>
                        </a:rPr>
                        <a:t>85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solidFill>
                            <a:schemeClr val="bg1"/>
                          </a:solidFill>
                        </a:rPr>
                        <a:t>81.3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bg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70C0"/>
                    </a:solidFill>
                  </a:tcPr>
                </a:tc>
                <a:tc>
                  <a:txBody>
                    <a:bodyPr/>
                    <a:lstStyle/>
                    <a:p>
                      <a:pPr algn="ctr"/>
                      <a:r>
                        <a:rPr lang="en-US" dirty="0">
                          <a:solidFill>
                            <a:schemeClr val="bg1"/>
                          </a:solidFill>
                        </a:rPr>
                        <a:t>57.4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solidFill>
                            <a:schemeClr val="bg1"/>
                          </a:solidFill>
                        </a:rPr>
                        <a:t>109.9</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5962505"/>
                  </a:ext>
                </a:extLst>
              </a:tr>
            </a:tbl>
          </a:graphicData>
        </a:graphic>
      </p:graphicFrame>
    </p:spTree>
    <p:extLst>
      <p:ext uri="{BB962C8B-B14F-4D97-AF65-F5344CB8AC3E}">
        <p14:creationId xmlns:p14="http://schemas.microsoft.com/office/powerpoint/2010/main" val="136169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FDBBCA-E7D4-43E4-B664-2E5B309C5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6" name="Oval 5">
            <a:extLst>
              <a:ext uri="{FF2B5EF4-FFF2-40B4-BE49-F238E27FC236}">
                <a16:creationId xmlns:a16="http://schemas.microsoft.com/office/drawing/2014/main" id="{249DE151-5D97-4AE8-8B61-83397FE2587F}"/>
              </a:ext>
            </a:extLst>
          </p:cNvPr>
          <p:cNvSpPr/>
          <p:nvPr/>
        </p:nvSpPr>
        <p:spPr>
          <a:xfrm>
            <a:off x="1815548" y="685799"/>
            <a:ext cx="848139" cy="821635"/>
          </a:xfrm>
          <a:prstGeom prst="ellipse">
            <a:avLst/>
          </a:prstGeom>
          <a:solidFill>
            <a:schemeClr val="accent1">
              <a:lumMod val="50000"/>
            </a:schemeClr>
          </a:solidFill>
          <a:ln w="101600"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Oval 6">
            <a:extLst>
              <a:ext uri="{FF2B5EF4-FFF2-40B4-BE49-F238E27FC236}">
                <a16:creationId xmlns:a16="http://schemas.microsoft.com/office/drawing/2014/main" id="{DB7EE5FC-8765-4E65-BED1-05C57A4DD537}"/>
              </a:ext>
            </a:extLst>
          </p:cNvPr>
          <p:cNvSpPr/>
          <p:nvPr/>
        </p:nvSpPr>
        <p:spPr>
          <a:xfrm>
            <a:off x="1815548" y="1841043"/>
            <a:ext cx="848139" cy="821635"/>
          </a:xfrm>
          <a:prstGeom prst="ellipse">
            <a:avLst/>
          </a:prstGeom>
          <a:solidFill>
            <a:schemeClr val="accent1">
              <a:lumMod val="50000"/>
            </a:schemeClr>
          </a:solidFill>
          <a:ln w="1016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11D7EA3-2C60-4569-A69F-3774BDCEF6A9}"/>
              </a:ext>
            </a:extLst>
          </p:cNvPr>
          <p:cNvSpPr/>
          <p:nvPr/>
        </p:nvSpPr>
        <p:spPr>
          <a:xfrm>
            <a:off x="1815547" y="2960707"/>
            <a:ext cx="848139" cy="821635"/>
          </a:xfrm>
          <a:prstGeom prst="ellipse">
            <a:avLst/>
          </a:prstGeom>
          <a:solidFill>
            <a:schemeClr val="accent1">
              <a:lumMod val="50000"/>
            </a:schemeClr>
          </a:solidFill>
          <a:ln w="1016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D0680FE-3C8E-4B05-B044-43A221E56189}"/>
              </a:ext>
            </a:extLst>
          </p:cNvPr>
          <p:cNvSpPr/>
          <p:nvPr/>
        </p:nvSpPr>
        <p:spPr>
          <a:xfrm>
            <a:off x="1805928" y="4076912"/>
            <a:ext cx="848139" cy="821635"/>
          </a:xfrm>
          <a:prstGeom prst="ellipse">
            <a:avLst/>
          </a:prstGeom>
          <a:solidFill>
            <a:schemeClr val="accent1">
              <a:lumMod val="50000"/>
            </a:schemeClr>
          </a:solidFill>
          <a:ln w="1016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CB9DFE2-9D48-46F0-9808-7F0CCAAA31A3}"/>
              </a:ext>
            </a:extLst>
          </p:cNvPr>
          <p:cNvSpPr/>
          <p:nvPr/>
        </p:nvSpPr>
        <p:spPr>
          <a:xfrm>
            <a:off x="1815548" y="5188226"/>
            <a:ext cx="848139" cy="821635"/>
          </a:xfrm>
          <a:prstGeom prst="ellipse">
            <a:avLst/>
          </a:prstGeom>
          <a:solidFill>
            <a:schemeClr val="accent1">
              <a:lumMod val="50000"/>
            </a:schemeClr>
          </a:solidFill>
          <a:ln w="1016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7ED342F-4105-44C9-AE2B-1DDA9CB8D8E1}"/>
              </a:ext>
            </a:extLst>
          </p:cNvPr>
          <p:cNvSpPr/>
          <p:nvPr/>
        </p:nvSpPr>
        <p:spPr>
          <a:xfrm>
            <a:off x="1972556" y="1712124"/>
            <a:ext cx="537327"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2</a:t>
            </a:r>
          </a:p>
        </p:txBody>
      </p:sp>
      <p:sp>
        <p:nvSpPr>
          <p:cNvPr id="14" name="Rectangle 13">
            <a:extLst>
              <a:ext uri="{FF2B5EF4-FFF2-40B4-BE49-F238E27FC236}">
                <a16:creationId xmlns:a16="http://schemas.microsoft.com/office/drawing/2014/main" id="{9C372CDB-0B2D-4576-B21C-66AAA2326F29}"/>
              </a:ext>
            </a:extLst>
          </p:cNvPr>
          <p:cNvSpPr/>
          <p:nvPr/>
        </p:nvSpPr>
        <p:spPr>
          <a:xfrm>
            <a:off x="1972556" y="537721"/>
            <a:ext cx="534121"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1</a:t>
            </a:r>
          </a:p>
        </p:txBody>
      </p:sp>
      <p:sp>
        <p:nvSpPr>
          <p:cNvPr id="15" name="Rectangle 14">
            <a:extLst>
              <a:ext uri="{FF2B5EF4-FFF2-40B4-BE49-F238E27FC236}">
                <a16:creationId xmlns:a16="http://schemas.microsoft.com/office/drawing/2014/main" id="{B2729565-BA60-4A10-8D83-7C7C41368C20}"/>
              </a:ext>
            </a:extLst>
          </p:cNvPr>
          <p:cNvSpPr/>
          <p:nvPr/>
        </p:nvSpPr>
        <p:spPr>
          <a:xfrm>
            <a:off x="1977365" y="2792894"/>
            <a:ext cx="529312" cy="923330"/>
          </a:xfrm>
          <a:prstGeom prst="rect">
            <a:avLst/>
          </a:prstGeom>
          <a:noFill/>
          <a:ln>
            <a:noFill/>
          </a:ln>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3</a:t>
            </a:r>
          </a:p>
        </p:txBody>
      </p:sp>
      <p:sp>
        <p:nvSpPr>
          <p:cNvPr id="16" name="Rectangle 15">
            <a:extLst>
              <a:ext uri="{FF2B5EF4-FFF2-40B4-BE49-F238E27FC236}">
                <a16:creationId xmlns:a16="http://schemas.microsoft.com/office/drawing/2014/main" id="{26C4DB58-676E-411E-A70A-94ED120B3592}"/>
              </a:ext>
            </a:extLst>
          </p:cNvPr>
          <p:cNvSpPr/>
          <p:nvPr/>
        </p:nvSpPr>
        <p:spPr>
          <a:xfrm>
            <a:off x="1938878" y="3872229"/>
            <a:ext cx="556563"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4</a:t>
            </a:r>
          </a:p>
        </p:txBody>
      </p:sp>
      <p:sp>
        <p:nvSpPr>
          <p:cNvPr id="17" name="Rectangle 16">
            <a:extLst>
              <a:ext uri="{FF2B5EF4-FFF2-40B4-BE49-F238E27FC236}">
                <a16:creationId xmlns:a16="http://schemas.microsoft.com/office/drawing/2014/main" id="{A66D8D85-83B5-4AD6-807B-48CDD697DD6E}"/>
              </a:ext>
            </a:extLst>
          </p:cNvPr>
          <p:cNvSpPr/>
          <p:nvPr/>
        </p:nvSpPr>
        <p:spPr>
          <a:xfrm>
            <a:off x="1977365" y="4988434"/>
            <a:ext cx="52931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5</a:t>
            </a:r>
          </a:p>
        </p:txBody>
      </p:sp>
      <p:sp>
        <p:nvSpPr>
          <p:cNvPr id="19" name="Rectangle 18">
            <a:extLst>
              <a:ext uri="{FF2B5EF4-FFF2-40B4-BE49-F238E27FC236}">
                <a16:creationId xmlns:a16="http://schemas.microsoft.com/office/drawing/2014/main" id="{21114C05-CE4C-4F34-8E8D-71B4519EF861}"/>
              </a:ext>
            </a:extLst>
          </p:cNvPr>
          <p:cNvSpPr/>
          <p:nvPr/>
        </p:nvSpPr>
        <p:spPr>
          <a:xfrm>
            <a:off x="2800613" y="739698"/>
            <a:ext cx="261982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rPr>
              <a:t>GI</a:t>
            </a:r>
            <a:r>
              <a:rPr lang="en-US" sz="4000" dirty="0">
                <a:ln w="0"/>
                <a:effectLst>
                  <a:glow rad="63500">
                    <a:schemeClr val="accent1">
                      <a:satMod val="175000"/>
                      <a:alpha val="40000"/>
                    </a:schemeClr>
                  </a:glow>
                  <a:outerShdw blurRad="50800" dist="38100" dir="2700000" algn="tl" rotWithShape="0">
                    <a:prstClr val="black">
                      <a:alpha val="40000"/>
                    </a:prstClr>
                  </a:outerShdw>
                </a:effectLst>
              </a:rPr>
              <a:t>ỚI THIỆU</a:t>
            </a:r>
            <a:endPar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endParaRPr>
          </a:p>
        </p:txBody>
      </p:sp>
      <p:sp>
        <p:nvSpPr>
          <p:cNvPr id="20" name="Rectangle 19">
            <a:extLst>
              <a:ext uri="{FF2B5EF4-FFF2-40B4-BE49-F238E27FC236}">
                <a16:creationId xmlns:a16="http://schemas.microsoft.com/office/drawing/2014/main" id="{F748ECE0-02C9-4F8C-9174-3E2EADFBCE55}"/>
              </a:ext>
            </a:extLst>
          </p:cNvPr>
          <p:cNvSpPr/>
          <p:nvPr/>
        </p:nvSpPr>
        <p:spPr>
          <a:xfrm>
            <a:off x="2820695" y="1897917"/>
            <a:ext cx="260186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rPr>
              <a:t>LÝ THUYẾT</a:t>
            </a:r>
          </a:p>
        </p:txBody>
      </p:sp>
      <p:sp>
        <p:nvSpPr>
          <p:cNvPr id="21" name="Rectangle 20">
            <a:extLst>
              <a:ext uri="{FF2B5EF4-FFF2-40B4-BE49-F238E27FC236}">
                <a16:creationId xmlns:a16="http://schemas.microsoft.com/office/drawing/2014/main" id="{5A3C6B52-A64F-4CB5-A16D-02F9797EC2CA}"/>
              </a:ext>
            </a:extLst>
          </p:cNvPr>
          <p:cNvSpPr/>
          <p:nvPr/>
        </p:nvSpPr>
        <p:spPr>
          <a:xfrm>
            <a:off x="2820695" y="3018552"/>
            <a:ext cx="547944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rPr>
              <a:t>THIẾT KẾ VÀ TH</a:t>
            </a:r>
            <a:r>
              <a:rPr lang="en-US" sz="4000" dirty="0">
                <a:ln w="0"/>
                <a:effectLst>
                  <a:glow rad="63500">
                    <a:schemeClr val="accent1">
                      <a:satMod val="175000"/>
                      <a:alpha val="40000"/>
                    </a:schemeClr>
                  </a:glow>
                  <a:outerShdw blurRad="50800" dist="38100" dir="2700000" algn="tl" rotWithShape="0">
                    <a:prstClr val="black">
                      <a:alpha val="40000"/>
                    </a:prstClr>
                  </a:outerShdw>
                </a:effectLst>
              </a:rPr>
              <a:t>ỰC HIỆN</a:t>
            </a:r>
            <a:endPar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endParaRPr>
          </a:p>
        </p:txBody>
      </p:sp>
      <p:sp>
        <p:nvSpPr>
          <p:cNvPr id="22" name="Rectangle 21">
            <a:extLst>
              <a:ext uri="{FF2B5EF4-FFF2-40B4-BE49-F238E27FC236}">
                <a16:creationId xmlns:a16="http://schemas.microsoft.com/office/drawing/2014/main" id="{6D430FD5-CD0A-43E1-A410-0362B3E89AB4}"/>
              </a:ext>
            </a:extLst>
          </p:cNvPr>
          <p:cNvSpPr/>
          <p:nvPr/>
        </p:nvSpPr>
        <p:spPr>
          <a:xfrm>
            <a:off x="2787017" y="4139255"/>
            <a:ext cx="2195601" cy="707886"/>
          </a:xfrm>
          <a:prstGeom prst="rect">
            <a:avLst/>
          </a:prstGeom>
          <a:noFill/>
        </p:spPr>
        <p:txBody>
          <a:bodyPr wrap="none" lIns="91440" tIns="45720" rIns="91440" bIns="45720">
            <a:spAutoFit/>
          </a:bodyPr>
          <a:lstStyle/>
          <a:p>
            <a:pPr algn="ctr"/>
            <a:r>
              <a:rPr lang="en-US" sz="4000" dirty="0">
                <a:ln w="0"/>
                <a:effectLst>
                  <a:glow rad="63500">
                    <a:schemeClr val="accent1">
                      <a:satMod val="175000"/>
                      <a:alpha val="40000"/>
                    </a:schemeClr>
                  </a:glow>
                  <a:outerShdw blurRad="50800" dist="38100" dir="2700000" algn="tl" rotWithShape="0">
                    <a:prstClr val="black">
                      <a:alpha val="40000"/>
                    </a:prstClr>
                  </a:outerShdw>
                </a:effectLst>
              </a:rPr>
              <a:t>KẾT QUẢ</a:t>
            </a:r>
            <a:endPar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endParaRPr>
          </a:p>
        </p:txBody>
      </p:sp>
      <p:sp>
        <p:nvSpPr>
          <p:cNvPr id="23" name="Rectangle 22">
            <a:extLst>
              <a:ext uri="{FF2B5EF4-FFF2-40B4-BE49-F238E27FC236}">
                <a16:creationId xmlns:a16="http://schemas.microsoft.com/office/drawing/2014/main" id="{5965B7C3-08A3-4898-90A0-823291C12C85}"/>
              </a:ext>
            </a:extLst>
          </p:cNvPr>
          <p:cNvSpPr/>
          <p:nvPr/>
        </p:nvSpPr>
        <p:spPr>
          <a:xfrm>
            <a:off x="2820695" y="5245100"/>
            <a:ext cx="783310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rPr>
              <a:t>ĐÁNH GIÁ VÀ H</a:t>
            </a:r>
            <a:r>
              <a:rPr lang="vi-VN"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rPr>
              <a:t>Ư</a:t>
            </a:r>
            <a:r>
              <a:rPr lang="en-US" sz="4000" dirty="0">
                <a:ln w="0"/>
                <a:effectLst>
                  <a:glow rad="63500">
                    <a:schemeClr val="accent1">
                      <a:satMod val="175000"/>
                      <a:alpha val="40000"/>
                    </a:schemeClr>
                  </a:glow>
                  <a:outerShdw blurRad="50800" dist="38100" dir="2700000" algn="tl" rotWithShape="0">
                    <a:prstClr val="black">
                      <a:alpha val="40000"/>
                    </a:prstClr>
                  </a:outerShdw>
                </a:effectLst>
              </a:rPr>
              <a:t>ỚNG PHÁT TRIỂN</a:t>
            </a:r>
            <a:endPar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856766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64A5-B472-409D-B2E8-3A7028EAF938}"/>
              </a:ext>
            </a:extLst>
          </p:cNvPr>
          <p:cNvSpPr>
            <a:spLocks noGrp="1"/>
          </p:cNvSpPr>
          <p:nvPr>
            <p:ph type="title"/>
          </p:nvPr>
        </p:nvSpPr>
        <p:spPr>
          <a:xfrm>
            <a:off x="1762607" y="129208"/>
            <a:ext cx="3551515" cy="1113183"/>
          </a:xfrm>
        </p:spPr>
        <p:txBody>
          <a:bodyPr/>
          <a:lstStyle/>
          <a:p>
            <a:pPr algn="l"/>
            <a:r>
              <a:rPr lang="en-US" b="1" dirty="0"/>
              <a:t>3.4 S</a:t>
            </a:r>
            <a:r>
              <a:rPr lang="vi-VN" b="1" dirty="0"/>
              <a:t>ơ</a:t>
            </a:r>
            <a:r>
              <a:rPr lang="en-US" b="1" dirty="0"/>
              <a:t> </a:t>
            </a:r>
            <a:r>
              <a:rPr lang="en-US" b="1" dirty="0" err="1"/>
              <a:t>đồ</a:t>
            </a:r>
            <a:r>
              <a:rPr lang="en-US" b="1" dirty="0"/>
              <a:t> </a:t>
            </a:r>
            <a:r>
              <a:rPr lang="en-US" b="1" dirty="0" err="1"/>
              <a:t>khối</a:t>
            </a:r>
            <a:endParaRPr lang="en-US" b="1" dirty="0"/>
          </a:p>
        </p:txBody>
      </p:sp>
      <p:pic>
        <p:nvPicPr>
          <p:cNvPr id="3" name="Picture 2">
            <a:extLst>
              <a:ext uri="{FF2B5EF4-FFF2-40B4-BE49-F238E27FC236}">
                <a16:creationId xmlns:a16="http://schemas.microsoft.com/office/drawing/2014/main" id="{4DACC2BD-DDAB-4F7C-98C2-A64014300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5" name="Picture 4">
            <a:extLst>
              <a:ext uri="{FF2B5EF4-FFF2-40B4-BE49-F238E27FC236}">
                <a16:creationId xmlns:a16="http://schemas.microsoft.com/office/drawing/2014/main" id="{A9E0657E-39AC-40EE-93D1-42EB37530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245" y="1833513"/>
            <a:ext cx="10498215" cy="3308331"/>
          </a:xfrm>
          <a:prstGeom prst="rect">
            <a:avLst/>
          </a:prstGeom>
        </p:spPr>
      </p:pic>
    </p:spTree>
    <p:extLst>
      <p:ext uri="{BB962C8B-B14F-4D97-AF65-F5344CB8AC3E}">
        <p14:creationId xmlns:p14="http://schemas.microsoft.com/office/powerpoint/2010/main" val="2347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026D-C3EF-4832-B817-DE18D2AEE668}"/>
              </a:ext>
            </a:extLst>
          </p:cNvPr>
          <p:cNvSpPr>
            <a:spLocks noGrp="1"/>
          </p:cNvSpPr>
          <p:nvPr>
            <p:ph type="title"/>
          </p:nvPr>
        </p:nvSpPr>
        <p:spPr>
          <a:xfrm>
            <a:off x="1524068" y="129208"/>
            <a:ext cx="7672941" cy="1113183"/>
          </a:xfrm>
        </p:spPr>
        <p:txBody>
          <a:bodyPr>
            <a:normAutofit fontScale="90000"/>
          </a:bodyPr>
          <a:lstStyle/>
          <a:p>
            <a:pPr algn="l"/>
            <a:r>
              <a:rPr lang="en-US" b="1" dirty="0"/>
              <a:t>3.4.1 </a:t>
            </a:r>
            <a:r>
              <a:rPr lang="en-US" b="1" dirty="0" err="1"/>
              <a:t>Tạo</a:t>
            </a:r>
            <a:r>
              <a:rPr lang="en-US" b="1" dirty="0"/>
              <a:t> </a:t>
            </a:r>
            <a:r>
              <a:rPr lang="en-US" b="1" dirty="0" err="1"/>
              <a:t>dữ</a:t>
            </a:r>
            <a:r>
              <a:rPr lang="en-US" b="1" dirty="0"/>
              <a:t> </a:t>
            </a:r>
            <a:r>
              <a:rPr lang="en-US" b="1" dirty="0" err="1"/>
              <a:t>liệu</a:t>
            </a:r>
            <a:r>
              <a:rPr lang="en-US" b="1" dirty="0"/>
              <a:t> training </a:t>
            </a:r>
            <a:r>
              <a:rPr lang="en-US" b="1" dirty="0" err="1"/>
              <a:t>cho</a:t>
            </a:r>
            <a:r>
              <a:rPr lang="en-US" b="1" dirty="0"/>
              <a:t> K-NN</a:t>
            </a:r>
          </a:p>
        </p:txBody>
      </p:sp>
      <p:pic>
        <p:nvPicPr>
          <p:cNvPr id="3" name="Picture 2">
            <a:extLst>
              <a:ext uri="{FF2B5EF4-FFF2-40B4-BE49-F238E27FC236}">
                <a16:creationId xmlns:a16="http://schemas.microsoft.com/office/drawing/2014/main" id="{3A968E4F-EA30-4440-BD59-B79227C35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4" name="Rectangle 3">
            <a:extLst>
              <a:ext uri="{FF2B5EF4-FFF2-40B4-BE49-F238E27FC236}">
                <a16:creationId xmlns:a16="http://schemas.microsoft.com/office/drawing/2014/main" id="{9B296F86-B16E-4D90-8B3A-6482935F4A22}"/>
              </a:ext>
            </a:extLst>
          </p:cNvPr>
          <p:cNvSpPr/>
          <p:nvPr/>
        </p:nvSpPr>
        <p:spPr>
          <a:xfrm>
            <a:off x="1524067" y="1356548"/>
            <a:ext cx="9249949" cy="3323987"/>
          </a:xfrm>
          <a:prstGeom prst="rect">
            <a:avLst/>
          </a:prstGeom>
        </p:spPr>
        <p:txBody>
          <a:bodyPr wrap="square">
            <a:spAutoFit/>
          </a:bodyPr>
          <a:lstStyle/>
          <a:p>
            <a:pPr marL="457200" indent="-457200">
              <a:buFontTx/>
              <a:buChar char="-"/>
            </a:pPr>
            <a:r>
              <a:rPr lang="en-US" sz="3200" dirty="0" err="1">
                <a:solidFill>
                  <a:srgbClr val="000000"/>
                </a:solidFill>
                <a:latin typeface="+mj-lt"/>
              </a:rPr>
              <a:t>Tính</a:t>
            </a:r>
            <a:r>
              <a:rPr lang="en-US" sz="3200" dirty="0">
                <a:solidFill>
                  <a:srgbClr val="000000"/>
                </a:solidFill>
                <a:latin typeface="+mj-lt"/>
              </a:rPr>
              <a:t> </a:t>
            </a:r>
            <a:r>
              <a:rPr lang="en-US" sz="3200" dirty="0" err="1">
                <a:solidFill>
                  <a:srgbClr val="000000"/>
                </a:solidFill>
                <a:latin typeface="+mj-lt"/>
              </a:rPr>
              <a:t>giá</a:t>
            </a:r>
            <a:r>
              <a:rPr lang="en-US" sz="3200" dirty="0">
                <a:solidFill>
                  <a:srgbClr val="000000"/>
                </a:solidFill>
                <a:latin typeface="+mj-lt"/>
              </a:rPr>
              <a:t> </a:t>
            </a:r>
            <a:r>
              <a:rPr lang="en-US" sz="3200" dirty="0" err="1">
                <a:solidFill>
                  <a:srgbClr val="000000"/>
                </a:solidFill>
                <a:latin typeface="+mj-lt"/>
              </a:rPr>
              <a:t>trị</a:t>
            </a:r>
            <a:r>
              <a:rPr lang="en-US" sz="3200" dirty="0">
                <a:solidFill>
                  <a:srgbClr val="000000"/>
                </a:solidFill>
                <a:latin typeface="+mj-lt"/>
              </a:rPr>
              <a:t> </a:t>
            </a:r>
            <a:r>
              <a:rPr lang="en-US" sz="3200" dirty="0" err="1">
                <a:solidFill>
                  <a:srgbClr val="000000"/>
                </a:solidFill>
                <a:latin typeface="+mj-lt"/>
              </a:rPr>
              <a:t>trung</a:t>
            </a:r>
            <a:r>
              <a:rPr lang="en-US" sz="3200" dirty="0">
                <a:solidFill>
                  <a:srgbClr val="000000"/>
                </a:solidFill>
                <a:latin typeface="+mj-lt"/>
              </a:rPr>
              <a:t> </a:t>
            </a:r>
            <a:r>
              <a:rPr lang="en-US" sz="3200" dirty="0" err="1">
                <a:solidFill>
                  <a:srgbClr val="000000"/>
                </a:solidFill>
                <a:latin typeface="+mj-lt"/>
              </a:rPr>
              <a:t>bình</a:t>
            </a:r>
            <a:r>
              <a:rPr lang="en-US" sz="3200" dirty="0">
                <a:solidFill>
                  <a:srgbClr val="000000"/>
                </a:solidFill>
                <a:latin typeface="+mj-lt"/>
              </a:rPr>
              <a:t> </a:t>
            </a:r>
            <a:r>
              <a:rPr lang="en-US" sz="3200" dirty="0" err="1">
                <a:solidFill>
                  <a:srgbClr val="000000"/>
                </a:solidFill>
                <a:latin typeface="+mj-lt"/>
              </a:rPr>
              <a:t>kênh</a:t>
            </a:r>
            <a:r>
              <a:rPr lang="en-US" sz="3200" dirty="0">
                <a:solidFill>
                  <a:srgbClr val="000000"/>
                </a:solidFill>
                <a:latin typeface="+mj-lt"/>
              </a:rPr>
              <a:t> </a:t>
            </a:r>
            <a:r>
              <a:rPr lang="en-US" sz="3200" dirty="0" err="1">
                <a:solidFill>
                  <a:srgbClr val="000000"/>
                </a:solidFill>
                <a:latin typeface="+mj-lt"/>
              </a:rPr>
              <a:t>màu</a:t>
            </a:r>
            <a:r>
              <a:rPr lang="en-US" sz="3200" dirty="0">
                <a:solidFill>
                  <a:srgbClr val="000000"/>
                </a:solidFill>
                <a:latin typeface="+mj-lt"/>
              </a:rPr>
              <a:t> G </a:t>
            </a:r>
            <a:r>
              <a:rPr lang="en-US" sz="3200" dirty="0" err="1">
                <a:solidFill>
                  <a:srgbClr val="000000"/>
                </a:solidFill>
                <a:latin typeface="+mj-lt"/>
              </a:rPr>
              <a:t>và</a:t>
            </a:r>
            <a:r>
              <a:rPr lang="en-US" sz="3200" dirty="0">
                <a:solidFill>
                  <a:srgbClr val="000000"/>
                </a:solidFill>
                <a:latin typeface="+mj-lt"/>
              </a:rPr>
              <a:t> R </a:t>
            </a:r>
            <a:r>
              <a:rPr lang="en-US" sz="3200" dirty="0" err="1">
                <a:solidFill>
                  <a:srgbClr val="000000"/>
                </a:solidFill>
                <a:latin typeface="+mj-lt"/>
              </a:rPr>
              <a:t>của</a:t>
            </a:r>
            <a:r>
              <a:rPr lang="en-US" sz="3200" dirty="0">
                <a:solidFill>
                  <a:srgbClr val="000000"/>
                </a:solidFill>
                <a:latin typeface="+mj-lt"/>
              </a:rPr>
              <a:t> 900 </a:t>
            </a:r>
            <a:r>
              <a:rPr lang="en-US" sz="3200" dirty="0" err="1">
                <a:solidFill>
                  <a:srgbClr val="000000"/>
                </a:solidFill>
                <a:latin typeface="+mj-lt"/>
              </a:rPr>
              <a:t>trái</a:t>
            </a:r>
            <a:r>
              <a:rPr lang="en-US" sz="3200" dirty="0">
                <a:solidFill>
                  <a:srgbClr val="000000"/>
                </a:solidFill>
                <a:latin typeface="+mj-lt"/>
              </a:rPr>
              <a:t> </a:t>
            </a:r>
            <a:r>
              <a:rPr lang="en-US" sz="3200" dirty="0" err="1">
                <a:solidFill>
                  <a:srgbClr val="000000"/>
                </a:solidFill>
                <a:latin typeface="+mj-lt"/>
              </a:rPr>
              <a:t>xanh</a:t>
            </a:r>
            <a:r>
              <a:rPr lang="en-US" sz="3200" dirty="0">
                <a:solidFill>
                  <a:srgbClr val="000000"/>
                </a:solidFill>
                <a:latin typeface="+mj-lt"/>
              </a:rPr>
              <a:t> </a:t>
            </a:r>
            <a:r>
              <a:rPr lang="en-US" sz="3200" dirty="0" err="1">
                <a:solidFill>
                  <a:srgbClr val="000000"/>
                </a:solidFill>
                <a:latin typeface="+mj-lt"/>
              </a:rPr>
              <a:t>và</a:t>
            </a:r>
            <a:r>
              <a:rPr lang="en-US" sz="3200" dirty="0">
                <a:solidFill>
                  <a:srgbClr val="000000"/>
                </a:solidFill>
                <a:latin typeface="+mj-lt"/>
              </a:rPr>
              <a:t> 900 </a:t>
            </a:r>
            <a:r>
              <a:rPr lang="en-US" sz="3200" dirty="0" err="1">
                <a:solidFill>
                  <a:srgbClr val="000000"/>
                </a:solidFill>
                <a:latin typeface="+mj-lt"/>
              </a:rPr>
              <a:t>trái</a:t>
            </a:r>
            <a:r>
              <a:rPr lang="en-US" sz="3200" dirty="0">
                <a:solidFill>
                  <a:srgbClr val="000000"/>
                </a:solidFill>
                <a:latin typeface="+mj-lt"/>
              </a:rPr>
              <a:t> </a:t>
            </a:r>
            <a:r>
              <a:rPr lang="en-US" sz="3200" dirty="0" err="1">
                <a:solidFill>
                  <a:srgbClr val="000000"/>
                </a:solidFill>
                <a:latin typeface="+mj-lt"/>
              </a:rPr>
              <a:t>chín</a:t>
            </a:r>
            <a:r>
              <a:rPr lang="en-US" sz="3200" dirty="0">
                <a:solidFill>
                  <a:srgbClr val="000000"/>
                </a:solidFill>
                <a:latin typeface="+mj-lt"/>
              </a:rPr>
              <a:t>.</a:t>
            </a:r>
          </a:p>
          <a:p>
            <a:pPr marL="457200" indent="-457200">
              <a:buFontTx/>
              <a:buChar char="-"/>
            </a:pPr>
            <a:endParaRPr lang="en-US" sz="3200" dirty="0">
              <a:solidFill>
                <a:srgbClr val="000000"/>
              </a:solidFill>
              <a:latin typeface="+mj-lt"/>
            </a:endParaRPr>
          </a:p>
          <a:p>
            <a:r>
              <a:rPr lang="en-US" sz="3200" dirty="0" err="1">
                <a:solidFill>
                  <a:srgbClr val="000000"/>
                </a:solidFill>
                <a:latin typeface="+mj-lt"/>
              </a:rPr>
              <a:t>Dùng</a:t>
            </a:r>
            <a:r>
              <a:rPr lang="en-US" sz="3200" dirty="0">
                <a:solidFill>
                  <a:srgbClr val="000000"/>
                </a:solidFill>
                <a:latin typeface="+mj-lt"/>
              </a:rPr>
              <a:t> </a:t>
            </a:r>
            <a:r>
              <a:rPr lang="en-US" sz="3200" dirty="0" err="1">
                <a:solidFill>
                  <a:srgbClr val="000000"/>
                </a:solidFill>
                <a:latin typeface="+mj-lt"/>
              </a:rPr>
              <a:t>hàm</a:t>
            </a:r>
            <a:r>
              <a:rPr lang="en-US" sz="3200" dirty="0">
                <a:solidFill>
                  <a:srgbClr val="000000"/>
                </a:solidFill>
                <a:latin typeface="+mj-lt"/>
              </a:rPr>
              <a:t> cv2.ml.KNearest-create()</a:t>
            </a:r>
            <a:r>
              <a:rPr lang="en-US" sz="3200" dirty="0">
                <a:latin typeface="+mj-lt"/>
              </a:rPr>
              <a:t>  </a:t>
            </a:r>
            <a:r>
              <a:rPr lang="en-US" sz="3200" dirty="0" err="1">
                <a:latin typeface="+mj-lt"/>
              </a:rPr>
              <a:t>để</a:t>
            </a:r>
            <a:r>
              <a:rPr lang="en-US" sz="3200" dirty="0">
                <a:latin typeface="+mj-lt"/>
              </a:rPr>
              <a:t> </a:t>
            </a:r>
            <a:r>
              <a:rPr lang="en-US" sz="3200" dirty="0" err="1">
                <a:latin typeface="+mj-lt"/>
              </a:rPr>
              <a:t>tạo</a:t>
            </a:r>
            <a:r>
              <a:rPr lang="en-US" sz="3200" dirty="0">
                <a:latin typeface="+mj-lt"/>
              </a:rPr>
              <a:t> ra </a:t>
            </a:r>
            <a:r>
              <a:rPr lang="en-US" sz="3200" dirty="0" err="1">
                <a:latin typeface="+mj-lt"/>
              </a:rPr>
              <a:t>bộ</a:t>
            </a:r>
            <a:r>
              <a:rPr lang="en-US" sz="3200" dirty="0">
                <a:latin typeface="+mj-lt"/>
              </a:rPr>
              <a:t>.</a:t>
            </a:r>
          </a:p>
          <a:p>
            <a:r>
              <a:rPr lang="en-US" sz="3200" dirty="0">
                <a:latin typeface="+mj-lt"/>
              </a:rPr>
              <a:t> </a:t>
            </a:r>
            <a:r>
              <a:rPr lang="en-US" sz="3200" dirty="0" err="1">
                <a:latin typeface="+mj-lt"/>
              </a:rPr>
              <a:t>huấn</a:t>
            </a:r>
            <a:r>
              <a:rPr lang="en-US" sz="3200" dirty="0">
                <a:latin typeface="+mj-lt"/>
              </a:rPr>
              <a:t> </a:t>
            </a:r>
            <a:r>
              <a:rPr lang="en-US" sz="3200" dirty="0" err="1">
                <a:latin typeface="+mj-lt"/>
              </a:rPr>
              <a:t>luyện</a:t>
            </a:r>
            <a:r>
              <a:rPr lang="en-US" sz="3200" dirty="0">
                <a:latin typeface="+mj-lt"/>
              </a:rPr>
              <a:t>. </a:t>
            </a:r>
            <a:r>
              <a:rPr lang="en-US" sz="3200" dirty="0" err="1">
                <a:latin typeface="+mj-lt"/>
              </a:rPr>
              <a:t>Với</a:t>
            </a:r>
            <a:r>
              <a:rPr lang="en-US" sz="3200" dirty="0">
                <a:latin typeface="+mj-lt"/>
              </a:rPr>
              <a:t> 2 </a:t>
            </a:r>
            <a:r>
              <a:rPr lang="en-US" sz="3200" dirty="0" err="1">
                <a:latin typeface="+mj-lt"/>
              </a:rPr>
              <a:t>lớp</a:t>
            </a:r>
            <a:r>
              <a:rPr lang="en-US" sz="3200" dirty="0">
                <a:latin typeface="+mj-lt"/>
              </a:rPr>
              <a:t> : </a:t>
            </a:r>
            <a:r>
              <a:rPr lang="en-US" sz="3200" dirty="0" err="1">
                <a:latin typeface="+mj-lt"/>
              </a:rPr>
              <a:t>nhãn</a:t>
            </a:r>
            <a:r>
              <a:rPr lang="en-US" sz="3200" dirty="0">
                <a:latin typeface="+mj-lt"/>
              </a:rPr>
              <a:t> 0 </a:t>
            </a:r>
            <a:r>
              <a:rPr lang="en-US" sz="3200" dirty="0" err="1">
                <a:latin typeface="+mj-lt"/>
              </a:rPr>
              <a:t>là</a:t>
            </a:r>
            <a:r>
              <a:rPr lang="en-US" sz="3200" dirty="0">
                <a:latin typeface="+mj-lt"/>
              </a:rPr>
              <a:t> </a:t>
            </a:r>
            <a:r>
              <a:rPr lang="en-US" sz="3200" dirty="0" err="1">
                <a:latin typeface="+mj-lt"/>
              </a:rPr>
              <a:t>các</a:t>
            </a:r>
            <a:r>
              <a:rPr lang="en-US" sz="3200" dirty="0">
                <a:latin typeface="+mj-lt"/>
              </a:rPr>
              <a:t> </a:t>
            </a:r>
            <a:r>
              <a:rPr lang="en-US" sz="3200" dirty="0" err="1">
                <a:latin typeface="+mj-lt"/>
              </a:rPr>
              <a:t>trái</a:t>
            </a:r>
            <a:r>
              <a:rPr lang="en-US" sz="3200" dirty="0">
                <a:latin typeface="+mj-lt"/>
              </a:rPr>
              <a:t> </a:t>
            </a:r>
            <a:r>
              <a:rPr lang="en-US" sz="3200" dirty="0" err="1">
                <a:latin typeface="+mj-lt"/>
              </a:rPr>
              <a:t>xanh</a:t>
            </a:r>
            <a:r>
              <a:rPr lang="en-US" sz="3200" dirty="0">
                <a:latin typeface="+mj-lt"/>
              </a:rPr>
              <a:t>, </a:t>
            </a:r>
            <a:r>
              <a:rPr lang="en-US" sz="3200" dirty="0" err="1">
                <a:latin typeface="+mj-lt"/>
              </a:rPr>
              <a:t>nhãn</a:t>
            </a:r>
            <a:r>
              <a:rPr lang="en-US" sz="3200" dirty="0">
                <a:latin typeface="+mj-lt"/>
              </a:rPr>
              <a:t> 1 </a:t>
            </a:r>
            <a:r>
              <a:rPr lang="en-US" sz="3200" dirty="0" err="1">
                <a:latin typeface="+mj-lt"/>
              </a:rPr>
              <a:t>là</a:t>
            </a:r>
            <a:r>
              <a:rPr lang="en-US" sz="3200" dirty="0">
                <a:latin typeface="+mj-lt"/>
              </a:rPr>
              <a:t> </a:t>
            </a:r>
            <a:r>
              <a:rPr lang="en-US" sz="3200" dirty="0" err="1">
                <a:latin typeface="+mj-lt"/>
              </a:rPr>
              <a:t>các</a:t>
            </a:r>
            <a:r>
              <a:rPr lang="en-US" sz="3200" dirty="0">
                <a:latin typeface="+mj-lt"/>
              </a:rPr>
              <a:t> </a:t>
            </a:r>
            <a:r>
              <a:rPr lang="en-US" sz="3200" dirty="0" err="1">
                <a:latin typeface="+mj-lt"/>
              </a:rPr>
              <a:t>trái</a:t>
            </a:r>
            <a:r>
              <a:rPr lang="en-US" sz="3200" dirty="0">
                <a:latin typeface="+mj-lt"/>
              </a:rPr>
              <a:t> </a:t>
            </a:r>
            <a:r>
              <a:rPr lang="en-US" sz="3200" dirty="0" err="1">
                <a:latin typeface="+mj-lt"/>
              </a:rPr>
              <a:t>chín</a:t>
            </a:r>
            <a:r>
              <a:rPr lang="en-US" sz="3200" dirty="0">
                <a:latin typeface="+mj-lt"/>
              </a:rPr>
              <a:t>.</a:t>
            </a:r>
            <a:br>
              <a:rPr lang="en-US" dirty="0">
                <a:latin typeface="+mj-lt"/>
              </a:rPr>
            </a:br>
            <a:endParaRPr lang="en-US" dirty="0">
              <a:latin typeface="+mj-lt"/>
            </a:endParaRPr>
          </a:p>
        </p:txBody>
      </p:sp>
    </p:spTree>
    <p:extLst>
      <p:ext uri="{BB962C8B-B14F-4D97-AF65-F5344CB8AC3E}">
        <p14:creationId xmlns:p14="http://schemas.microsoft.com/office/powerpoint/2010/main" val="99644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5640-5BCE-4036-95B3-196179B46662}"/>
              </a:ext>
            </a:extLst>
          </p:cNvPr>
          <p:cNvSpPr>
            <a:spLocks noGrp="1"/>
          </p:cNvSpPr>
          <p:nvPr>
            <p:ph type="title"/>
          </p:nvPr>
        </p:nvSpPr>
        <p:spPr>
          <a:xfrm>
            <a:off x="1643338" y="129208"/>
            <a:ext cx="6493498" cy="1113183"/>
          </a:xfrm>
        </p:spPr>
        <p:txBody>
          <a:bodyPr/>
          <a:lstStyle/>
          <a:p>
            <a:pPr algn="l"/>
            <a:r>
              <a:rPr lang="en-US" b="1" dirty="0"/>
              <a:t>3.4.2 </a:t>
            </a:r>
            <a:r>
              <a:rPr lang="en-US" b="1" dirty="0" err="1"/>
              <a:t>Tìm</a:t>
            </a:r>
            <a:r>
              <a:rPr lang="en-US" b="1" dirty="0"/>
              <a:t> </a:t>
            </a:r>
            <a:r>
              <a:rPr lang="en-US" b="1" dirty="0" err="1"/>
              <a:t>vùng</a:t>
            </a:r>
            <a:r>
              <a:rPr lang="en-US" b="1" dirty="0"/>
              <a:t> </a:t>
            </a:r>
            <a:r>
              <a:rPr lang="en-US" b="1" dirty="0" err="1"/>
              <a:t>chứa</a:t>
            </a:r>
            <a:r>
              <a:rPr lang="en-US" b="1" dirty="0"/>
              <a:t> </a:t>
            </a:r>
            <a:r>
              <a:rPr lang="en-US" b="1" dirty="0" err="1"/>
              <a:t>trái</a:t>
            </a:r>
            <a:r>
              <a:rPr lang="en-US" b="1" dirty="0"/>
              <a:t> </a:t>
            </a:r>
            <a:r>
              <a:rPr lang="en-US" b="1" dirty="0" err="1"/>
              <a:t>Sơri</a:t>
            </a:r>
            <a:endParaRPr lang="en-US" b="1" dirty="0"/>
          </a:p>
        </p:txBody>
      </p:sp>
      <p:pic>
        <p:nvPicPr>
          <p:cNvPr id="3" name="Picture 2">
            <a:extLst>
              <a:ext uri="{FF2B5EF4-FFF2-40B4-BE49-F238E27FC236}">
                <a16:creationId xmlns:a16="http://schemas.microsoft.com/office/drawing/2014/main" id="{BB5A0999-5230-4AE5-B793-C7DB79A12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4" name="Rectangle 3">
            <a:extLst>
              <a:ext uri="{FF2B5EF4-FFF2-40B4-BE49-F238E27FC236}">
                <a16:creationId xmlns:a16="http://schemas.microsoft.com/office/drawing/2014/main" id="{33607AEC-6BBE-4B3E-9635-D411F57AE7DD}"/>
              </a:ext>
            </a:extLst>
          </p:cNvPr>
          <p:cNvSpPr/>
          <p:nvPr/>
        </p:nvSpPr>
        <p:spPr>
          <a:xfrm>
            <a:off x="1497700" y="1369010"/>
            <a:ext cx="10005323" cy="4585871"/>
          </a:xfrm>
          <a:prstGeom prst="rect">
            <a:avLst/>
          </a:prstGeom>
        </p:spPr>
        <p:txBody>
          <a:bodyPr wrap="square">
            <a:spAutoFit/>
          </a:bodyPr>
          <a:lstStyle/>
          <a:p>
            <a:r>
              <a:rPr lang="en-US" sz="3200" dirty="0" err="1">
                <a:solidFill>
                  <a:srgbClr val="000000"/>
                </a:solidFill>
              </a:rPr>
              <a:t>Để</a:t>
            </a:r>
            <a:r>
              <a:rPr lang="en-US" sz="3200" dirty="0">
                <a:solidFill>
                  <a:srgbClr val="000000"/>
                </a:solidFill>
              </a:rPr>
              <a:t> </a:t>
            </a:r>
            <a:r>
              <a:rPr lang="en-US" sz="3200" dirty="0" err="1">
                <a:solidFill>
                  <a:srgbClr val="000000"/>
                </a:solidFill>
              </a:rPr>
              <a:t>phát</a:t>
            </a:r>
            <a:r>
              <a:rPr lang="en-US" sz="3200" dirty="0">
                <a:solidFill>
                  <a:srgbClr val="000000"/>
                </a:solidFill>
              </a:rPr>
              <a:t> </a:t>
            </a:r>
            <a:r>
              <a:rPr lang="en-US" sz="3200" dirty="0" err="1">
                <a:solidFill>
                  <a:srgbClr val="000000"/>
                </a:solidFill>
              </a:rPr>
              <a:t>hiện</a:t>
            </a:r>
            <a:r>
              <a:rPr lang="en-US" sz="3200" dirty="0">
                <a:solidFill>
                  <a:srgbClr val="000000"/>
                </a:solidFill>
              </a:rPr>
              <a:t> </a:t>
            </a:r>
            <a:r>
              <a:rPr lang="en-US" sz="3200" dirty="0" err="1">
                <a:solidFill>
                  <a:srgbClr val="000000"/>
                </a:solidFill>
              </a:rPr>
              <a:t>trái</a:t>
            </a:r>
            <a:r>
              <a:rPr lang="en-US" sz="3200" dirty="0">
                <a:solidFill>
                  <a:srgbClr val="000000"/>
                </a:solidFill>
              </a:rPr>
              <a:t> </a:t>
            </a:r>
            <a:r>
              <a:rPr lang="en-US" sz="3200" dirty="0" err="1">
                <a:solidFill>
                  <a:srgbClr val="000000"/>
                </a:solidFill>
              </a:rPr>
              <a:t>Sơri</a:t>
            </a:r>
            <a:r>
              <a:rPr lang="en-US" sz="3200" dirty="0">
                <a:solidFill>
                  <a:srgbClr val="000000"/>
                </a:solidFill>
              </a:rPr>
              <a:t>, </a:t>
            </a:r>
            <a:r>
              <a:rPr lang="en-US" sz="3200" dirty="0" err="1">
                <a:solidFill>
                  <a:srgbClr val="000000"/>
                </a:solidFill>
              </a:rPr>
              <a:t>hệ</a:t>
            </a:r>
            <a:r>
              <a:rPr lang="en-US" sz="3200" dirty="0">
                <a:solidFill>
                  <a:srgbClr val="000000"/>
                </a:solidFill>
              </a:rPr>
              <a:t> </a:t>
            </a:r>
            <a:r>
              <a:rPr lang="en-US" sz="3200" dirty="0" err="1">
                <a:solidFill>
                  <a:srgbClr val="000000"/>
                </a:solidFill>
              </a:rPr>
              <a:t>thống</a:t>
            </a:r>
            <a:r>
              <a:rPr lang="en-US" sz="3200" dirty="0">
                <a:solidFill>
                  <a:srgbClr val="000000"/>
                </a:solidFill>
              </a:rPr>
              <a:t> </a:t>
            </a:r>
            <a:r>
              <a:rPr lang="en-US" sz="3200" dirty="0" err="1">
                <a:solidFill>
                  <a:srgbClr val="000000"/>
                </a:solidFill>
              </a:rPr>
              <a:t>sẽ</a:t>
            </a:r>
            <a:r>
              <a:rPr lang="en-US" sz="3200" dirty="0">
                <a:solidFill>
                  <a:srgbClr val="000000"/>
                </a:solidFill>
              </a:rPr>
              <a:t> </a:t>
            </a:r>
            <a:r>
              <a:rPr lang="en-US" sz="3200" dirty="0" err="1">
                <a:solidFill>
                  <a:srgbClr val="000000"/>
                </a:solidFill>
              </a:rPr>
              <a:t>cho</a:t>
            </a:r>
            <a:r>
              <a:rPr lang="en-US" sz="3200" dirty="0">
                <a:solidFill>
                  <a:srgbClr val="000000"/>
                </a:solidFill>
              </a:rPr>
              <a:t> </a:t>
            </a:r>
            <a:r>
              <a:rPr lang="en-US" sz="3200" dirty="0" err="1">
                <a:solidFill>
                  <a:srgbClr val="000000"/>
                </a:solidFill>
              </a:rPr>
              <a:t>một</a:t>
            </a:r>
            <a:r>
              <a:rPr lang="en-US" sz="3200" dirty="0">
                <a:solidFill>
                  <a:srgbClr val="000000"/>
                </a:solidFill>
              </a:rPr>
              <a:t> </a:t>
            </a:r>
            <a:r>
              <a:rPr lang="en-US" sz="3200" dirty="0" err="1">
                <a:solidFill>
                  <a:srgbClr val="000000"/>
                </a:solidFill>
              </a:rPr>
              <a:t>cửa</a:t>
            </a:r>
            <a:r>
              <a:rPr lang="en-US" sz="3200" dirty="0">
                <a:solidFill>
                  <a:srgbClr val="000000"/>
                </a:solidFill>
              </a:rPr>
              <a:t> </a:t>
            </a:r>
            <a:r>
              <a:rPr lang="en-US" sz="3200" dirty="0" err="1">
                <a:solidFill>
                  <a:srgbClr val="000000"/>
                </a:solidFill>
              </a:rPr>
              <a:t>sổ</a:t>
            </a:r>
            <a:r>
              <a:rPr lang="en-US" sz="3200" dirty="0">
                <a:solidFill>
                  <a:srgbClr val="000000"/>
                </a:solidFill>
              </a:rPr>
              <a:t> con </a:t>
            </a:r>
            <a:r>
              <a:rPr lang="en-US" sz="3200" dirty="0" err="1">
                <a:solidFill>
                  <a:srgbClr val="000000"/>
                </a:solidFill>
              </a:rPr>
              <a:t>quét</a:t>
            </a:r>
            <a:r>
              <a:rPr lang="en-US" sz="3200" dirty="0">
                <a:solidFill>
                  <a:srgbClr val="000000"/>
                </a:solidFill>
              </a:rPr>
              <a:t> </a:t>
            </a:r>
            <a:r>
              <a:rPr lang="en-US" sz="3200" dirty="0" err="1">
                <a:solidFill>
                  <a:srgbClr val="000000"/>
                </a:solidFill>
              </a:rPr>
              <a:t>lên</a:t>
            </a:r>
            <a:r>
              <a:rPr lang="en-US" sz="3200" dirty="0">
                <a:solidFill>
                  <a:srgbClr val="000000"/>
                </a:solidFill>
              </a:rPr>
              <a:t> </a:t>
            </a:r>
            <a:r>
              <a:rPr lang="en-US" sz="3200" dirty="0" err="1">
                <a:solidFill>
                  <a:srgbClr val="000000"/>
                </a:solidFill>
              </a:rPr>
              <a:t>ảnh</a:t>
            </a:r>
            <a:r>
              <a:rPr lang="en-US" sz="3200" dirty="0">
                <a:solidFill>
                  <a:srgbClr val="000000"/>
                </a:solidFill>
              </a:rPr>
              <a:t> </a:t>
            </a:r>
            <a:r>
              <a:rPr lang="en-US" sz="3200" dirty="0" err="1">
                <a:solidFill>
                  <a:srgbClr val="000000"/>
                </a:solidFill>
              </a:rPr>
              <a:t>đầu</a:t>
            </a:r>
            <a:r>
              <a:rPr lang="en-US" sz="3200" dirty="0">
                <a:solidFill>
                  <a:srgbClr val="000000"/>
                </a:solidFill>
              </a:rPr>
              <a:t> </a:t>
            </a:r>
            <a:r>
              <a:rPr lang="en-US" sz="3200" dirty="0" err="1">
                <a:solidFill>
                  <a:srgbClr val="000000"/>
                </a:solidFill>
              </a:rPr>
              <a:t>vào</a:t>
            </a:r>
            <a:r>
              <a:rPr lang="en-US" sz="3200" dirty="0">
                <a:solidFill>
                  <a:srgbClr val="000000"/>
                </a:solidFill>
              </a:rPr>
              <a:t>. </a:t>
            </a:r>
            <a:r>
              <a:rPr lang="en-US" sz="3200" dirty="0" err="1">
                <a:solidFill>
                  <a:srgbClr val="000000"/>
                </a:solidFill>
              </a:rPr>
              <a:t>Các</a:t>
            </a:r>
            <a:r>
              <a:rPr lang="en-US" sz="3200" dirty="0">
                <a:solidFill>
                  <a:srgbClr val="000000"/>
                </a:solidFill>
              </a:rPr>
              <a:t> </a:t>
            </a:r>
            <a:r>
              <a:rPr lang="en-US" sz="3200" dirty="0" err="1">
                <a:solidFill>
                  <a:srgbClr val="000000"/>
                </a:solidFill>
              </a:rPr>
              <a:t>đặc</a:t>
            </a:r>
            <a:r>
              <a:rPr lang="en-US" sz="3200" dirty="0">
                <a:solidFill>
                  <a:srgbClr val="000000"/>
                </a:solidFill>
              </a:rPr>
              <a:t> tr</a:t>
            </a:r>
            <a:r>
              <a:rPr lang="vi-VN" sz="3200" dirty="0">
                <a:solidFill>
                  <a:srgbClr val="000000"/>
                </a:solidFill>
              </a:rPr>
              <a:t>ư</a:t>
            </a:r>
            <a:r>
              <a:rPr lang="en-US" sz="3200" dirty="0">
                <a:solidFill>
                  <a:srgbClr val="000000"/>
                </a:solidFill>
              </a:rPr>
              <a:t>ng </a:t>
            </a:r>
            <a:r>
              <a:rPr lang="en-US" sz="3200" dirty="0" err="1">
                <a:solidFill>
                  <a:srgbClr val="000000"/>
                </a:solidFill>
              </a:rPr>
              <a:t>Haar</a:t>
            </a:r>
            <a:r>
              <a:rPr lang="en-US" sz="3200" dirty="0">
                <a:solidFill>
                  <a:srgbClr val="000000"/>
                </a:solidFill>
              </a:rPr>
              <a:t> </a:t>
            </a:r>
            <a:r>
              <a:rPr lang="en-US" sz="3200" dirty="0" err="1">
                <a:solidFill>
                  <a:srgbClr val="000000"/>
                </a:solidFill>
              </a:rPr>
              <a:t>sẽ</a:t>
            </a:r>
            <a:r>
              <a:rPr lang="en-US" sz="3200" dirty="0">
                <a:solidFill>
                  <a:srgbClr val="000000"/>
                </a:solidFill>
              </a:rPr>
              <a:t> đ</a:t>
            </a:r>
            <a:r>
              <a:rPr lang="vi-VN" sz="3200" dirty="0">
                <a:solidFill>
                  <a:srgbClr val="000000"/>
                </a:solidFill>
              </a:rPr>
              <a:t>ư</a:t>
            </a:r>
            <a:r>
              <a:rPr lang="en-US" sz="3200" dirty="0" err="1">
                <a:solidFill>
                  <a:srgbClr val="000000"/>
                </a:solidFill>
              </a:rPr>
              <a:t>ợc</a:t>
            </a:r>
            <a:r>
              <a:rPr lang="en-US" sz="3200" dirty="0">
                <a:solidFill>
                  <a:srgbClr val="000000"/>
                </a:solidFill>
              </a:rPr>
              <a:t> </a:t>
            </a:r>
            <a:r>
              <a:rPr lang="en-US" sz="3200" dirty="0" err="1">
                <a:solidFill>
                  <a:srgbClr val="000000"/>
                </a:solidFill>
              </a:rPr>
              <a:t>đặt</a:t>
            </a:r>
            <a:r>
              <a:rPr lang="en-US" sz="3200" dirty="0">
                <a:solidFill>
                  <a:srgbClr val="000000"/>
                </a:solidFill>
              </a:rPr>
              <a:t> </a:t>
            </a:r>
            <a:r>
              <a:rPr lang="en-US" sz="3200" dirty="0" err="1">
                <a:solidFill>
                  <a:srgbClr val="000000"/>
                </a:solidFill>
              </a:rPr>
              <a:t>vào</a:t>
            </a:r>
            <a:r>
              <a:rPr lang="en-US" sz="3200" dirty="0">
                <a:solidFill>
                  <a:srgbClr val="000000"/>
                </a:solidFill>
              </a:rPr>
              <a:t> </a:t>
            </a:r>
            <a:r>
              <a:rPr lang="en-US" sz="3200" dirty="0" err="1">
                <a:solidFill>
                  <a:srgbClr val="000000"/>
                </a:solidFill>
              </a:rPr>
              <a:t>cửa</a:t>
            </a:r>
            <a:r>
              <a:rPr lang="en-US" sz="3200" dirty="0">
                <a:solidFill>
                  <a:srgbClr val="000000"/>
                </a:solidFill>
              </a:rPr>
              <a:t> </a:t>
            </a:r>
            <a:r>
              <a:rPr lang="en-US" sz="3200" dirty="0" err="1">
                <a:solidFill>
                  <a:srgbClr val="000000"/>
                </a:solidFill>
              </a:rPr>
              <a:t>sổ</a:t>
            </a:r>
            <a:r>
              <a:rPr lang="en-US" sz="3200" dirty="0">
                <a:solidFill>
                  <a:srgbClr val="000000"/>
                </a:solidFill>
              </a:rPr>
              <a:t> con </a:t>
            </a:r>
            <a:r>
              <a:rPr lang="en-US" sz="3200" dirty="0" err="1">
                <a:solidFill>
                  <a:srgbClr val="000000"/>
                </a:solidFill>
              </a:rPr>
              <a:t>để</a:t>
            </a:r>
            <a:r>
              <a:rPr lang="en-US" sz="3200" dirty="0">
                <a:solidFill>
                  <a:srgbClr val="000000"/>
                </a:solidFill>
              </a:rPr>
              <a:t> </a:t>
            </a:r>
            <a:r>
              <a:rPr lang="en-US" sz="3200" dirty="0" err="1">
                <a:solidFill>
                  <a:srgbClr val="000000"/>
                </a:solidFill>
              </a:rPr>
              <a:t>tính</a:t>
            </a:r>
            <a:r>
              <a:rPr lang="en-US" sz="3200" dirty="0">
                <a:solidFill>
                  <a:srgbClr val="000000"/>
                </a:solidFill>
              </a:rPr>
              <a:t> </a:t>
            </a:r>
            <a:r>
              <a:rPr lang="en-US" sz="3200" dirty="0" err="1">
                <a:solidFill>
                  <a:srgbClr val="000000"/>
                </a:solidFill>
              </a:rPr>
              <a:t>toán</a:t>
            </a:r>
            <a:r>
              <a:rPr lang="en-US" sz="3200" dirty="0">
                <a:solidFill>
                  <a:srgbClr val="000000"/>
                </a:solidFill>
              </a:rPr>
              <a:t> ra </a:t>
            </a:r>
            <a:r>
              <a:rPr lang="en-US" sz="3200" dirty="0" err="1">
                <a:solidFill>
                  <a:srgbClr val="000000"/>
                </a:solidFill>
              </a:rPr>
              <a:t>giá</a:t>
            </a:r>
            <a:r>
              <a:rPr lang="en-US" sz="3200" dirty="0">
                <a:solidFill>
                  <a:srgbClr val="000000"/>
                </a:solidFill>
              </a:rPr>
              <a:t> </a:t>
            </a:r>
            <a:r>
              <a:rPr lang="en-US" sz="3200" dirty="0" err="1">
                <a:solidFill>
                  <a:srgbClr val="000000"/>
                </a:solidFill>
              </a:rPr>
              <a:t>trị</a:t>
            </a:r>
            <a:r>
              <a:rPr lang="en-US" sz="3200" dirty="0">
                <a:solidFill>
                  <a:srgbClr val="000000"/>
                </a:solidFill>
              </a:rPr>
              <a:t> </a:t>
            </a:r>
            <a:r>
              <a:rPr lang="en-US" sz="3200" dirty="0" err="1">
                <a:solidFill>
                  <a:srgbClr val="000000"/>
                </a:solidFill>
              </a:rPr>
              <a:t>của</a:t>
            </a:r>
            <a:r>
              <a:rPr lang="en-US" sz="3200" dirty="0">
                <a:solidFill>
                  <a:srgbClr val="000000"/>
                </a:solidFill>
              </a:rPr>
              <a:t> </a:t>
            </a:r>
            <a:r>
              <a:rPr lang="en-US" sz="3200" dirty="0" err="1">
                <a:solidFill>
                  <a:srgbClr val="000000"/>
                </a:solidFill>
              </a:rPr>
              <a:t>đặc</a:t>
            </a:r>
            <a:r>
              <a:rPr lang="en-US" sz="3200" dirty="0">
                <a:solidFill>
                  <a:srgbClr val="000000"/>
                </a:solidFill>
              </a:rPr>
              <a:t> tr</a:t>
            </a:r>
            <a:r>
              <a:rPr lang="vi-VN" sz="3200" dirty="0">
                <a:solidFill>
                  <a:srgbClr val="000000"/>
                </a:solidFill>
              </a:rPr>
              <a:t>ư</a:t>
            </a:r>
            <a:r>
              <a:rPr lang="en-US" sz="3200" dirty="0">
                <a:solidFill>
                  <a:srgbClr val="000000"/>
                </a:solidFill>
              </a:rPr>
              <a:t>ng. Sau </a:t>
            </a:r>
            <a:r>
              <a:rPr lang="en-US" sz="3200" dirty="0" err="1">
                <a:solidFill>
                  <a:srgbClr val="000000"/>
                </a:solidFill>
              </a:rPr>
              <a:t>đó</a:t>
            </a:r>
            <a:r>
              <a:rPr lang="en-US" sz="3200" dirty="0">
                <a:solidFill>
                  <a:srgbClr val="000000"/>
                </a:solidFill>
              </a:rPr>
              <a:t> </a:t>
            </a:r>
            <a:r>
              <a:rPr lang="en-US" sz="3200" dirty="0" err="1">
                <a:solidFill>
                  <a:srgbClr val="000000"/>
                </a:solidFill>
              </a:rPr>
              <a:t>các</a:t>
            </a:r>
            <a:r>
              <a:rPr lang="en-US" sz="3200" dirty="0">
                <a:solidFill>
                  <a:srgbClr val="000000"/>
                </a:solidFill>
              </a:rPr>
              <a:t> </a:t>
            </a:r>
            <a:r>
              <a:rPr lang="en-US" sz="3200" dirty="0" err="1">
                <a:solidFill>
                  <a:srgbClr val="000000"/>
                </a:solidFill>
              </a:rPr>
              <a:t>giá</a:t>
            </a:r>
            <a:r>
              <a:rPr lang="en-US" sz="3200" dirty="0">
                <a:solidFill>
                  <a:srgbClr val="000000"/>
                </a:solidFill>
              </a:rPr>
              <a:t> </a:t>
            </a:r>
            <a:r>
              <a:rPr lang="en-US" sz="3200" dirty="0" err="1">
                <a:solidFill>
                  <a:srgbClr val="000000"/>
                </a:solidFill>
              </a:rPr>
              <a:t>trị</a:t>
            </a:r>
            <a:r>
              <a:rPr lang="en-US" sz="3200" dirty="0">
                <a:solidFill>
                  <a:srgbClr val="000000"/>
                </a:solidFill>
              </a:rPr>
              <a:t> </a:t>
            </a:r>
            <a:r>
              <a:rPr lang="en-US" sz="3200" dirty="0" err="1">
                <a:solidFill>
                  <a:srgbClr val="000000"/>
                </a:solidFill>
              </a:rPr>
              <a:t>này</a:t>
            </a:r>
            <a:r>
              <a:rPr lang="en-US" sz="3200" dirty="0">
                <a:solidFill>
                  <a:srgbClr val="000000"/>
                </a:solidFill>
              </a:rPr>
              <a:t> đ</a:t>
            </a:r>
            <a:r>
              <a:rPr lang="vi-VN" sz="3200" dirty="0">
                <a:solidFill>
                  <a:srgbClr val="000000"/>
                </a:solidFill>
              </a:rPr>
              <a:t>ư</a:t>
            </a:r>
            <a:r>
              <a:rPr lang="en-US" sz="3200" dirty="0" err="1">
                <a:solidFill>
                  <a:srgbClr val="000000"/>
                </a:solidFill>
              </a:rPr>
              <a:t>ợc</a:t>
            </a:r>
            <a:r>
              <a:rPr lang="en-US" sz="3200" dirty="0">
                <a:solidFill>
                  <a:srgbClr val="000000"/>
                </a:solidFill>
              </a:rPr>
              <a:t> đ</a:t>
            </a:r>
            <a:r>
              <a:rPr lang="vi-VN" sz="3200" dirty="0">
                <a:solidFill>
                  <a:srgbClr val="000000"/>
                </a:solidFill>
              </a:rPr>
              <a:t>ư</a:t>
            </a:r>
            <a:r>
              <a:rPr lang="en-US" sz="3200" dirty="0">
                <a:solidFill>
                  <a:srgbClr val="000000"/>
                </a:solidFill>
              </a:rPr>
              <a:t>a </a:t>
            </a:r>
            <a:r>
              <a:rPr lang="en-US" sz="3200" dirty="0" err="1">
                <a:solidFill>
                  <a:srgbClr val="000000"/>
                </a:solidFill>
              </a:rPr>
              <a:t>vào</a:t>
            </a:r>
            <a:r>
              <a:rPr lang="en-US" sz="3200" dirty="0">
                <a:solidFill>
                  <a:srgbClr val="000000"/>
                </a:solidFill>
              </a:rPr>
              <a:t> </a:t>
            </a:r>
            <a:r>
              <a:rPr lang="en-US" sz="3200" dirty="0" err="1">
                <a:solidFill>
                  <a:srgbClr val="000000"/>
                </a:solidFill>
              </a:rPr>
              <a:t>bộ</a:t>
            </a:r>
            <a:r>
              <a:rPr lang="en-US" sz="3200" dirty="0">
                <a:solidFill>
                  <a:srgbClr val="000000"/>
                </a:solidFill>
              </a:rPr>
              <a:t> </a:t>
            </a:r>
            <a:r>
              <a:rPr lang="en-US" sz="3200" dirty="0" err="1">
                <a:solidFill>
                  <a:srgbClr val="000000"/>
                </a:solidFill>
              </a:rPr>
              <a:t>phân</a:t>
            </a:r>
            <a:r>
              <a:rPr lang="en-US" sz="3200" dirty="0">
                <a:solidFill>
                  <a:srgbClr val="000000"/>
                </a:solidFill>
              </a:rPr>
              <a:t> </a:t>
            </a:r>
            <a:r>
              <a:rPr lang="en-US" sz="3200" dirty="0" err="1">
                <a:solidFill>
                  <a:srgbClr val="000000"/>
                </a:solidFill>
              </a:rPr>
              <a:t>loại</a:t>
            </a:r>
            <a:r>
              <a:rPr lang="en-US" sz="3200" dirty="0">
                <a:solidFill>
                  <a:srgbClr val="000000"/>
                </a:solidFill>
              </a:rPr>
              <a:t> </a:t>
            </a:r>
            <a:r>
              <a:rPr lang="en-US" sz="3200" dirty="0" err="1">
                <a:solidFill>
                  <a:srgbClr val="000000"/>
                </a:solidFill>
              </a:rPr>
              <a:t>để</a:t>
            </a:r>
            <a:r>
              <a:rPr lang="en-US" sz="3200" dirty="0">
                <a:solidFill>
                  <a:srgbClr val="000000"/>
                </a:solidFill>
              </a:rPr>
              <a:t> </a:t>
            </a:r>
            <a:r>
              <a:rPr lang="en-US" sz="3200" dirty="0" err="1">
                <a:solidFill>
                  <a:srgbClr val="000000"/>
                </a:solidFill>
              </a:rPr>
              <a:t>xác</a:t>
            </a:r>
            <a:r>
              <a:rPr lang="en-US" sz="3200" dirty="0">
                <a:solidFill>
                  <a:srgbClr val="000000"/>
                </a:solidFill>
              </a:rPr>
              <a:t> </a:t>
            </a:r>
            <a:r>
              <a:rPr lang="en-US" sz="3200" dirty="0" err="1">
                <a:solidFill>
                  <a:srgbClr val="000000"/>
                </a:solidFill>
              </a:rPr>
              <a:t>định</a:t>
            </a:r>
            <a:r>
              <a:rPr lang="en-US" sz="3200" dirty="0">
                <a:solidFill>
                  <a:srgbClr val="000000"/>
                </a:solidFill>
              </a:rPr>
              <a:t> </a:t>
            </a:r>
            <a:r>
              <a:rPr lang="en-US" sz="3200" dirty="0" err="1">
                <a:solidFill>
                  <a:srgbClr val="000000"/>
                </a:solidFill>
              </a:rPr>
              <a:t>xem</a:t>
            </a:r>
            <a:r>
              <a:rPr lang="en-US" sz="3200" dirty="0">
                <a:solidFill>
                  <a:srgbClr val="000000"/>
                </a:solidFill>
              </a:rPr>
              <a:t> </a:t>
            </a:r>
            <a:r>
              <a:rPr lang="en-US" sz="3200" dirty="0" err="1">
                <a:solidFill>
                  <a:srgbClr val="000000"/>
                </a:solidFill>
              </a:rPr>
              <a:t>khung</a:t>
            </a:r>
            <a:r>
              <a:rPr lang="en-US" sz="3200" dirty="0">
                <a:solidFill>
                  <a:srgbClr val="000000"/>
                </a:solidFill>
              </a:rPr>
              <a:t> </a:t>
            </a:r>
            <a:r>
              <a:rPr lang="en-US" sz="3200" dirty="0" err="1">
                <a:solidFill>
                  <a:srgbClr val="000000"/>
                </a:solidFill>
              </a:rPr>
              <a:t>hình</a:t>
            </a:r>
            <a:r>
              <a:rPr lang="en-US" sz="3200" dirty="0">
                <a:solidFill>
                  <a:srgbClr val="000000"/>
                </a:solidFill>
              </a:rPr>
              <a:t> </a:t>
            </a:r>
            <a:r>
              <a:rPr lang="en-US" sz="3200" dirty="0" err="1">
                <a:solidFill>
                  <a:srgbClr val="000000"/>
                </a:solidFill>
              </a:rPr>
              <a:t>đó</a:t>
            </a:r>
            <a:r>
              <a:rPr lang="en-US" sz="3200" dirty="0">
                <a:solidFill>
                  <a:srgbClr val="000000"/>
                </a:solidFill>
              </a:rPr>
              <a:t> </a:t>
            </a:r>
            <a:r>
              <a:rPr lang="en-US" sz="3200" dirty="0" err="1">
                <a:solidFill>
                  <a:srgbClr val="000000"/>
                </a:solidFill>
              </a:rPr>
              <a:t>có</a:t>
            </a:r>
            <a:r>
              <a:rPr lang="en-US" sz="3200" dirty="0">
                <a:solidFill>
                  <a:srgbClr val="000000"/>
                </a:solidFill>
              </a:rPr>
              <a:t> </a:t>
            </a:r>
            <a:r>
              <a:rPr lang="en-US" sz="3200" dirty="0" err="1">
                <a:solidFill>
                  <a:srgbClr val="000000"/>
                </a:solidFill>
              </a:rPr>
              <a:t>phải</a:t>
            </a:r>
            <a:r>
              <a:rPr lang="en-US" sz="3200" dirty="0">
                <a:solidFill>
                  <a:srgbClr val="000000"/>
                </a:solidFill>
              </a:rPr>
              <a:t> </a:t>
            </a:r>
            <a:r>
              <a:rPr lang="en-US" sz="3200" dirty="0" err="1">
                <a:solidFill>
                  <a:srgbClr val="000000"/>
                </a:solidFill>
              </a:rPr>
              <a:t>là</a:t>
            </a:r>
            <a:r>
              <a:rPr lang="en-US" sz="3200" dirty="0">
                <a:solidFill>
                  <a:srgbClr val="000000"/>
                </a:solidFill>
              </a:rPr>
              <a:t> </a:t>
            </a:r>
            <a:r>
              <a:rPr lang="en-US" sz="3200" dirty="0" err="1">
                <a:solidFill>
                  <a:srgbClr val="000000"/>
                </a:solidFill>
              </a:rPr>
              <a:t>trái</a:t>
            </a:r>
            <a:r>
              <a:rPr lang="en-US" sz="3200" dirty="0">
                <a:solidFill>
                  <a:srgbClr val="000000"/>
                </a:solidFill>
              </a:rPr>
              <a:t> S</a:t>
            </a:r>
            <a:r>
              <a:rPr lang="vi-VN" sz="3200" dirty="0">
                <a:solidFill>
                  <a:srgbClr val="000000"/>
                </a:solidFill>
              </a:rPr>
              <a:t>ơ</a:t>
            </a:r>
            <a:r>
              <a:rPr lang="en-US" sz="3200" dirty="0">
                <a:solidFill>
                  <a:srgbClr val="000000"/>
                </a:solidFill>
              </a:rPr>
              <a:t>-</a:t>
            </a:r>
            <a:r>
              <a:rPr lang="en-US" sz="3200" dirty="0" err="1">
                <a:solidFill>
                  <a:srgbClr val="000000"/>
                </a:solidFill>
              </a:rPr>
              <a:t>ri</a:t>
            </a:r>
            <a:r>
              <a:rPr lang="en-US" sz="3200" dirty="0">
                <a:solidFill>
                  <a:srgbClr val="000000"/>
                </a:solidFill>
              </a:rPr>
              <a:t> hay </a:t>
            </a:r>
            <a:r>
              <a:rPr lang="en-US" sz="3200" dirty="0" err="1">
                <a:solidFill>
                  <a:srgbClr val="000000"/>
                </a:solidFill>
              </a:rPr>
              <a:t>không</a:t>
            </a:r>
            <a:r>
              <a:rPr lang="en-US" sz="3200" dirty="0">
                <a:solidFill>
                  <a:srgbClr val="000000"/>
                </a:solidFill>
              </a:rPr>
              <a:t>.</a:t>
            </a:r>
          </a:p>
          <a:p>
            <a:endParaRPr lang="en-US" sz="3200" dirty="0">
              <a:solidFill>
                <a:srgbClr val="000000"/>
              </a:solidFill>
            </a:endParaRPr>
          </a:p>
          <a:p>
            <a:r>
              <a:rPr lang="en-US" sz="3200" b="1" dirty="0" err="1"/>
              <a:t>detectMultiScale</a:t>
            </a:r>
            <a:r>
              <a:rPr lang="en-US" sz="3200" b="1" dirty="0"/>
              <a:t>(image, </a:t>
            </a:r>
            <a:r>
              <a:rPr lang="en-US" sz="3200" b="1" dirty="0" err="1"/>
              <a:t>ScaleFactor</a:t>
            </a:r>
            <a:r>
              <a:rPr lang="en-US" sz="3200" b="1" dirty="0"/>
              <a:t>, </a:t>
            </a:r>
            <a:r>
              <a:rPr lang="en-US" sz="3200" b="1" dirty="0" err="1"/>
              <a:t>minNeighbours</a:t>
            </a:r>
            <a:r>
              <a:rPr lang="en-US" sz="3200" b="1" dirty="0"/>
              <a:t>) </a:t>
            </a:r>
            <a:br>
              <a:rPr lang="en-US" sz="3200" dirty="0"/>
            </a:br>
            <a:endParaRPr lang="en-US" sz="3200" dirty="0">
              <a:solidFill>
                <a:srgbClr val="000000"/>
              </a:solidFill>
            </a:endParaRPr>
          </a:p>
          <a:p>
            <a:br>
              <a:rPr lang="en-US" dirty="0"/>
            </a:br>
            <a:endParaRPr lang="en-US" dirty="0"/>
          </a:p>
        </p:txBody>
      </p:sp>
    </p:spTree>
    <p:extLst>
      <p:ext uri="{BB962C8B-B14F-4D97-AF65-F5344CB8AC3E}">
        <p14:creationId xmlns:p14="http://schemas.microsoft.com/office/powerpoint/2010/main" val="1291722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1EF062-4882-490E-9205-4299A2CB2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817" y="1620266"/>
            <a:ext cx="3229426" cy="3219899"/>
          </a:xfrm>
          <a:prstGeom prst="rect">
            <a:avLst/>
          </a:prstGeom>
        </p:spPr>
      </p:pic>
      <p:pic>
        <p:nvPicPr>
          <p:cNvPr id="10" name="Picture 9">
            <a:extLst>
              <a:ext uri="{FF2B5EF4-FFF2-40B4-BE49-F238E27FC236}">
                <a16:creationId xmlns:a16="http://schemas.microsoft.com/office/drawing/2014/main" id="{DF00FAAD-DEB4-4856-A4F2-3CC6E0064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697" y="1405920"/>
            <a:ext cx="4174303" cy="3648592"/>
          </a:xfrm>
          <a:prstGeom prst="rect">
            <a:avLst/>
          </a:prstGeom>
        </p:spPr>
      </p:pic>
      <p:sp>
        <p:nvSpPr>
          <p:cNvPr id="11" name="Rectangle 10">
            <a:extLst>
              <a:ext uri="{FF2B5EF4-FFF2-40B4-BE49-F238E27FC236}">
                <a16:creationId xmlns:a16="http://schemas.microsoft.com/office/drawing/2014/main" id="{8A70C054-3DF6-4AEE-BB57-583D6902334F}"/>
              </a:ext>
            </a:extLst>
          </p:cNvPr>
          <p:cNvSpPr/>
          <p:nvPr/>
        </p:nvSpPr>
        <p:spPr>
          <a:xfrm>
            <a:off x="1711529" y="5190470"/>
            <a:ext cx="4172435" cy="523220"/>
          </a:xfrm>
          <a:prstGeom prst="rect">
            <a:avLst/>
          </a:prstGeom>
          <a:noFill/>
        </p:spPr>
        <p:txBody>
          <a:bodyPr wrap="square" lIns="91440" tIns="45720" rIns="91440" bIns="45720">
            <a:spAutoFit/>
          </a:bodyPr>
          <a:lstStyle/>
          <a:p>
            <a:pPr algn="ctr"/>
            <a:r>
              <a:rPr lang="en-US" sz="2800" dirty="0" err="1">
                <a:ln w="0"/>
                <a:effectLst>
                  <a:outerShdw blurRad="38100" dist="19050" dir="2700000" algn="tl" rotWithShape="0">
                    <a:schemeClr val="dk1">
                      <a:alpha val="40000"/>
                    </a:schemeClr>
                  </a:outerShdw>
                </a:effectLst>
              </a:rPr>
              <a:t>minNeighbour</a:t>
            </a:r>
            <a:r>
              <a:rPr lang="en-US" sz="2800" dirty="0">
                <a:ln w="0"/>
                <a:effectLst>
                  <a:outerShdw blurRad="38100" dist="19050" dir="2700000" algn="tl" rotWithShape="0">
                    <a:schemeClr val="dk1">
                      <a:alpha val="40000"/>
                    </a:schemeClr>
                  </a:outerShdw>
                </a:effectLst>
              </a:rPr>
              <a:t> = 0</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3735A27-EBB5-4BC5-B10F-5B48E2E0A750}"/>
              </a:ext>
            </a:extLst>
          </p:cNvPr>
          <p:cNvSpPr/>
          <p:nvPr/>
        </p:nvSpPr>
        <p:spPr>
          <a:xfrm>
            <a:off x="7243312" y="5190470"/>
            <a:ext cx="4172435" cy="523220"/>
          </a:xfrm>
          <a:prstGeom prst="rect">
            <a:avLst/>
          </a:prstGeom>
          <a:noFill/>
        </p:spPr>
        <p:txBody>
          <a:bodyPr wrap="square" lIns="91440" tIns="45720" rIns="91440" bIns="45720">
            <a:spAutoFit/>
          </a:bodyPr>
          <a:lstStyle/>
          <a:p>
            <a:pPr algn="ctr"/>
            <a:r>
              <a:rPr lang="en-US" sz="2800" dirty="0" err="1">
                <a:ln w="0"/>
                <a:effectLst>
                  <a:outerShdw blurRad="38100" dist="19050" dir="2700000" algn="tl" rotWithShape="0">
                    <a:schemeClr val="dk1">
                      <a:alpha val="40000"/>
                    </a:schemeClr>
                  </a:outerShdw>
                </a:effectLst>
              </a:rPr>
              <a:t>minNeighbour</a:t>
            </a:r>
            <a:r>
              <a:rPr lang="en-US" sz="2800" dirty="0">
                <a:ln w="0"/>
                <a:effectLst>
                  <a:outerShdw blurRad="38100" dist="19050" dir="2700000" algn="tl" rotWithShape="0">
                    <a:schemeClr val="dk1">
                      <a:alpha val="40000"/>
                    </a:schemeClr>
                  </a:outerShdw>
                </a:effectLst>
              </a:rPr>
              <a:t> = 5</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05357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9396B-C94E-483F-A396-00992BA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3" name="Oval 2">
            <a:extLst>
              <a:ext uri="{FF2B5EF4-FFF2-40B4-BE49-F238E27FC236}">
                <a16:creationId xmlns:a16="http://schemas.microsoft.com/office/drawing/2014/main" id="{347C29E6-2154-407D-AA0C-88E09F057540}"/>
              </a:ext>
            </a:extLst>
          </p:cNvPr>
          <p:cNvSpPr/>
          <p:nvPr/>
        </p:nvSpPr>
        <p:spPr>
          <a:xfrm>
            <a:off x="1752920" y="420756"/>
            <a:ext cx="848139" cy="821635"/>
          </a:xfrm>
          <a:prstGeom prst="ellipse">
            <a:avLst/>
          </a:prstGeom>
          <a:solidFill>
            <a:schemeClr val="accent1">
              <a:lumMod val="50000"/>
            </a:schemeClr>
          </a:solidFill>
          <a:ln w="1016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DD768F1-C8A5-44F3-892D-FC70BA9B48B0}"/>
              </a:ext>
            </a:extLst>
          </p:cNvPr>
          <p:cNvSpPr/>
          <p:nvPr/>
        </p:nvSpPr>
        <p:spPr>
          <a:xfrm>
            <a:off x="1885870" y="216073"/>
            <a:ext cx="556563"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4</a:t>
            </a:r>
          </a:p>
        </p:txBody>
      </p:sp>
      <p:sp>
        <p:nvSpPr>
          <p:cNvPr id="6" name="Rectangle 5">
            <a:extLst>
              <a:ext uri="{FF2B5EF4-FFF2-40B4-BE49-F238E27FC236}">
                <a16:creationId xmlns:a16="http://schemas.microsoft.com/office/drawing/2014/main" id="{BA64515E-CF8A-4719-BA46-C03EA086B377}"/>
              </a:ext>
            </a:extLst>
          </p:cNvPr>
          <p:cNvSpPr/>
          <p:nvPr/>
        </p:nvSpPr>
        <p:spPr>
          <a:xfrm>
            <a:off x="2734009" y="483099"/>
            <a:ext cx="2195601" cy="707886"/>
          </a:xfrm>
          <a:prstGeom prst="rect">
            <a:avLst/>
          </a:prstGeom>
          <a:noFill/>
        </p:spPr>
        <p:txBody>
          <a:bodyPr wrap="none" lIns="91440" tIns="45720" rIns="91440" bIns="45720">
            <a:spAutoFit/>
          </a:bodyPr>
          <a:lstStyle/>
          <a:p>
            <a:pPr algn="ctr"/>
            <a:r>
              <a:rPr lang="en-US" sz="4000" dirty="0">
                <a:ln w="0"/>
                <a:effectLst>
                  <a:glow rad="63500">
                    <a:schemeClr val="accent1">
                      <a:satMod val="175000"/>
                      <a:alpha val="40000"/>
                    </a:schemeClr>
                  </a:glow>
                  <a:outerShdw blurRad="50800" dist="38100" dir="2700000" algn="tl" rotWithShape="0">
                    <a:prstClr val="black">
                      <a:alpha val="40000"/>
                    </a:prstClr>
                  </a:outerShdw>
                </a:effectLst>
              </a:rPr>
              <a:t>KẾT QUẢ</a:t>
            </a:r>
            <a:endPar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endParaRPr>
          </a:p>
        </p:txBody>
      </p:sp>
      <p:sp>
        <p:nvSpPr>
          <p:cNvPr id="2" name="Rectangle 1">
            <a:extLst>
              <a:ext uri="{FF2B5EF4-FFF2-40B4-BE49-F238E27FC236}">
                <a16:creationId xmlns:a16="http://schemas.microsoft.com/office/drawing/2014/main" id="{AC910D1C-788E-44FC-B852-9C7259B45B9A}"/>
              </a:ext>
            </a:extLst>
          </p:cNvPr>
          <p:cNvSpPr/>
          <p:nvPr/>
        </p:nvSpPr>
        <p:spPr>
          <a:xfrm>
            <a:off x="2164150" y="1634844"/>
            <a:ext cx="8636371" cy="3385542"/>
          </a:xfrm>
          <a:prstGeom prst="rect">
            <a:avLst/>
          </a:prstGeom>
        </p:spPr>
        <p:txBody>
          <a:bodyPr wrap="square">
            <a:spAutoFit/>
          </a:bodyPr>
          <a:lstStyle/>
          <a:p>
            <a:r>
              <a:rPr lang="en-US" sz="2800" dirty="0" err="1">
                <a:solidFill>
                  <a:srgbClr val="000000"/>
                </a:solidFill>
              </a:rPr>
              <a:t>Tiến</a:t>
            </a:r>
            <a:r>
              <a:rPr lang="en-US" sz="2800" dirty="0">
                <a:solidFill>
                  <a:srgbClr val="000000"/>
                </a:solidFill>
              </a:rPr>
              <a:t> </a:t>
            </a:r>
            <a:r>
              <a:rPr lang="en-US" sz="2800" dirty="0" err="1">
                <a:solidFill>
                  <a:srgbClr val="000000"/>
                </a:solidFill>
              </a:rPr>
              <a:t>hành</a:t>
            </a:r>
            <a:r>
              <a:rPr lang="en-US" sz="2800" dirty="0">
                <a:solidFill>
                  <a:srgbClr val="000000"/>
                </a:solidFill>
              </a:rPr>
              <a:t> </a:t>
            </a:r>
            <a:r>
              <a:rPr lang="en-US" sz="2800" dirty="0" err="1">
                <a:solidFill>
                  <a:srgbClr val="000000"/>
                </a:solidFill>
              </a:rPr>
              <a:t>thực</a:t>
            </a:r>
            <a:r>
              <a:rPr lang="en-US" sz="2800" dirty="0">
                <a:solidFill>
                  <a:srgbClr val="000000"/>
                </a:solidFill>
              </a:rPr>
              <a:t> </a:t>
            </a:r>
            <a:r>
              <a:rPr lang="en-US" sz="2800" dirty="0" err="1">
                <a:solidFill>
                  <a:srgbClr val="000000"/>
                </a:solidFill>
              </a:rPr>
              <a:t>nghiệm</a:t>
            </a:r>
            <a:r>
              <a:rPr lang="en-US" sz="2800" dirty="0">
                <a:solidFill>
                  <a:srgbClr val="000000"/>
                </a:solidFill>
              </a:rPr>
              <a:t> </a:t>
            </a:r>
            <a:r>
              <a:rPr lang="en-US" sz="2800" dirty="0" err="1">
                <a:solidFill>
                  <a:srgbClr val="000000"/>
                </a:solidFill>
              </a:rPr>
              <a:t>trên</a:t>
            </a:r>
            <a:r>
              <a:rPr lang="en-US" sz="2800" dirty="0">
                <a:solidFill>
                  <a:srgbClr val="000000"/>
                </a:solidFill>
              </a:rPr>
              <a:t> 350 </a:t>
            </a:r>
            <a:r>
              <a:rPr lang="en-US" sz="2800" dirty="0" err="1">
                <a:solidFill>
                  <a:srgbClr val="000000"/>
                </a:solidFill>
              </a:rPr>
              <a:t>mẫu</a:t>
            </a:r>
            <a:r>
              <a:rPr lang="en-US" sz="2800" dirty="0">
                <a:solidFill>
                  <a:srgbClr val="000000"/>
                </a:solidFill>
              </a:rPr>
              <a:t> </a:t>
            </a:r>
            <a:r>
              <a:rPr lang="en-US" sz="2800" dirty="0" err="1">
                <a:solidFill>
                  <a:srgbClr val="000000"/>
                </a:solidFill>
              </a:rPr>
              <a:t>xanh</a:t>
            </a:r>
            <a:r>
              <a:rPr lang="en-US" sz="2800" dirty="0">
                <a:solidFill>
                  <a:srgbClr val="000000"/>
                </a:solidFill>
              </a:rPr>
              <a:t> </a:t>
            </a:r>
            <a:r>
              <a:rPr lang="en-US" sz="2800" dirty="0" err="1">
                <a:solidFill>
                  <a:srgbClr val="000000"/>
                </a:solidFill>
              </a:rPr>
              <a:t>và</a:t>
            </a:r>
            <a:r>
              <a:rPr lang="en-US" sz="2800" dirty="0">
                <a:solidFill>
                  <a:srgbClr val="000000"/>
                </a:solidFill>
              </a:rPr>
              <a:t> 350 </a:t>
            </a:r>
            <a:r>
              <a:rPr lang="en-US" sz="2800" dirty="0" err="1">
                <a:solidFill>
                  <a:srgbClr val="000000"/>
                </a:solidFill>
              </a:rPr>
              <a:t>mẫu</a:t>
            </a:r>
            <a:r>
              <a:rPr lang="en-US" sz="2800" dirty="0">
                <a:solidFill>
                  <a:srgbClr val="000000"/>
                </a:solidFill>
              </a:rPr>
              <a:t> </a:t>
            </a:r>
            <a:r>
              <a:rPr lang="en-US" sz="2800" dirty="0" err="1">
                <a:solidFill>
                  <a:srgbClr val="000000"/>
                </a:solidFill>
              </a:rPr>
              <a:t>chín</a:t>
            </a:r>
            <a:r>
              <a:rPr lang="en-US" sz="2800" dirty="0">
                <a:solidFill>
                  <a:srgbClr val="000000"/>
                </a:solidFill>
              </a:rPr>
              <a:t> ( </a:t>
            </a:r>
            <a:r>
              <a:rPr lang="en-US" sz="2800" dirty="0" err="1">
                <a:solidFill>
                  <a:srgbClr val="000000"/>
                </a:solidFill>
              </a:rPr>
              <a:t>mỗi</a:t>
            </a:r>
            <a:r>
              <a:rPr lang="en-US" sz="2800" dirty="0">
                <a:solidFill>
                  <a:srgbClr val="000000"/>
                </a:solidFill>
              </a:rPr>
              <a:t> </a:t>
            </a:r>
            <a:r>
              <a:rPr lang="en-US" sz="2800" dirty="0" err="1">
                <a:solidFill>
                  <a:srgbClr val="000000"/>
                </a:solidFill>
              </a:rPr>
              <a:t>ảnh</a:t>
            </a:r>
            <a:r>
              <a:rPr lang="en-US" sz="2800" dirty="0">
                <a:solidFill>
                  <a:srgbClr val="000000"/>
                </a:solidFill>
              </a:rPr>
              <a:t> </a:t>
            </a:r>
            <a:r>
              <a:rPr lang="en-US" sz="2800" dirty="0" err="1">
                <a:solidFill>
                  <a:srgbClr val="000000"/>
                </a:solidFill>
              </a:rPr>
              <a:t>chứa</a:t>
            </a:r>
            <a:r>
              <a:rPr lang="en-US" sz="2800" dirty="0">
                <a:solidFill>
                  <a:srgbClr val="000000"/>
                </a:solidFill>
              </a:rPr>
              <a:t> 1 </a:t>
            </a:r>
            <a:r>
              <a:rPr lang="en-US" sz="2800" dirty="0" err="1">
                <a:solidFill>
                  <a:srgbClr val="000000"/>
                </a:solidFill>
              </a:rPr>
              <a:t>trái</a:t>
            </a:r>
            <a:r>
              <a:rPr lang="en-US" sz="2800" dirty="0">
                <a:solidFill>
                  <a:srgbClr val="000000"/>
                </a:solidFill>
              </a:rPr>
              <a:t>, </a:t>
            </a:r>
            <a:r>
              <a:rPr lang="en-US" sz="2800" dirty="0" err="1">
                <a:solidFill>
                  <a:srgbClr val="000000"/>
                </a:solidFill>
              </a:rPr>
              <a:t>không</a:t>
            </a:r>
            <a:r>
              <a:rPr lang="en-US" sz="2800" dirty="0">
                <a:solidFill>
                  <a:srgbClr val="000000"/>
                </a:solidFill>
              </a:rPr>
              <a:t> bao </a:t>
            </a:r>
            <a:r>
              <a:rPr lang="en-US" sz="2800" dirty="0" err="1">
                <a:solidFill>
                  <a:srgbClr val="000000"/>
                </a:solidFill>
              </a:rPr>
              <a:t>gồm</a:t>
            </a:r>
            <a:r>
              <a:rPr lang="en-US" sz="2800" dirty="0">
                <a:solidFill>
                  <a:srgbClr val="000000"/>
                </a:solidFill>
              </a:rPr>
              <a:t> </a:t>
            </a:r>
            <a:r>
              <a:rPr lang="en-US" sz="2800" dirty="0" err="1">
                <a:solidFill>
                  <a:srgbClr val="000000"/>
                </a:solidFill>
              </a:rPr>
              <a:t>các</a:t>
            </a:r>
            <a:r>
              <a:rPr lang="en-US" sz="2800" dirty="0">
                <a:solidFill>
                  <a:srgbClr val="000000"/>
                </a:solidFill>
              </a:rPr>
              <a:t> </a:t>
            </a:r>
            <a:r>
              <a:rPr lang="en-US" sz="2800" dirty="0" err="1">
                <a:solidFill>
                  <a:srgbClr val="000000"/>
                </a:solidFill>
              </a:rPr>
              <a:t>mẫu</a:t>
            </a:r>
            <a:r>
              <a:rPr lang="en-US" sz="2800" dirty="0">
                <a:solidFill>
                  <a:srgbClr val="000000"/>
                </a:solidFill>
              </a:rPr>
              <a:t> </a:t>
            </a:r>
            <a:r>
              <a:rPr lang="en-US" sz="2800" dirty="0" err="1">
                <a:solidFill>
                  <a:srgbClr val="000000"/>
                </a:solidFill>
              </a:rPr>
              <a:t>đã</a:t>
            </a:r>
            <a:r>
              <a:rPr lang="en-US" sz="2800" dirty="0">
                <a:solidFill>
                  <a:srgbClr val="000000"/>
                </a:solidFill>
              </a:rPr>
              <a:t> </a:t>
            </a:r>
            <a:r>
              <a:rPr lang="en-US" sz="2800" dirty="0" err="1">
                <a:solidFill>
                  <a:srgbClr val="000000"/>
                </a:solidFill>
              </a:rPr>
              <a:t>huấn</a:t>
            </a:r>
            <a:r>
              <a:rPr lang="en-US" sz="2800" dirty="0">
                <a:solidFill>
                  <a:srgbClr val="000000"/>
                </a:solidFill>
              </a:rPr>
              <a:t> </a:t>
            </a:r>
            <a:r>
              <a:rPr lang="en-US" sz="2800" dirty="0" err="1">
                <a:solidFill>
                  <a:srgbClr val="000000"/>
                </a:solidFill>
              </a:rPr>
              <a:t>luyện</a:t>
            </a:r>
            <a:r>
              <a:rPr lang="en-US" sz="2800" dirty="0">
                <a:solidFill>
                  <a:srgbClr val="000000"/>
                </a:solidFill>
              </a:rPr>
              <a:t>). S</a:t>
            </a:r>
            <a:r>
              <a:rPr lang="vi-VN" sz="2800" dirty="0">
                <a:solidFill>
                  <a:srgbClr val="000000"/>
                </a:solidFill>
              </a:rPr>
              <a:t>ơ</a:t>
            </a:r>
            <a:r>
              <a:rPr lang="en-US" sz="2800" dirty="0">
                <a:solidFill>
                  <a:srgbClr val="000000"/>
                </a:solidFill>
              </a:rPr>
              <a:t> </a:t>
            </a:r>
            <a:r>
              <a:rPr lang="en-US" sz="2800" dirty="0" err="1">
                <a:solidFill>
                  <a:srgbClr val="000000"/>
                </a:solidFill>
              </a:rPr>
              <a:t>ri</a:t>
            </a:r>
            <a:r>
              <a:rPr lang="en-US" sz="2800" dirty="0">
                <a:solidFill>
                  <a:srgbClr val="000000"/>
                </a:solidFill>
              </a:rPr>
              <a:t> </a:t>
            </a:r>
            <a:r>
              <a:rPr lang="en-US" sz="2800" dirty="0" err="1">
                <a:solidFill>
                  <a:srgbClr val="000000"/>
                </a:solidFill>
              </a:rPr>
              <a:t>đặt</a:t>
            </a:r>
            <a:r>
              <a:rPr lang="en-US" sz="2800" dirty="0">
                <a:solidFill>
                  <a:srgbClr val="000000"/>
                </a:solidFill>
              </a:rPr>
              <a:t> </a:t>
            </a:r>
            <a:r>
              <a:rPr lang="en-US" sz="2800" dirty="0" err="1">
                <a:solidFill>
                  <a:srgbClr val="000000"/>
                </a:solidFill>
              </a:rPr>
              <a:t>trên</a:t>
            </a:r>
            <a:r>
              <a:rPr lang="en-US" sz="2800" dirty="0">
                <a:solidFill>
                  <a:srgbClr val="000000"/>
                </a:solidFill>
              </a:rPr>
              <a:t> </a:t>
            </a:r>
            <a:r>
              <a:rPr lang="en-US" sz="2800" dirty="0" err="1">
                <a:solidFill>
                  <a:srgbClr val="000000"/>
                </a:solidFill>
              </a:rPr>
              <a:t>nền</a:t>
            </a:r>
            <a:r>
              <a:rPr lang="en-US" sz="2800" dirty="0">
                <a:solidFill>
                  <a:srgbClr val="000000"/>
                </a:solidFill>
              </a:rPr>
              <a:t> </a:t>
            </a:r>
            <a:r>
              <a:rPr lang="en-US" sz="2800" dirty="0" err="1">
                <a:solidFill>
                  <a:srgbClr val="000000"/>
                </a:solidFill>
              </a:rPr>
              <a:t>đen</a:t>
            </a:r>
            <a:r>
              <a:rPr lang="en-US" sz="2800" dirty="0">
                <a:solidFill>
                  <a:srgbClr val="000000"/>
                </a:solidFill>
              </a:rPr>
              <a:t>, </a:t>
            </a:r>
            <a:r>
              <a:rPr lang="en-US" sz="2800" dirty="0" err="1">
                <a:solidFill>
                  <a:srgbClr val="000000"/>
                </a:solidFill>
              </a:rPr>
              <a:t>chụp</a:t>
            </a:r>
            <a:r>
              <a:rPr lang="en-US" sz="2800" dirty="0">
                <a:solidFill>
                  <a:srgbClr val="000000"/>
                </a:solidFill>
              </a:rPr>
              <a:t> </a:t>
            </a:r>
            <a:r>
              <a:rPr lang="en-US" sz="2800" dirty="0" err="1">
                <a:solidFill>
                  <a:srgbClr val="000000"/>
                </a:solidFill>
              </a:rPr>
              <a:t>bằng</a:t>
            </a:r>
            <a:r>
              <a:rPr lang="en-US" sz="2800" dirty="0">
                <a:solidFill>
                  <a:srgbClr val="000000"/>
                </a:solidFill>
              </a:rPr>
              <a:t> Webcam 640x480 pixels.</a:t>
            </a:r>
          </a:p>
          <a:p>
            <a:endParaRPr lang="en-US" sz="2800" dirty="0">
              <a:solidFill>
                <a:srgbClr val="000000"/>
              </a:solidFill>
            </a:endParaRPr>
          </a:p>
          <a:p>
            <a:r>
              <a:rPr lang="en-US" sz="2800" dirty="0">
                <a:solidFill>
                  <a:srgbClr val="000000"/>
                </a:solidFill>
              </a:rPr>
              <a:t>K </a:t>
            </a:r>
            <a:r>
              <a:rPr lang="en-US" sz="2800" dirty="0" err="1">
                <a:solidFill>
                  <a:srgbClr val="000000"/>
                </a:solidFill>
              </a:rPr>
              <a:t>tăng</a:t>
            </a:r>
            <a:r>
              <a:rPr lang="en-US" sz="2800" dirty="0">
                <a:solidFill>
                  <a:srgbClr val="000000"/>
                </a:solidFill>
              </a:rPr>
              <a:t> </a:t>
            </a:r>
            <a:r>
              <a:rPr lang="en-US" sz="2800" dirty="0" err="1">
                <a:solidFill>
                  <a:srgbClr val="000000"/>
                </a:solidFill>
              </a:rPr>
              <a:t>từ</a:t>
            </a:r>
            <a:r>
              <a:rPr lang="en-US" sz="2800" dirty="0">
                <a:solidFill>
                  <a:srgbClr val="000000"/>
                </a:solidFill>
              </a:rPr>
              <a:t> 1 </a:t>
            </a:r>
            <a:r>
              <a:rPr lang="en-US" sz="2800" dirty="0" err="1">
                <a:solidFill>
                  <a:srgbClr val="000000"/>
                </a:solidFill>
              </a:rPr>
              <a:t>đến</a:t>
            </a:r>
            <a:r>
              <a:rPr lang="en-US" sz="2800" dirty="0">
                <a:solidFill>
                  <a:srgbClr val="000000"/>
                </a:solidFill>
              </a:rPr>
              <a:t> 20, </a:t>
            </a:r>
            <a:r>
              <a:rPr lang="en-US" sz="2800" dirty="0" err="1">
                <a:solidFill>
                  <a:srgbClr val="000000"/>
                </a:solidFill>
              </a:rPr>
              <a:t>scaleFactor</a:t>
            </a:r>
            <a:r>
              <a:rPr lang="en-US" sz="2800" dirty="0">
                <a:solidFill>
                  <a:srgbClr val="000000"/>
                </a:solidFill>
              </a:rPr>
              <a:t> </a:t>
            </a:r>
            <a:r>
              <a:rPr lang="en-US" sz="2800" dirty="0" err="1">
                <a:solidFill>
                  <a:srgbClr val="000000"/>
                </a:solidFill>
              </a:rPr>
              <a:t>là</a:t>
            </a:r>
            <a:r>
              <a:rPr lang="en-US" sz="2800" dirty="0">
                <a:solidFill>
                  <a:srgbClr val="000000"/>
                </a:solidFill>
              </a:rPr>
              <a:t> 1.2, </a:t>
            </a:r>
            <a:r>
              <a:rPr lang="en-US" sz="2800" dirty="0" err="1">
                <a:solidFill>
                  <a:srgbClr val="000000"/>
                </a:solidFill>
              </a:rPr>
              <a:t>minNeighbour</a:t>
            </a:r>
            <a:r>
              <a:rPr lang="en-US" sz="2800" dirty="0">
                <a:solidFill>
                  <a:srgbClr val="000000"/>
                </a:solidFill>
              </a:rPr>
              <a:t> </a:t>
            </a:r>
            <a:r>
              <a:rPr lang="en-US" sz="2800" dirty="0" err="1">
                <a:solidFill>
                  <a:srgbClr val="000000"/>
                </a:solidFill>
              </a:rPr>
              <a:t>là</a:t>
            </a:r>
            <a:r>
              <a:rPr lang="en-US" sz="2800" dirty="0">
                <a:solidFill>
                  <a:srgbClr val="000000"/>
                </a:solidFill>
              </a:rPr>
              <a:t> 10.</a:t>
            </a:r>
            <a:r>
              <a:rPr lang="en-US" sz="2800" dirty="0"/>
              <a:t> </a:t>
            </a:r>
            <a:br>
              <a:rPr lang="en-US" dirty="0"/>
            </a:br>
            <a:endParaRPr lang="en-US" dirty="0"/>
          </a:p>
        </p:txBody>
      </p:sp>
    </p:spTree>
    <p:extLst>
      <p:ext uri="{BB962C8B-B14F-4D97-AF65-F5344CB8AC3E}">
        <p14:creationId xmlns:p14="http://schemas.microsoft.com/office/powerpoint/2010/main" val="371151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3CCA565-5F51-4F8B-B4D5-5942CC99A563}"/>
              </a:ext>
            </a:extLst>
          </p:cNvPr>
          <p:cNvGraphicFramePr>
            <a:graphicFrameLocks noGrp="1"/>
          </p:cNvGraphicFramePr>
          <p:nvPr>
            <p:extLst>
              <p:ext uri="{D42A27DB-BD31-4B8C-83A1-F6EECF244321}">
                <p14:modId xmlns:p14="http://schemas.microsoft.com/office/powerpoint/2010/main" val="2875549527"/>
              </p:ext>
            </p:extLst>
          </p:nvPr>
        </p:nvGraphicFramePr>
        <p:xfrm>
          <a:off x="1909434" y="361857"/>
          <a:ext cx="8128002" cy="17526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52602376"/>
                    </a:ext>
                  </a:extLst>
                </a:gridCol>
                <a:gridCol w="1354667">
                  <a:extLst>
                    <a:ext uri="{9D8B030D-6E8A-4147-A177-3AD203B41FA5}">
                      <a16:colId xmlns:a16="http://schemas.microsoft.com/office/drawing/2014/main" val="4285655951"/>
                    </a:ext>
                  </a:extLst>
                </a:gridCol>
                <a:gridCol w="1354667">
                  <a:extLst>
                    <a:ext uri="{9D8B030D-6E8A-4147-A177-3AD203B41FA5}">
                      <a16:colId xmlns:a16="http://schemas.microsoft.com/office/drawing/2014/main" val="4174430746"/>
                    </a:ext>
                  </a:extLst>
                </a:gridCol>
                <a:gridCol w="1354667">
                  <a:extLst>
                    <a:ext uri="{9D8B030D-6E8A-4147-A177-3AD203B41FA5}">
                      <a16:colId xmlns:a16="http://schemas.microsoft.com/office/drawing/2014/main" val="1867481192"/>
                    </a:ext>
                  </a:extLst>
                </a:gridCol>
                <a:gridCol w="1354667">
                  <a:extLst>
                    <a:ext uri="{9D8B030D-6E8A-4147-A177-3AD203B41FA5}">
                      <a16:colId xmlns:a16="http://schemas.microsoft.com/office/drawing/2014/main" val="3007749568"/>
                    </a:ext>
                  </a:extLst>
                </a:gridCol>
                <a:gridCol w="1354667">
                  <a:extLst>
                    <a:ext uri="{9D8B030D-6E8A-4147-A177-3AD203B41FA5}">
                      <a16:colId xmlns:a16="http://schemas.microsoft.com/office/drawing/2014/main" val="992362403"/>
                    </a:ext>
                  </a:extLst>
                </a:gridCol>
              </a:tblGrid>
              <a:tr h="370840">
                <a:tc gridSpan="3">
                  <a:txBody>
                    <a:bodyPr/>
                    <a:lstStyle/>
                    <a:p>
                      <a:pPr algn="ctr"/>
                      <a:r>
                        <a:rPr lang="en-US" dirty="0" err="1"/>
                        <a:t>Xanh</a:t>
                      </a:r>
                      <a:endParaRPr lang="en-US"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err="1"/>
                        <a:t>Chín</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737215865"/>
                  </a:ext>
                </a:extLst>
              </a:tr>
              <a:tr h="370840">
                <a:tc>
                  <a:txBody>
                    <a:bodyPr/>
                    <a:lstStyle/>
                    <a:p>
                      <a:pPr algn="ctr"/>
                      <a:r>
                        <a:rPr lang="en-US" dirty="0"/>
                        <a:t>Detected</a:t>
                      </a:r>
                    </a:p>
                  </a:txBody>
                  <a:tcPr/>
                </a:tc>
                <a:tc>
                  <a:txBody>
                    <a:bodyPr/>
                    <a:lstStyle/>
                    <a:p>
                      <a:pPr algn="ctr"/>
                      <a:r>
                        <a:rPr lang="en-US" dirty="0" err="1"/>
                        <a:t>Xanh</a:t>
                      </a:r>
                      <a:endParaRPr lang="en-US" dirty="0"/>
                    </a:p>
                  </a:txBody>
                  <a:tcPr>
                    <a:solidFill>
                      <a:schemeClr val="accent2">
                        <a:lumMod val="60000"/>
                        <a:lumOff val="40000"/>
                      </a:schemeClr>
                    </a:solidFill>
                  </a:tcPr>
                </a:tc>
                <a:tc>
                  <a:txBody>
                    <a:bodyPr/>
                    <a:lstStyle/>
                    <a:p>
                      <a:pPr algn="ctr"/>
                      <a:r>
                        <a:rPr lang="en-US" dirty="0" err="1"/>
                        <a:t>Chín</a:t>
                      </a:r>
                      <a:endParaRPr lang="en-US" dirty="0"/>
                    </a:p>
                  </a:txBody>
                  <a:tcPr>
                    <a:solidFill>
                      <a:schemeClr val="accent4">
                        <a:lumMod val="60000"/>
                        <a:lumOff val="40000"/>
                      </a:schemeClr>
                    </a:solidFill>
                  </a:tcPr>
                </a:tc>
                <a:tc>
                  <a:txBody>
                    <a:bodyPr/>
                    <a:lstStyle/>
                    <a:p>
                      <a:pPr algn="ctr"/>
                      <a:r>
                        <a:rPr lang="en-US" dirty="0"/>
                        <a:t>Detected</a:t>
                      </a:r>
                    </a:p>
                  </a:txBody>
                  <a:tcPr/>
                </a:tc>
                <a:tc>
                  <a:txBody>
                    <a:bodyPr/>
                    <a:lstStyle/>
                    <a:p>
                      <a:pPr algn="ctr"/>
                      <a:r>
                        <a:rPr lang="en-US" dirty="0" err="1"/>
                        <a:t>Xanh</a:t>
                      </a:r>
                      <a:endParaRPr lang="en-US" dirty="0"/>
                    </a:p>
                  </a:txBody>
                  <a:tcPr>
                    <a:solidFill>
                      <a:schemeClr val="accent2">
                        <a:lumMod val="60000"/>
                        <a:lumOff val="40000"/>
                      </a:schemeClr>
                    </a:solidFill>
                  </a:tcPr>
                </a:tc>
                <a:tc>
                  <a:txBody>
                    <a:bodyPr/>
                    <a:lstStyle/>
                    <a:p>
                      <a:pPr algn="ctr"/>
                      <a:r>
                        <a:rPr lang="en-US" dirty="0" err="1"/>
                        <a:t>Chín</a:t>
                      </a:r>
                      <a:endParaRPr lang="en-US" dirty="0"/>
                    </a:p>
                  </a:txBody>
                  <a:tcPr>
                    <a:solidFill>
                      <a:schemeClr val="accent4">
                        <a:lumMod val="60000"/>
                        <a:lumOff val="40000"/>
                      </a:schemeClr>
                    </a:solidFill>
                  </a:tcPr>
                </a:tc>
                <a:extLst>
                  <a:ext uri="{0D108BD9-81ED-4DB2-BD59-A6C34878D82A}">
                    <a16:rowId xmlns:a16="http://schemas.microsoft.com/office/drawing/2014/main" val="2617669546"/>
                  </a:ext>
                </a:extLst>
              </a:tr>
              <a:tr h="370840">
                <a:tc>
                  <a:txBody>
                    <a:bodyPr/>
                    <a:lstStyle/>
                    <a:p>
                      <a:pPr algn="ctr"/>
                      <a:r>
                        <a:rPr lang="en-US" dirty="0"/>
                        <a:t>350</a:t>
                      </a:r>
                    </a:p>
                  </a:txBody>
                  <a:tcPr/>
                </a:tc>
                <a:tc>
                  <a:txBody>
                    <a:bodyPr/>
                    <a:lstStyle/>
                    <a:p>
                      <a:pPr algn="ctr"/>
                      <a:r>
                        <a:rPr lang="en-US" dirty="0"/>
                        <a:t>334</a:t>
                      </a:r>
                    </a:p>
                  </a:txBody>
                  <a:tcPr>
                    <a:solidFill>
                      <a:schemeClr val="accent2">
                        <a:lumMod val="60000"/>
                        <a:lumOff val="40000"/>
                      </a:schemeClr>
                    </a:solidFill>
                  </a:tcPr>
                </a:tc>
                <a:tc>
                  <a:txBody>
                    <a:bodyPr/>
                    <a:lstStyle/>
                    <a:p>
                      <a:pPr algn="ctr"/>
                      <a:r>
                        <a:rPr lang="en-US" dirty="0"/>
                        <a:t>16</a:t>
                      </a:r>
                    </a:p>
                  </a:txBody>
                  <a:tcPr>
                    <a:solidFill>
                      <a:schemeClr val="accent4">
                        <a:lumMod val="60000"/>
                        <a:lumOff val="40000"/>
                      </a:schemeClr>
                    </a:solidFill>
                  </a:tcPr>
                </a:tc>
                <a:tc>
                  <a:txBody>
                    <a:bodyPr/>
                    <a:lstStyle/>
                    <a:p>
                      <a:pPr algn="ctr"/>
                      <a:r>
                        <a:rPr lang="en-US" dirty="0"/>
                        <a:t>350</a:t>
                      </a:r>
                    </a:p>
                  </a:txBody>
                  <a:tcPr/>
                </a:tc>
                <a:tc>
                  <a:txBody>
                    <a:bodyPr/>
                    <a:lstStyle/>
                    <a:p>
                      <a:pPr algn="ctr"/>
                      <a:r>
                        <a:rPr lang="en-US" dirty="0"/>
                        <a:t>341</a:t>
                      </a:r>
                    </a:p>
                  </a:txBody>
                  <a:tcPr>
                    <a:solidFill>
                      <a:schemeClr val="accent2">
                        <a:lumMod val="60000"/>
                        <a:lumOff val="40000"/>
                      </a:schemeClr>
                    </a:solidFill>
                  </a:tcPr>
                </a:tc>
                <a:tc>
                  <a:txBody>
                    <a:bodyPr/>
                    <a:lstStyle/>
                    <a:p>
                      <a:pPr algn="ctr"/>
                      <a:r>
                        <a:rPr lang="en-US" dirty="0"/>
                        <a:t>9</a:t>
                      </a:r>
                    </a:p>
                  </a:txBody>
                  <a:tcPr>
                    <a:solidFill>
                      <a:schemeClr val="accent4">
                        <a:lumMod val="60000"/>
                        <a:lumOff val="40000"/>
                      </a:schemeClr>
                    </a:solidFill>
                  </a:tcPr>
                </a:tc>
                <a:extLst>
                  <a:ext uri="{0D108BD9-81ED-4DB2-BD59-A6C34878D82A}">
                    <a16:rowId xmlns:a16="http://schemas.microsoft.com/office/drawing/2014/main" val="725226764"/>
                  </a:ext>
                </a:extLst>
              </a:tr>
              <a:tr h="370840">
                <a:tc gridSpan="6">
                  <a:txBody>
                    <a:bodyPr/>
                    <a:lstStyle/>
                    <a:p>
                      <a:pPr algn="l"/>
                      <a:r>
                        <a:rPr lang="en-US" dirty="0" err="1"/>
                        <a:t>Tỉ</a:t>
                      </a:r>
                      <a:r>
                        <a:rPr lang="en-US" dirty="0"/>
                        <a:t> </a:t>
                      </a:r>
                      <a:r>
                        <a:rPr lang="en-US" dirty="0" err="1"/>
                        <a:t>lệ</a:t>
                      </a:r>
                      <a:r>
                        <a:rPr lang="en-US" dirty="0"/>
                        <a:t> </a:t>
                      </a:r>
                      <a:r>
                        <a:rPr lang="en-US" dirty="0" err="1"/>
                        <a:t>chính</a:t>
                      </a:r>
                      <a:r>
                        <a:rPr lang="en-US" dirty="0"/>
                        <a:t> </a:t>
                      </a:r>
                      <a:r>
                        <a:rPr lang="en-US" dirty="0" err="1"/>
                        <a:t>xác</a:t>
                      </a:r>
                      <a:r>
                        <a:rPr lang="en-US" dirty="0"/>
                        <a:t>: 92.9 %.</a:t>
                      </a:r>
                    </a:p>
                    <a:p>
                      <a:pPr algn="l"/>
                      <a:r>
                        <a:rPr lang="en-US" dirty="0" err="1"/>
                        <a:t>Thời</a:t>
                      </a:r>
                      <a:r>
                        <a:rPr lang="en-US" dirty="0"/>
                        <a:t> </a:t>
                      </a:r>
                      <a:r>
                        <a:rPr lang="en-US" dirty="0" err="1"/>
                        <a:t>gian</a:t>
                      </a:r>
                      <a:r>
                        <a:rPr lang="en-US" dirty="0"/>
                        <a:t> </a:t>
                      </a:r>
                      <a:r>
                        <a:rPr lang="en-US" dirty="0" err="1"/>
                        <a:t>nhận</a:t>
                      </a:r>
                      <a:r>
                        <a:rPr lang="en-US" dirty="0"/>
                        <a:t> </a:t>
                      </a:r>
                      <a:r>
                        <a:rPr lang="en-US" dirty="0" err="1"/>
                        <a:t>dạng</a:t>
                      </a:r>
                      <a:r>
                        <a:rPr lang="en-US" dirty="0"/>
                        <a:t> </a:t>
                      </a:r>
                      <a:r>
                        <a:rPr lang="en-US" dirty="0" err="1"/>
                        <a:t>và</a:t>
                      </a:r>
                      <a:r>
                        <a:rPr lang="en-US" dirty="0"/>
                        <a:t> </a:t>
                      </a:r>
                      <a:r>
                        <a:rPr lang="en-US" dirty="0" err="1"/>
                        <a:t>phân</a:t>
                      </a:r>
                      <a:r>
                        <a:rPr lang="en-US" dirty="0"/>
                        <a:t> </a:t>
                      </a:r>
                      <a:r>
                        <a:rPr lang="en-US" dirty="0" err="1"/>
                        <a:t>loại</a:t>
                      </a:r>
                      <a:r>
                        <a:rPr lang="en-US" dirty="0"/>
                        <a:t> </a:t>
                      </a:r>
                      <a:r>
                        <a:rPr lang="en-US" dirty="0" err="1"/>
                        <a:t>trung</a:t>
                      </a:r>
                      <a:r>
                        <a:rPr lang="en-US" dirty="0"/>
                        <a:t> </a:t>
                      </a:r>
                      <a:r>
                        <a:rPr lang="en-US" dirty="0" err="1"/>
                        <a:t>bình</a:t>
                      </a:r>
                      <a:r>
                        <a:rPr lang="en-US" dirty="0"/>
                        <a:t>: 0.0346 s/</a:t>
                      </a:r>
                      <a:r>
                        <a:rPr lang="en-US" dirty="0" err="1"/>
                        <a:t>trái</a:t>
                      </a:r>
                      <a:r>
                        <a:rPr lang="en-US" dirty="0"/>
                        <a: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92860665"/>
                  </a:ext>
                </a:extLst>
              </a:tr>
            </a:tbl>
          </a:graphicData>
        </a:graphic>
      </p:graphicFrame>
      <p:graphicFrame>
        <p:nvGraphicFramePr>
          <p:cNvPr id="4" name="Table 3">
            <a:extLst>
              <a:ext uri="{FF2B5EF4-FFF2-40B4-BE49-F238E27FC236}">
                <a16:creationId xmlns:a16="http://schemas.microsoft.com/office/drawing/2014/main" id="{DF2A8BEC-8CAA-425A-9F71-A536AB239A21}"/>
              </a:ext>
            </a:extLst>
          </p:cNvPr>
          <p:cNvGraphicFramePr>
            <a:graphicFrameLocks noGrp="1"/>
          </p:cNvGraphicFramePr>
          <p:nvPr>
            <p:extLst>
              <p:ext uri="{D42A27DB-BD31-4B8C-83A1-F6EECF244321}">
                <p14:modId xmlns:p14="http://schemas.microsoft.com/office/powerpoint/2010/main" val="1356748489"/>
              </p:ext>
            </p:extLst>
          </p:nvPr>
        </p:nvGraphicFramePr>
        <p:xfrm>
          <a:off x="2032000" y="3607904"/>
          <a:ext cx="8128002" cy="17526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52602376"/>
                    </a:ext>
                  </a:extLst>
                </a:gridCol>
                <a:gridCol w="1354667">
                  <a:extLst>
                    <a:ext uri="{9D8B030D-6E8A-4147-A177-3AD203B41FA5}">
                      <a16:colId xmlns:a16="http://schemas.microsoft.com/office/drawing/2014/main" val="4285655951"/>
                    </a:ext>
                  </a:extLst>
                </a:gridCol>
                <a:gridCol w="1354667">
                  <a:extLst>
                    <a:ext uri="{9D8B030D-6E8A-4147-A177-3AD203B41FA5}">
                      <a16:colId xmlns:a16="http://schemas.microsoft.com/office/drawing/2014/main" val="4174430746"/>
                    </a:ext>
                  </a:extLst>
                </a:gridCol>
                <a:gridCol w="1354667">
                  <a:extLst>
                    <a:ext uri="{9D8B030D-6E8A-4147-A177-3AD203B41FA5}">
                      <a16:colId xmlns:a16="http://schemas.microsoft.com/office/drawing/2014/main" val="1867481192"/>
                    </a:ext>
                  </a:extLst>
                </a:gridCol>
                <a:gridCol w="1354667">
                  <a:extLst>
                    <a:ext uri="{9D8B030D-6E8A-4147-A177-3AD203B41FA5}">
                      <a16:colId xmlns:a16="http://schemas.microsoft.com/office/drawing/2014/main" val="3007749568"/>
                    </a:ext>
                  </a:extLst>
                </a:gridCol>
                <a:gridCol w="1354667">
                  <a:extLst>
                    <a:ext uri="{9D8B030D-6E8A-4147-A177-3AD203B41FA5}">
                      <a16:colId xmlns:a16="http://schemas.microsoft.com/office/drawing/2014/main" val="992362403"/>
                    </a:ext>
                  </a:extLst>
                </a:gridCol>
              </a:tblGrid>
              <a:tr h="370840">
                <a:tc gridSpan="3">
                  <a:txBody>
                    <a:bodyPr/>
                    <a:lstStyle/>
                    <a:p>
                      <a:pPr algn="ctr"/>
                      <a:r>
                        <a:rPr lang="en-US" dirty="0" err="1"/>
                        <a:t>Xanh</a:t>
                      </a:r>
                      <a:endParaRPr lang="en-US"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err="1"/>
                        <a:t>Chín</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737215865"/>
                  </a:ext>
                </a:extLst>
              </a:tr>
              <a:tr h="370840">
                <a:tc>
                  <a:txBody>
                    <a:bodyPr/>
                    <a:lstStyle/>
                    <a:p>
                      <a:pPr algn="ctr"/>
                      <a:r>
                        <a:rPr lang="en-US" dirty="0"/>
                        <a:t>Detected</a:t>
                      </a:r>
                    </a:p>
                  </a:txBody>
                  <a:tcPr/>
                </a:tc>
                <a:tc>
                  <a:txBody>
                    <a:bodyPr/>
                    <a:lstStyle/>
                    <a:p>
                      <a:pPr algn="ctr"/>
                      <a:r>
                        <a:rPr lang="en-US" dirty="0" err="1"/>
                        <a:t>Xanh</a:t>
                      </a:r>
                      <a:endParaRPr lang="en-US" dirty="0"/>
                    </a:p>
                  </a:txBody>
                  <a:tcPr>
                    <a:solidFill>
                      <a:schemeClr val="accent2">
                        <a:lumMod val="60000"/>
                        <a:lumOff val="40000"/>
                      </a:schemeClr>
                    </a:solidFill>
                  </a:tcPr>
                </a:tc>
                <a:tc>
                  <a:txBody>
                    <a:bodyPr/>
                    <a:lstStyle/>
                    <a:p>
                      <a:pPr algn="ctr"/>
                      <a:r>
                        <a:rPr lang="en-US" dirty="0" err="1"/>
                        <a:t>Chín</a:t>
                      </a:r>
                      <a:endParaRPr lang="en-US" dirty="0"/>
                    </a:p>
                  </a:txBody>
                  <a:tcPr>
                    <a:solidFill>
                      <a:schemeClr val="accent4">
                        <a:lumMod val="60000"/>
                        <a:lumOff val="40000"/>
                      </a:schemeClr>
                    </a:solidFill>
                  </a:tcPr>
                </a:tc>
                <a:tc>
                  <a:txBody>
                    <a:bodyPr/>
                    <a:lstStyle/>
                    <a:p>
                      <a:pPr algn="ctr"/>
                      <a:r>
                        <a:rPr lang="en-US" dirty="0"/>
                        <a:t>Detected</a:t>
                      </a:r>
                    </a:p>
                  </a:txBody>
                  <a:tcPr/>
                </a:tc>
                <a:tc>
                  <a:txBody>
                    <a:bodyPr/>
                    <a:lstStyle/>
                    <a:p>
                      <a:pPr algn="ctr"/>
                      <a:r>
                        <a:rPr lang="en-US" dirty="0" err="1"/>
                        <a:t>Xanh</a:t>
                      </a:r>
                      <a:endParaRPr lang="en-US" dirty="0"/>
                    </a:p>
                  </a:txBody>
                  <a:tcPr>
                    <a:solidFill>
                      <a:schemeClr val="accent2">
                        <a:lumMod val="60000"/>
                        <a:lumOff val="40000"/>
                      </a:schemeClr>
                    </a:solidFill>
                  </a:tcPr>
                </a:tc>
                <a:tc>
                  <a:txBody>
                    <a:bodyPr/>
                    <a:lstStyle/>
                    <a:p>
                      <a:pPr algn="ctr"/>
                      <a:r>
                        <a:rPr lang="en-US" dirty="0" err="1"/>
                        <a:t>Chín</a:t>
                      </a:r>
                      <a:endParaRPr lang="en-US" dirty="0"/>
                    </a:p>
                  </a:txBody>
                  <a:tcPr>
                    <a:solidFill>
                      <a:schemeClr val="accent4">
                        <a:lumMod val="60000"/>
                        <a:lumOff val="40000"/>
                      </a:schemeClr>
                    </a:solidFill>
                  </a:tcPr>
                </a:tc>
                <a:extLst>
                  <a:ext uri="{0D108BD9-81ED-4DB2-BD59-A6C34878D82A}">
                    <a16:rowId xmlns:a16="http://schemas.microsoft.com/office/drawing/2014/main" val="2617669546"/>
                  </a:ext>
                </a:extLst>
              </a:tr>
              <a:tr h="370840">
                <a:tc>
                  <a:txBody>
                    <a:bodyPr/>
                    <a:lstStyle/>
                    <a:p>
                      <a:pPr algn="ctr"/>
                      <a:r>
                        <a:rPr lang="en-US" dirty="0"/>
                        <a:t>350</a:t>
                      </a:r>
                    </a:p>
                  </a:txBody>
                  <a:tcPr/>
                </a:tc>
                <a:tc>
                  <a:txBody>
                    <a:bodyPr/>
                    <a:lstStyle/>
                    <a:p>
                      <a:pPr algn="ctr"/>
                      <a:r>
                        <a:rPr lang="en-US" dirty="0"/>
                        <a:t>338</a:t>
                      </a:r>
                    </a:p>
                  </a:txBody>
                  <a:tcPr>
                    <a:solidFill>
                      <a:schemeClr val="accent2">
                        <a:lumMod val="60000"/>
                        <a:lumOff val="40000"/>
                      </a:schemeClr>
                    </a:solidFill>
                  </a:tcPr>
                </a:tc>
                <a:tc>
                  <a:txBody>
                    <a:bodyPr/>
                    <a:lstStyle/>
                    <a:p>
                      <a:pPr algn="ctr"/>
                      <a:r>
                        <a:rPr lang="en-US" dirty="0"/>
                        <a:t>12</a:t>
                      </a:r>
                    </a:p>
                  </a:txBody>
                  <a:tcPr>
                    <a:solidFill>
                      <a:schemeClr val="accent4">
                        <a:lumMod val="60000"/>
                        <a:lumOff val="40000"/>
                      </a:schemeClr>
                    </a:solidFill>
                  </a:tcPr>
                </a:tc>
                <a:tc>
                  <a:txBody>
                    <a:bodyPr/>
                    <a:lstStyle/>
                    <a:p>
                      <a:pPr algn="ctr"/>
                      <a:r>
                        <a:rPr lang="en-US" dirty="0"/>
                        <a:t>350</a:t>
                      </a:r>
                    </a:p>
                  </a:txBody>
                  <a:tcPr/>
                </a:tc>
                <a:tc>
                  <a:txBody>
                    <a:bodyPr/>
                    <a:lstStyle/>
                    <a:p>
                      <a:pPr algn="ctr"/>
                      <a:r>
                        <a:rPr lang="en-US" dirty="0"/>
                        <a:t>342</a:t>
                      </a:r>
                    </a:p>
                  </a:txBody>
                  <a:tcPr>
                    <a:solidFill>
                      <a:schemeClr val="accent2">
                        <a:lumMod val="60000"/>
                        <a:lumOff val="40000"/>
                      </a:schemeClr>
                    </a:solidFill>
                  </a:tcPr>
                </a:tc>
                <a:tc>
                  <a:txBody>
                    <a:bodyPr/>
                    <a:lstStyle/>
                    <a:p>
                      <a:pPr algn="ctr"/>
                      <a:r>
                        <a:rPr lang="en-US" dirty="0"/>
                        <a:t>8</a:t>
                      </a:r>
                    </a:p>
                  </a:txBody>
                  <a:tcPr>
                    <a:solidFill>
                      <a:schemeClr val="accent4">
                        <a:lumMod val="60000"/>
                        <a:lumOff val="40000"/>
                      </a:schemeClr>
                    </a:solidFill>
                  </a:tcPr>
                </a:tc>
                <a:extLst>
                  <a:ext uri="{0D108BD9-81ED-4DB2-BD59-A6C34878D82A}">
                    <a16:rowId xmlns:a16="http://schemas.microsoft.com/office/drawing/2014/main" val="725226764"/>
                  </a:ext>
                </a:extLst>
              </a:tr>
              <a:tr h="370840">
                <a:tc gridSpan="6">
                  <a:txBody>
                    <a:bodyPr/>
                    <a:lstStyle/>
                    <a:p>
                      <a:r>
                        <a:rPr lang="en-US" dirty="0" err="1"/>
                        <a:t>Tỉ</a:t>
                      </a:r>
                      <a:r>
                        <a:rPr lang="en-US" dirty="0"/>
                        <a:t> </a:t>
                      </a:r>
                      <a:r>
                        <a:rPr lang="en-US" dirty="0" err="1"/>
                        <a:t>lệ</a:t>
                      </a:r>
                      <a:r>
                        <a:rPr lang="en-US" dirty="0"/>
                        <a:t> </a:t>
                      </a:r>
                      <a:r>
                        <a:rPr lang="en-US" dirty="0" err="1"/>
                        <a:t>chính</a:t>
                      </a:r>
                      <a:r>
                        <a:rPr lang="en-US" dirty="0"/>
                        <a:t> </a:t>
                      </a:r>
                      <a:r>
                        <a:rPr lang="en-US" dirty="0" err="1"/>
                        <a:t>xác</a:t>
                      </a:r>
                      <a:r>
                        <a:rPr lang="en-US" dirty="0"/>
                        <a:t>: 94.4 %.</a:t>
                      </a:r>
                    </a:p>
                    <a:p>
                      <a:r>
                        <a:rPr lang="en-US" dirty="0" err="1"/>
                        <a:t>Thời</a:t>
                      </a:r>
                      <a:r>
                        <a:rPr lang="en-US" dirty="0"/>
                        <a:t> </a:t>
                      </a:r>
                      <a:r>
                        <a:rPr lang="en-US" dirty="0" err="1"/>
                        <a:t>gian</a:t>
                      </a:r>
                      <a:r>
                        <a:rPr lang="en-US" dirty="0"/>
                        <a:t> </a:t>
                      </a:r>
                      <a:r>
                        <a:rPr lang="en-US" dirty="0" err="1"/>
                        <a:t>nhận</a:t>
                      </a:r>
                      <a:r>
                        <a:rPr lang="en-US" dirty="0"/>
                        <a:t> </a:t>
                      </a:r>
                      <a:r>
                        <a:rPr lang="en-US" dirty="0" err="1"/>
                        <a:t>dạng</a:t>
                      </a:r>
                      <a:r>
                        <a:rPr lang="en-US" dirty="0"/>
                        <a:t> </a:t>
                      </a:r>
                      <a:r>
                        <a:rPr lang="en-US" dirty="0" err="1"/>
                        <a:t>và</a:t>
                      </a:r>
                      <a:r>
                        <a:rPr lang="en-US" dirty="0"/>
                        <a:t> </a:t>
                      </a:r>
                      <a:r>
                        <a:rPr lang="en-US" dirty="0" err="1"/>
                        <a:t>phân</a:t>
                      </a:r>
                      <a:r>
                        <a:rPr lang="en-US" dirty="0"/>
                        <a:t> </a:t>
                      </a:r>
                      <a:r>
                        <a:rPr lang="en-US" dirty="0" err="1"/>
                        <a:t>loại</a:t>
                      </a:r>
                      <a:r>
                        <a:rPr lang="en-US" dirty="0"/>
                        <a:t> </a:t>
                      </a:r>
                      <a:r>
                        <a:rPr lang="en-US" dirty="0" err="1"/>
                        <a:t>trung</a:t>
                      </a:r>
                      <a:r>
                        <a:rPr lang="en-US" dirty="0"/>
                        <a:t> </a:t>
                      </a:r>
                      <a:r>
                        <a:rPr lang="en-US" dirty="0" err="1"/>
                        <a:t>bình</a:t>
                      </a:r>
                      <a:r>
                        <a:rPr lang="en-US" dirty="0"/>
                        <a:t>: 0.055 s/</a:t>
                      </a:r>
                      <a:r>
                        <a:rPr lang="en-US" dirty="0" err="1"/>
                        <a:t>trái</a:t>
                      </a:r>
                      <a:r>
                        <a:rPr lang="en-US" dirty="0"/>
                        <a: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92860665"/>
                  </a:ext>
                </a:extLst>
              </a:tr>
            </a:tbl>
          </a:graphicData>
        </a:graphic>
      </p:graphicFrame>
      <p:sp>
        <p:nvSpPr>
          <p:cNvPr id="5" name="Title 5">
            <a:extLst>
              <a:ext uri="{FF2B5EF4-FFF2-40B4-BE49-F238E27FC236}">
                <a16:creationId xmlns:a16="http://schemas.microsoft.com/office/drawing/2014/main" id="{96AE366A-D49F-4D12-BE14-DDCAC96C2DC6}"/>
              </a:ext>
            </a:extLst>
          </p:cNvPr>
          <p:cNvSpPr txBox="1">
            <a:spLocks/>
          </p:cNvSpPr>
          <p:nvPr/>
        </p:nvSpPr>
        <p:spPr>
          <a:xfrm>
            <a:off x="4154591" y="2220474"/>
            <a:ext cx="3637688" cy="64070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t>K = 1</a:t>
            </a:r>
          </a:p>
        </p:txBody>
      </p:sp>
      <p:sp>
        <p:nvSpPr>
          <p:cNvPr id="6" name="Title 5">
            <a:extLst>
              <a:ext uri="{FF2B5EF4-FFF2-40B4-BE49-F238E27FC236}">
                <a16:creationId xmlns:a16="http://schemas.microsoft.com/office/drawing/2014/main" id="{7E123CEA-A3F2-4326-AA47-C023F4B874F1}"/>
              </a:ext>
            </a:extLst>
          </p:cNvPr>
          <p:cNvSpPr txBox="1">
            <a:spLocks/>
          </p:cNvSpPr>
          <p:nvPr/>
        </p:nvSpPr>
        <p:spPr>
          <a:xfrm>
            <a:off x="4154591" y="5579900"/>
            <a:ext cx="3637688" cy="64070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t>K = 5</a:t>
            </a:r>
          </a:p>
        </p:txBody>
      </p:sp>
    </p:spTree>
    <p:extLst>
      <p:ext uri="{BB962C8B-B14F-4D97-AF65-F5344CB8AC3E}">
        <p14:creationId xmlns:p14="http://schemas.microsoft.com/office/powerpoint/2010/main" val="314298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4A0CD1-A1B2-4DB0-8E1C-C418B4AC2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4" name="Picture 3">
            <a:extLst>
              <a:ext uri="{FF2B5EF4-FFF2-40B4-BE49-F238E27FC236}">
                <a16:creationId xmlns:a16="http://schemas.microsoft.com/office/drawing/2014/main" id="{2109EDAE-CB89-436B-81B0-D6DAC9DE9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776" y="3800060"/>
            <a:ext cx="3538282" cy="2838282"/>
          </a:xfrm>
          <a:prstGeom prst="rect">
            <a:avLst/>
          </a:prstGeom>
        </p:spPr>
      </p:pic>
      <p:pic>
        <p:nvPicPr>
          <p:cNvPr id="6" name="Picture 5">
            <a:extLst>
              <a:ext uri="{FF2B5EF4-FFF2-40B4-BE49-F238E27FC236}">
                <a16:creationId xmlns:a16="http://schemas.microsoft.com/office/drawing/2014/main" id="{545459E7-FD83-4F43-8963-C79C92088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776" y="685799"/>
            <a:ext cx="3538282" cy="2828442"/>
          </a:xfrm>
          <a:prstGeom prst="rect">
            <a:avLst/>
          </a:prstGeom>
        </p:spPr>
      </p:pic>
      <p:pic>
        <p:nvPicPr>
          <p:cNvPr id="8" name="Picture 7">
            <a:extLst>
              <a:ext uri="{FF2B5EF4-FFF2-40B4-BE49-F238E27FC236}">
                <a16:creationId xmlns:a16="http://schemas.microsoft.com/office/drawing/2014/main" id="{9E6E5769-F0AF-4405-884A-86222B50E3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9448" y="1505019"/>
            <a:ext cx="6182588" cy="4934639"/>
          </a:xfrm>
          <a:prstGeom prst="rect">
            <a:avLst/>
          </a:prstGeom>
        </p:spPr>
      </p:pic>
    </p:spTree>
    <p:extLst>
      <p:ext uri="{BB962C8B-B14F-4D97-AF65-F5344CB8AC3E}">
        <p14:creationId xmlns:p14="http://schemas.microsoft.com/office/powerpoint/2010/main" val="1551801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975301E-12CA-4306-A7E3-48E1783CF130}"/>
              </a:ext>
            </a:extLst>
          </p:cNvPr>
          <p:cNvSpPr/>
          <p:nvPr/>
        </p:nvSpPr>
        <p:spPr>
          <a:xfrm>
            <a:off x="1696278" y="420756"/>
            <a:ext cx="848139" cy="821635"/>
          </a:xfrm>
          <a:prstGeom prst="ellipse">
            <a:avLst/>
          </a:prstGeom>
          <a:solidFill>
            <a:schemeClr val="accent1">
              <a:lumMod val="50000"/>
            </a:schemeClr>
          </a:solidFill>
          <a:ln w="1016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032950F-C32A-46AB-ACE9-46990A736922}"/>
              </a:ext>
            </a:extLst>
          </p:cNvPr>
          <p:cNvSpPr/>
          <p:nvPr/>
        </p:nvSpPr>
        <p:spPr>
          <a:xfrm>
            <a:off x="1858095" y="220964"/>
            <a:ext cx="52931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5</a:t>
            </a:r>
          </a:p>
        </p:txBody>
      </p:sp>
      <p:sp>
        <p:nvSpPr>
          <p:cNvPr id="4" name="Rectangle 3">
            <a:extLst>
              <a:ext uri="{FF2B5EF4-FFF2-40B4-BE49-F238E27FC236}">
                <a16:creationId xmlns:a16="http://schemas.microsoft.com/office/drawing/2014/main" id="{DCB253D5-728D-442F-805E-52CCE89EE52C}"/>
              </a:ext>
            </a:extLst>
          </p:cNvPr>
          <p:cNvSpPr/>
          <p:nvPr/>
        </p:nvSpPr>
        <p:spPr>
          <a:xfrm>
            <a:off x="2701425" y="477630"/>
            <a:ext cx="783310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rPr>
              <a:t>ĐÁNH GIÁ VÀ H</a:t>
            </a:r>
            <a:r>
              <a:rPr lang="vi-VN"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rPr>
              <a:t>Ư</a:t>
            </a:r>
            <a:r>
              <a:rPr lang="en-US" sz="4000" dirty="0">
                <a:ln w="0"/>
                <a:effectLst>
                  <a:glow rad="63500">
                    <a:schemeClr val="accent1">
                      <a:satMod val="175000"/>
                      <a:alpha val="40000"/>
                    </a:schemeClr>
                  </a:glow>
                  <a:outerShdw blurRad="50800" dist="38100" dir="2700000" algn="tl" rotWithShape="0">
                    <a:prstClr val="black">
                      <a:alpha val="40000"/>
                    </a:prstClr>
                  </a:outerShdw>
                </a:effectLst>
              </a:rPr>
              <a:t>ỚNG PHÁT TRIỂN</a:t>
            </a:r>
            <a:endPar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endParaRPr>
          </a:p>
        </p:txBody>
      </p:sp>
      <p:pic>
        <p:nvPicPr>
          <p:cNvPr id="5" name="Picture 4">
            <a:extLst>
              <a:ext uri="{FF2B5EF4-FFF2-40B4-BE49-F238E27FC236}">
                <a16:creationId xmlns:a16="http://schemas.microsoft.com/office/drawing/2014/main" id="{76D555E6-0C79-4111-B06C-C919247B7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6" name="Title 5">
            <a:extLst>
              <a:ext uri="{FF2B5EF4-FFF2-40B4-BE49-F238E27FC236}">
                <a16:creationId xmlns:a16="http://schemas.microsoft.com/office/drawing/2014/main" id="{83A4F5FE-2381-4FCE-B7E4-110CBECBFEFF}"/>
              </a:ext>
            </a:extLst>
          </p:cNvPr>
          <p:cNvSpPr>
            <a:spLocks noGrp="1"/>
          </p:cNvSpPr>
          <p:nvPr>
            <p:ph type="title"/>
          </p:nvPr>
        </p:nvSpPr>
        <p:spPr>
          <a:xfrm>
            <a:off x="2387407" y="1218190"/>
            <a:ext cx="3882819" cy="1113183"/>
          </a:xfrm>
        </p:spPr>
        <p:txBody>
          <a:bodyPr/>
          <a:lstStyle/>
          <a:p>
            <a:pPr algn="l"/>
            <a:r>
              <a:rPr lang="en-US" b="1" dirty="0"/>
              <a:t>5.1 </a:t>
            </a:r>
            <a:r>
              <a:rPr lang="en-US" b="1" dirty="0" err="1"/>
              <a:t>Đánh</a:t>
            </a:r>
            <a:r>
              <a:rPr lang="en-US" b="1" dirty="0"/>
              <a:t> </a:t>
            </a:r>
            <a:r>
              <a:rPr lang="en-US" b="1" dirty="0" err="1"/>
              <a:t>giá</a:t>
            </a:r>
            <a:endParaRPr lang="en-US" b="1" dirty="0"/>
          </a:p>
        </p:txBody>
      </p:sp>
      <p:sp>
        <p:nvSpPr>
          <p:cNvPr id="8" name="Title 5">
            <a:extLst>
              <a:ext uri="{FF2B5EF4-FFF2-40B4-BE49-F238E27FC236}">
                <a16:creationId xmlns:a16="http://schemas.microsoft.com/office/drawing/2014/main" id="{FBC12C6D-0313-484F-B655-9698AED18F5E}"/>
              </a:ext>
            </a:extLst>
          </p:cNvPr>
          <p:cNvSpPr txBox="1">
            <a:spLocks/>
          </p:cNvSpPr>
          <p:nvPr/>
        </p:nvSpPr>
        <p:spPr>
          <a:xfrm>
            <a:off x="2387407" y="2144548"/>
            <a:ext cx="8810680" cy="429932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buFontTx/>
              <a:buChar char="-"/>
            </a:pPr>
            <a:r>
              <a:rPr lang="en-US" sz="2800" dirty="0" err="1"/>
              <a:t>Tỉ</a:t>
            </a:r>
            <a:r>
              <a:rPr lang="en-US" sz="2800" dirty="0"/>
              <a:t> </a:t>
            </a:r>
            <a:r>
              <a:rPr lang="en-US" sz="2800" dirty="0" err="1"/>
              <a:t>lệ</a:t>
            </a:r>
            <a:r>
              <a:rPr lang="en-US" sz="2800" dirty="0"/>
              <a:t> </a:t>
            </a:r>
            <a:r>
              <a:rPr lang="en-US" sz="2800" dirty="0" err="1"/>
              <a:t>chính</a:t>
            </a:r>
            <a:r>
              <a:rPr lang="en-US" sz="2800" dirty="0"/>
              <a:t> </a:t>
            </a:r>
            <a:r>
              <a:rPr lang="en-US" sz="2800" dirty="0" err="1"/>
              <a:t>xác</a:t>
            </a:r>
            <a:r>
              <a:rPr lang="en-US" sz="2800" dirty="0"/>
              <a:t> </a:t>
            </a:r>
            <a:r>
              <a:rPr lang="en-US" sz="2800" dirty="0" err="1"/>
              <a:t>phụ</a:t>
            </a:r>
            <a:r>
              <a:rPr lang="en-US" sz="2800" dirty="0"/>
              <a:t> </a:t>
            </a:r>
            <a:r>
              <a:rPr lang="en-US" sz="2800" dirty="0" err="1"/>
              <a:t>thuộc</a:t>
            </a:r>
            <a:r>
              <a:rPr lang="en-US" sz="2800" dirty="0"/>
              <a:t> </a:t>
            </a:r>
            <a:r>
              <a:rPr lang="en-US" sz="2800" dirty="0" err="1"/>
              <a:t>vào</a:t>
            </a:r>
            <a:r>
              <a:rPr lang="en-US" sz="2800" dirty="0"/>
              <a:t> K, </a:t>
            </a:r>
            <a:r>
              <a:rPr lang="en-US" sz="2800" dirty="0" err="1"/>
              <a:t>tuy</a:t>
            </a:r>
            <a:r>
              <a:rPr lang="en-US" sz="2800" dirty="0"/>
              <a:t> </a:t>
            </a:r>
            <a:r>
              <a:rPr lang="en-US" sz="2800" dirty="0" err="1"/>
              <a:t>nhiên</a:t>
            </a:r>
            <a:r>
              <a:rPr lang="en-US" sz="2800" dirty="0"/>
              <a:t> </a:t>
            </a:r>
            <a:r>
              <a:rPr lang="en-US" sz="2800" dirty="0" err="1"/>
              <a:t>không</a:t>
            </a:r>
            <a:r>
              <a:rPr lang="en-US" sz="2800" dirty="0"/>
              <a:t> </a:t>
            </a:r>
            <a:r>
              <a:rPr lang="en-US" sz="2800" dirty="0" err="1"/>
              <a:t>ảnh</a:t>
            </a:r>
            <a:r>
              <a:rPr lang="en-US" sz="2800" dirty="0"/>
              <a:t> h</a:t>
            </a:r>
            <a:r>
              <a:rPr lang="vi-VN" sz="2800" dirty="0"/>
              <a:t>ư</a:t>
            </a:r>
            <a:r>
              <a:rPr lang="en-US" sz="2800" dirty="0" err="1"/>
              <a:t>ởng</a:t>
            </a:r>
            <a:r>
              <a:rPr lang="en-US" sz="2800" dirty="0"/>
              <a:t> </a:t>
            </a:r>
            <a:r>
              <a:rPr lang="en-US" sz="2800" dirty="0" err="1"/>
              <a:t>nhiều</a:t>
            </a:r>
            <a:r>
              <a:rPr lang="en-US" sz="2800" dirty="0"/>
              <a:t> do </a:t>
            </a:r>
            <a:r>
              <a:rPr lang="en-US" sz="2800" dirty="0" err="1"/>
              <a:t>tập</a:t>
            </a:r>
            <a:r>
              <a:rPr lang="en-US" sz="2800" dirty="0"/>
              <a:t> </a:t>
            </a:r>
            <a:r>
              <a:rPr lang="en-US" sz="2800" dirty="0" err="1"/>
              <a:t>huấn</a:t>
            </a:r>
            <a:r>
              <a:rPr lang="en-US" sz="2800" dirty="0"/>
              <a:t> </a:t>
            </a:r>
            <a:r>
              <a:rPr lang="en-US" sz="2800" dirty="0" err="1"/>
              <a:t>luyện</a:t>
            </a:r>
            <a:r>
              <a:rPr lang="en-US" sz="2800" dirty="0"/>
              <a:t> </a:t>
            </a:r>
            <a:r>
              <a:rPr lang="en-US" sz="2800" dirty="0" err="1"/>
              <a:t>lớn</a:t>
            </a:r>
            <a:r>
              <a:rPr lang="en-US" sz="2800" dirty="0"/>
              <a:t>.</a:t>
            </a:r>
          </a:p>
          <a:p>
            <a:pPr marL="457200" indent="-457200" algn="l">
              <a:buFontTx/>
              <a:buChar char="-"/>
            </a:pPr>
            <a:r>
              <a:rPr lang="en-US" sz="2800" dirty="0" err="1"/>
              <a:t>Thời</a:t>
            </a:r>
            <a:r>
              <a:rPr lang="en-US" sz="2800" dirty="0"/>
              <a:t> </a:t>
            </a:r>
            <a:r>
              <a:rPr lang="en-US" sz="2800" dirty="0" err="1"/>
              <a:t>gian</a:t>
            </a:r>
            <a:r>
              <a:rPr lang="en-US" sz="2800" dirty="0"/>
              <a:t> </a:t>
            </a:r>
            <a:r>
              <a:rPr lang="en-US" sz="2800" dirty="0" err="1"/>
              <a:t>nhận</a:t>
            </a:r>
            <a:r>
              <a:rPr lang="en-US" sz="2800" dirty="0"/>
              <a:t> </a:t>
            </a:r>
            <a:r>
              <a:rPr lang="en-US" sz="2800" dirty="0" err="1"/>
              <a:t>dạng</a:t>
            </a:r>
            <a:r>
              <a:rPr lang="en-US" sz="2800" dirty="0"/>
              <a:t> </a:t>
            </a:r>
            <a:r>
              <a:rPr lang="en-US" sz="2800" dirty="0" err="1"/>
              <a:t>và</a:t>
            </a:r>
            <a:r>
              <a:rPr lang="en-US" sz="2800" dirty="0"/>
              <a:t> </a:t>
            </a:r>
            <a:r>
              <a:rPr lang="en-US" sz="2800" dirty="0" err="1"/>
              <a:t>phân</a:t>
            </a:r>
            <a:r>
              <a:rPr lang="en-US" sz="2800" dirty="0"/>
              <a:t> </a:t>
            </a:r>
            <a:r>
              <a:rPr lang="en-US" sz="2800" dirty="0" err="1"/>
              <a:t>loại</a:t>
            </a:r>
            <a:r>
              <a:rPr lang="en-US" sz="2800" dirty="0"/>
              <a:t> </a:t>
            </a:r>
            <a:r>
              <a:rPr lang="en-US" sz="2800" dirty="0" err="1"/>
              <a:t>nhanh</a:t>
            </a:r>
            <a:r>
              <a:rPr lang="en-US" sz="2800" dirty="0"/>
              <a:t> do </a:t>
            </a:r>
            <a:r>
              <a:rPr lang="en-US" sz="2800" dirty="0" err="1"/>
              <a:t>ảnh</a:t>
            </a:r>
            <a:r>
              <a:rPr lang="en-US" sz="2800" dirty="0"/>
              <a:t> </a:t>
            </a:r>
            <a:r>
              <a:rPr lang="en-US" sz="2800" dirty="0" err="1"/>
              <a:t>có</a:t>
            </a:r>
            <a:r>
              <a:rPr lang="en-US" sz="2800" dirty="0"/>
              <a:t> </a:t>
            </a:r>
            <a:r>
              <a:rPr lang="en-US" sz="2800" dirty="0" err="1"/>
              <a:t>kích</a:t>
            </a:r>
            <a:r>
              <a:rPr lang="en-US" sz="2800" dirty="0"/>
              <a:t> </a:t>
            </a:r>
            <a:r>
              <a:rPr lang="en-US" sz="2800" dirty="0" err="1"/>
              <a:t>th</a:t>
            </a:r>
            <a:r>
              <a:rPr lang="vi-VN" sz="2800" dirty="0"/>
              <a:t>ư</a:t>
            </a:r>
            <a:r>
              <a:rPr lang="en-US" sz="2800" dirty="0" err="1"/>
              <a:t>ớc</a:t>
            </a:r>
            <a:r>
              <a:rPr lang="en-US" sz="2800" dirty="0"/>
              <a:t> </a:t>
            </a:r>
            <a:r>
              <a:rPr lang="en-US" sz="2800" dirty="0" err="1"/>
              <a:t>nhỏ</a:t>
            </a:r>
            <a:r>
              <a:rPr lang="en-US" sz="2800" dirty="0"/>
              <a:t> </a:t>
            </a:r>
            <a:r>
              <a:rPr lang="en-US" sz="2800" dirty="0" err="1"/>
              <a:t>và</a:t>
            </a:r>
            <a:r>
              <a:rPr lang="en-US" sz="2800" dirty="0"/>
              <a:t> </a:t>
            </a:r>
            <a:r>
              <a:rPr lang="en-US" sz="2800" dirty="0" err="1"/>
              <a:t>scaleFactor</a:t>
            </a:r>
            <a:r>
              <a:rPr lang="en-US" sz="2800" dirty="0"/>
              <a:t> </a:t>
            </a:r>
            <a:r>
              <a:rPr lang="en-US" sz="2800" dirty="0" err="1"/>
              <a:t>lớn</a:t>
            </a:r>
            <a:r>
              <a:rPr lang="en-US" sz="2800" dirty="0"/>
              <a:t> (1.2)</a:t>
            </a:r>
          </a:p>
          <a:p>
            <a:pPr marL="457200" indent="-457200" algn="l">
              <a:buFontTx/>
              <a:buChar char="-"/>
            </a:pPr>
            <a:r>
              <a:rPr lang="en-US" sz="2800" dirty="0" err="1"/>
              <a:t>Một</a:t>
            </a:r>
            <a:r>
              <a:rPr lang="en-US" sz="2800" dirty="0"/>
              <a:t> </a:t>
            </a:r>
            <a:r>
              <a:rPr lang="en-US" sz="2800" dirty="0" err="1"/>
              <a:t>số</a:t>
            </a:r>
            <a:r>
              <a:rPr lang="en-US" sz="2800" dirty="0"/>
              <a:t> </a:t>
            </a:r>
            <a:r>
              <a:rPr lang="en-US" sz="2800" dirty="0" err="1"/>
              <a:t>trái</a:t>
            </a:r>
            <a:r>
              <a:rPr lang="en-US" sz="2800" dirty="0"/>
              <a:t> </a:t>
            </a:r>
            <a:r>
              <a:rPr lang="en-US" sz="2800" dirty="0" err="1"/>
              <a:t>bị</a:t>
            </a:r>
            <a:r>
              <a:rPr lang="en-US" sz="2800" dirty="0"/>
              <a:t> </a:t>
            </a:r>
            <a:r>
              <a:rPr lang="en-US" sz="2800" dirty="0" err="1"/>
              <a:t>phân</a:t>
            </a:r>
            <a:r>
              <a:rPr lang="en-US" sz="2800" dirty="0"/>
              <a:t> </a:t>
            </a:r>
            <a:r>
              <a:rPr lang="en-US" sz="2800" dirty="0" err="1"/>
              <a:t>loại</a:t>
            </a:r>
            <a:r>
              <a:rPr lang="en-US" sz="2800" dirty="0"/>
              <a:t> </a:t>
            </a:r>
            <a:r>
              <a:rPr lang="en-US" sz="2800" dirty="0" err="1"/>
              <a:t>sai</a:t>
            </a:r>
            <a:r>
              <a:rPr lang="en-US" sz="2800" dirty="0"/>
              <a:t> do:</a:t>
            </a:r>
            <a:endParaRPr lang="en-US" sz="600" dirty="0"/>
          </a:p>
          <a:p>
            <a:pPr marL="914400" lvl="1" indent="-457200">
              <a:buFontTx/>
              <a:buChar char="-"/>
            </a:pPr>
            <a:r>
              <a:rPr lang="en-US" sz="2800" dirty="0" err="1"/>
              <a:t>Tập</a:t>
            </a:r>
            <a:r>
              <a:rPr lang="en-US" sz="2800" dirty="0"/>
              <a:t> </a:t>
            </a:r>
            <a:r>
              <a:rPr lang="en-US" sz="2800" dirty="0" err="1"/>
              <a:t>huấn</a:t>
            </a:r>
            <a:r>
              <a:rPr lang="en-US" sz="2800" dirty="0"/>
              <a:t> </a:t>
            </a:r>
            <a:r>
              <a:rPr lang="en-US" sz="2800" dirty="0" err="1"/>
              <a:t>luyện</a:t>
            </a:r>
            <a:r>
              <a:rPr lang="en-US" sz="2800" dirty="0"/>
              <a:t> </a:t>
            </a:r>
            <a:r>
              <a:rPr lang="en-US" sz="2800" dirty="0" err="1"/>
              <a:t>ch</a:t>
            </a:r>
            <a:r>
              <a:rPr lang="vi-VN" sz="2800" dirty="0"/>
              <a:t>ư</a:t>
            </a:r>
            <a:r>
              <a:rPr lang="en-US" sz="2800" dirty="0"/>
              <a:t>a </a:t>
            </a:r>
            <a:r>
              <a:rPr lang="en-US" sz="2800" dirty="0" err="1"/>
              <a:t>chuẩn</a:t>
            </a:r>
            <a:r>
              <a:rPr lang="en-US" sz="2800" dirty="0"/>
              <a:t>.</a:t>
            </a:r>
          </a:p>
          <a:p>
            <a:pPr marL="914400" lvl="1" indent="-457200">
              <a:buFontTx/>
              <a:buChar char="-"/>
            </a:pPr>
            <a:r>
              <a:rPr lang="en-US" sz="2800" dirty="0" err="1"/>
              <a:t>Một</a:t>
            </a:r>
            <a:r>
              <a:rPr lang="en-US" sz="2800" dirty="0"/>
              <a:t> </a:t>
            </a:r>
            <a:r>
              <a:rPr lang="en-US" sz="2800" dirty="0" err="1"/>
              <a:t>số</a:t>
            </a:r>
            <a:r>
              <a:rPr lang="en-US" sz="2800" dirty="0"/>
              <a:t> </a:t>
            </a:r>
            <a:r>
              <a:rPr lang="en-US" sz="2800" dirty="0" err="1"/>
              <a:t>trái</a:t>
            </a:r>
            <a:r>
              <a:rPr lang="en-US" sz="2800" dirty="0"/>
              <a:t> </a:t>
            </a:r>
            <a:r>
              <a:rPr lang="en-US" sz="2800" dirty="0" err="1"/>
              <a:t>không</a:t>
            </a:r>
            <a:r>
              <a:rPr lang="en-US" sz="2800" dirty="0"/>
              <a:t> </a:t>
            </a:r>
            <a:r>
              <a:rPr lang="en-US" sz="2800" dirty="0" err="1"/>
              <a:t>chín</a:t>
            </a:r>
            <a:r>
              <a:rPr lang="en-US" sz="2800" dirty="0"/>
              <a:t> </a:t>
            </a:r>
            <a:r>
              <a:rPr lang="en-US" sz="2800" dirty="0" err="1"/>
              <a:t>ảnh</a:t>
            </a:r>
            <a:r>
              <a:rPr lang="en-US" sz="2800" dirty="0"/>
              <a:t> </a:t>
            </a:r>
            <a:r>
              <a:rPr lang="en-US" sz="2800" dirty="0" err="1"/>
              <a:t>cũng</a:t>
            </a:r>
            <a:r>
              <a:rPr lang="en-US" sz="2800" dirty="0"/>
              <a:t> </a:t>
            </a:r>
            <a:r>
              <a:rPr lang="en-US" sz="2800" dirty="0" err="1"/>
              <a:t>không</a:t>
            </a:r>
            <a:r>
              <a:rPr lang="en-US" sz="2800" dirty="0"/>
              <a:t> </a:t>
            </a:r>
            <a:r>
              <a:rPr lang="en-US" sz="2800" dirty="0" err="1"/>
              <a:t>xanh</a:t>
            </a:r>
            <a:r>
              <a:rPr lang="en-US" sz="2800" dirty="0"/>
              <a:t> </a:t>
            </a:r>
            <a:r>
              <a:rPr lang="en-US" sz="2800" dirty="0" err="1"/>
              <a:t>hẳn</a:t>
            </a:r>
            <a:r>
              <a:rPr lang="en-US" sz="2800" dirty="0"/>
              <a:t> </a:t>
            </a:r>
            <a:r>
              <a:rPr lang="en-US" sz="2800" dirty="0" err="1"/>
              <a:t>nên</a:t>
            </a:r>
            <a:r>
              <a:rPr lang="en-US" sz="2800" dirty="0"/>
              <a:t> </a:t>
            </a:r>
            <a:r>
              <a:rPr lang="en-US" sz="2800" dirty="0" err="1"/>
              <a:t>kết</a:t>
            </a:r>
            <a:r>
              <a:rPr lang="en-US" sz="2800" dirty="0"/>
              <a:t> </a:t>
            </a:r>
            <a:r>
              <a:rPr lang="en-US" sz="2800" dirty="0" err="1"/>
              <a:t>quả</a:t>
            </a:r>
            <a:r>
              <a:rPr lang="en-US" sz="2800" dirty="0"/>
              <a:t> </a:t>
            </a:r>
            <a:r>
              <a:rPr lang="en-US" sz="2800" dirty="0" err="1"/>
              <a:t>phụ</a:t>
            </a:r>
            <a:r>
              <a:rPr lang="en-US" sz="2800" dirty="0"/>
              <a:t> </a:t>
            </a:r>
            <a:r>
              <a:rPr lang="en-US" sz="2800" dirty="0" err="1"/>
              <a:t>thuộc</a:t>
            </a:r>
            <a:r>
              <a:rPr lang="en-US" sz="2800" dirty="0"/>
              <a:t> </a:t>
            </a:r>
            <a:r>
              <a:rPr lang="en-US" sz="2800" dirty="0" err="1"/>
              <a:t>vào</a:t>
            </a:r>
            <a:r>
              <a:rPr lang="en-US" sz="2800" dirty="0"/>
              <a:t> </a:t>
            </a:r>
            <a:r>
              <a:rPr lang="en-US" sz="2800" dirty="0" err="1"/>
              <a:t>góc</a:t>
            </a:r>
            <a:r>
              <a:rPr lang="en-US" sz="2800" dirty="0"/>
              <a:t> </a:t>
            </a:r>
            <a:r>
              <a:rPr lang="en-US" sz="2800" dirty="0" err="1"/>
              <a:t>chụp</a:t>
            </a:r>
            <a:r>
              <a:rPr lang="en-US" sz="2800" dirty="0"/>
              <a:t>.</a:t>
            </a:r>
          </a:p>
        </p:txBody>
      </p:sp>
    </p:spTree>
    <p:extLst>
      <p:ext uri="{BB962C8B-B14F-4D97-AF65-F5344CB8AC3E}">
        <p14:creationId xmlns:p14="http://schemas.microsoft.com/office/powerpoint/2010/main" val="3684797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D51E89-9EF6-49DF-BAD4-27D73C668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5" name="Picture 4">
            <a:extLst>
              <a:ext uri="{FF2B5EF4-FFF2-40B4-BE49-F238E27FC236}">
                <a16:creationId xmlns:a16="http://schemas.microsoft.com/office/drawing/2014/main" id="{A58DEFC8-AA82-4BF5-809B-33F7B3412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338" y="2041543"/>
            <a:ext cx="2288039" cy="2313747"/>
          </a:xfrm>
          <a:prstGeom prst="rect">
            <a:avLst/>
          </a:prstGeom>
        </p:spPr>
      </p:pic>
      <p:pic>
        <p:nvPicPr>
          <p:cNvPr id="7" name="Picture 6">
            <a:extLst>
              <a:ext uri="{FF2B5EF4-FFF2-40B4-BE49-F238E27FC236}">
                <a16:creationId xmlns:a16="http://schemas.microsoft.com/office/drawing/2014/main" id="{599C1447-3C34-41D3-ABAE-916E5D460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4489" y="2041543"/>
            <a:ext cx="2383021" cy="2313747"/>
          </a:xfrm>
          <a:prstGeom prst="rect">
            <a:avLst/>
          </a:prstGeom>
        </p:spPr>
      </p:pic>
      <p:pic>
        <p:nvPicPr>
          <p:cNvPr id="9" name="Picture 8">
            <a:extLst>
              <a:ext uri="{FF2B5EF4-FFF2-40B4-BE49-F238E27FC236}">
                <a16:creationId xmlns:a16="http://schemas.microsoft.com/office/drawing/2014/main" id="{B24458DA-9093-403A-BA59-AD16EF1824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4622" y="2041542"/>
            <a:ext cx="2464643" cy="2313747"/>
          </a:xfrm>
          <a:prstGeom prst="rect">
            <a:avLst/>
          </a:prstGeom>
        </p:spPr>
      </p:pic>
      <p:sp>
        <p:nvSpPr>
          <p:cNvPr id="10" name="Rectangle 9">
            <a:extLst>
              <a:ext uri="{FF2B5EF4-FFF2-40B4-BE49-F238E27FC236}">
                <a16:creationId xmlns:a16="http://schemas.microsoft.com/office/drawing/2014/main" id="{E65CDA96-B69A-4E0B-BC7A-8C6395C041AD}"/>
              </a:ext>
            </a:extLst>
          </p:cNvPr>
          <p:cNvSpPr/>
          <p:nvPr/>
        </p:nvSpPr>
        <p:spPr>
          <a:xfrm>
            <a:off x="2378911" y="4837165"/>
            <a:ext cx="7434175"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Ba </a:t>
            </a:r>
            <a:r>
              <a:rPr lang="en-US" sz="2800" dirty="0" err="1">
                <a:ln w="0"/>
                <a:effectLst>
                  <a:outerShdw blurRad="38100" dist="19050" dir="2700000" algn="tl" rotWithShape="0">
                    <a:schemeClr val="dk1">
                      <a:alpha val="40000"/>
                    </a:schemeClr>
                  </a:outerShdw>
                </a:effectLst>
              </a:rPr>
              <a:t>mặt</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của</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cùng</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một</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trái</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bị</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nhận</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dạng</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sai</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3765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6AF6-FBFE-4F77-A895-29A8C0CE06EA}"/>
              </a:ext>
            </a:extLst>
          </p:cNvPr>
          <p:cNvSpPr>
            <a:spLocks noGrp="1"/>
          </p:cNvSpPr>
          <p:nvPr>
            <p:ph type="title"/>
          </p:nvPr>
        </p:nvSpPr>
        <p:spPr>
          <a:xfrm>
            <a:off x="1630086" y="129208"/>
            <a:ext cx="5181532" cy="1113183"/>
          </a:xfrm>
        </p:spPr>
        <p:txBody>
          <a:bodyPr/>
          <a:lstStyle/>
          <a:p>
            <a:pPr algn="l"/>
            <a:r>
              <a:rPr lang="en-US" b="1" dirty="0"/>
              <a:t>5.2 H</a:t>
            </a:r>
            <a:r>
              <a:rPr lang="vi-VN" b="1" dirty="0"/>
              <a:t>ư</a:t>
            </a:r>
            <a:r>
              <a:rPr lang="en-US" b="1" dirty="0" err="1"/>
              <a:t>ớng</a:t>
            </a:r>
            <a:r>
              <a:rPr lang="en-US" b="1" dirty="0"/>
              <a:t> </a:t>
            </a:r>
            <a:r>
              <a:rPr lang="en-US" b="1" dirty="0" err="1"/>
              <a:t>phát</a:t>
            </a:r>
            <a:r>
              <a:rPr lang="en-US" b="1" dirty="0"/>
              <a:t> </a:t>
            </a:r>
            <a:r>
              <a:rPr lang="en-US" b="1" dirty="0" err="1"/>
              <a:t>triển</a:t>
            </a:r>
            <a:endParaRPr lang="en-US" b="1" dirty="0"/>
          </a:p>
        </p:txBody>
      </p:sp>
      <p:pic>
        <p:nvPicPr>
          <p:cNvPr id="3" name="Picture 2">
            <a:extLst>
              <a:ext uri="{FF2B5EF4-FFF2-40B4-BE49-F238E27FC236}">
                <a16:creationId xmlns:a16="http://schemas.microsoft.com/office/drawing/2014/main" id="{DEC53CD2-0D57-4203-901C-C21BF006E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4" name="Title 5">
            <a:extLst>
              <a:ext uri="{FF2B5EF4-FFF2-40B4-BE49-F238E27FC236}">
                <a16:creationId xmlns:a16="http://schemas.microsoft.com/office/drawing/2014/main" id="{6EC4E69E-FBF7-47A6-B20D-8CF0C945CA93}"/>
              </a:ext>
            </a:extLst>
          </p:cNvPr>
          <p:cNvSpPr txBox="1">
            <a:spLocks/>
          </p:cNvSpPr>
          <p:nvPr/>
        </p:nvSpPr>
        <p:spPr>
          <a:xfrm>
            <a:off x="2228381" y="1389175"/>
            <a:ext cx="8187828" cy="261298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r>
              <a:rPr lang="en-US" sz="2800" dirty="0" err="1"/>
              <a:t>Nhận</a:t>
            </a:r>
            <a:r>
              <a:rPr lang="en-US" sz="2800" dirty="0"/>
              <a:t> </a:t>
            </a:r>
            <a:r>
              <a:rPr lang="en-US" sz="2800" dirty="0" err="1"/>
              <a:t>phân</a:t>
            </a:r>
            <a:r>
              <a:rPr lang="en-US" sz="2800" dirty="0"/>
              <a:t> </a:t>
            </a:r>
            <a:r>
              <a:rPr lang="en-US" sz="2800" dirty="0" err="1"/>
              <a:t>loại</a:t>
            </a:r>
            <a:r>
              <a:rPr lang="en-US" sz="2800" dirty="0"/>
              <a:t> đ</a:t>
            </a:r>
            <a:r>
              <a:rPr lang="vi-VN" sz="2800" dirty="0"/>
              <a:t>ư</a:t>
            </a:r>
            <a:r>
              <a:rPr lang="en-US" sz="2800" dirty="0" err="1"/>
              <a:t>ợc</a:t>
            </a:r>
            <a:r>
              <a:rPr lang="en-US" sz="2800" dirty="0"/>
              <a:t> </a:t>
            </a:r>
            <a:r>
              <a:rPr lang="en-US" sz="2800" dirty="0" err="1"/>
              <a:t>trái</a:t>
            </a:r>
            <a:r>
              <a:rPr lang="en-US" sz="2800" dirty="0"/>
              <a:t> </a:t>
            </a:r>
            <a:r>
              <a:rPr lang="en-US" sz="2800" dirty="0" err="1"/>
              <a:t>hỏng</a:t>
            </a:r>
            <a:r>
              <a:rPr lang="en-US" sz="2800" dirty="0"/>
              <a:t>.</a:t>
            </a:r>
          </a:p>
          <a:p>
            <a:pPr marL="571500" indent="-571500" algn="l">
              <a:buFontTx/>
              <a:buChar char="-"/>
            </a:pPr>
            <a:endParaRPr lang="en-US" sz="2800" dirty="0"/>
          </a:p>
          <a:p>
            <a:pPr marL="571500" indent="-571500" algn="l">
              <a:buFontTx/>
              <a:buChar char="-"/>
            </a:pPr>
            <a:r>
              <a:rPr lang="en-US" sz="2800" dirty="0" err="1"/>
              <a:t>Kết</a:t>
            </a:r>
            <a:r>
              <a:rPr lang="en-US" sz="2800" dirty="0"/>
              <a:t> </a:t>
            </a:r>
            <a:r>
              <a:rPr lang="en-US" sz="2800" dirty="0" err="1"/>
              <a:t>hợp</a:t>
            </a:r>
            <a:r>
              <a:rPr lang="en-US" sz="2800" dirty="0"/>
              <a:t> </a:t>
            </a:r>
            <a:r>
              <a:rPr lang="en-US" sz="2800" dirty="0" err="1"/>
              <a:t>phần</a:t>
            </a:r>
            <a:r>
              <a:rPr lang="en-US" sz="2800" dirty="0"/>
              <a:t> </a:t>
            </a:r>
            <a:r>
              <a:rPr lang="en-US" sz="2800" dirty="0" err="1"/>
              <a:t>cứng</a:t>
            </a:r>
            <a:r>
              <a:rPr lang="en-US" sz="2800" dirty="0"/>
              <a:t> </a:t>
            </a:r>
            <a:r>
              <a:rPr lang="en-US" sz="2800" dirty="0" err="1"/>
              <a:t>để</a:t>
            </a:r>
            <a:r>
              <a:rPr lang="en-US" sz="2800" dirty="0"/>
              <a:t> </a:t>
            </a:r>
            <a:r>
              <a:rPr lang="en-US" sz="2800" dirty="0" err="1"/>
              <a:t>tạo</a:t>
            </a:r>
            <a:r>
              <a:rPr lang="en-US" sz="2800" dirty="0"/>
              <a:t> </a:t>
            </a:r>
            <a:r>
              <a:rPr lang="en-US" sz="2800" dirty="0" err="1"/>
              <a:t>hệ</a:t>
            </a:r>
            <a:r>
              <a:rPr lang="en-US" sz="2800" dirty="0"/>
              <a:t> </a:t>
            </a:r>
            <a:r>
              <a:rPr lang="en-US" sz="2800" dirty="0" err="1"/>
              <a:t>thống</a:t>
            </a:r>
            <a:r>
              <a:rPr lang="en-US" sz="2800" dirty="0"/>
              <a:t> </a:t>
            </a:r>
            <a:r>
              <a:rPr lang="en-US" sz="2800" dirty="0" err="1"/>
              <a:t>hoàn</a:t>
            </a:r>
            <a:r>
              <a:rPr lang="en-US" sz="2800" dirty="0"/>
              <a:t> </a:t>
            </a:r>
            <a:r>
              <a:rPr lang="en-US" sz="2800" dirty="0" err="1"/>
              <a:t>chỉnh</a:t>
            </a:r>
            <a:endParaRPr lang="en-US" sz="2800" dirty="0"/>
          </a:p>
        </p:txBody>
      </p:sp>
    </p:spTree>
    <p:extLst>
      <p:ext uri="{BB962C8B-B14F-4D97-AF65-F5344CB8AC3E}">
        <p14:creationId xmlns:p14="http://schemas.microsoft.com/office/powerpoint/2010/main" val="377719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9396B-C94E-483F-A396-00992BA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7" name="Oval 6">
            <a:extLst>
              <a:ext uri="{FF2B5EF4-FFF2-40B4-BE49-F238E27FC236}">
                <a16:creationId xmlns:a16="http://schemas.microsoft.com/office/drawing/2014/main" id="{C9884F84-EE75-4158-A1D4-C5439D491C6A}"/>
              </a:ext>
            </a:extLst>
          </p:cNvPr>
          <p:cNvSpPr/>
          <p:nvPr/>
        </p:nvSpPr>
        <p:spPr>
          <a:xfrm>
            <a:off x="1775791" y="377685"/>
            <a:ext cx="848139" cy="821635"/>
          </a:xfrm>
          <a:prstGeom prst="ellipse">
            <a:avLst/>
          </a:prstGeom>
          <a:solidFill>
            <a:schemeClr val="accent1">
              <a:lumMod val="50000"/>
            </a:schemeClr>
          </a:solidFill>
          <a:ln w="101600"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ectangle 7">
            <a:extLst>
              <a:ext uri="{FF2B5EF4-FFF2-40B4-BE49-F238E27FC236}">
                <a16:creationId xmlns:a16="http://schemas.microsoft.com/office/drawing/2014/main" id="{A73D59D1-53E1-4EF5-9A50-D2D551827D91}"/>
              </a:ext>
            </a:extLst>
          </p:cNvPr>
          <p:cNvSpPr/>
          <p:nvPr/>
        </p:nvSpPr>
        <p:spPr>
          <a:xfrm>
            <a:off x="1932799" y="229607"/>
            <a:ext cx="534121"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1</a:t>
            </a:r>
          </a:p>
        </p:txBody>
      </p:sp>
      <p:sp>
        <p:nvSpPr>
          <p:cNvPr id="9" name="Rectangle 8">
            <a:extLst>
              <a:ext uri="{FF2B5EF4-FFF2-40B4-BE49-F238E27FC236}">
                <a16:creationId xmlns:a16="http://schemas.microsoft.com/office/drawing/2014/main" id="{C4AA7DE9-2898-4378-A221-B16EEB7A4775}"/>
              </a:ext>
            </a:extLst>
          </p:cNvPr>
          <p:cNvSpPr/>
          <p:nvPr/>
        </p:nvSpPr>
        <p:spPr>
          <a:xfrm>
            <a:off x="2760856" y="431584"/>
            <a:ext cx="261982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rPr>
              <a:t>GI</a:t>
            </a:r>
            <a:r>
              <a:rPr lang="en-US" sz="4000" dirty="0">
                <a:ln w="0"/>
                <a:effectLst>
                  <a:glow rad="63500">
                    <a:schemeClr val="accent1">
                      <a:satMod val="175000"/>
                      <a:alpha val="40000"/>
                    </a:schemeClr>
                  </a:glow>
                  <a:outerShdw blurRad="50800" dist="38100" dir="2700000" algn="tl" rotWithShape="0">
                    <a:prstClr val="black">
                      <a:alpha val="40000"/>
                    </a:prstClr>
                  </a:outerShdw>
                </a:effectLst>
              </a:rPr>
              <a:t>ỚI THIỆU</a:t>
            </a:r>
            <a:endPar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endParaRPr>
          </a:p>
        </p:txBody>
      </p:sp>
      <p:pic>
        <p:nvPicPr>
          <p:cNvPr id="15" name="Picture 14">
            <a:extLst>
              <a:ext uri="{FF2B5EF4-FFF2-40B4-BE49-F238E27FC236}">
                <a16:creationId xmlns:a16="http://schemas.microsoft.com/office/drawing/2014/main" id="{26F0D48F-C2B9-4A75-BE1E-E2B0E17BE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526" y="2112065"/>
            <a:ext cx="5145510" cy="3429000"/>
          </a:xfrm>
          <a:prstGeom prst="rect">
            <a:avLst/>
          </a:prstGeom>
        </p:spPr>
      </p:pic>
      <p:pic>
        <p:nvPicPr>
          <p:cNvPr id="17" name="Picture 16">
            <a:extLst>
              <a:ext uri="{FF2B5EF4-FFF2-40B4-BE49-F238E27FC236}">
                <a16:creationId xmlns:a16="http://schemas.microsoft.com/office/drawing/2014/main" id="{396EE69C-F7F0-493B-B74F-BAA16A67C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055" y="2112065"/>
            <a:ext cx="5145510" cy="3429000"/>
          </a:xfrm>
          <a:prstGeom prst="rect">
            <a:avLst/>
          </a:prstGeom>
        </p:spPr>
      </p:pic>
    </p:spTree>
    <p:extLst>
      <p:ext uri="{BB962C8B-B14F-4D97-AF65-F5344CB8AC3E}">
        <p14:creationId xmlns:p14="http://schemas.microsoft.com/office/powerpoint/2010/main" val="2185514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ADD0-EB0F-46CE-80B7-1CF8EA167052}"/>
              </a:ext>
            </a:extLst>
          </p:cNvPr>
          <p:cNvSpPr>
            <a:spLocks noGrp="1"/>
          </p:cNvSpPr>
          <p:nvPr>
            <p:ph type="title"/>
          </p:nvPr>
        </p:nvSpPr>
        <p:spPr>
          <a:xfrm>
            <a:off x="1815616" y="125894"/>
            <a:ext cx="4797220" cy="1113182"/>
          </a:xfrm>
        </p:spPr>
        <p:txBody>
          <a:bodyPr/>
          <a:lstStyle/>
          <a:p>
            <a:pPr algn="l"/>
            <a:r>
              <a:rPr lang="en-US" b="1" dirty="0" err="1"/>
              <a:t>Tài</a:t>
            </a:r>
            <a:r>
              <a:rPr lang="en-US" b="1" dirty="0"/>
              <a:t> </a:t>
            </a:r>
            <a:r>
              <a:rPr lang="en-US" b="1" dirty="0" err="1"/>
              <a:t>liệu</a:t>
            </a:r>
            <a:r>
              <a:rPr lang="en-US" b="1" dirty="0"/>
              <a:t> </a:t>
            </a:r>
            <a:r>
              <a:rPr lang="en-US" b="1" dirty="0" err="1"/>
              <a:t>tham</a:t>
            </a:r>
            <a:r>
              <a:rPr lang="en-US" b="1" dirty="0"/>
              <a:t> </a:t>
            </a:r>
            <a:r>
              <a:rPr lang="en-US" b="1" dirty="0" err="1"/>
              <a:t>khảo</a:t>
            </a:r>
            <a:endParaRPr lang="en-US" b="1" dirty="0"/>
          </a:p>
        </p:txBody>
      </p:sp>
      <p:pic>
        <p:nvPicPr>
          <p:cNvPr id="3" name="Picture 2">
            <a:extLst>
              <a:ext uri="{FF2B5EF4-FFF2-40B4-BE49-F238E27FC236}">
                <a16:creationId xmlns:a16="http://schemas.microsoft.com/office/drawing/2014/main" id="{A6C8DE52-694A-4793-8C20-0AACA275C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4" name="Rectangle 3">
            <a:extLst>
              <a:ext uri="{FF2B5EF4-FFF2-40B4-BE49-F238E27FC236}">
                <a16:creationId xmlns:a16="http://schemas.microsoft.com/office/drawing/2014/main" id="{B438416C-33AF-4513-8BE1-C76ED5C53570}"/>
              </a:ext>
            </a:extLst>
          </p:cNvPr>
          <p:cNvSpPr/>
          <p:nvPr/>
        </p:nvSpPr>
        <p:spPr>
          <a:xfrm>
            <a:off x="1364974" y="1715653"/>
            <a:ext cx="10018643" cy="4801314"/>
          </a:xfrm>
          <a:prstGeom prst="rect">
            <a:avLst/>
          </a:prstGeom>
        </p:spPr>
        <p:txBody>
          <a:bodyPr wrap="square">
            <a:spAutoFit/>
          </a:bodyPr>
          <a:lstStyle/>
          <a:p>
            <a:pPr marL="457200" indent="-457200">
              <a:buFontTx/>
              <a:buChar char="-"/>
            </a:pPr>
            <a:r>
              <a:rPr lang="en-US" sz="2800" dirty="0">
                <a:solidFill>
                  <a:srgbClr val="000000"/>
                </a:solidFill>
              </a:rPr>
              <a:t>Paul Viola and Michael Jones, Rapid Object Detection using a Boosted Cascade of Simple Features, 2001</a:t>
            </a:r>
            <a:r>
              <a:rPr lang="en-US" sz="2800" dirty="0"/>
              <a:t> </a:t>
            </a:r>
          </a:p>
          <a:p>
            <a:pPr marL="457200" indent="-457200">
              <a:buFontTx/>
              <a:buChar char="-"/>
            </a:pPr>
            <a:endParaRPr lang="en-US" sz="2800" dirty="0"/>
          </a:p>
          <a:p>
            <a:pPr marL="285750" indent="-285750">
              <a:buFontTx/>
              <a:buChar char="-"/>
            </a:pPr>
            <a:r>
              <a:rPr lang="en-US" sz="2800" dirty="0"/>
              <a:t>The OpenCV Tutorials Release 2.4.13.7 </a:t>
            </a:r>
          </a:p>
          <a:p>
            <a:pPr marL="285750" indent="-285750">
              <a:buFontTx/>
              <a:buChar char="-"/>
            </a:pPr>
            <a:endParaRPr lang="en-US" sz="2800" dirty="0"/>
          </a:p>
          <a:p>
            <a:pPr marL="285750" indent="-285750">
              <a:buFontTx/>
              <a:buChar char="-"/>
            </a:pPr>
            <a:r>
              <a:rPr lang="en-US" sz="2800" dirty="0" err="1"/>
              <a:t>Vũ</a:t>
            </a:r>
            <a:r>
              <a:rPr lang="en-US" sz="2800" dirty="0"/>
              <a:t> </a:t>
            </a:r>
            <a:r>
              <a:rPr lang="en-US" sz="2800" dirty="0" err="1"/>
              <a:t>Hữu</a:t>
            </a:r>
            <a:r>
              <a:rPr lang="en-US" sz="2800" dirty="0"/>
              <a:t> </a:t>
            </a:r>
            <a:r>
              <a:rPr lang="en-US" sz="2800" dirty="0" err="1"/>
              <a:t>Tiệp</a:t>
            </a:r>
            <a:r>
              <a:rPr lang="en-US" sz="2800" dirty="0"/>
              <a:t> K-nearest neighbors, https://machinelearningcoban.com/2017/01/08/knn/ </a:t>
            </a:r>
          </a:p>
          <a:p>
            <a:pPr marL="285750" indent="-285750">
              <a:buFontTx/>
              <a:buChar char="-"/>
            </a:pPr>
            <a:endParaRPr lang="en-US" sz="2800" dirty="0"/>
          </a:p>
          <a:p>
            <a:pPr marL="285750" indent="-285750">
              <a:buFontTx/>
              <a:buChar char="-"/>
            </a:pPr>
            <a:r>
              <a:rPr lang="en-US" sz="2800" dirty="0" err="1"/>
              <a:t>Và</a:t>
            </a:r>
            <a:r>
              <a:rPr lang="en-US" sz="2800" dirty="0"/>
              <a:t> </a:t>
            </a:r>
            <a:r>
              <a:rPr lang="en-US" sz="2800" dirty="0" err="1"/>
              <a:t>một</a:t>
            </a:r>
            <a:r>
              <a:rPr lang="en-US" sz="2800" dirty="0"/>
              <a:t> </a:t>
            </a:r>
            <a:r>
              <a:rPr lang="en-US" sz="2800" dirty="0" err="1"/>
              <a:t>số</a:t>
            </a:r>
            <a:r>
              <a:rPr lang="en-US" sz="2800" dirty="0"/>
              <a:t> </a:t>
            </a:r>
            <a:r>
              <a:rPr lang="en-US" sz="2800" dirty="0" err="1"/>
              <a:t>nguồn</a:t>
            </a:r>
            <a:r>
              <a:rPr lang="en-US" sz="2800" dirty="0"/>
              <a:t> </a:t>
            </a:r>
            <a:r>
              <a:rPr lang="en-US" sz="2800" dirty="0" err="1"/>
              <a:t>khác</a:t>
            </a:r>
            <a:r>
              <a:rPr lang="en-US" sz="2800" dirty="0"/>
              <a:t>.</a:t>
            </a:r>
            <a:br>
              <a:rPr lang="en-US" dirty="0"/>
            </a:br>
            <a:br>
              <a:rPr lang="en-US" dirty="0"/>
            </a:br>
            <a:br>
              <a:rPr lang="en-US" dirty="0"/>
            </a:br>
            <a:endParaRPr lang="en-US" dirty="0"/>
          </a:p>
        </p:txBody>
      </p:sp>
    </p:spTree>
    <p:extLst>
      <p:ext uri="{BB962C8B-B14F-4D97-AF65-F5344CB8AC3E}">
        <p14:creationId xmlns:p14="http://schemas.microsoft.com/office/powerpoint/2010/main" val="670745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C8A728-018A-4E51-9297-63565ED3AB2A}"/>
              </a:ext>
            </a:extLst>
          </p:cNvPr>
          <p:cNvSpPr/>
          <p:nvPr/>
        </p:nvSpPr>
        <p:spPr>
          <a:xfrm>
            <a:off x="3476098" y="2505670"/>
            <a:ext cx="5239803" cy="923330"/>
          </a:xfrm>
          <a:prstGeom prst="rect">
            <a:avLst/>
          </a:prstGeom>
          <a:noFill/>
        </p:spPr>
        <p:txBody>
          <a:bodyPr wrap="square" lIns="91440" tIns="45720" rIns="91440" bIns="45720">
            <a:prstTxWarp prst="textCanUp">
              <a:avLst/>
            </a:prstTxWarp>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p>
        </p:txBody>
      </p:sp>
    </p:spTree>
    <p:extLst>
      <p:ext uri="{BB962C8B-B14F-4D97-AF65-F5344CB8AC3E}">
        <p14:creationId xmlns:p14="http://schemas.microsoft.com/office/powerpoint/2010/main" val="195588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C89812-7508-43A9-A99B-9722B8F0B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4" name="Picture 3">
            <a:extLst>
              <a:ext uri="{FF2B5EF4-FFF2-40B4-BE49-F238E27FC236}">
                <a16:creationId xmlns:a16="http://schemas.microsoft.com/office/drawing/2014/main" id="{1A461784-8076-4825-BD78-F4580B8C3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68598"/>
            <a:ext cx="4572000" cy="3038856"/>
          </a:xfrm>
          <a:prstGeom prst="rect">
            <a:avLst/>
          </a:prstGeom>
        </p:spPr>
      </p:pic>
      <p:pic>
        <p:nvPicPr>
          <p:cNvPr id="6" name="Picture 5">
            <a:extLst>
              <a:ext uri="{FF2B5EF4-FFF2-40B4-BE49-F238E27FC236}">
                <a16:creationId xmlns:a16="http://schemas.microsoft.com/office/drawing/2014/main" id="{51F93303-7F97-4491-B628-0959EDAB9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1933" y="2068598"/>
            <a:ext cx="4862171" cy="3038857"/>
          </a:xfrm>
          <a:prstGeom prst="rect">
            <a:avLst/>
          </a:prstGeom>
        </p:spPr>
      </p:pic>
    </p:spTree>
    <p:extLst>
      <p:ext uri="{BB962C8B-B14F-4D97-AF65-F5344CB8AC3E}">
        <p14:creationId xmlns:p14="http://schemas.microsoft.com/office/powerpoint/2010/main" val="422919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9396B-C94E-483F-A396-00992BA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3" name="Oval 2">
            <a:extLst>
              <a:ext uri="{FF2B5EF4-FFF2-40B4-BE49-F238E27FC236}">
                <a16:creationId xmlns:a16="http://schemas.microsoft.com/office/drawing/2014/main" id="{3B446255-C659-42AF-8D59-0E87FDEB4C11}"/>
              </a:ext>
            </a:extLst>
          </p:cNvPr>
          <p:cNvSpPr/>
          <p:nvPr/>
        </p:nvSpPr>
        <p:spPr>
          <a:xfrm>
            <a:off x="1762540" y="420756"/>
            <a:ext cx="848139" cy="821635"/>
          </a:xfrm>
          <a:prstGeom prst="ellipse">
            <a:avLst/>
          </a:prstGeom>
          <a:solidFill>
            <a:schemeClr val="accent1">
              <a:lumMod val="50000"/>
            </a:schemeClr>
          </a:solidFill>
          <a:ln w="1016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41998B2-C61C-423E-BFBA-F71B208AA9EA}"/>
              </a:ext>
            </a:extLst>
          </p:cNvPr>
          <p:cNvSpPr/>
          <p:nvPr/>
        </p:nvSpPr>
        <p:spPr>
          <a:xfrm>
            <a:off x="1919548" y="291837"/>
            <a:ext cx="537327"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2</a:t>
            </a:r>
          </a:p>
        </p:txBody>
      </p:sp>
      <p:sp>
        <p:nvSpPr>
          <p:cNvPr id="6" name="Rectangle 5">
            <a:extLst>
              <a:ext uri="{FF2B5EF4-FFF2-40B4-BE49-F238E27FC236}">
                <a16:creationId xmlns:a16="http://schemas.microsoft.com/office/drawing/2014/main" id="{74B1D0E1-D4A6-4D36-BF6E-F3073659FC98}"/>
              </a:ext>
            </a:extLst>
          </p:cNvPr>
          <p:cNvSpPr/>
          <p:nvPr/>
        </p:nvSpPr>
        <p:spPr>
          <a:xfrm>
            <a:off x="2767687" y="477630"/>
            <a:ext cx="260186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glow rad="63500">
                    <a:schemeClr val="accent1">
                      <a:satMod val="175000"/>
                      <a:alpha val="40000"/>
                    </a:schemeClr>
                  </a:glow>
                  <a:outerShdw blurRad="50800" dist="38100" dir="2700000" algn="tl" rotWithShape="0">
                    <a:prstClr val="black">
                      <a:alpha val="40000"/>
                    </a:prstClr>
                  </a:outerShdw>
                </a:effectLst>
              </a:rPr>
              <a:t>LÝ THUYẾT</a:t>
            </a:r>
          </a:p>
        </p:txBody>
      </p:sp>
      <p:sp>
        <p:nvSpPr>
          <p:cNvPr id="2" name="Title 1">
            <a:extLst>
              <a:ext uri="{FF2B5EF4-FFF2-40B4-BE49-F238E27FC236}">
                <a16:creationId xmlns:a16="http://schemas.microsoft.com/office/drawing/2014/main" id="{528A28BA-0932-4CCF-AAA7-4F31EAD225AA}"/>
              </a:ext>
            </a:extLst>
          </p:cNvPr>
          <p:cNvSpPr>
            <a:spLocks noGrp="1"/>
          </p:cNvSpPr>
          <p:nvPr>
            <p:ph type="title"/>
          </p:nvPr>
        </p:nvSpPr>
        <p:spPr>
          <a:xfrm>
            <a:off x="2767687" y="874643"/>
            <a:ext cx="6838055" cy="5367131"/>
          </a:xfrm>
        </p:spPr>
        <p:txBody>
          <a:bodyPr>
            <a:normAutofit/>
          </a:bodyPr>
          <a:lstStyle/>
          <a:p>
            <a:pPr algn="l"/>
            <a:r>
              <a:rPr lang="en-US" b="1" dirty="0"/>
              <a:t>2.1 </a:t>
            </a:r>
            <a:r>
              <a:rPr lang="en-US" b="1" dirty="0" err="1"/>
              <a:t>Haar</a:t>
            </a:r>
            <a:r>
              <a:rPr lang="en-US" b="1" dirty="0"/>
              <a:t> Cascade</a:t>
            </a:r>
            <a:br>
              <a:rPr lang="en-US" dirty="0"/>
            </a:br>
            <a:r>
              <a:rPr lang="en-US" dirty="0"/>
              <a:t>	</a:t>
            </a:r>
            <a:r>
              <a:rPr lang="en-US" sz="3200" dirty="0">
                <a:solidFill>
                  <a:schemeClr val="accent4">
                    <a:lumMod val="50000"/>
                  </a:schemeClr>
                </a:solidFill>
                <a:latin typeface="+mn-lt"/>
              </a:rPr>
              <a:t>2.2.1 </a:t>
            </a:r>
            <a:r>
              <a:rPr lang="en-US" sz="3200" dirty="0" err="1">
                <a:solidFill>
                  <a:schemeClr val="accent4">
                    <a:lumMod val="50000"/>
                  </a:schemeClr>
                </a:solidFill>
                <a:latin typeface="+mn-lt"/>
              </a:rPr>
              <a:t>Đặc</a:t>
            </a:r>
            <a:r>
              <a:rPr lang="en-US" sz="3200" dirty="0">
                <a:solidFill>
                  <a:schemeClr val="accent4">
                    <a:lumMod val="50000"/>
                  </a:schemeClr>
                </a:solidFill>
                <a:latin typeface="+mn-lt"/>
              </a:rPr>
              <a:t> tr</a:t>
            </a:r>
            <a:r>
              <a:rPr lang="vi-VN" sz="3200" dirty="0">
                <a:solidFill>
                  <a:schemeClr val="accent4">
                    <a:lumMod val="50000"/>
                  </a:schemeClr>
                </a:solidFill>
                <a:latin typeface="+mn-lt"/>
              </a:rPr>
              <a:t>ư</a:t>
            </a:r>
            <a:r>
              <a:rPr lang="en-US" sz="3200" dirty="0">
                <a:solidFill>
                  <a:schemeClr val="accent4">
                    <a:lumMod val="50000"/>
                  </a:schemeClr>
                </a:solidFill>
                <a:latin typeface="+mn-lt"/>
              </a:rPr>
              <a:t>ng </a:t>
            </a:r>
            <a:r>
              <a:rPr lang="en-US" sz="3200" dirty="0" err="1">
                <a:solidFill>
                  <a:schemeClr val="accent4">
                    <a:lumMod val="50000"/>
                  </a:schemeClr>
                </a:solidFill>
                <a:latin typeface="+mn-lt"/>
              </a:rPr>
              <a:t>Haar</a:t>
            </a:r>
            <a:br>
              <a:rPr lang="en-US" sz="3200" dirty="0">
                <a:solidFill>
                  <a:schemeClr val="accent4">
                    <a:lumMod val="50000"/>
                  </a:schemeClr>
                </a:solidFill>
                <a:latin typeface="+mn-lt"/>
              </a:rPr>
            </a:br>
            <a:r>
              <a:rPr lang="en-US" sz="3200" dirty="0">
                <a:solidFill>
                  <a:schemeClr val="accent4">
                    <a:lumMod val="50000"/>
                  </a:schemeClr>
                </a:solidFill>
                <a:latin typeface="+mn-lt"/>
              </a:rPr>
              <a:t>	2.2.2 </a:t>
            </a:r>
            <a:r>
              <a:rPr lang="en-US" sz="3200" dirty="0" err="1">
                <a:solidFill>
                  <a:schemeClr val="accent4">
                    <a:lumMod val="50000"/>
                  </a:schemeClr>
                </a:solidFill>
                <a:latin typeface="+mn-lt"/>
              </a:rPr>
              <a:t>Tính</a:t>
            </a:r>
            <a:r>
              <a:rPr lang="en-US" sz="3200" dirty="0">
                <a:solidFill>
                  <a:schemeClr val="accent4">
                    <a:lumMod val="50000"/>
                  </a:schemeClr>
                </a:solidFill>
                <a:latin typeface="+mn-lt"/>
              </a:rPr>
              <a:t> </a:t>
            </a:r>
            <a:r>
              <a:rPr lang="en-US" sz="3200" dirty="0" err="1">
                <a:solidFill>
                  <a:schemeClr val="accent4">
                    <a:lumMod val="50000"/>
                  </a:schemeClr>
                </a:solidFill>
                <a:latin typeface="+mn-lt"/>
              </a:rPr>
              <a:t>ảnh</a:t>
            </a:r>
            <a:r>
              <a:rPr lang="en-US" sz="3200" dirty="0">
                <a:solidFill>
                  <a:schemeClr val="accent4">
                    <a:lumMod val="50000"/>
                  </a:schemeClr>
                </a:solidFill>
                <a:latin typeface="+mn-lt"/>
              </a:rPr>
              <a:t> </a:t>
            </a:r>
            <a:r>
              <a:rPr lang="en-US" sz="3200" dirty="0" err="1">
                <a:solidFill>
                  <a:schemeClr val="accent4">
                    <a:lumMod val="50000"/>
                  </a:schemeClr>
                </a:solidFill>
                <a:latin typeface="+mn-lt"/>
              </a:rPr>
              <a:t>tích</a:t>
            </a:r>
            <a:r>
              <a:rPr lang="en-US" sz="3200" dirty="0">
                <a:solidFill>
                  <a:schemeClr val="accent4">
                    <a:lumMod val="50000"/>
                  </a:schemeClr>
                </a:solidFill>
                <a:latin typeface="+mn-lt"/>
              </a:rPr>
              <a:t> </a:t>
            </a:r>
            <a:r>
              <a:rPr lang="en-US" sz="3200" dirty="0" err="1">
                <a:solidFill>
                  <a:schemeClr val="accent4">
                    <a:lumMod val="50000"/>
                  </a:schemeClr>
                </a:solidFill>
                <a:latin typeface="+mn-lt"/>
              </a:rPr>
              <a:t>phân</a:t>
            </a:r>
            <a:br>
              <a:rPr lang="en-US" sz="3200" dirty="0">
                <a:solidFill>
                  <a:schemeClr val="accent4">
                    <a:lumMod val="50000"/>
                  </a:schemeClr>
                </a:solidFill>
                <a:latin typeface="+mn-lt"/>
              </a:rPr>
            </a:br>
            <a:r>
              <a:rPr lang="en-US" sz="3200" dirty="0">
                <a:solidFill>
                  <a:schemeClr val="accent4">
                    <a:lumMod val="50000"/>
                  </a:schemeClr>
                </a:solidFill>
                <a:latin typeface="+mn-lt"/>
              </a:rPr>
              <a:t>	2.2.3 </a:t>
            </a:r>
            <a:r>
              <a:rPr lang="en-US" sz="3200" dirty="0" err="1">
                <a:solidFill>
                  <a:schemeClr val="accent4">
                    <a:lumMod val="50000"/>
                  </a:schemeClr>
                </a:solidFill>
                <a:latin typeface="+mn-lt"/>
              </a:rPr>
              <a:t>Huấn</a:t>
            </a:r>
            <a:r>
              <a:rPr lang="en-US" sz="3200" dirty="0">
                <a:solidFill>
                  <a:schemeClr val="accent4">
                    <a:lumMod val="50000"/>
                  </a:schemeClr>
                </a:solidFill>
                <a:latin typeface="+mn-lt"/>
              </a:rPr>
              <a:t> </a:t>
            </a:r>
            <a:r>
              <a:rPr lang="en-US" sz="3200" dirty="0" err="1">
                <a:solidFill>
                  <a:schemeClr val="accent4">
                    <a:lumMod val="50000"/>
                  </a:schemeClr>
                </a:solidFill>
                <a:latin typeface="+mn-lt"/>
              </a:rPr>
              <a:t>luyện</a:t>
            </a:r>
            <a:r>
              <a:rPr lang="en-US" sz="3200" dirty="0">
                <a:solidFill>
                  <a:schemeClr val="accent4">
                    <a:lumMod val="50000"/>
                  </a:schemeClr>
                </a:solidFill>
                <a:latin typeface="+mn-lt"/>
              </a:rPr>
              <a:t> AdaBoost</a:t>
            </a:r>
            <a:br>
              <a:rPr lang="en-US" sz="3200" dirty="0">
                <a:solidFill>
                  <a:schemeClr val="accent4">
                    <a:lumMod val="50000"/>
                  </a:schemeClr>
                </a:solidFill>
                <a:latin typeface="+mn-lt"/>
              </a:rPr>
            </a:br>
            <a:r>
              <a:rPr lang="en-US" sz="3200" dirty="0">
                <a:solidFill>
                  <a:schemeClr val="accent4">
                    <a:lumMod val="50000"/>
                  </a:schemeClr>
                </a:solidFill>
                <a:latin typeface="+mn-lt"/>
              </a:rPr>
              <a:t>	2.2.4 </a:t>
            </a:r>
            <a:r>
              <a:rPr lang="en-US" sz="3200" dirty="0" err="1">
                <a:solidFill>
                  <a:schemeClr val="accent4">
                    <a:lumMod val="50000"/>
                  </a:schemeClr>
                </a:solidFill>
                <a:latin typeface="+mn-lt"/>
              </a:rPr>
              <a:t>Mô</a:t>
            </a:r>
            <a:r>
              <a:rPr lang="en-US" sz="3200" dirty="0">
                <a:solidFill>
                  <a:schemeClr val="accent4">
                    <a:lumMod val="50000"/>
                  </a:schemeClr>
                </a:solidFill>
                <a:latin typeface="+mn-lt"/>
              </a:rPr>
              <a:t> </a:t>
            </a:r>
            <a:r>
              <a:rPr lang="en-US" sz="3200" dirty="0" err="1">
                <a:solidFill>
                  <a:schemeClr val="accent4">
                    <a:lumMod val="50000"/>
                  </a:schemeClr>
                </a:solidFill>
                <a:latin typeface="+mn-lt"/>
              </a:rPr>
              <a:t>hình</a:t>
            </a:r>
            <a:r>
              <a:rPr lang="en-US" sz="3200" dirty="0">
                <a:solidFill>
                  <a:schemeClr val="accent4">
                    <a:lumMod val="50000"/>
                  </a:schemeClr>
                </a:solidFill>
                <a:latin typeface="+mn-lt"/>
              </a:rPr>
              <a:t> </a:t>
            </a:r>
            <a:r>
              <a:rPr lang="en-US" sz="3200" dirty="0" err="1">
                <a:solidFill>
                  <a:schemeClr val="accent4">
                    <a:lumMod val="50000"/>
                  </a:schemeClr>
                </a:solidFill>
                <a:latin typeface="+mn-lt"/>
              </a:rPr>
              <a:t>phân</a:t>
            </a:r>
            <a:r>
              <a:rPr lang="en-US" sz="3200" dirty="0">
                <a:solidFill>
                  <a:schemeClr val="accent4">
                    <a:lumMod val="50000"/>
                  </a:schemeClr>
                </a:solidFill>
                <a:latin typeface="+mn-lt"/>
              </a:rPr>
              <a:t> </a:t>
            </a:r>
            <a:r>
              <a:rPr lang="en-US" sz="3200" dirty="0" err="1">
                <a:solidFill>
                  <a:schemeClr val="accent4">
                    <a:lumMod val="50000"/>
                  </a:schemeClr>
                </a:solidFill>
                <a:latin typeface="+mn-lt"/>
              </a:rPr>
              <a:t>tầng</a:t>
            </a:r>
            <a:r>
              <a:rPr lang="en-US" sz="3200" dirty="0">
                <a:solidFill>
                  <a:schemeClr val="accent4">
                    <a:lumMod val="50000"/>
                  </a:schemeClr>
                </a:solidFill>
                <a:latin typeface="+mn-lt"/>
              </a:rPr>
              <a:t> Cascade</a:t>
            </a:r>
            <a:br>
              <a:rPr lang="en-US" dirty="0"/>
            </a:br>
            <a:endParaRPr lang="en-US" dirty="0"/>
          </a:p>
        </p:txBody>
      </p:sp>
    </p:spTree>
    <p:extLst>
      <p:ext uri="{BB962C8B-B14F-4D97-AF65-F5344CB8AC3E}">
        <p14:creationId xmlns:p14="http://schemas.microsoft.com/office/powerpoint/2010/main" val="121870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F317-08C8-4BB5-A209-96FD7A507DA6}"/>
              </a:ext>
            </a:extLst>
          </p:cNvPr>
          <p:cNvSpPr>
            <a:spLocks noGrp="1"/>
          </p:cNvSpPr>
          <p:nvPr>
            <p:ph type="title"/>
          </p:nvPr>
        </p:nvSpPr>
        <p:spPr>
          <a:xfrm>
            <a:off x="1550571" y="129208"/>
            <a:ext cx="5049011" cy="1113183"/>
          </a:xfrm>
        </p:spPr>
        <p:txBody>
          <a:bodyPr/>
          <a:lstStyle/>
          <a:p>
            <a:pPr algn="l"/>
            <a:r>
              <a:rPr lang="en-US" b="1" dirty="0"/>
              <a:t>2.2.1 </a:t>
            </a:r>
            <a:r>
              <a:rPr lang="en-US" b="1" dirty="0" err="1"/>
              <a:t>Đặc</a:t>
            </a:r>
            <a:r>
              <a:rPr lang="en-US" b="1" dirty="0"/>
              <a:t> tr</a:t>
            </a:r>
            <a:r>
              <a:rPr lang="vi-VN" b="1" dirty="0"/>
              <a:t>ư</a:t>
            </a:r>
            <a:r>
              <a:rPr lang="en-US" b="1" dirty="0"/>
              <a:t>ng </a:t>
            </a:r>
            <a:r>
              <a:rPr lang="en-US" b="1" dirty="0" err="1"/>
              <a:t>Haar</a:t>
            </a:r>
            <a:endParaRPr lang="en-US" b="1" dirty="0"/>
          </a:p>
        </p:txBody>
      </p:sp>
      <p:pic>
        <p:nvPicPr>
          <p:cNvPr id="3" name="Picture 2">
            <a:extLst>
              <a:ext uri="{FF2B5EF4-FFF2-40B4-BE49-F238E27FC236}">
                <a16:creationId xmlns:a16="http://schemas.microsoft.com/office/drawing/2014/main" id="{DB447DA5-34D8-469C-BFD5-B75C57A7C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5" name="Picture 4">
            <a:extLst>
              <a:ext uri="{FF2B5EF4-FFF2-40B4-BE49-F238E27FC236}">
                <a16:creationId xmlns:a16="http://schemas.microsoft.com/office/drawing/2014/main" id="{B3863A1A-D89D-4B49-83DA-F741E7A67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171" y="1582531"/>
            <a:ext cx="5600700" cy="1016000"/>
          </a:xfrm>
          <a:prstGeom prst="rect">
            <a:avLst/>
          </a:prstGeom>
        </p:spPr>
      </p:pic>
      <p:pic>
        <p:nvPicPr>
          <p:cNvPr id="7" name="Picture 6">
            <a:extLst>
              <a:ext uri="{FF2B5EF4-FFF2-40B4-BE49-F238E27FC236}">
                <a16:creationId xmlns:a16="http://schemas.microsoft.com/office/drawing/2014/main" id="{11C0E490-FDE9-432B-BBF7-1609A7EFBC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2991" y="3764906"/>
            <a:ext cx="5811061" cy="1333686"/>
          </a:xfrm>
          <a:prstGeom prst="rect">
            <a:avLst/>
          </a:prstGeom>
        </p:spPr>
      </p:pic>
      <p:sp>
        <p:nvSpPr>
          <p:cNvPr id="9" name="Rectangle 8">
            <a:extLst>
              <a:ext uri="{FF2B5EF4-FFF2-40B4-BE49-F238E27FC236}">
                <a16:creationId xmlns:a16="http://schemas.microsoft.com/office/drawing/2014/main" id="{6D89B39D-34B2-47B4-A445-5D9E30ED6AE1}"/>
              </a:ext>
            </a:extLst>
          </p:cNvPr>
          <p:cNvSpPr/>
          <p:nvPr/>
        </p:nvSpPr>
        <p:spPr>
          <a:xfrm>
            <a:off x="4395094" y="5358483"/>
            <a:ext cx="4172435" cy="523220"/>
          </a:xfrm>
          <a:prstGeom prst="rect">
            <a:avLst/>
          </a:prstGeom>
          <a:noFill/>
        </p:spPr>
        <p:txBody>
          <a:bodyPr wrap="square" lIns="91440" tIns="45720" rIns="91440" bIns="45720">
            <a:spAutoFit/>
          </a:bodyPr>
          <a:lstStyle/>
          <a:p>
            <a:pPr algn="ctr"/>
            <a:r>
              <a:rPr lang="en-US" sz="2800" b="0" cap="none" spc="0" dirty="0" err="1">
                <a:ln w="0"/>
                <a:solidFill>
                  <a:schemeClr val="tx1"/>
                </a:solidFill>
                <a:effectLst>
                  <a:outerShdw blurRad="38100" dist="19050" dir="2700000" algn="tl" rotWithShape="0">
                    <a:schemeClr val="dk1">
                      <a:alpha val="40000"/>
                    </a:schemeClr>
                  </a:outerShdw>
                </a:effectLst>
              </a:rPr>
              <a:t>Đặc</a:t>
            </a:r>
            <a:r>
              <a:rPr lang="en-US" sz="2800" b="0" cap="none" spc="0" dirty="0">
                <a:ln w="0"/>
                <a:solidFill>
                  <a:schemeClr val="tx1"/>
                </a:solidFill>
                <a:effectLst>
                  <a:outerShdw blurRad="38100" dist="19050" dir="2700000" algn="tl" rotWithShape="0">
                    <a:schemeClr val="dk1">
                      <a:alpha val="40000"/>
                    </a:schemeClr>
                  </a:outerShdw>
                </a:effectLst>
              </a:rPr>
              <a:t> tr</a:t>
            </a:r>
            <a:r>
              <a:rPr lang="vi-VN" sz="2800" b="0" cap="none" spc="0" dirty="0">
                <a:ln w="0"/>
                <a:solidFill>
                  <a:schemeClr val="tx1"/>
                </a:solidFill>
                <a:effectLst>
                  <a:outerShdw blurRad="38100" dist="19050" dir="2700000" algn="tl" rotWithShape="0">
                    <a:schemeClr val="dk1">
                      <a:alpha val="40000"/>
                    </a:schemeClr>
                  </a:outerShdw>
                </a:effectLst>
              </a:rPr>
              <a:t>ư</a:t>
            </a:r>
            <a:r>
              <a:rPr lang="en-US" sz="2800" b="0" cap="none" spc="0" dirty="0">
                <a:ln w="0"/>
                <a:solidFill>
                  <a:schemeClr val="tx1"/>
                </a:solidFill>
                <a:effectLst>
                  <a:outerShdw blurRad="38100" dist="19050" dir="2700000" algn="tl" rotWithShape="0">
                    <a:schemeClr val="dk1">
                      <a:alpha val="40000"/>
                    </a:schemeClr>
                  </a:outerShdw>
                </a:effectLst>
              </a:rPr>
              <a:t>ng </a:t>
            </a:r>
            <a:r>
              <a:rPr lang="en-US" sz="2800" b="0" cap="none" spc="0" dirty="0" err="1">
                <a:ln w="0"/>
                <a:solidFill>
                  <a:schemeClr val="tx1"/>
                </a:solidFill>
                <a:effectLst>
                  <a:outerShdw blurRad="38100" dist="19050" dir="2700000" algn="tl" rotWithShape="0">
                    <a:schemeClr val="dk1">
                      <a:alpha val="40000"/>
                    </a:schemeClr>
                  </a:outerShdw>
                </a:effectLst>
              </a:rPr>
              <a:t>cạnh</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BE958296-58B3-4513-98F7-800E81E896B5}"/>
              </a:ext>
            </a:extLst>
          </p:cNvPr>
          <p:cNvSpPr/>
          <p:nvPr/>
        </p:nvSpPr>
        <p:spPr>
          <a:xfrm>
            <a:off x="4395095" y="2829461"/>
            <a:ext cx="4172435" cy="523220"/>
          </a:xfrm>
          <a:prstGeom prst="rect">
            <a:avLst/>
          </a:prstGeom>
          <a:noFill/>
        </p:spPr>
        <p:txBody>
          <a:bodyPr wrap="square" lIns="91440" tIns="45720" rIns="91440" bIns="45720">
            <a:spAutoFit/>
          </a:bodyPr>
          <a:lstStyle/>
          <a:p>
            <a:pPr algn="ctr"/>
            <a:r>
              <a:rPr lang="en-US" sz="2800" b="0" cap="none" spc="0" dirty="0" err="1">
                <a:ln w="0"/>
                <a:solidFill>
                  <a:schemeClr val="tx1"/>
                </a:solidFill>
                <a:effectLst>
                  <a:outerShdw blurRad="38100" dist="19050" dir="2700000" algn="tl" rotWithShape="0">
                    <a:schemeClr val="dk1">
                      <a:alpha val="40000"/>
                    </a:schemeClr>
                  </a:outerShdw>
                </a:effectLst>
              </a:rPr>
              <a:t>Đặc</a:t>
            </a:r>
            <a:r>
              <a:rPr lang="en-US" sz="2800" b="0" cap="none" spc="0" dirty="0">
                <a:ln w="0"/>
                <a:solidFill>
                  <a:schemeClr val="tx1"/>
                </a:solidFill>
                <a:effectLst>
                  <a:outerShdw blurRad="38100" dist="19050" dir="2700000" algn="tl" rotWithShape="0">
                    <a:schemeClr val="dk1">
                      <a:alpha val="40000"/>
                    </a:schemeClr>
                  </a:outerShdw>
                </a:effectLst>
              </a:rPr>
              <a:t> tr</a:t>
            </a:r>
            <a:r>
              <a:rPr lang="vi-VN" sz="2800" b="0" cap="none" spc="0" dirty="0">
                <a:ln w="0"/>
                <a:solidFill>
                  <a:schemeClr val="tx1"/>
                </a:solidFill>
                <a:effectLst>
                  <a:outerShdw blurRad="38100" dist="19050" dir="2700000" algn="tl" rotWithShape="0">
                    <a:schemeClr val="dk1">
                      <a:alpha val="40000"/>
                    </a:schemeClr>
                  </a:outerShdw>
                </a:effectLst>
              </a:rPr>
              <a:t>ư</a:t>
            </a:r>
            <a:r>
              <a:rPr lang="en-US" sz="2800" b="0" cap="none" spc="0" dirty="0">
                <a:ln w="0"/>
                <a:solidFill>
                  <a:schemeClr val="tx1"/>
                </a:solidFill>
                <a:effectLst>
                  <a:outerShdw blurRad="38100" dist="19050" dir="2700000" algn="tl" rotWithShape="0">
                    <a:schemeClr val="dk1">
                      <a:alpha val="40000"/>
                    </a:schemeClr>
                  </a:outerShdw>
                </a:effectLst>
              </a:rPr>
              <a:t>ng c</a:t>
            </a:r>
            <a:r>
              <a:rPr lang="vi-VN" sz="2800" b="0" cap="none" spc="0" dirty="0">
                <a:ln w="0"/>
                <a:solidFill>
                  <a:schemeClr val="tx1"/>
                </a:solidFill>
                <a:effectLst>
                  <a:outerShdw blurRad="38100" dist="19050" dir="2700000" algn="tl" rotWithShape="0">
                    <a:schemeClr val="dk1">
                      <a:alpha val="40000"/>
                    </a:schemeClr>
                  </a:outerShdw>
                </a:effectLst>
              </a:rPr>
              <a:t>ơ</a:t>
            </a:r>
            <a:r>
              <a:rPr lang="en-US" sz="2800" b="0" cap="none" spc="0" dirty="0">
                <a:ln w="0"/>
                <a:solidFill>
                  <a:schemeClr val="tx1"/>
                </a:solidFill>
                <a:effectLst>
                  <a:outerShdw blurRad="38100" dist="19050" dir="2700000" algn="tl" rotWithShape="0">
                    <a:schemeClr val="dk1">
                      <a:alpha val="40000"/>
                    </a:schemeClr>
                  </a:outerShdw>
                </a:effectLst>
              </a:rPr>
              <a:t> </a:t>
            </a:r>
            <a:r>
              <a:rPr lang="en-US" sz="2800" b="0" cap="none" spc="0" dirty="0" err="1">
                <a:ln w="0"/>
                <a:solidFill>
                  <a:schemeClr val="tx1"/>
                </a:solidFill>
                <a:effectLst>
                  <a:outerShdw blurRad="38100" dist="19050" dir="2700000" algn="tl" rotWithShape="0">
                    <a:schemeClr val="dk1">
                      <a:alpha val="40000"/>
                    </a:schemeClr>
                  </a:outerShdw>
                </a:effectLst>
              </a:rPr>
              <a:t>bản</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679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1E6D-9804-4780-97F3-513352D62D5B}"/>
              </a:ext>
            </a:extLst>
          </p:cNvPr>
          <p:cNvSpPr>
            <a:spLocks noGrp="1"/>
          </p:cNvSpPr>
          <p:nvPr>
            <p:ph type="title"/>
          </p:nvPr>
        </p:nvSpPr>
        <p:spPr>
          <a:xfrm>
            <a:off x="1510815" y="129208"/>
            <a:ext cx="5300802" cy="1113183"/>
          </a:xfrm>
        </p:spPr>
        <p:txBody>
          <a:bodyPr>
            <a:normAutofit fontScale="90000"/>
          </a:bodyPr>
          <a:lstStyle/>
          <a:p>
            <a:pPr algn="l"/>
            <a:r>
              <a:rPr lang="en-US" b="1" dirty="0"/>
              <a:t>2.2.2 </a:t>
            </a:r>
            <a:r>
              <a:rPr lang="en-US" b="1" dirty="0" err="1"/>
              <a:t>Tính</a:t>
            </a:r>
            <a:r>
              <a:rPr lang="en-US" b="1" dirty="0"/>
              <a:t> Integral image</a:t>
            </a:r>
          </a:p>
        </p:txBody>
      </p:sp>
      <p:pic>
        <p:nvPicPr>
          <p:cNvPr id="3" name="Picture 2">
            <a:extLst>
              <a:ext uri="{FF2B5EF4-FFF2-40B4-BE49-F238E27FC236}">
                <a16:creationId xmlns:a16="http://schemas.microsoft.com/office/drawing/2014/main" id="{9ABA8C2E-A7AB-4647-9947-41175A200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5" name="Picture 4">
            <a:extLst>
              <a:ext uri="{FF2B5EF4-FFF2-40B4-BE49-F238E27FC236}">
                <a16:creationId xmlns:a16="http://schemas.microsoft.com/office/drawing/2014/main" id="{9110388D-AB48-4826-BA0C-EA7359EE3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560" y="2256625"/>
            <a:ext cx="2305372" cy="1124107"/>
          </a:xfrm>
          <a:prstGeom prst="rect">
            <a:avLst/>
          </a:prstGeom>
        </p:spPr>
      </p:pic>
      <p:pic>
        <p:nvPicPr>
          <p:cNvPr id="7" name="Picture 6">
            <a:extLst>
              <a:ext uri="{FF2B5EF4-FFF2-40B4-BE49-F238E27FC236}">
                <a16:creationId xmlns:a16="http://schemas.microsoft.com/office/drawing/2014/main" id="{C37C8507-A5E1-4097-9BD9-BF9DA98BF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069" y="2037520"/>
            <a:ext cx="2543530" cy="1562318"/>
          </a:xfrm>
          <a:prstGeom prst="rect">
            <a:avLst/>
          </a:prstGeom>
        </p:spPr>
      </p:pic>
      <p:pic>
        <p:nvPicPr>
          <p:cNvPr id="4" name="Picture 3">
            <a:extLst>
              <a:ext uri="{FF2B5EF4-FFF2-40B4-BE49-F238E27FC236}">
                <a16:creationId xmlns:a16="http://schemas.microsoft.com/office/drawing/2014/main" id="{6597AFD6-B8A7-4FB3-9E8D-D1D740FB2B0C}"/>
              </a:ext>
            </a:extLst>
          </p:cNvPr>
          <p:cNvPicPr>
            <a:picLocks noChangeAspect="1"/>
          </p:cNvPicPr>
          <p:nvPr/>
        </p:nvPicPr>
        <p:blipFill>
          <a:blip r:embed="rId5"/>
          <a:stretch>
            <a:fillRect/>
          </a:stretch>
        </p:blipFill>
        <p:spPr>
          <a:xfrm>
            <a:off x="1854096" y="3599838"/>
            <a:ext cx="3924300" cy="1057275"/>
          </a:xfrm>
          <a:prstGeom prst="rect">
            <a:avLst/>
          </a:prstGeom>
        </p:spPr>
      </p:pic>
      <p:pic>
        <p:nvPicPr>
          <p:cNvPr id="6" name="Picture 5">
            <a:extLst>
              <a:ext uri="{FF2B5EF4-FFF2-40B4-BE49-F238E27FC236}">
                <a16:creationId xmlns:a16="http://schemas.microsoft.com/office/drawing/2014/main" id="{E35BABDA-19A9-4D96-A6B5-99D2E9B22D3A}"/>
              </a:ext>
            </a:extLst>
          </p:cNvPr>
          <p:cNvPicPr>
            <a:picLocks noChangeAspect="1"/>
          </p:cNvPicPr>
          <p:nvPr/>
        </p:nvPicPr>
        <p:blipFill>
          <a:blip r:embed="rId6"/>
          <a:stretch>
            <a:fillRect/>
          </a:stretch>
        </p:blipFill>
        <p:spPr>
          <a:xfrm>
            <a:off x="6811617" y="3828438"/>
            <a:ext cx="3381375" cy="828675"/>
          </a:xfrm>
          <a:prstGeom prst="rect">
            <a:avLst/>
          </a:prstGeom>
        </p:spPr>
      </p:pic>
    </p:spTree>
    <p:extLst>
      <p:ext uri="{BB962C8B-B14F-4D97-AF65-F5344CB8AC3E}">
        <p14:creationId xmlns:p14="http://schemas.microsoft.com/office/powerpoint/2010/main" val="355958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4D85-18F4-4A9D-ABC8-D0AB7B50EC9E}"/>
              </a:ext>
            </a:extLst>
          </p:cNvPr>
          <p:cNvSpPr>
            <a:spLocks noGrp="1"/>
          </p:cNvSpPr>
          <p:nvPr>
            <p:ph type="title"/>
          </p:nvPr>
        </p:nvSpPr>
        <p:spPr>
          <a:xfrm>
            <a:off x="1421158" y="1394795"/>
            <a:ext cx="6967468" cy="4740962"/>
          </a:xfrm>
        </p:spPr>
        <p:txBody>
          <a:bodyPr>
            <a:normAutofit/>
          </a:bodyPr>
          <a:lstStyle/>
          <a:p>
            <a:pPr algn="l"/>
            <a:r>
              <a:rPr lang="en-US" sz="2400" dirty="0">
                <a:latin typeface="+mn-lt"/>
              </a:rPr>
              <a:t>- AdaBoost </a:t>
            </a:r>
            <a:r>
              <a:rPr lang="en-US" sz="2400" dirty="0" err="1">
                <a:latin typeface="+mn-lt"/>
              </a:rPr>
              <a:t>là</a:t>
            </a:r>
            <a:r>
              <a:rPr lang="en-US" sz="2400" dirty="0">
                <a:latin typeface="+mn-lt"/>
              </a:rPr>
              <a:t> </a:t>
            </a:r>
            <a:r>
              <a:rPr lang="en-US" sz="2400" dirty="0" err="1">
                <a:latin typeface="+mn-lt"/>
              </a:rPr>
              <a:t>một</a:t>
            </a:r>
            <a:r>
              <a:rPr lang="en-US" sz="2400" dirty="0">
                <a:latin typeface="+mn-lt"/>
              </a:rPr>
              <a:t> </a:t>
            </a:r>
            <a:r>
              <a:rPr lang="en-US" sz="2400" dirty="0" err="1">
                <a:latin typeface="+mn-lt"/>
              </a:rPr>
              <a:t>bộ</a:t>
            </a:r>
            <a:r>
              <a:rPr lang="en-US" sz="2400" dirty="0">
                <a:latin typeface="+mn-lt"/>
              </a:rPr>
              <a:t> </a:t>
            </a:r>
            <a:r>
              <a:rPr lang="en-US" sz="2400" dirty="0" err="1">
                <a:latin typeface="+mn-lt"/>
              </a:rPr>
              <a:t>phân</a:t>
            </a:r>
            <a:r>
              <a:rPr lang="en-US" sz="2400" dirty="0">
                <a:latin typeface="+mn-lt"/>
              </a:rPr>
              <a:t> </a:t>
            </a:r>
            <a:r>
              <a:rPr lang="en-US" sz="2400" dirty="0" err="1">
                <a:latin typeface="+mn-lt"/>
              </a:rPr>
              <a:t>loại</a:t>
            </a:r>
            <a:r>
              <a:rPr lang="en-US" sz="2400" dirty="0">
                <a:latin typeface="+mn-lt"/>
              </a:rPr>
              <a:t> </a:t>
            </a:r>
            <a:r>
              <a:rPr lang="en-US" sz="2400" dirty="0" err="1">
                <a:latin typeface="+mn-lt"/>
              </a:rPr>
              <a:t>mạnh</a:t>
            </a:r>
            <a:r>
              <a:rPr lang="en-US" sz="2400" dirty="0">
                <a:latin typeface="+mn-lt"/>
              </a:rPr>
              <a:t> phi </a:t>
            </a:r>
            <a:r>
              <a:rPr lang="en-US" sz="2400" dirty="0" err="1">
                <a:latin typeface="+mn-lt"/>
              </a:rPr>
              <a:t>tuyến</a:t>
            </a:r>
            <a:r>
              <a:rPr lang="en-US" sz="2400" dirty="0">
                <a:latin typeface="+mn-lt"/>
              </a:rPr>
              <a:t>, </a:t>
            </a:r>
            <a:r>
              <a:rPr lang="en-US" sz="2400" dirty="0" err="1">
                <a:latin typeface="+mn-lt"/>
              </a:rPr>
              <a:t>hoạt</a:t>
            </a:r>
            <a:r>
              <a:rPr lang="en-US" sz="2400" dirty="0">
                <a:latin typeface="+mn-lt"/>
              </a:rPr>
              <a:t> </a:t>
            </a:r>
            <a:r>
              <a:rPr lang="en-US" sz="2400" dirty="0" err="1">
                <a:latin typeface="+mn-lt"/>
              </a:rPr>
              <a:t>động</a:t>
            </a:r>
            <a:r>
              <a:rPr lang="en-US" sz="2400" dirty="0">
                <a:latin typeface="+mn-lt"/>
              </a:rPr>
              <a:t> </a:t>
            </a:r>
            <a:r>
              <a:rPr lang="en-US" sz="2400" dirty="0" err="1">
                <a:latin typeface="+mn-lt"/>
              </a:rPr>
              <a:t>bằng</a:t>
            </a:r>
            <a:r>
              <a:rPr lang="en-US" sz="2400" dirty="0">
                <a:latin typeface="+mn-lt"/>
              </a:rPr>
              <a:t> </a:t>
            </a:r>
            <a:r>
              <a:rPr lang="en-US" sz="2400" dirty="0" err="1">
                <a:latin typeface="+mn-lt"/>
              </a:rPr>
              <a:t>cách</a:t>
            </a:r>
            <a:r>
              <a:rPr lang="en-US" sz="2400" dirty="0">
                <a:latin typeface="+mn-lt"/>
              </a:rPr>
              <a:t> </a:t>
            </a:r>
            <a:r>
              <a:rPr lang="en-US" sz="2400" dirty="0" err="1">
                <a:latin typeface="+mn-lt"/>
              </a:rPr>
              <a:t>kết</a:t>
            </a:r>
            <a:r>
              <a:rPr lang="en-US" sz="2400" dirty="0">
                <a:latin typeface="+mn-lt"/>
              </a:rPr>
              <a:t> </a:t>
            </a:r>
            <a:r>
              <a:rPr lang="en-US" sz="2400" dirty="0" err="1">
                <a:latin typeface="+mn-lt"/>
              </a:rPr>
              <a:t>hợp</a:t>
            </a:r>
            <a:r>
              <a:rPr lang="en-US" sz="2400" dirty="0">
                <a:latin typeface="+mn-lt"/>
              </a:rPr>
              <a:t> </a:t>
            </a:r>
            <a:r>
              <a:rPr lang="en-US" sz="2400" dirty="0" err="1">
                <a:latin typeface="+mn-lt"/>
              </a:rPr>
              <a:t>các</a:t>
            </a:r>
            <a:r>
              <a:rPr lang="en-US" sz="2400" dirty="0">
                <a:latin typeface="+mn-lt"/>
              </a:rPr>
              <a:t> </a:t>
            </a:r>
            <a:r>
              <a:rPr lang="en-US" sz="2400" dirty="0" err="1">
                <a:latin typeface="+mn-lt"/>
              </a:rPr>
              <a:t>bộ</a:t>
            </a:r>
            <a:r>
              <a:rPr lang="en-US" sz="2400" dirty="0">
                <a:latin typeface="+mn-lt"/>
              </a:rPr>
              <a:t> </a:t>
            </a:r>
            <a:r>
              <a:rPr lang="en-US" sz="2400" dirty="0" err="1">
                <a:latin typeface="+mn-lt"/>
              </a:rPr>
              <a:t>phân</a:t>
            </a:r>
            <a:r>
              <a:rPr lang="en-US" sz="2400" dirty="0">
                <a:latin typeface="+mn-lt"/>
              </a:rPr>
              <a:t> </a:t>
            </a:r>
            <a:r>
              <a:rPr lang="en-US" sz="2400" dirty="0" err="1">
                <a:latin typeface="+mn-lt"/>
              </a:rPr>
              <a:t>loại</a:t>
            </a:r>
            <a:r>
              <a:rPr lang="en-US" sz="2400" dirty="0">
                <a:latin typeface="+mn-lt"/>
              </a:rPr>
              <a:t> </a:t>
            </a:r>
            <a:r>
              <a:rPr lang="en-US" sz="2400" dirty="0" err="1">
                <a:latin typeface="+mn-lt"/>
              </a:rPr>
              <a:t>yếu</a:t>
            </a:r>
            <a:r>
              <a:rPr lang="en-US" sz="2400" dirty="0">
                <a:latin typeface="+mn-lt"/>
              </a:rPr>
              <a:t>:</a:t>
            </a:r>
            <a:br>
              <a:rPr lang="en-US" sz="2400" dirty="0">
                <a:latin typeface="+mn-lt"/>
              </a:rPr>
            </a:br>
            <a:br>
              <a:rPr lang="en-US" sz="2400" dirty="0">
                <a:latin typeface="+mn-lt"/>
              </a:rPr>
            </a:br>
            <a:r>
              <a:rPr lang="en-US" sz="2400" dirty="0">
                <a:latin typeface="+mn-lt"/>
              </a:rPr>
              <a:t>	1. </a:t>
            </a:r>
            <a:r>
              <a:rPr lang="en-US" sz="2400" dirty="0" err="1">
                <a:latin typeface="+mn-lt"/>
              </a:rPr>
              <a:t>Đánh</a:t>
            </a:r>
            <a:r>
              <a:rPr lang="en-US" sz="2400" dirty="0">
                <a:latin typeface="+mn-lt"/>
              </a:rPr>
              <a:t> </a:t>
            </a:r>
            <a:r>
              <a:rPr lang="en-US" sz="2400" dirty="0" err="1">
                <a:latin typeface="+mn-lt"/>
              </a:rPr>
              <a:t>dấu</a:t>
            </a:r>
            <a:r>
              <a:rPr lang="en-US" sz="2400" dirty="0">
                <a:latin typeface="+mn-lt"/>
              </a:rPr>
              <a:t> </a:t>
            </a:r>
            <a:r>
              <a:rPr lang="en-US" sz="2400" dirty="0" err="1">
                <a:latin typeface="+mn-lt"/>
              </a:rPr>
              <a:t>trọng</a:t>
            </a:r>
            <a:r>
              <a:rPr lang="en-US" sz="2400" dirty="0">
                <a:latin typeface="+mn-lt"/>
              </a:rPr>
              <a:t> </a:t>
            </a:r>
            <a:r>
              <a:rPr lang="en-US" sz="2400" dirty="0" err="1">
                <a:latin typeface="+mn-lt"/>
              </a:rPr>
              <a:t>số</a:t>
            </a:r>
            <a:r>
              <a:rPr lang="en-US" sz="2400" dirty="0">
                <a:latin typeface="+mn-lt"/>
              </a:rPr>
              <a:t> </a:t>
            </a:r>
            <a:r>
              <a:rPr lang="en-US" sz="2400" dirty="0" err="1">
                <a:latin typeface="+mn-lt"/>
              </a:rPr>
              <a:t>các</a:t>
            </a:r>
            <a:r>
              <a:rPr lang="en-US" sz="2400" dirty="0">
                <a:latin typeface="+mn-lt"/>
              </a:rPr>
              <a:t> </a:t>
            </a:r>
            <a:r>
              <a:rPr lang="en-US" sz="2400" dirty="0" err="1">
                <a:latin typeface="+mn-lt"/>
              </a:rPr>
              <a:t>mẫu</a:t>
            </a:r>
            <a:br>
              <a:rPr lang="en-US" sz="2400" dirty="0">
                <a:latin typeface="+mn-lt"/>
              </a:rPr>
            </a:br>
            <a:br>
              <a:rPr lang="en-US" sz="2400" dirty="0">
                <a:latin typeface="+mn-lt"/>
              </a:rPr>
            </a:br>
            <a:r>
              <a:rPr lang="en-US" sz="2400" dirty="0">
                <a:latin typeface="+mn-lt"/>
              </a:rPr>
              <a:t>	2. Sau </a:t>
            </a:r>
            <a:r>
              <a:rPr lang="en-US" sz="2400" dirty="0" err="1">
                <a:latin typeface="+mn-lt"/>
              </a:rPr>
              <a:t>mỗi</a:t>
            </a:r>
            <a:r>
              <a:rPr lang="en-US" sz="2400" dirty="0">
                <a:latin typeface="+mn-lt"/>
              </a:rPr>
              <a:t> </a:t>
            </a:r>
            <a:r>
              <a:rPr lang="en-US" sz="2400" dirty="0" err="1">
                <a:latin typeface="+mn-lt"/>
              </a:rPr>
              <a:t>bộ</a:t>
            </a:r>
            <a:r>
              <a:rPr lang="en-US" sz="2400" dirty="0">
                <a:latin typeface="+mn-lt"/>
              </a:rPr>
              <a:t> </a:t>
            </a:r>
            <a:r>
              <a:rPr lang="en-US" sz="2400" dirty="0" err="1">
                <a:latin typeface="+mn-lt"/>
              </a:rPr>
              <a:t>phân</a:t>
            </a:r>
            <a:r>
              <a:rPr lang="en-US" sz="2400" dirty="0">
                <a:latin typeface="+mn-lt"/>
              </a:rPr>
              <a:t> </a:t>
            </a:r>
            <a:r>
              <a:rPr lang="en-US" sz="2400" dirty="0" err="1">
                <a:latin typeface="+mn-lt"/>
              </a:rPr>
              <a:t>loại</a:t>
            </a:r>
            <a:r>
              <a:rPr lang="en-US" sz="2400" dirty="0">
                <a:latin typeface="+mn-lt"/>
              </a:rPr>
              <a:t> </a:t>
            </a:r>
            <a:r>
              <a:rPr lang="en-US" sz="2400" dirty="0" err="1">
                <a:latin typeface="+mn-lt"/>
              </a:rPr>
              <a:t>yếu</a:t>
            </a:r>
            <a:r>
              <a:rPr lang="en-US" sz="2400" dirty="0">
                <a:latin typeface="+mn-lt"/>
              </a:rPr>
              <a:t> </a:t>
            </a:r>
            <a:r>
              <a:rPr lang="en-US" sz="2400" dirty="0" err="1">
                <a:latin typeface="+mn-lt"/>
              </a:rPr>
              <a:t>thì</a:t>
            </a:r>
            <a:r>
              <a:rPr lang="en-US" sz="2400" dirty="0">
                <a:latin typeface="+mn-lt"/>
              </a:rPr>
              <a:t> </a:t>
            </a:r>
            <a:r>
              <a:rPr lang="en-US" sz="2400" dirty="0" err="1">
                <a:latin typeface="+mn-lt"/>
              </a:rPr>
              <a:t>cập</a:t>
            </a:r>
            <a:r>
              <a:rPr lang="en-US" sz="2400" dirty="0">
                <a:latin typeface="+mn-lt"/>
              </a:rPr>
              <a:t> </a:t>
            </a:r>
            <a:r>
              <a:rPr lang="en-US" sz="2400" dirty="0" err="1">
                <a:latin typeface="+mn-lt"/>
              </a:rPr>
              <a:t>nhật</a:t>
            </a:r>
            <a:r>
              <a:rPr lang="en-US" sz="2400" dirty="0">
                <a:latin typeface="+mn-lt"/>
              </a:rPr>
              <a:t> </a:t>
            </a:r>
            <a:r>
              <a:rPr lang="en-US" sz="2400" dirty="0" err="1">
                <a:latin typeface="+mn-lt"/>
              </a:rPr>
              <a:t>lại</a:t>
            </a:r>
            <a:r>
              <a:rPr lang="en-US" sz="2400" dirty="0">
                <a:latin typeface="+mn-lt"/>
              </a:rPr>
              <a:t> </a:t>
            </a:r>
            <a:r>
              <a:rPr lang="en-US" sz="2400" dirty="0" err="1">
                <a:latin typeface="+mn-lt"/>
              </a:rPr>
              <a:t>trọng</a:t>
            </a:r>
            <a:r>
              <a:rPr lang="en-US" sz="2400" dirty="0">
                <a:latin typeface="+mn-lt"/>
              </a:rPr>
              <a:t> </a:t>
            </a:r>
            <a:r>
              <a:rPr lang="en-US" sz="2400" dirty="0" err="1">
                <a:latin typeface="+mn-lt"/>
              </a:rPr>
              <a:t>số</a:t>
            </a:r>
            <a:r>
              <a:rPr lang="en-US" sz="2400" dirty="0">
                <a:latin typeface="+mn-lt"/>
              </a:rPr>
              <a:t> (tang </a:t>
            </a:r>
            <a:r>
              <a:rPr lang="en-US" sz="2400" dirty="0" err="1">
                <a:latin typeface="+mn-lt"/>
              </a:rPr>
              <a:t>trọng</a:t>
            </a:r>
            <a:r>
              <a:rPr lang="en-US" sz="2400" dirty="0">
                <a:latin typeface="+mn-lt"/>
              </a:rPr>
              <a:t> </a:t>
            </a:r>
            <a:r>
              <a:rPr lang="en-US" sz="2400" dirty="0" err="1">
                <a:latin typeface="+mn-lt"/>
              </a:rPr>
              <a:t>số</a:t>
            </a:r>
            <a:r>
              <a:rPr lang="en-US" sz="2400" dirty="0">
                <a:latin typeface="+mn-lt"/>
              </a:rPr>
              <a:t> </a:t>
            </a:r>
            <a:r>
              <a:rPr lang="en-US" sz="2400" dirty="0" err="1">
                <a:latin typeface="+mn-lt"/>
              </a:rPr>
              <a:t>các</a:t>
            </a:r>
            <a:r>
              <a:rPr lang="en-US" sz="2400" dirty="0">
                <a:latin typeface="+mn-lt"/>
              </a:rPr>
              <a:t> </a:t>
            </a:r>
            <a:r>
              <a:rPr lang="en-US" sz="2400" dirty="0" err="1">
                <a:latin typeface="+mn-lt"/>
              </a:rPr>
              <a:t>mãu</a:t>
            </a:r>
            <a:r>
              <a:rPr lang="en-US" sz="2400" dirty="0">
                <a:latin typeface="+mn-lt"/>
              </a:rPr>
              <a:t> </a:t>
            </a:r>
            <a:r>
              <a:rPr lang="en-US" sz="2400" dirty="0" err="1">
                <a:latin typeface="+mn-lt"/>
              </a:rPr>
              <a:t>nhận</a:t>
            </a:r>
            <a:r>
              <a:rPr lang="en-US" sz="2400" dirty="0">
                <a:latin typeface="+mn-lt"/>
              </a:rPr>
              <a:t> </a:t>
            </a:r>
            <a:r>
              <a:rPr lang="en-US" sz="2400" dirty="0" err="1">
                <a:latin typeface="+mn-lt"/>
              </a:rPr>
              <a:t>dạng</a:t>
            </a:r>
            <a:r>
              <a:rPr lang="en-US" sz="2400" dirty="0">
                <a:latin typeface="+mn-lt"/>
              </a:rPr>
              <a:t> </a:t>
            </a:r>
            <a:r>
              <a:rPr lang="en-US" sz="2400" dirty="0" err="1">
                <a:latin typeface="+mn-lt"/>
              </a:rPr>
              <a:t>sai</a:t>
            </a:r>
            <a:r>
              <a:rPr lang="en-US" sz="2400" dirty="0">
                <a:latin typeface="+mn-lt"/>
              </a:rPr>
              <a:t>, </a:t>
            </a:r>
            <a:r>
              <a:rPr lang="en-US" sz="2400" dirty="0" err="1">
                <a:latin typeface="+mn-lt"/>
              </a:rPr>
              <a:t>giảm</a:t>
            </a:r>
            <a:r>
              <a:rPr lang="en-US" sz="2400" dirty="0">
                <a:latin typeface="+mn-lt"/>
              </a:rPr>
              <a:t> </a:t>
            </a:r>
            <a:r>
              <a:rPr lang="en-US" sz="2400" dirty="0" err="1">
                <a:latin typeface="+mn-lt"/>
              </a:rPr>
              <a:t>trọng</a:t>
            </a:r>
            <a:r>
              <a:rPr lang="en-US" sz="2400" dirty="0">
                <a:latin typeface="+mn-lt"/>
              </a:rPr>
              <a:t> </a:t>
            </a:r>
            <a:r>
              <a:rPr lang="en-US" sz="2400" dirty="0" err="1">
                <a:latin typeface="+mn-lt"/>
              </a:rPr>
              <a:t>số</a:t>
            </a:r>
            <a:r>
              <a:rPr lang="en-US" sz="2400" dirty="0">
                <a:latin typeface="+mn-lt"/>
              </a:rPr>
              <a:t> </a:t>
            </a:r>
            <a:r>
              <a:rPr lang="en-US" sz="2400" dirty="0" err="1">
                <a:latin typeface="+mn-lt"/>
              </a:rPr>
              <a:t>các</a:t>
            </a:r>
            <a:r>
              <a:rPr lang="en-US" sz="2400" dirty="0">
                <a:latin typeface="+mn-lt"/>
              </a:rPr>
              <a:t> </a:t>
            </a:r>
            <a:r>
              <a:rPr lang="en-US" sz="2400" dirty="0" err="1">
                <a:latin typeface="+mn-lt"/>
              </a:rPr>
              <a:t>mẫu</a:t>
            </a:r>
            <a:r>
              <a:rPr lang="en-US" sz="2400" dirty="0">
                <a:latin typeface="+mn-lt"/>
              </a:rPr>
              <a:t> </a:t>
            </a:r>
            <a:r>
              <a:rPr lang="en-US" sz="2400" dirty="0" err="1">
                <a:latin typeface="+mn-lt"/>
              </a:rPr>
              <a:t>nhận</a:t>
            </a:r>
            <a:r>
              <a:rPr lang="en-US" sz="2400" dirty="0">
                <a:latin typeface="+mn-lt"/>
              </a:rPr>
              <a:t> </a:t>
            </a:r>
            <a:r>
              <a:rPr lang="en-US" sz="2400" dirty="0" err="1">
                <a:latin typeface="+mn-lt"/>
              </a:rPr>
              <a:t>dạng</a:t>
            </a:r>
            <a:r>
              <a:rPr lang="en-US" sz="2400" dirty="0">
                <a:latin typeface="+mn-lt"/>
              </a:rPr>
              <a:t> </a:t>
            </a:r>
            <a:r>
              <a:rPr lang="en-US" sz="2400" dirty="0" err="1">
                <a:latin typeface="+mn-lt"/>
              </a:rPr>
              <a:t>đúng</a:t>
            </a:r>
            <a:r>
              <a:rPr lang="en-US" sz="2400" dirty="0">
                <a:latin typeface="+mn-lt"/>
              </a:rPr>
              <a:t>).</a:t>
            </a:r>
            <a:br>
              <a:rPr lang="en-US" sz="2400" dirty="0">
                <a:latin typeface="+mn-lt"/>
              </a:rPr>
            </a:br>
            <a:br>
              <a:rPr lang="en-US" sz="2400" dirty="0">
                <a:latin typeface="+mn-lt"/>
              </a:rPr>
            </a:br>
            <a:r>
              <a:rPr lang="en-US" sz="2400" dirty="0">
                <a:latin typeface="+mn-lt"/>
              </a:rPr>
              <a:t>	3. </a:t>
            </a:r>
            <a:r>
              <a:rPr lang="en-US" sz="2400" dirty="0" err="1">
                <a:latin typeface="+mn-lt"/>
              </a:rPr>
              <a:t>Kết</a:t>
            </a:r>
            <a:r>
              <a:rPr lang="en-US" sz="2400" dirty="0">
                <a:latin typeface="+mn-lt"/>
              </a:rPr>
              <a:t> </a:t>
            </a:r>
            <a:r>
              <a:rPr lang="en-US" sz="2400" dirty="0" err="1">
                <a:latin typeface="+mn-lt"/>
              </a:rPr>
              <a:t>hợp</a:t>
            </a:r>
            <a:r>
              <a:rPr lang="en-US" sz="2400" dirty="0">
                <a:latin typeface="+mn-lt"/>
              </a:rPr>
              <a:t> </a:t>
            </a:r>
            <a:r>
              <a:rPr lang="en-US" sz="2400" dirty="0" err="1">
                <a:latin typeface="+mn-lt"/>
              </a:rPr>
              <a:t>các</a:t>
            </a:r>
            <a:r>
              <a:rPr lang="en-US" sz="2400" dirty="0">
                <a:latin typeface="+mn-lt"/>
              </a:rPr>
              <a:t> </a:t>
            </a:r>
            <a:r>
              <a:rPr lang="en-US" sz="2400" dirty="0" err="1">
                <a:latin typeface="+mn-lt"/>
              </a:rPr>
              <a:t>bộ</a:t>
            </a:r>
            <a:r>
              <a:rPr lang="en-US" sz="2400" dirty="0">
                <a:latin typeface="+mn-lt"/>
              </a:rPr>
              <a:t> </a:t>
            </a:r>
            <a:r>
              <a:rPr lang="en-US" sz="2400" dirty="0" err="1">
                <a:latin typeface="+mn-lt"/>
              </a:rPr>
              <a:t>phân</a:t>
            </a:r>
            <a:r>
              <a:rPr lang="en-US" sz="2400" dirty="0">
                <a:latin typeface="+mn-lt"/>
              </a:rPr>
              <a:t> </a:t>
            </a:r>
            <a:r>
              <a:rPr lang="en-US" sz="2400" dirty="0" err="1">
                <a:latin typeface="+mn-lt"/>
              </a:rPr>
              <a:t>loại</a:t>
            </a:r>
            <a:r>
              <a:rPr lang="en-US" sz="2400" dirty="0">
                <a:latin typeface="+mn-lt"/>
              </a:rPr>
              <a:t> </a:t>
            </a:r>
            <a:r>
              <a:rPr lang="en-US" sz="2400" dirty="0" err="1">
                <a:latin typeface="+mn-lt"/>
              </a:rPr>
              <a:t>yếu</a:t>
            </a:r>
            <a:r>
              <a:rPr lang="en-US" sz="2400" dirty="0">
                <a:latin typeface="+mn-lt"/>
              </a:rPr>
              <a:t> </a:t>
            </a:r>
            <a:r>
              <a:rPr lang="en-US" sz="2400" dirty="0" err="1">
                <a:latin typeface="+mn-lt"/>
              </a:rPr>
              <a:t>lại</a:t>
            </a:r>
            <a:r>
              <a:rPr lang="en-US" sz="2400" dirty="0">
                <a:latin typeface="+mn-lt"/>
              </a:rPr>
              <a:t> </a:t>
            </a:r>
            <a:r>
              <a:rPr lang="en-US" sz="2400" dirty="0" err="1">
                <a:latin typeface="+mn-lt"/>
              </a:rPr>
              <a:t>với</a:t>
            </a:r>
            <a:r>
              <a:rPr lang="en-US" sz="2400" dirty="0">
                <a:latin typeface="+mn-lt"/>
              </a:rPr>
              <a:t> </a:t>
            </a:r>
            <a:r>
              <a:rPr lang="en-US" sz="2400" dirty="0" err="1">
                <a:latin typeface="+mn-lt"/>
              </a:rPr>
              <a:t>nhau</a:t>
            </a:r>
            <a:r>
              <a:rPr lang="en-US" sz="2400" dirty="0">
                <a:latin typeface="+mn-lt"/>
              </a:rPr>
              <a:t>.</a:t>
            </a:r>
            <a:br>
              <a:rPr lang="en-US" sz="2400" dirty="0">
                <a:latin typeface="+mn-lt"/>
              </a:rPr>
            </a:br>
            <a:r>
              <a:rPr lang="en-US" sz="2400" dirty="0">
                <a:latin typeface="+mn-lt"/>
              </a:rPr>
              <a:t>	</a:t>
            </a:r>
          </a:p>
        </p:txBody>
      </p:sp>
      <p:pic>
        <p:nvPicPr>
          <p:cNvPr id="3" name="Picture 2">
            <a:extLst>
              <a:ext uri="{FF2B5EF4-FFF2-40B4-BE49-F238E27FC236}">
                <a16:creationId xmlns:a16="http://schemas.microsoft.com/office/drawing/2014/main" id="{DC173885-23F7-42EF-9FFE-A97AF5C2E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pic>
        <p:nvPicPr>
          <p:cNvPr id="5" name="Picture 4">
            <a:extLst>
              <a:ext uri="{FF2B5EF4-FFF2-40B4-BE49-F238E27FC236}">
                <a16:creationId xmlns:a16="http://schemas.microsoft.com/office/drawing/2014/main" id="{584BFB1D-D172-4DD1-811E-F554933B8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4754" y="2350259"/>
            <a:ext cx="3581228" cy="3546957"/>
          </a:xfrm>
          <a:prstGeom prst="rect">
            <a:avLst/>
          </a:prstGeom>
        </p:spPr>
      </p:pic>
      <p:sp>
        <p:nvSpPr>
          <p:cNvPr id="10" name="Title 1">
            <a:extLst>
              <a:ext uri="{FF2B5EF4-FFF2-40B4-BE49-F238E27FC236}">
                <a16:creationId xmlns:a16="http://schemas.microsoft.com/office/drawing/2014/main" id="{895BA633-DB04-4425-900F-75A83F59AA73}"/>
              </a:ext>
            </a:extLst>
          </p:cNvPr>
          <p:cNvSpPr txBox="1">
            <a:spLocks/>
          </p:cNvSpPr>
          <p:nvPr/>
        </p:nvSpPr>
        <p:spPr>
          <a:xfrm>
            <a:off x="1610208" y="281610"/>
            <a:ext cx="5996540" cy="111318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2.2.3 </a:t>
            </a:r>
            <a:r>
              <a:rPr lang="en-US" b="1" dirty="0" err="1"/>
              <a:t>Huấn</a:t>
            </a:r>
            <a:r>
              <a:rPr lang="en-US" b="1" dirty="0"/>
              <a:t> </a:t>
            </a:r>
            <a:r>
              <a:rPr lang="en-US" b="1" dirty="0" err="1"/>
              <a:t>luyện</a:t>
            </a:r>
            <a:r>
              <a:rPr lang="en-US" b="1" dirty="0"/>
              <a:t> AdaBoost</a:t>
            </a:r>
          </a:p>
        </p:txBody>
      </p:sp>
    </p:spTree>
    <p:extLst>
      <p:ext uri="{BB962C8B-B14F-4D97-AF65-F5344CB8AC3E}">
        <p14:creationId xmlns:p14="http://schemas.microsoft.com/office/powerpoint/2010/main" val="305121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C8BB24-AF2C-4115-9A06-A23BB7B9D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519" y="579062"/>
            <a:ext cx="6106377" cy="2200582"/>
          </a:xfrm>
          <a:prstGeom prst="rect">
            <a:avLst/>
          </a:prstGeom>
        </p:spPr>
      </p:pic>
      <p:pic>
        <p:nvPicPr>
          <p:cNvPr id="4" name="Picture 3">
            <a:extLst>
              <a:ext uri="{FF2B5EF4-FFF2-40B4-BE49-F238E27FC236}">
                <a16:creationId xmlns:a16="http://schemas.microsoft.com/office/drawing/2014/main" id="{1F5E3586-C669-46AA-AF16-3825A4040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519" y="3551824"/>
            <a:ext cx="6120368" cy="2200582"/>
          </a:xfrm>
          <a:prstGeom prst="rect">
            <a:avLst/>
          </a:prstGeom>
        </p:spPr>
      </p:pic>
      <p:pic>
        <p:nvPicPr>
          <p:cNvPr id="5" name="Picture 4">
            <a:extLst>
              <a:ext uri="{FF2B5EF4-FFF2-40B4-BE49-F238E27FC236}">
                <a16:creationId xmlns:a16="http://schemas.microsoft.com/office/drawing/2014/main" id="{70FBCF9F-DA46-46DB-AEDA-CC7CECCAB1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4010" y="129208"/>
            <a:ext cx="1098026" cy="1113183"/>
          </a:xfrm>
          <a:prstGeom prst="rect">
            <a:avLst/>
          </a:prstGeom>
        </p:spPr>
      </p:pic>
      <p:sp>
        <p:nvSpPr>
          <p:cNvPr id="6" name="Rectangle 5">
            <a:extLst>
              <a:ext uri="{FF2B5EF4-FFF2-40B4-BE49-F238E27FC236}">
                <a16:creationId xmlns:a16="http://schemas.microsoft.com/office/drawing/2014/main" id="{A93B4001-973E-468A-B8E4-6866290D5624}"/>
              </a:ext>
            </a:extLst>
          </p:cNvPr>
          <p:cNvSpPr/>
          <p:nvPr/>
        </p:nvSpPr>
        <p:spPr>
          <a:xfrm>
            <a:off x="3684301" y="2779644"/>
            <a:ext cx="4172435" cy="523220"/>
          </a:xfrm>
          <a:prstGeom prst="rect">
            <a:avLst/>
          </a:prstGeom>
          <a:noFill/>
        </p:spPr>
        <p:txBody>
          <a:bodyPr wrap="square" lIns="91440" tIns="45720" rIns="91440" bIns="45720">
            <a:spAutoFit/>
          </a:bodyPr>
          <a:lstStyle/>
          <a:p>
            <a:pPr algn="ctr"/>
            <a:r>
              <a:rPr lang="en-US" sz="2800" dirty="0" err="1">
                <a:ln w="0"/>
                <a:effectLst>
                  <a:outerShdw blurRad="38100" dist="19050" dir="2700000" algn="tl" rotWithShape="0">
                    <a:schemeClr val="dk1">
                      <a:alpha val="40000"/>
                    </a:schemeClr>
                  </a:outerShdw>
                </a:effectLst>
              </a:rPr>
              <a:t>Vòng</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lặp</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thứ</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nhất</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18B4AF75-2555-4A90-9AC7-4560CFF90EC7}"/>
              </a:ext>
            </a:extLst>
          </p:cNvPr>
          <p:cNvSpPr/>
          <p:nvPr/>
        </p:nvSpPr>
        <p:spPr>
          <a:xfrm>
            <a:off x="3684301" y="5752406"/>
            <a:ext cx="4172435" cy="523220"/>
          </a:xfrm>
          <a:prstGeom prst="rect">
            <a:avLst/>
          </a:prstGeom>
          <a:noFill/>
        </p:spPr>
        <p:txBody>
          <a:bodyPr wrap="square" lIns="91440" tIns="45720" rIns="91440" bIns="45720">
            <a:spAutoFit/>
          </a:bodyPr>
          <a:lstStyle/>
          <a:p>
            <a:pPr algn="ctr"/>
            <a:r>
              <a:rPr lang="en-US" sz="2800" dirty="0" err="1">
                <a:ln w="0"/>
                <a:effectLst>
                  <a:outerShdw blurRad="38100" dist="19050" dir="2700000" algn="tl" rotWithShape="0">
                    <a:schemeClr val="dk1">
                      <a:alpha val="40000"/>
                    </a:schemeClr>
                  </a:outerShdw>
                </a:effectLst>
              </a:rPr>
              <a:t>Vòng</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lặp</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thứ</a:t>
            </a:r>
            <a:r>
              <a:rPr lang="en-US" sz="2800" dirty="0">
                <a:ln w="0"/>
                <a:effectLst>
                  <a:outerShdw blurRad="38100" dist="19050" dir="2700000" algn="tl" rotWithShape="0">
                    <a:schemeClr val="dk1">
                      <a:alpha val="40000"/>
                    </a:schemeClr>
                  </a:outerShdw>
                </a:effectLst>
              </a:rPr>
              <a:t> 2</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51108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582</TotalTime>
  <Words>1056</Words>
  <Application>Microsoft Office PowerPoint</Application>
  <PresentationFormat>Widescreen</PresentationFormat>
  <Paragraphs>228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Corbel</vt:lpstr>
      <vt:lpstr>Times New Roman</vt:lpstr>
      <vt:lpstr>Parallax</vt:lpstr>
      <vt:lpstr>TRƯỜNG ĐẠI HỌC BÁCH KHOA TP.HCM KHOA ĐIỆN – ĐIỆN TỬ BỘ MÔN ĐIỆN TỬ</vt:lpstr>
      <vt:lpstr>PowerPoint Presentation</vt:lpstr>
      <vt:lpstr>PowerPoint Presentation</vt:lpstr>
      <vt:lpstr>PowerPoint Presentation</vt:lpstr>
      <vt:lpstr>2.1 Haar Cascade  2.2.1 Đặc trưng Haar  2.2.2 Tính ảnh tích phân  2.2.3 Huấn luyện AdaBoost  2.2.4 Mô hình phân tầng Cascade </vt:lpstr>
      <vt:lpstr>2.2.1 Đặc trưng Haar</vt:lpstr>
      <vt:lpstr>2.2.2 Tính Integral image</vt:lpstr>
      <vt:lpstr>- AdaBoost là một bộ phân loại mạnh phi tuyến, hoạt động bằng cách kết hợp các bộ phân loại yếu:   1. Đánh dấu trọng số các mẫu   2. Sau mỗi bộ phân loại yếu thì cập nhật lại trọng số (tang trọng số các mãu nhận dạng sai, giảm trọng số các mẫu nhận dạng đúng).   3. Kết hợp các bộ phân loại yếu lại với nhau.  </vt:lpstr>
      <vt:lpstr>PowerPoint Presentation</vt:lpstr>
      <vt:lpstr>PowerPoint Presentation</vt:lpstr>
      <vt:lpstr>2.2.4 Mô hình phân tầng Cascade</vt:lpstr>
      <vt:lpstr>Ở mỗi bộ phân loại, giá trị ngưỡng là kết quả quả quá trình huấn luyện được mô tả như sau:   - Mẫu huấn luyện gồm có tập ảnh dương (có vật thể), tập ảnh âm (không có vật thể).   - Quy định số lượng bộ phân loại.   - Ở mỗi bộ phân loại, ta đưa ngẫu nhiên một số lượng đặc trưng và ảnh dương. Chương trình sẽ  tính đưa ra tỉ lệ nhận dạng đúng và sai. Sau mỗi lần lặp sẽ tăng số lượng đặc trưng và cập nhật lỉ lệ mới. Chương trình dừng lại khi hai tỉ lệ này bằng nhau, đây cũng là ngưỡng cần tìm.</vt:lpstr>
      <vt:lpstr>2.2 Hệ màu RGB</vt:lpstr>
      <vt:lpstr>2.3 Thuật toán K-NN</vt:lpstr>
      <vt:lpstr>2.3 Thuật toán K-NN</vt:lpstr>
      <vt:lpstr>2.4 Thư viện OPENCV</vt:lpstr>
      <vt:lpstr>3.1 Yêu cầu đặt ra và chuẩn bị  - Độ chính xác cao ( trên 90%).  - Thời gian nhạn dạng và phân loại 1 trái nhỏ hơn 0.5 giây.  - Chuẩn bị: Thu thập dữ liệu huấn luyện. </vt:lpstr>
      <vt:lpstr>3.2 Huấn luyện Haar Cascade</vt:lpstr>
      <vt:lpstr>3.3 Tìm đặc trưng để ứng dụng K-NN</vt:lpstr>
      <vt:lpstr>3.4 Sơ đồ khối</vt:lpstr>
      <vt:lpstr>3.4.1 Tạo dữ liệu training cho K-NN</vt:lpstr>
      <vt:lpstr>3.4.2 Tìm vùng chứa trái Sơri</vt:lpstr>
      <vt:lpstr>PowerPoint Presentation</vt:lpstr>
      <vt:lpstr>PowerPoint Presentation</vt:lpstr>
      <vt:lpstr>PowerPoint Presentation</vt:lpstr>
      <vt:lpstr>PowerPoint Presentation</vt:lpstr>
      <vt:lpstr>5.1 Đánh giá</vt:lpstr>
      <vt:lpstr>PowerPoint Presentation</vt:lpstr>
      <vt:lpstr>5.2 Hướng phát triển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Phương Nam Trần</dc:creator>
  <cp:lastModifiedBy>Phương Nam Trần</cp:lastModifiedBy>
  <cp:revision>39</cp:revision>
  <dcterms:created xsi:type="dcterms:W3CDTF">2019-06-07T18:34:35Z</dcterms:created>
  <dcterms:modified xsi:type="dcterms:W3CDTF">2019-06-12T18:29:23Z</dcterms:modified>
</cp:coreProperties>
</file>