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y="5143500" cx="9144000"/>
  <p:notesSz cx="6858000" cy="9144000"/>
  <p:embeddedFontLst>
    <p:embeddedFont>
      <p:font typeface="Roboto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font" Target="fonts/RobotoLight-boldItalic.fntdata"/><Relationship Id="rId11" Type="http://customschemas.google.com/relationships/presentationmetadata" Target="metadata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Light-regular.fntdata"/><Relationship Id="rId8" Type="http://schemas.openxmlformats.org/officeDocument/2006/relationships/font" Target="fonts/RobotoLight-bold.fntdata"/><Relationship Id="rId9" Type="http://schemas.openxmlformats.org/officeDocument/2006/relationships/font" Target="fonts/RobotoLight-italic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508a428b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5508a428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subTitle"/>
          </p:nvPr>
        </p:nvSpPr>
        <p:spPr>
          <a:xfrm>
            <a:off x="1371600" y="2700325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9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 rot="5400000">
            <a:off x="2874751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 rot="5400000">
            <a:off x="5463751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57200" y="205975"/>
            <a:ext cx="763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6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22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6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600"/>
            </a:lvl5pPr>
            <a:lvl6pPr indent="-3238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6pPr>
            <a:lvl7pPr indent="-3238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7pPr>
            <a:lvl8pPr indent="-3238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8pPr>
            <a:lvl9pPr indent="-3238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00"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1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A86E8"/>
            </a:gs>
            <a:gs pos="100000">
              <a:srgbClr val="9900FF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Light"/>
              <a:buNone/>
              <a:defRPr b="0" i="0" sz="3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Light"/>
              <a:buChar char="•"/>
              <a:defRPr b="0" i="0" sz="2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 Light"/>
              <a:buChar char="–"/>
              <a:defRPr b="0" i="0" sz="2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Light"/>
              <a:buChar char="•"/>
              <a:defRPr b="0" i="0" sz="23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–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»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Light"/>
              <a:buChar char="•"/>
              <a:defRPr b="0" i="0" sz="1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2"/>
          <p:cNvSpPr txBox="1"/>
          <p:nvPr/>
        </p:nvSpPr>
        <p:spPr>
          <a:xfrm>
            <a:off x="499875" y="4731419"/>
            <a:ext cx="17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Slides (GPT)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100" y="351325"/>
            <a:ext cx="566700" cy="566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508a428bc_0_1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Smart Slides</a:t>
            </a:r>
            <a:endParaRPr/>
          </a:p>
        </p:txBody>
      </p:sp>
      <p:sp>
        <p:nvSpPr>
          <p:cNvPr id="87" name="Google Shape;87;g25508a428bc_0_1"/>
          <p:cNvSpPr txBox="1"/>
          <p:nvPr>
            <p:ph idx="1" type="subTitle"/>
          </p:nvPr>
        </p:nvSpPr>
        <p:spPr>
          <a:xfrm>
            <a:off x="1371600" y="2700325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Install the GPT Smart Slides </a:t>
            </a:r>
            <a:r>
              <a:rPr lang="en-US"/>
              <a:t>plugin to create presentations like this in a flash</a:t>
            </a:r>
            <a:endParaRPr/>
          </a:p>
        </p:txBody>
      </p:sp>
      <p:pic>
        <p:nvPicPr>
          <p:cNvPr id="88" name="Google Shape;88;g25508a428b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550" y="638925"/>
            <a:ext cx="958900" cy="9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China's transformation into the world's 2nd largest economy</a:t>
            </a:r>
          </a:p>
          <a:p>
            <a:r>
              <a:t>Rapid growth over the past few decades</a:t>
            </a:r>
          </a:p>
          <a:p>
            <a:r>
              <a:t>Key factors: Economic reforms, investment, manufacturing focus, global positioning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China's Macroeconomic Scenario (2010-2020)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Potential GDP growth likely to moderate</a:t>
            </a:r>
          </a:p>
          <a:p>
            <a:r>
              <a:t>Actual GDP to grow as fast as potential GDP</a:t>
            </a:r>
          </a:p>
          <a:p>
            <a:r>
              <a:t>China's total economy may surpass the U.S. between 2020-2030</a:t>
            </a:r>
          </a:p>
          <a:p>
            <a:r>
              <a:t>Link to full article: [China through 2020 - a macroeconomic scenario](http://documents.worldbank.org/curated/en/181461468242964739/China-through-2020-a-macroeconomic-scenario)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Update &amp; Growth Rate (2014)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GDP expanded by 7.4% in 2014</a:t>
            </a:r>
          </a:p>
          <a:p>
            <a:r>
              <a:t>Slower than the 10% annual growth rate of previous decades</a:t>
            </a:r>
          </a:p>
          <a:p>
            <a:r>
              <a:t>Real estate correction and industrial adjustments affected growth</a:t>
            </a:r>
          </a:p>
          <a:p>
            <a:r>
              <a:t>Link to full article: [China economic update](http://documents.worldbank.org/curated/en/526971468001756352/China-economic-update)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State-Owned Enterprises Contribution (2017)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SOEs contribute 23-28% to China's GDP</a:t>
            </a:r>
          </a:p>
          <a:p>
            <a:r>
              <a:t>Share in employment between 5-16%</a:t>
            </a:r>
          </a:p>
          <a:p>
            <a:r>
              <a:t>Link to full article: [How Much Do State-Owned Enterprises Contribute to China's GDP and Employment?](http://documents.worldbank.org/curated/en/449701565248091726/How-Much-Do-State-Owned-Enterprises-Contribute-to-China-s-GDP-and-Employment)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COVID-19 on GDP (2020)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COVID-19 delivered a significant global shock</a:t>
            </a:r>
          </a:p>
          <a:p>
            <a:r>
              <a:t>Potential GDP fall by 2% below the benchmark</a:t>
            </a:r>
          </a:p>
          <a:p>
            <a:r>
              <a:t>Link to full article: [The Potential Impact of COVID-19 on GDP and Trade](http://documents.worldbank.org/curated/en/295991586526445673/The-Potential-Impact-of-COVID-19-on-GDP-and-Trade-A-Preliminary-Assessment)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China's GDP in U.S. Dollars (1980-1991)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Per capita GDP was $300 to $370 in 1980-1991</a:t>
            </a:r>
          </a:p>
          <a:p>
            <a:r>
              <a:t>Purchasing power parity approach shows $1,227 to $1,663 in 1991</a:t>
            </a:r>
          </a:p>
          <a:p>
            <a:r>
              <a:t>Link to full article: [China's GDP in U.S. dollars based on purchasing power parity](http://documents.worldbank.org/curated/en/586851468770415786/Chinas-GDP-in-U-S-dollars-based-on-purchasing-power-parity)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China's rise to the 2nd largest economy is a result of strategic reforms and investments</a:t>
            </a:r>
          </a:p>
          <a:p>
            <a:r>
              <a:t>Challenges and opportunities lie ahead in maintaining growth and global positioning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