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63"/>
  </p:notesMasterIdLst>
  <p:handoutMasterIdLst>
    <p:handoutMasterId r:id="rId64"/>
  </p:handoutMasterIdLst>
  <p:sldIdLst>
    <p:sldId id="351" r:id="rId5"/>
    <p:sldId id="258" r:id="rId6"/>
    <p:sldId id="291" r:id="rId7"/>
    <p:sldId id="385" r:id="rId8"/>
    <p:sldId id="301" r:id="rId9"/>
    <p:sldId id="302" r:id="rId10"/>
    <p:sldId id="303" r:id="rId11"/>
    <p:sldId id="279" r:id="rId12"/>
    <p:sldId id="304" r:id="rId13"/>
    <p:sldId id="431" r:id="rId14"/>
    <p:sldId id="432" r:id="rId15"/>
    <p:sldId id="433" r:id="rId16"/>
    <p:sldId id="434" r:id="rId17"/>
    <p:sldId id="435" r:id="rId18"/>
    <p:sldId id="436" r:id="rId19"/>
    <p:sldId id="437" r:id="rId20"/>
    <p:sldId id="438" r:id="rId21"/>
    <p:sldId id="439" r:id="rId22"/>
    <p:sldId id="440" r:id="rId23"/>
    <p:sldId id="441" r:id="rId24"/>
    <p:sldId id="311" r:id="rId25"/>
    <p:sldId id="386" r:id="rId26"/>
    <p:sldId id="373" r:id="rId27"/>
    <p:sldId id="323" r:id="rId28"/>
    <p:sldId id="324" r:id="rId29"/>
    <p:sldId id="320" r:id="rId30"/>
    <p:sldId id="321" r:id="rId31"/>
    <p:sldId id="387" r:id="rId32"/>
    <p:sldId id="307" r:id="rId33"/>
    <p:sldId id="322" r:id="rId34"/>
    <p:sldId id="388" r:id="rId35"/>
    <p:sldId id="312" r:id="rId36"/>
    <p:sldId id="390" r:id="rId37"/>
    <p:sldId id="309" r:id="rId38"/>
    <p:sldId id="308" r:id="rId39"/>
    <p:sldId id="310" r:id="rId40"/>
    <p:sldId id="391" r:id="rId41"/>
    <p:sldId id="392" r:id="rId42"/>
    <p:sldId id="393" r:id="rId43"/>
    <p:sldId id="366" r:id="rId44"/>
    <p:sldId id="370" r:id="rId45"/>
    <p:sldId id="369" r:id="rId46"/>
    <p:sldId id="371" r:id="rId47"/>
    <p:sldId id="368" r:id="rId48"/>
    <p:sldId id="378" r:id="rId49"/>
    <p:sldId id="380" r:id="rId50"/>
    <p:sldId id="382" r:id="rId51"/>
    <p:sldId id="381" r:id="rId52"/>
    <p:sldId id="379" r:id="rId53"/>
    <p:sldId id="400" r:id="rId54"/>
    <p:sldId id="427" r:id="rId55"/>
    <p:sldId id="428" r:id="rId56"/>
    <p:sldId id="429" r:id="rId57"/>
    <p:sldId id="347" r:id="rId58"/>
    <p:sldId id="344" r:id="rId59"/>
    <p:sldId id="430" r:id="rId60"/>
    <p:sldId id="395" r:id="rId61"/>
    <p:sldId id="397" r:id="rId62"/>
  </p:sldIdLst>
  <p:sldSz cx="12192000" cy="6858000"/>
  <p:notesSz cx="6858000" cy="9144000"/>
  <p:custDataLst>
    <p:tags r:id="rId6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9E99A-2313-4FAE-BFC6-1548BF2359AE}" v="1621" dt="2019-10-10T23:17:57.330"/>
  </p1510:revLst>
</p1510:revInfo>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46" autoAdjust="0"/>
  </p:normalViewPr>
  <p:slideViewPr>
    <p:cSldViewPr snapToGrid="0">
      <p:cViewPr varScale="1">
        <p:scale>
          <a:sx n="87" d="100"/>
          <a:sy n="87" d="100"/>
        </p:scale>
        <p:origin x="57" y="681"/>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udert\Documents\EVE\Hydra\perf%20data\perf%20data%20ICX.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Sheet3!$B$1</c:f>
              <c:strCache>
                <c:ptCount val="1"/>
                <c:pt idx="0">
                  <c:v>ns</c:v>
                </c:pt>
              </c:strCache>
            </c:strRef>
          </c:tx>
          <c:spPr>
            <a:ln w="28575" cap="rnd">
              <a:solidFill>
                <a:schemeClr val="accent1"/>
              </a:solidFill>
              <a:round/>
            </a:ln>
            <a:effectLst/>
          </c:spPr>
          <c:marker>
            <c:symbol val="none"/>
          </c:marker>
          <c:cat>
            <c:strRef>
              <c:f>Sheet3!$A$2:$A$15</c:f>
              <c:strCache>
                <c:ptCount val="14"/>
                <c:pt idx="0">
                  <c:v>L1 cache reference </c:v>
                </c:pt>
                <c:pt idx="1">
                  <c:v>Branch mispredict </c:v>
                </c:pt>
                <c:pt idx="2">
                  <c:v>L2 cache reference </c:v>
                </c:pt>
                <c:pt idx="3">
                  <c:v>Mutex lock/unlock </c:v>
                </c:pt>
                <c:pt idx="4">
                  <c:v>Main memory reference </c:v>
                </c:pt>
                <c:pt idx="5">
                  <c:v>Compress 1K bytes with Zippy </c:v>
                </c:pt>
                <c:pt idx="6">
                  <c:v>Read 1 MB sequentially from memory </c:v>
                </c:pt>
                <c:pt idx="7">
                  <c:v>Send 1K bytes over 1 Gbps network </c:v>
                </c:pt>
                <c:pt idx="8">
                  <c:v>Read 1 MB sequentially from SSD</c:v>
                </c:pt>
                <c:pt idx="9">
                  <c:v>Read 4K randomly from SSD </c:v>
                </c:pt>
                <c:pt idx="10">
                  <c:v>Round trip within same datacenter </c:v>
                </c:pt>
                <c:pt idx="11">
                  <c:v>Read 1 MB sequentially from disk </c:v>
                </c:pt>
                <c:pt idx="12">
                  <c:v>Disk seek </c:v>
                </c:pt>
                <c:pt idx="13">
                  <c:v>Send packet CA-&gt;Netherlands-&gt;CA	 </c:v>
                </c:pt>
              </c:strCache>
            </c:strRef>
          </c:cat>
          <c:val>
            <c:numRef>
              <c:f>Sheet3!$B$2:$B$15</c:f>
              <c:numCache>
                <c:formatCode>General</c:formatCode>
                <c:ptCount val="14"/>
                <c:pt idx="0">
                  <c:v>1</c:v>
                </c:pt>
                <c:pt idx="1">
                  <c:v>3</c:v>
                </c:pt>
                <c:pt idx="2">
                  <c:v>4</c:v>
                </c:pt>
                <c:pt idx="3">
                  <c:v>17</c:v>
                </c:pt>
                <c:pt idx="4">
                  <c:v>100</c:v>
                </c:pt>
                <c:pt idx="5">
                  <c:v>2000</c:v>
                </c:pt>
                <c:pt idx="6">
                  <c:v>4000</c:v>
                </c:pt>
                <c:pt idx="7">
                  <c:v>31000</c:v>
                </c:pt>
                <c:pt idx="8">
                  <c:v>62000</c:v>
                </c:pt>
                <c:pt idx="9">
                  <c:v>150000</c:v>
                </c:pt>
                <c:pt idx="10">
                  <c:v>500000</c:v>
                </c:pt>
                <c:pt idx="11">
                  <c:v>947000</c:v>
                </c:pt>
                <c:pt idx="12">
                  <c:v>3000000</c:v>
                </c:pt>
                <c:pt idx="13">
                  <c:v>150000000</c:v>
                </c:pt>
              </c:numCache>
            </c:numRef>
          </c:val>
          <c:smooth val="0"/>
          <c:extLst>
            <c:ext xmlns:c16="http://schemas.microsoft.com/office/drawing/2014/chart" uri="{C3380CC4-5D6E-409C-BE32-E72D297353CC}">
              <c16:uniqueId val="{00000000-5017-4729-819C-472D1F2866A1}"/>
            </c:ext>
          </c:extLst>
        </c:ser>
        <c:dLbls>
          <c:showLegendKey val="0"/>
          <c:showVal val="0"/>
          <c:showCatName val="0"/>
          <c:showSerName val="0"/>
          <c:showPercent val="0"/>
          <c:showBubbleSize val="0"/>
        </c:dLbls>
        <c:smooth val="0"/>
        <c:axId val="872276288"/>
        <c:axId val="872273992"/>
      </c:lineChart>
      <c:catAx>
        <c:axId val="872276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2273992"/>
        <c:crosses val="autoZero"/>
        <c:auto val="1"/>
        <c:lblAlgn val="ctr"/>
        <c:lblOffset val="100"/>
        <c:noMultiLvlLbl val="0"/>
      </c:catAx>
      <c:valAx>
        <c:axId val="87227399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2276288"/>
        <c:crossesAt val="1"/>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Constant propagation</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'Sheet12 (3)'!$B$1</c:f>
              <c:strCache>
                <c:ptCount val="1"/>
                <c:pt idx="0">
                  <c:v>no cache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'Sheet12 (3)'!$A$2:$A$8</c:f>
              <c:numCache>
                <c:formatCode>General</c:formatCode>
                <c:ptCount val="7"/>
                <c:pt idx="0">
                  <c:v>1</c:v>
                </c:pt>
                <c:pt idx="1">
                  <c:v>2</c:v>
                </c:pt>
                <c:pt idx="2">
                  <c:v>4</c:v>
                </c:pt>
                <c:pt idx="3">
                  <c:v>5</c:v>
                </c:pt>
                <c:pt idx="4">
                  <c:v>10</c:v>
                </c:pt>
                <c:pt idx="5">
                  <c:v>15</c:v>
                </c:pt>
                <c:pt idx="6">
                  <c:v>20</c:v>
                </c:pt>
              </c:numCache>
            </c:numRef>
          </c:xVal>
          <c:yVal>
            <c:numRef>
              <c:f>'Sheet12 (3)'!$B$2:$B$8</c:f>
              <c:numCache>
                <c:formatCode>General</c:formatCode>
                <c:ptCount val="7"/>
                <c:pt idx="0">
                  <c:v>3000</c:v>
                </c:pt>
                <c:pt idx="1">
                  <c:v>1666.6666666666665</c:v>
                </c:pt>
                <c:pt idx="2">
                  <c:v>882.35294117647061</c:v>
                </c:pt>
                <c:pt idx="3">
                  <c:v>705.88235294117646</c:v>
                </c:pt>
                <c:pt idx="4">
                  <c:v>352.94117647058823</c:v>
                </c:pt>
                <c:pt idx="5">
                  <c:v>235.29411764705881</c:v>
                </c:pt>
                <c:pt idx="6">
                  <c:v>176.47058823529412</c:v>
                </c:pt>
              </c:numCache>
            </c:numRef>
          </c:yVal>
          <c:smooth val="0"/>
          <c:extLst>
            <c:ext xmlns:c16="http://schemas.microsoft.com/office/drawing/2014/chart" uri="{C3380CC4-5D6E-409C-BE32-E72D297353CC}">
              <c16:uniqueId val="{00000000-16E1-492C-B4C1-39004A06E382}"/>
            </c:ext>
          </c:extLst>
        </c:ser>
        <c:ser>
          <c:idx val="1"/>
          <c:order val="1"/>
          <c:tx>
            <c:strRef>
              <c:f>'Sheet12 (3)'!$C$1</c:f>
              <c:strCache>
                <c:ptCount val="1"/>
                <c:pt idx="0">
                  <c:v>with cache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'Sheet12 (3)'!$A$2:$A$8</c:f>
              <c:numCache>
                <c:formatCode>General</c:formatCode>
                <c:ptCount val="7"/>
                <c:pt idx="0">
                  <c:v>1</c:v>
                </c:pt>
                <c:pt idx="1">
                  <c:v>2</c:v>
                </c:pt>
                <c:pt idx="2">
                  <c:v>4</c:v>
                </c:pt>
                <c:pt idx="3">
                  <c:v>5</c:v>
                </c:pt>
                <c:pt idx="4">
                  <c:v>10</c:v>
                </c:pt>
                <c:pt idx="5">
                  <c:v>15</c:v>
                </c:pt>
                <c:pt idx="6">
                  <c:v>20</c:v>
                </c:pt>
              </c:numCache>
            </c:numRef>
          </c:xVal>
          <c:yVal>
            <c:numRef>
              <c:f>'Sheet12 (3)'!$C$2:$C$8</c:f>
              <c:numCache>
                <c:formatCode>General</c:formatCode>
                <c:ptCount val="7"/>
                <c:pt idx="0">
                  <c:v>2200</c:v>
                </c:pt>
                <c:pt idx="1">
                  <c:v>1571.4285714285716</c:v>
                </c:pt>
                <c:pt idx="2">
                  <c:v>1100</c:v>
                </c:pt>
                <c:pt idx="3">
                  <c:v>977.77777777777783</c:v>
                </c:pt>
                <c:pt idx="4">
                  <c:v>880</c:v>
                </c:pt>
                <c:pt idx="5">
                  <c:v>977.77777777777783</c:v>
                </c:pt>
                <c:pt idx="6">
                  <c:v>1100</c:v>
                </c:pt>
              </c:numCache>
            </c:numRef>
          </c:yVal>
          <c:smooth val="0"/>
          <c:extLst>
            <c:ext xmlns:c16="http://schemas.microsoft.com/office/drawing/2014/chart" uri="{C3380CC4-5D6E-409C-BE32-E72D297353CC}">
              <c16:uniqueId val="{00000001-16E1-492C-B4C1-39004A06E382}"/>
            </c:ext>
          </c:extLst>
        </c:ser>
        <c:dLbls>
          <c:showLegendKey val="0"/>
          <c:showVal val="0"/>
          <c:showCatName val="0"/>
          <c:showSerName val="0"/>
          <c:showPercent val="0"/>
          <c:showBubbleSize val="0"/>
        </c:dLbls>
        <c:axId val="819745152"/>
        <c:axId val="819745808"/>
      </c:scatterChart>
      <c:valAx>
        <c:axId val="819745152"/>
        <c:scaling>
          <c:orientation val="minMax"/>
          <c:max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#threads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819745808"/>
        <c:crosses val="autoZero"/>
        <c:crossBetween val="midCat"/>
      </c:valAx>
      <c:valAx>
        <c:axId val="819745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dirty="0"/>
                  <a:t>Wall</a:t>
                </a:r>
                <a:r>
                  <a:rPr lang="en-US" baseline="0" dirty="0"/>
                  <a:t> time in </a:t>
                </a:r>
                <a:r>
                  <a:rPr lang="en-US" dirty="0"/>
                  <a:t>seconds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745152"/>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10/31/2019</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0:30.466"/>
    </inkml:context>
    <inkml:brush xml:id="br0">
      <inkml:brushProperty name="width" value="0.05" units="cm"/>
      <inkml:brushProperty name="height" value="0.05" units="cm"/>
      <inkml:brushProperty name="color" value="#FFFF00"/>
      <inkml:brushProperty name="ignorePressure" value="1"/>
    </inkml:brush>
  </inkml:definitions>
  <inkml:trace contextRef="#ctx0" brushRef="#br0">0 6,'2'-2,"1"-1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6:00.780"/>
    </inkml:context>
    <inkml:brush xml:id="br0">
      <inkml:brushProperty name="width" value="0.2" units="cm"/>
      <inkml:brushProperty name="height" value="0.2" units="cm"/>
      <inkml:brushProperty name="color" value="#FF0066"/>
      <inkml:brushProperty name="ignorePressure" value="1"/>
    </inkml:brush>
  </inkml:definitions>
  <inkml:trace contextRef="#ctx0" brushRef="#br0">179 2,'34'-1,"0"1,28 3,-51-2,0 1,1 0,-1 1,0 0,-1 1,1 0,4 3,-7-3,0-1,0 0,0 0,1 0,-1-1,1-1,3 1,11 0,1-2,2 0,-25 0,284-1,-177 1,-101 0,0 0,0 0,0 1,0 0,0 1,0-1,6 3,-10-2,1-1,-1 1,0 0,0 0,0 1,0-1,0 0,0 1,-1 0,1-1,-1 1,0 0,0 1,0-1,0 0,0 1,8 21,0 1,-2 0,0 1,2 22,-1-12,6 12,-3-12,0 8,-10-34,6 24,11 32,-15-55,1 0,1 0,0-1,1 0,0 0,0 0,2 1,63 69,18 24,-85-98,0 2,0-1,-1 0,0 1,0 0,-1 0,1 3,11 29,-9-31,0 0,1 0,0-1,0 1,1-2,1 1,6 5,-4-4,-2-1,0 1,0 0,0 1,4 8,33 63,-43-77,1-1,-1 1,1-1,1 1,-1-1,1 0,-1-1,1 1,3 1,11 6,20 8,-4-1,-19-10,-1 1,0 0,-1 1,0 1,0 0,-2 1,1 1,-1 0,8 13,-18-24,-1-1,0 1,0 0,0 0,0 0,0 1,0-1,-1 0,1 0,-1 0,1 2,-1-2,-1-1,1 0,0 0,0 0,-1 0,1 0,0 0,-1 0,1 0,-1 0,1 0,-1 0,0-1,1 1,-1 0,0 0,1 0,-1-1,0 1,0 0,0-1,0 1,0-1,0 1,-7 3,1-1,-1 0,1 0,-1-1,0 0,0 0,-1-1,1 0,-1 0,-21 0,-28-3,17 1,-74 1,-36 9,62 2,-1 4,2 4,-24 10,97-24,-1-2,1 0,-1 0,-9-1,19-2,-1 0,0 0,0-1,0 0,1-1,-1 1,0-1,1 0,0-1,-1 0,-5-3,-11-9,0-1,1-1,1-1,0-1,2 0,-3-5,13 12,0-1,1 0,0 0,1-1,0 0,1 0,0-2,-14-31,5 15,-19-38,-9-34,31 71,-1 1,-2 1,-1 0,-15-19,25 42,1 0,0-1,0 1,1-1,0 0,0 0,1 0,0-1,-1-6,2 4,0 1,-1 0,-1 0,0 0,0 1,-1 0,-4-6,-11-17,-15-18,18 28,-17-29,-5-15,17 26,-3 1,-1 1,-3 0,3 9,-24-32,43 53,1-1,0 0,1 0,0 0,-3-10,1-5</inkml:trace>
  <inkml:trace contextRef="#ctx0" brushRef="#br0" timeOffset="456.78">717 251</inkml:trace>
  <inkml:trace contextRef="#ctx0" brushRef="#br0" timeOffset="800.858">705 414,'0'2,"-2"3,-3 5,-1 7,-5 7,-1 0</inkml:trace>
  <inkml:trace contextRef="#ctx0" brushRef="#br0" timeOffset="1136.474">629 689,'0'3,"0"2,0 2,3 8,0 0</inkml:trace>
  <inkml:trace contextRef="#ctx0" brushRef="#br0" timeOffset="1137.474">730 902,'4'2,"10"3,3 1</inkml:trace>
  <inkml:trace contextRef="#ctx0" brushRef="#br0" timeOffset="1467.605">968 952</inkml:trace>
  <inkml:trace contextRef="#ctx0" brushRef="#br0" timeOffset="1975.249">430 414</inkml:trace>
  <inkml:trace contextRef="#ctx0" brushRef="#br0" timeOffset="2312.349">643 502,'2'2,"5"7,7 9,13 3,10 4,-2-2</inkml:trace>
  <inkml:trace contextRef="#ctx0" brushRef="#br0" timeOffset="2662.412">892 677,'2'2,"1"1</inkml:trace>
  <inkml:trace contextRef="#ctx0" brushRef="#br0" timeOffset="2663.412">1005 1015,'0'4,"0"4,0 4,0 1</inkml:trace>
  <inkml:trace contextRef="#ctx0" brushRef="#br0" timeOffset="3000.508">968 1215,'0'7,"4"3,2 1</inkml:trace>
  <inkml:trace contextRef="#ctx0" brushRef="#br0" timeOffset="3408.417">1306 1140</inkml:trace>
  <inkml:trace contextRef="#ctx0" brushRef="#br0" timeOffset="3729.558">1043 878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3:44.284"/>
    </inkml:context>
    <inkml:brush xml:id="br0">
      <inkml:brushProperty name="width" value="0.2" units="cm"/>
      <inkml:brushProperty name="height" value="0.2" units="cm"/>
      <inkml:brushProperty name="color" value="#FF0066"/>
      <inkml:brushProperty name="ignorePressure" value="1"/>
    </inkml:brush>
  </inkml:definitions>
  <inkml:trace contextRef="#ctx0" brushRef="#br0">1 597,'21'0,"0"-2,0-1,0 0,-1-2,1 0,14-7,27-13,28-16,-74 34,88-47,81-55,89-78,-245 166,-2 2,-1 0,-1-2,12-13,-35 32,-1 1,0-1,1 0,-1 1,0-1,0 0,0 0,0 1,0-3,-1 4,0 0,0-1,0 1,0-1,0 1,0 0,0-1,0 1,0-1,0 1,0 0,0-1,0 1,0 0,0-1,-1 1,1 0,0-1,0 1,-1 0,1-1,0 1,0 0,-1 0,1-1,0 1,0 0,-1 0,1-1,0 1,-1 0,1 0,-1 0,1 0,0 0,-1 0,1-1,0 1,-1 0,1 0,-1 0,1 0,0 0,-1 0,1 1,0-1,-1 0,0 0,0 0,0 0,-1 0,1 0,0 0,0 0,0 1,0-1,0 0,0 1,0-1,0 0,0 1,0 0,0-1,0 1,0 0,1-1,-1 1,0 0,0 0,0 0,0 1,0 0,0 0,0 0,0 1,0-1,0 0,0 0,1 1,-1-1,1 2,-1 7,1 0,0 1,1-1,1 4,-2-11,4 36,3-1,0 0,3-1,11 29,-16-51,0-1,-2 1,0 0,0 0,-1 8,0 23,-3 10,1 18,2-41,2 0,2 7,1 1,-1 7,-4-28,2-1,0 0,2 1,0-2,2 5,8 22,1-1,1-2,3 0,23 37,-28-53,77 120,-42-69,-2 3,1 1,3-3,33 35,-68-91,-2 1,9 17,-18-29,-1 1,-1 0,0 0,0 0,-2 0,2 8,1 4,2-1,0 0,1 0,2-1,2 4,18 41,79 253,-105-301,-1-1,0 1,-2 0,0 0,-1 14,1-1,2-1,1 0,1 0,2 0,10 24,-8-25,-1 0,-1 0,-2 1,2 25,-8-54,0 0,0 1,0-1,-1 0,0 0,1 0,-1 0,0 0,-1 0,1 0,0-1,-2 2,-23 31,19-27,2-1,-1 1,1 0,-1 0,-81 151,60-115,-2-1,-23 23,-30 28,-5-3,-4-5,-3-3,-77 49,136-105,-2-3,-1-1,0-2,-4 0,20-13,-1-2,0 0,-19 1,39-6,1-1,-1 0,1 1,-1-1,1-1,-1 1,1 0,-1-1,1 1,-1-1,1 0,0 1,-1-1,1-1,0 1,-1 0,-5-5,0 1,1-1,-4-4,-14-10,-14-2,28 17,1-1,-1 0,2 0,-1-1,-7-7,14 10,0 1,0-1,1 0,0 0,-1 0,1 0,1 0,-1-1,1 1,-1 0,1-1,1 1,-1-1,0 1,1-1,0-15,0 1,1-1,1 0,0-14,1-379,-4 233,1 98,0-95,1 172,-1-1,0 1,1 0,0-1,0 1,1 0,-1 0,2-1,5-9</inkml:trace>
  <inkml:trace contextRef="#ctx0" brushRef="#br0" timeOffset="2366.674">39 710,'8'0,"0"1,0 0,-1 0,1 1,0 0,0 1,-1-1,1 1,-1 1,0 0,0 0,0 0,-1 0,1 1,-1 0,0 1,-1 0,3 2,12 16,-2 1,0 0,-2 1,3 8,11 16,38 62,7 25,-70-126,0 0,1 0,0 0,1-1,0 0,-4-6,0-1,1 1,-1-1,0 0,1-1,0 1,0 0,0-1,0 0,0 0,0 0,4 1,36 9,32 4,-27-6,18 8,-58-15,0 1,-1 0,1 0,-1 1,0 0,-1 1,1-1,-1 1,0 1,0 0,-1 0,0 0,0 0,-1 1,4 7,7 14,-1 2,-2 0,7 24,-19-54,8 29,-1 0,1 16,3 7,-5-27,1 0,5 7,-2-7,-2 0,1 10,-4-4,-2-1,-2 1,0 10,0 1,3 11,4 46,-4 0,-6 39,1-57,0-70,-1 1,0-1,-1 1,0-1,-1 0,0 0,-2 3,-6 21,-4 22,9-30,-2 0,-1 0,-6 12,13-36,1 0,-1-1,0 1,0-1,-1 0,1 0,-1 0,0 0,0 0,0 0,0-1,0 1,0-1,-3 2,-13 4</inkml:trace>
  <inkml:trace contextRef="#ctx0" brushRef="#br0" timeOffset="2879.303">1001 3213,'0'2,"0"3,0 0</inkml:trace>
  <inkml:trace contextRef="#ctx0" brushRef="#br0" timeOffset="3224.381">1114 3450,'0'2,"0"3,0 5,0 1</inkml:trace>
  <inkml:trace contextRef="#ctx0" brushRef="#br0" timeOffset="3569.458">1039 3576</inkml:trace>
  <inkml:trace contextRef="#ctx0" brushRef="#br0" timeOffset="3570.458">1302 3138</inkml:trace>
  <inkml:trace contextRef="#ctx0" brushRef="#br0" timeOffset="3904.562">1890 2687,'3'-2,"-1"-1</inkml:trace>
  <inkml:trace contextRef="#ctx0" brushRef="#br0" timeOffset="4392.259">914 573</inkml:trace>
  <inkml:trace contextRef="#ctx0" brushRef="#br0" timeOffset="4735.342">676 760,'0'2,"-4"9,-4 10,0 0</inkml:trace>
  <inkml:trace contextRef="#ctx0" brushRef="#br0" timeOffset="5071.442">639 860</inkml:trace>
  <inkml:trace contextRef="#ctx0" brushRef="#br0" timeOffset="5072.442">639 948,'2'0,"3"2,3 3,4 5,10 15,5 6,-2 0,-4-6</inkml:trace>
  <inkml:trace contextRef="#ctx0" brushRef="#br0" timeOffset="5448.436">1014 1636,'2'2,"5"9,4 6,-1-2</inkml:trace>
  <inkml:trace contextRef="#ctx0" brushRef="#br0" timeOffset="5766.586">1302 1974,'2'2,"1"1</inkml:trace>
  <inkml:trace contextRef="#ctx0" brushRef="#br0" timeOffset="6100.692">1427 2324,'2'5,"3"2,0 4,0 5,-1 2,-2 8,0-2</inkml:trace>
  <inkml:trace contextRef="#ctx0" brushRef="#br0" timeOffset="6433.342">1377 2937,'0'2,"0"3,0 5,0 1</inkml:trace>
  <inkml:trace contextRef="#ctx0" brushRef="#br0" timeOffset="6766.451">1389 3000</inkml:trace>
  <inkml:trace contextRef="#ctx0" brushRef="#br0" timeOffset="7090.585">1840 2236,'0'7,"0"4,0 2,0 3,0-1</inkml:trace>
  <inkml:trace contextRef="#ctx0" brushRef="#br0" timeOffset="7496.5">1715 2737,'0'2,"-3"5,1 2</inkml:trace>
  <inkml:trace contextRef="#ctx0" brushRef="#br0" timeOffset="7852.191">1690 2875,'0'2,"0"5,0 6,0 0</inkml:trace>
  <inkml:trace contextRef="#ctx0" brushRef="#br0" timeOffset="8189.29">1477 3538,'-2'2,"-1"1</inkml:trace>
  <inkml:trace contextRef="#ctx0" brushRef="#br0" timeOffset="8520.404">1240 2812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6:06.731"/>
    </inkml:context>
    <inkml:brush xml:id="br0">
      <inkml:brushProperty name="width" value="0.2" units="cm"/>
      <inkml:brushProperty name="height" value="0.2" units="cm"/>
      <inkml:brushProperty name="color" value="#FF0066"/>
      <inkml:brushProperty name="ignorePressure" value="1"/>
    </inkml:brush>
  </inkml:definitions>
  <inkml:trace contextRef="#ctx0" brushRef="#br0">1115 1765</inkml:trace>
  <inkml:trace contextRef="#ctx0" brushRef="#br0" timeOffset="407.909">952 2315,'2'2,"3"3,0 5,5 7,-1 1</inkml:trace>
  <inkml:trace contextRef="#ctx0" brushRef="#br0" timeOffset="727.058">1027 2415,'2'0,"1"0</inkml:trace>
  <inkml:trace contextRef="#ctx0" brushRef="#br0" timeOffset="1061.158">1139 2365</inkml:trace>
  <inkml:trace contextRef="#ctx0" brushRef="#br0" timeOffset="1415.215">1139 2128,'0'-2,"0"-6,0-6,0-9,0 1</inkml:trace>
  <inkml:trace contextRef="#ctx0" brushRef="#br0" timeOffset="2199.12">376 51,'-2'0,"-5"0,-4 0,-1 0,-4-2,-9-8,0-1</inkml:trace>
  <inkml:trace contextRef="#ctx0" brushRef="#br0" timeOffset="2568.133">1 1</inkml:trace>
  <inkml:trace contextRef="#ctx0" brushRef="#br0" timeOffset="2914.207">326 463,'2'2,"5"8,8 5,1 1</inkml:trace>
  <inkml:trace contextRef="#ctx0" brushRef="#br0" timeOffset="3368.992">852 814,'2'0,"3"2,4 5,2 4,-2-1</inkml:trace>
  <inkml:trace contextRef="#ctx0" brushRef="#br0" timeOffset="3693.634">1002 1052,'2'6,"3"5,1 2,-2 3,2 1,-1 2,-1-2</inkml:trace>
  <inkml:trace contextRef="#ctx0" brushRef="#br0" timeOffset="4032.727">1215 1564,'0'2,"0"8,0 1</inkml:trace>
  <inkml:trace contextRef="#ctx0" brushRef="#br0" timeOffset="4365.836">1364 2040,'3'2,"0"3,-1 5,1 3,-2 7,0 5,0 11,-1 8,0 7,0-5</inkml:trace>
  <inkml:trace contextRef="#ctx0" brushRef="#br0" timeOffset="4693.959">1014 3091</inkml:trace>
  <inkml:trace contextRef="#ctx0" brushRef="#br0" timeOffset="5025.074">964 3166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3:13.092"/>
    </inkml:context>
    <inkml:brush xml:id="br0">
      <inkml:brushProperty name="width" value="0.2" units="cm"/>
      <inkml:brushProperty name="height" value="0.2" units="cm"/>
      <inkml:brushProperty name="color" value="#00A0D7"/>
      <inkml:brushProperty name="ignorePressure" value="1"/>
    </inkml:brush>
  </inkml:definitions>
  <inkml:trace contextRef="#ctx0" brushRef="#br0">1456 1,'-3'0,"0"0,0 1,-1-1,1 1,0 0,0 0,1 0,-1 0,0 0,0 1,0 0,1-1,-1 1,1 0,-1 0,1 0,-2 2,-4 6,0 0,0 1,-4 9,7-13,-93 165,42-72,24-46,4-8,2 2,-15 41,22-28,16-46,-1-1,-1 0,0 0,-1 0,-1 0,-3 4,-71 101,-18 28,69-101,9-14,-10 20,26-41,0 0,0 0,1 0,0 1,1 0,1 0,-1 1,1 3,-1 1,-1-1,0 1,-1-1,-1 0,-1-1,0 0,-2 2,-21 39,-25 45,-27 33,60-101,2 2,1 0,2 1,1 1,-9 32,19-52,-1-1,0 0,-1 0,-1-1,-3 4,-20 26,-3 0,-27 37,16-6,-9 11,-30 49,80-130,1-1,1 0,-1 0,1 0,0 0,1 1,-1-1,1 1,-2 4,4-10,0 1,0-1,0 1,0-1,0 1,0-1,0 0,0 1,0-1,0 1,0-1,1 1,-1-1,0 0,0 1,0-1,0 1,1-1,-1 0,0 1,0-1,1 0,-1 1,0-1,1 0,-1 1,0-1,1 0,12 3,-8-4,-1 1,0-1,0 0,0 0,3-2,1-1,0-1,0 0,0 0,-1 0,0-1,0 0,-1-1,0 0,6-6,7-14,0-1,-1-2,-11 19,8-15,-4 7,1 0,1 0,0 1,1 0,1 1,10-8,14-12,-1-1,6-11,-44 49,14-13,0 1,0 0,1 1,5-2,-16 10,17-9,0 1,0 1,1 1,0 1,5-1,31-12,-39 12,0-1,-1 0,0-2,-1 0,9-8,24-17,-23 18,-1 1,30-16,-47 30,0-1,1 1,0 1,0-1,0 2,0 0,0 0,3 0,133-5,-109 3,-15 3,0-1,-1-2,1 0,-1-1,35-12,6 2,-59 15,0-1,0 0,0 0,0 0,0 0,0-1,0 1,0-1,0 1,0-1,-1 0,1 0,-1 0,0-1,3-2,-3 2,0 0,-1 0,1-1,0 1,-1-1,0 1,0-1,0 0,0 1,-1-1,0 0,1 0,-1-2,-3-89,0 39,4-14,-1 65,0 0,1 0,0 0,0 0,0 0,0 1,2-4,-2 6,0 1,0-1,0 0,0 1,0-1,0 1,0 0,1-1,-1 1,0 0,1 0,-1 0,1 0,-1 0,1 0,0 0,-1 0,1 1,0-1,0 0,-1 1,2 0,10-2,1 2,0 0,-1 0,1 1,0 1,-1 0,2 2,2-1,0-1,0 0,0-1,7 0,-19-2,0 1,1-1,-1 0,0 0,1-1,-1 0,0 1,0-2,0 1,0-1,-1 1,1-1,-1-1,0 1,4-4,-5 4,1-1,-1 0,0 0,0 0,-1-1,1 1,-1-1,1-3,12-41,-7 17,4-23,-9 40,0 1,0 0,6-13,-5 18,-1-1,0 0,0 0,-1-1,1-7,-2 14,-1-1,0 0,0 0,-1 0,0 1,1-1,-2 0,1 0,0 1,-1-1,0 1,0 0,-2-3,-152-247,73 128,22 35,48 72,-1 0,-4-2,9 12,1-1,0 0,0-1,1 1,1-1,0-1,0 0,-3-9,-3-35,8 37,0 0,-3-5,7 23,0 0,-1 0,1 0,0 0,-1 0,1 1,0-1,-1 0,0 0,1 0,-1 1,1-1,-1 0,0 1,1-1,-1 0,0 1,0-1,0 0,0 1,0 0,1 0,-1 0,1 0,-1 0,0 0,1 0,-1 0,0 1,1-1,-1 0,1 0,-1 1,1-1,-1 0,0 0,1 1,-1-1,1 1,-1-1,1 0,-1 1,-3 4,-1 0,1 1,0 0,0-1,0 3,-1 1,-77 133,2-2,49-86,2 0,-1 12,7-22,-2-1,-2-2,-1-1,-10 9,32-41,-147 209,114-154,-3 11,-17 29,11-19,-21 57,62-127,-10 30,15-43,2-5,3-11,19-35,2 1,27-38,-26 44,43-74,-6-4,27-77,-23 46,-57 132,0 0,2 1,0 0,1 1,1 0,0 1,2 1,-1 0,2 1,0 0,1 1,18-10,-31 21,0 1,1-1,0 1,-1 0,1 1,0-1,0 1,0 0,1 0,-4 1,-1 0,1 0,-1 0,1 0,-1 0,1 0,-1 1,0-1,1 0,-1 1,1-1,-1 1,0 0,1-1,-1 1,0 0,0 0,0 0,1 0,-1 0,0 0,0 0,0 0,-1 1,1-1,0 0,0 0,-1 1,1-1,-1 1,1-1,-1 0,1 1,3 16,0 0,-1 0,-1-1,-1 2,-1 8,-1 21,-6 28,-14 57,-6-2,-18 43,27-96,10-40,-2 0,-10 27,19-63,0 0,0 1,0-1,-1 0,1 0,0 0,-1 0,1 0,-1 0,0 0,0 0,-1 0,2-1,0 0,-1-1,1 1,0-1,-1 1,1-1,-1 0,1 1,0-1,-1 0,1 0,-1 0,1 0,-1 0,1 0,0-1,-1 1,1 0,-1-1,1 1,0-1,-1 1,-13-7</inkml:trace>
  <inkml:trace contextRef="#ctx0" brushRef="#br0" timeOffset="672.202">980 1252,'0'4,"0"6,0 5,0 7,0 4,0-1,0 2,0-1,0-4,7 2,1-1,0-1,1-2,-2 2,1 0,-1-11,-3-7</inkml:trace>
  <inkml:trace contextRef="#ctx0" brushRef="#br0" timeOffset="1206.773">1468 1065,'2'2,"1"0</inkml:trace>
  <inkml:trace contextRef="#ctx0" brushRef="#br0" timeOffset="1656.571">1480 852</inkml:trace>
  <inkml:trace contextRef="#ctx0" brushRef="#br0" timeOffset="2013.617">1568 802</inkml:trace>
  <inkml:trace contextRef="#ctx0" brushRef="#br0" timeOffset="2455.436">1769 1077</inkml:trace>
  <inkml:trace contextRef="#ctx0" brushRef="#br0" timeOffset="2888.279">1281 1352</inkml:trace>
  <inkml:trace contextRef="#ctx0" brushRef="#br0" timeOffset="3367.999">480 1778</inkml:trace>
  <inkml:trace contextRef="#ctx0" brushRef="#br0" timeOffset="3783.885">1030 1577</inkml:trace>
  <inkml:trace contextRef="#ctx0" brushRef="#br0" timeOffset="4336.406">1381 1690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3:30.107"/>
    </inkml:context>
    <inkml:brush xml:id="br0">
      <inkml:brushProperty name="width" value="0.2" units="cm"/>
      <inkml:brushProperty name="height" value="0.2" units="cm"/>
      <inkml:brushProperty name="color" value="#FFC114"/>
      <inkml:brushProperty name="ignorePressure" value="1"/>
    </inkml:brush>
  </inkml:definitions>
  <inkml:trace contextRef="#ctx0" brushRef="#br0">807 1,'-17'18,"0"1,2 1,0 1,2 0,-6 11,-16 39,0 7,-8 17,31-69,1 0,1 0,1 1,-2 13,5-17,-1-1,0 0,-2 0,-1-1,-11 18,-32 71,-27 76,34-76,28-65,15-40,-17 47,-3-2,-22 35,10-33,-22 25,52-70,0 1,1 0,-1 0,2 0,0 1,0-1,0 1,-1 7,-6 21,6-29,0 1,0-1,-1 0,0-1,-4 5,3-3,0 0,1 0,-3 4,8-12,-1 0,1 0,-1 0,1-1,0 1,-1 0,1 0,0 0,0 0,0 0,-1 0,1 0,0 0,0 0,0 0,1 0,-1 0,0 0,0 0,0 0,1 0,-1-1,0 1,1 0,-1 0,1 0,-1 0,1-1,0 1,-1 0,1 0,0-1,-1 1,1-1,0 1,0 0,-1-1,1 1,0-1,0 0,0 1,0-1,1 0,4 2,1 0,-1-1,1 0,0-1,6 1,-9-1,290-1,-109-1,-169 2,1-1,-1 0,1-1,-1-1,1 0,2-2,-1 1,1 1,0 1,1 0,-1 2,0 0,0 1,0 1,0 1,2 1,16 2,0-1,0-2,18-1,-15-1,-37-1,1 1,-1 0,1 0,-1 0,0 0,1 0,-1 0,0 1,0 0,0-1,0 1,0 0,0 1,-1-1,1 0,-1 1,1-1,0 3,6 7,-1 1,0-1,5 14,-4-8,-4-9,0 0,1 0,0 0,0 0,4 2,-7-8,0 0,0 0,1-1,-1 0,1 1,0-1,0 0,0-1,0 1,0-1,0 1,0-1,0 0,4 0,36 2,0-1,11-2,45 0,-83 2,18 0,20-2,-43-1,-1 0,1-1,-1 0,1-1,-1 0,7-3,1-1,0 1,0 1,0 1,1 1,0 0,0 2,9 0,-24 1,0 0,0 0,-1 0,1-1,0 0,-1 0,1 0,0 0,-1-1,1 0,-1 0,0 0,0 0,0-1,0 1,0-1,0 0,-1 0,1-1,-1 1,0-1,0 1,0-1,0 0,21-32,-10 17,-1-1,0 0,-2-1,0-2,-8 17,-1-1,0 1,0-1,0 0,-1 0,0 0,0 0,-1 0,0 0,0 0,0 0,-1 0,0 0,-1 0,-1-6,-14-39,2 4,-2 1,-1 1,-18-28,12 36,-2 1,-1 1,-3 0,3 4,2 0,1-2,-15-29,19 20,-2-8,-11-26,-18-33,7 14,-25-35,40 79,5 10,-22-31,42 69,0-1,0 1,0 0,0 1,0-1,-1 1,0-1,1 1,-6-2,-6-2,-1 0,-9-2,9 4,0-1,-11-7,-99-59,57 30,-15-3,49 29</inkml:trace>
  <inkml:trace contextRef="#ctx0" brushRef="#br0" timeOffset="584.939">795 576</inkml:trace>
  <inkml:trace contextRef="#ctx0" brushRef="#br0" timeOffset="1105.061">720 1189</inkml:trace>
  <inkml:trace contextRef="#ctx0" brushRef="#br0" timeOffset="1505.99">1358 601,'2'0,"1"2,0 1</inkml:trace>
  <inkml:trace contextRef="#ctx0" brushRef="#br0" timeOffset="1847.077">1320 851</inkml:trace>
  <inkml:trace contextRef="#ctx0" brushRef="#br0" timeOffset="2183.19">1007 889</inkml:trace>
  <inkml:trace contextRef="#ctx0" brushRef="#br0" timeOffset="2544.225">995 889</inkml:trace>
  <inkml:trace contextRef="#ctx0" brushRef="#br0" timeOffset="2899.817">1232 1389,'3'0,"4"2,1 1</inkml:trace>
  <inkml:trace contextRef="#ctx0" brushRef="#br0" timeOffset="3255.384">1383 1401</inkml:trace>
  <inkml:trace contextRef="#ctx0" brushRef="#br0" timeOffset="3607.948">1533 889</inkml:trace>
  <inkml:trace contextRef="#ctx0" brushRef="#br0" timeOffset="3926.605">1746 1477</inkml:trace>
  <inkml:trace contextRef="#ctx0" brushRef="#br0" timeOffset="4337.506">807 1439,'-4'4,"-4"4,-7 0,0 0</inkml:trace>
  <inkml:trace contextRef="#ctx0" brushRef="#br0" timeOffset="4736.441">357 1389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4:01.716"/>
    </inkml:context>
    <inkml:brush xml:id="br0">
      <inkml:brushProperty name="width" value="0.2" units="cm"/>
      <inkml:brushProperty name="height" value="0.2" units="cm"/>
      <inkml:brushProperty name="color" value="#66CC00"/>
      <inkml:brushProperty name="ignorePressure" value="1"/>
    </inkml:brush>
  </inkml:definitions>
  <inkml:trace contextRef="#ctx0" brushRef="#br0">0 607,'0'540,"1"-518,1 1,1 0,1-1,1 0,1 0,1 0,2 1,9 22,2-2,21 33,-30-57,1-1,0-1,15 15,-18-20,1 0,5 12,9 12,-14-23,101 139,-82-109,-3 2,14 32,-11-23,2-1,34 44,-13-19,-9-7,19 48,-32-58,-10-24,-2 0,-2 2,-1 0,-2 1,5 31,-14-56,1 0,0-1,1 1,3 4,8 19,-14-29,1 0,0 0,0-1,1 0,0 0,3 3,-7-9,0-1,0 0,0 1,1-1,-1 0,0 0,0 0,1 0,-1 0,0 0,1-1,-1 1,1 0,-1-1,1 1,0-1,-1 0,1 1,-1-1,1 0,0 0,-1 0,1 0,0 0,-1 0,1 0,-1-1,1 1,-1-1,1 1,0-1,-1 1,0-1,1 0,-1 0,1 0,-1 0,0 0,0 0,1 0,-1-1,10-8,-2-1,1 0,-1 0,-1-1,0 0,-1-1,2-2,2-9,0-1,-2 0,3-14,2-1,-9 29,-2 1,1-1,-1 0,-1 0,1-7,15-122,-9 81,-2-1,-2-34,-6-470,1 556,-1-1,0 1,-1-1,1 1,-2-1,1 1,-3-6,-6-10,-12-20,-3-5,15 28,-1 1,-1 0,-1 1,-7-6,8 9,-16-26,1 0,1-1,3-2,2-1,-2-9,5 13,7 17,1 0,2 0,-3-13,-14-78,10 41,-6-12,-40-103,18 59,4-13,29 110,0-13,-5-16,11 44,-2-4,-8-19,6 21</inkml:trace>
  <inkml:trace contextRef="#ctx0" brushRef="#br0" timeOffset="1222.731">312 469,'3'0,"2"0,0 2,0 7,-1 11,-2 8,0 12,-1 8,-5 4,-2 4,-2-6,-4-6,-4-11,-1-12,2-8</inkml:trace>
  <inkml:trace contextRef="#ctx0" brushRef="#br0" timeOffset="1848.06">187 418,'5'3,"1"0</inkml:trace>
  <inkml:trace contextRef="#ctx0" brushRef="#br0" timeOffset="2172.193">263 319,'2'0,"7"0,4 2,1 7,-4 7,-2 8,-3 5,-2-3</inkml:trace>
  <inkml:trace contextRef="#ctx0" brushRef="#br0" timeOffset="2499.32">326 906,'0'7,"0"8,0 4,0-2</inkml:trace>
  <inkml:trace contextRef="#ctx0" brushRef="#br0" timeOffset="2833.425">288 1145,'0'4,"0"2</inkml:trace>
  <inkml:trace contextRef="#ctx0" brushRef="#br0" timeOffset="2834.425">326 1408,'4'4,"1"4,3 6,-1 4,-2-2</inkml:trace>
  <inkml:trace contextRef="#ctx0" brushRef="#br0" timeOffset="3151.575">400 1520,'5'2,"2"5,2 2</inkml:trace>
  <inkml:trace contextRef="#ctx0" brushRef="#br0" timeOffset="3488.674">500 1169,'3'0,"8"0,7 2,5 3,-2 5,-2 3,-4-1</inkml:trace>
  <inkml:trace contextRef="#ctx0" brushRef="#br0" timeOffset="3836.743">713 1358</inkml:trace>
  <inkml:trace contextRef="#ctx0" brushRef="#br0" timeOffset="4209.746">750 1557,'0'3,"1"-1,-1 1,1-1,-1 1,1-1,0 1,1 1,2 10,2 15,-1 1,-2-1,0 14,-3 93,0-79,0-31,1-9,-1 0,-1 4,1-17,-1 0,1-1,-1 1,0 0,0-1,0 1,0-1,-1 0,0 1,1-1,-1 0,-2 2,0 0</inkml:trace>
  <inkml:trace contextRef="#ctx0" brushRef="#br0" timeOffset="4210.746">750 2045</inkml:trace>
  <inkml:trace contextRef="#ctx0" brushRef="#br0" timeOffset="4648.083">1001 1607,'2'5,"1"2,-1 4,3 3,-1 6,0 0</inkml:trace>
  <inkml:trace contextRef="#ctx0" brushRef="#br0" timeOffset="5003.133">1076 1883,'0'4,"0"4,0 2,0 4,0 0</inkml:trace>
  <inkml:trace contextRef="#ctx0" brushRef="#br0" timeOffset="5351.202">1039 2284,'-2'2,"-1"0</inkml:trace>
  <inkml:trace contextRef="#ctx0" brushRef="#br0" timeOffset="5727.197">475 1720</inkml:trace>
  <inkml:trace contextRef="#ctx0" brushRef="#br0" timeOffset="6502.125">513 1758,'4'0,"2"0</inkml:trace>
  <inkml:trace contextRef="#ctx0" brushRef="#br0" timeOffset="7006.776">563 1507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4:13.681"/>
    </inkml:context>
    <inkml:brush xml:id="br0">
      <inkml:brushProperty name="width" value="0.2" units="cm"/>
      <inkml:brushProperty name="height" value="0.2" units="cm"/>
      <inkml:brushProperty name="color" value="#FFFF00"/>
      <inkml:brushProperty name="ignorePressure" value="1"/>
    </inkml:brush>
  </inkml:definitions>
  <inkml:trace contextRef="#ctx0" brushRef="#br0">484 288</inkml:trace>
  <inkml:trace contextRef="#ctx0" brushRef="#br0" timeOffset="611.363">410 1</inkml:trace>
  <inkml:trace contextRef="#ctx0" brushRef="#br0" timeOffset="1418.209">597 401,'2'2,"3"3,1 1</inkml:trace>
  <inkml:trace contextRef="#ctx0" brushRef="#br0" timeOffset="1754.311">673 639,'0'2,"0"3,2 3,1 0</inkml:trace>
  <inkml:trace contextRef="#ctx0" brushRef="#br0" timeOffset="2086.423">710 877</inkml:trace>
  <inkml:trace contextRef="#ctx0" brushRef="#br0" timeOffset="2627.976">823 1164,'0'2,"0"1,0 0,0 2,2 8,1 2</inkml:trace>
  <inkml:trace contextRef="#ctx0" brushRef="#br0" timeOffset="3674.179">1023 1427</inkml:trace>
  <inkml:trace contextRef="#ctx0" brushRef="#br0" timeOffset="4082.089">1060 1652</inkml:trace>
  <inkml:trace contextRef="#ctx0" brushRef="#br0" timeOffset="4400.236">1098 1903,'0'2,"0"1</inkml:trace>
  <inkml:trace contextRef="#ctx0" brushRef="#br0" timeOffset="4762.269">1098 1978,'0'2,"0"3,0 9,0 9,0 0</inkml:trace>
  <inkml:trace contextRef="#ctx0" brushRef="#br0" timeOffset="4763.269">1098 2166,'0'2,"0"1</inkml:trace>
  <inkml:trace contextRef="#ctx0" brushRef="#br0" timeOffset="5118.378">1098 2216,'0'2,"0"5,0 1</inkml:trace>
  <inkml:trace contextRef="#ctx0" brushRef="#br0" timeOffset="5473.428">1010 2528,'0'2,"0"1</inkml:trace>
  <inkml:trace contextRef="#ctx0" brushRef="#br0" timeOffset="9874.2">1010 2591,'-1'18,"-1"-1,-1 0,-1 0,0-1,-1 1,-1-1,-5 11,-8 23,9-22,-1-1,-1 0,-2-1,-3 4,13-24,0-1,0 0,-1 0,1-1,-1 0,0 1,0-1,-3 1,-12 7,-16 7,-1 0,4-1,-26 17,51-30,1 0,1 0,-1 1,1 0,0 0,-3 5,6-6,0 0,0-1,1 2,0-1,0 0,0 0,0 1,1-1,0 0,0 1,1-1,0 2,-1 15,2 1,1 10,1 9,-2 178,-2-212,0 0,0 0,-1 1,0-1,0 0,-1-1,0 1,-1 0,-1 2,-6 9,-2 0,-9 12,-3 3,17-22,-1-1,0 1,0-2,-1 1,0-1,-1-1,0 1,0-2,-4 2,2-1,0 1,0 1,1 0,1 0,0 1,-8 11,3-4,-8 11,2 1,-18 34,10-17,6-13,-26 29,27-37,1 1,2 1,1 1,16-25,1-1,0 1,0 0,0-1,0 1,1 0,0 1,0-5,1 1,0-1,0 1,0-1,0 1,0-1,0 1,0-1,1 1,-1-1,1 0,-1 1,1-1,-1 1,1-1,0 0,-1 1,1-1,0 0,0 0,0 0,0 0,0 0,0 0,2 1,2 1,1 0,-1-1,1 0,0 0,-1 0,1-1,0 0,0 0,0 0,0-1,0 0,-2 0,46 2,30-3,-33 0,0 1,4 3,-34-1,0 2,-1-1,1 2,-1 0,0 1,1 1,30 16,13 10,21 10,-8-10,2-4,31 7,-74-27,1-2,0-1,0-1,21-1,136-3,-114-3,43 1,692-1,-803 2,26 1,0 0,14 4,-39-3,0-1,0 1,0 1,-1 0,1 0,-1 1,1 0,-1 0,-1 1,1 0,0 0,-4-1,1 1,-1-1,0 1,-1 0,1 0,2 5,7 9,-13-19,1 1,0 0,-1-1,1 1,0-1,0 1,-1-1,1 1,0-1,0 1,-1-1,1 0,0 1,0-1,0 0,0 0,0 0,-1 0,1 0,0 0,0 0,0 0,0 0,0 0,0 0,0-1,-1 1,1 0,0 0,0-1,0 1,-1-1,1 1,0-1,0 1,0-1,4-3,0 0,0-1,0 1,3-5,-5 6,14-16,-1 1,-1-2,-1 0,0-1,-2-1,0 1,-2-2,0 0,-1 0,-2-1,1-4,-7 25,0 0,-1-1,1 1,-1 0,0 0,0 0,0 0,0 0,-1-1,1 1,-1 0,0 0,0 0,0 0,0 0,0 0,0 1,-1-1,0 0,1 1,-1-1,0 1,0-1,-1 1,0-1,-21-21,12 13,1 0,0-1,0-1,1 0,1 0,0 0,-1-5,-34-79,-28-58,30 83,-24-28,39 57,-7-16,11 16,-13-14,7 12,-11-28,-8-12,-23-35,8 23,39 63,1-2,2 0,-5-14,-18-49,-46-74,76 151,-13-27,-3 2,-2 2,-23-25,40 52,2 0,0-1,0-1,3 3,-1 0,-1 1,0 1,-5-5,-46-48,1-4,39 45,0-1,0 0,2-2,2 0,1-1,1-1,1-1,2-1,1 0,12 31,-4-17,-2 1,0 0,-1 1,-1 0,-4-5,4 10</inkml:trace>
  <inkml:trace contextRef="#ctx0" brushRef="#br0" timeOffset="10199.331">597 2929</inkml:trace>
  <inkml:trace contextRef="#ctx0" brushRef="#br0" timeOffset="10643.146">1135 3242,'2'2,"1"1</inkml:trace>
  <inkml:trace contextRef="#ctx0" brushRef="#br0" timeOffset="10974.26">1223 3467,'2'4,"5"21,2 23,7 22,1 4,-2-4,-4-13,-4-15</inkml:trace>
  <inkml:trace contextRef="#ctx0" brushRef="#br0" timeOffset="11320.334">1286 3917,'0'5,"0"0</inkml:trace>
  <inkml:trace contextRef="#ctx0" brushRef="#br0" timeOffset="11321.334">1261 2941</inkml:trace>
  <inkml:trace contextRef="#ctx0" brushRef="#br0" timeOffset="11669.404">1298 3142,'0'30,"0"26,0 22,0 7,0 3,0-13,0-9,-6-10,-3-15</inkml:trace>
  <inkml:trace contextRef="#ctx0" brushRef="#br0" timeOffset="11670.404">1185 3880,'0'2,"0"7,0 4,-2 3,-1-3</inkml:trace>
  <inkml:trace contextRef="#ctx0" brushRef="#br0" timeOffset="12006.583">1073 4042,'0'5,"-2"5,-5 3,-4-1,1-2</inkml:trace>
  <inkml:trace contextRef="#ctx0" brushRef="#br0" timeOffset="12007.583">922 4080</inkml:trace>
  <inkml:trace contextRef="#ctx0" brushRef="#br0" timeOffset="12339.693">860 4068</inkml:trace>
  <inkml:trace contextRef="#ctx0" brushRef="#br0" timeOffset="12340.693">936 3417,'2'-2,"0"-1</inkml:trace>
  <inkml:trace contextRef="#ctx0" brushRef="#br0" timeOffset="12685.768">972 3442,'0'2,"3"3,8 1,3-1</inkml:trace>
  <inkml:trace contextRef="#ctx0" brushRef="#br0" timeOffset="13040.371">1623 2541,'2'-4,"1"0,0 4,-1 3,-1 6,0 7,0 10,-1 1</inkml:trace>
  <inkml:trace contextRef="#ctx0" brushRef="#br0" timeOffset="13374.507">1448 2829,'-4'0,"-4"0,-11 4,-8 8,-11 12,-8 12,-1 4,7-3</inkml:trace>
  <inkml:trace contextRef="#ctx0" brushRef="#br0" timeOffset="13375.507">1048 3154,'0'2,"0"5,-2 12,-1 12,-11 6,-4-1,0-6</inkml:trace>
  <inkml:trace contextRef="#ctx0" brushRef="#br0" timeOffset="13719.585">785 3642,'0'4,"0"4,0 5,0 2,0 0,0-2</inkml:trace>
  <inkml:trace contextRef="#ctx0" brushRef="#br0" timeOffset="14056.684">623 4080</inkml:trace>
  <inkml:trace contextRef="#ctx0" brushRef="#br0" timeOffset="14476.679">610 4205,'2'2,"1"1</inkml:trace>
  <inkml:trace contextRef="#ctx0" brushRef="#br0" timeOffset="14477.679">1123 4293,'2'0,"1"0</inkml:trace>
  <inkml:trace contextRef="#ctx0" brushRef="#br0" timeOffset="14830.732">1473 4217,'2'0,"3"0,3 0,0 0</inkml:trace>
  <inkml:trace contextRef="#ctx0" brushRef="#br0" timeOffset="14831.732">2124 3492,'4'0,"0"0,-2 0</inkml:trace>
  <inkml:trace contextRef="#ctx0" brushRef="#br0" timeOffset="15190.77">1836 3492,'-2'0,"-1"0</inkml:trace>
  <inkml:trace contextRef="#ctx0" brushRef="#br0" timeOffset="15191.77">1824 3729,'2'3,"1"6,-1 2</inkml:trace>
  <inkml:trace contextRef="#ctx0" brushRef="#br0" timeOffset="15560.781">1836 3917,'0'3,"2"1,1 6,-5 1,-5 2,-12 0,-1-4</inkml:trace>
  <inkml:trace contextRef="#ctx0" brushRef="#br0" timeOffset="15904.854">1273 3104,'2'-2,"3"-1,1 1</inkml:trace>
  <inkml:trace contextRef="#ctx0" brushRef="#br0" timeOffset="16279.854">1360 2941,'0'-4,"0"-6,0-3,0-1,0-8,0 1</inkml:trace>
  <inkml:trace contextRef="#ctx0" brushRef="#br0" timeOffset="16280.854">1336 2766,'2'0,"5"0,3 9,3 9,-2 1</inkml:trace>
  <inkml:trace contextRef="#ctx0" brushRef="#br0" timeOffset="16640.016">1661 3567,'4'4,"2"2</inkml:trace>
  <inkml:trace contextRef="#ctx0" brushRef="#br0" timeOffset="16641.016">1699 3604,'2'3,"1"4,-1 3,1 7,-2 0</inkml:trace>
  <inkml:trace contextRef="#ctx0" brushRef="#br0" timeOffset="16983.116">1711 3917,'0'9,"-6"9,-3 7,-5 7,-4-1,-4 0,-5-1,-6 1,2-7</inkml:trace>
  <inkml:trace contextRef="#ctx0" brushRef="#br0" timeOffset="16984.116">1323 4281,'-2'0,"-3"0,-1 0</inkml:trace>
  <inkml:trace contextRef="#ctx0" brushRef="#br0" timeOffset="17346.145">1098 4167</inkml:trace>
  <inkml:trace contextRef="#ctx0" brushRef="#br0" timeOffset="17732.108">2024 4255,'6'0,"3"0</inkml:trace>
  <inkml:trace contextRef="#ctx0" brushRef="#br0" timeOffset="18070.21">2073 4068,'0'2,"0"7,0 4,0 3,-4 4,-20 9,-24 5,-23-2,2-6</inkml:trace>
  <inkml:trace contextRef="#ctx0" brushRef="#br0" timeOffset="18397.336">1111 4293</inkml:trace>
  <inkml:trace contextRef="#ctx0" brushRef="#br0" timeOffset="18749.395">597 4193,'9'0,"2"0</inkml:trace>
  <inkml:trace contextRef="#ctx0" brushRef="#br0" timeOffset="19298.926">1686 4443,'-15'-2,"-5"-1</inkml:trace>
  <inkml:trace contextRef="#ctx0" brushRef="#br0" timeOffset="19616.078">235 4118</inkml:trace>
  <inkml:trace contextRef="#ctx0" brushRef="#br0" timeOffset="20043.936">773 4281,'2'2,"1"1</inkml:trace>
  <inkml:trace contextRef="#ctx0" brushRef="#br0" timeOffset="20369.066">1348 4318,'2'2,"1"0</inkml:trace>
  <inkml:trace contextRef="#ctx0" brushRef="#br0" timeOffset="20704.17">1360 4330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4:44.587"/>
    </inkml:context>
    <inkml:brush xml:id="br0">
      <inkml:brushProperty name="width" value="0.2" units="cm"/>
      <inkml:brushProperty name="height" value="0.2" units="cm"/>
      <inkml:brushProperty name="color" value="#00A0D7"/>
      <inkml:brushProperty name="ignorePressure" value="1"/>
    </inkml:brush>
  </inkml:definitions>
  <inkml:trace contextRef="#ctx0" brushRef="#br0">1439 1,'1'1,"0"1,0-1,0 1,0-1,0 1,-1 0,1-1,-1 1,1 0,-1 0,0-1,0 1,0 0,1 0,-2-1,1 1,0 0,0 0,-1-1,1 1,-1 0,1 0,-1-1,0 1,1-1,-2 2,-2 6,-1-1,0 0,-1-1,-2 4,-2 1,0-1,-1 0,0 0,-1-1,0-1,0 0,-1 0,-13 5,-11 8,2 1,-33 28,30-22,-2-1,-6 2,-111 54,120-62,1 1,-20 19,14-11,-19 10,-72 45,3 5,-54 54,161-127,-18 10,40-27,-2 1,0 1,1-1,-1 1,1-1,-1 1,1 0,0 0,0 0,1 0,-1 0,0 0,1 1,0-1,0 0,0 1,0-1,1 1,-1 2,-1 10,2 0,0 0,1 11,0-2,2 385,-2-401,-1-1,2 1,-1 0,1 0,1-1,0 3,2 6,-3-10,-1 0,0 1,-1-1,1 0,-1 1,-1-1,1 0,-1 0,-1 1,-1 5,-5 13,-1 0,-4 7,3-8,-11 30,-11 45,23-71,6-21,0 0,1 0,-2 7,3-3</inkml:trace>
  <inkml:trace contextRef="#ctx0" brushRef="#br0" timeOffset="2616.007">1590 339,'0'4,"1"-1,-1 0,1 0,-1-1,1 1,0 0,1 2,4 10,14 81,-12-48,5 5,42 120,48 99,-76-209,2-3,3 0,15 18,-36-59,-1 0,0 0,-2 1,5 17,20 85,-27-98,0 4,-1 0,-2 0,0 23,-5 85,0-45,3-60,0-20,-1 0,0 0,-1 0,0 0,-2 8,3-17,-1 0,0 0,0-1,1 1,-1 0,0 0,0-1,-1 1,1-1,0 1,-1-1,1 1,0-1,-1 1,-9 4</inkml:trace>
  <inkml:trace contextRef="#ctx0" brushRef="#br0" timeOffset="3615.336">63 2166,'2'0,"3"0,1 0</inkml:trace>
  <inkml:trace contextRef="#ctx0" brushRef="#br0" timeOffset="4681.486">226 2166,'219'-3,"59"-14,-126 2,112-11,64 10,-289 16,-1 0,25-3,-51 2,0-1,0 0,0-1,0 0,-1-1,1 0,2-3,35-16,-24 13</inkml:trace>
  <inkml:trace contextRef="#ctx0" brushRef="#br0" timeOffset="5105.354">1302 665</inkml:trace>
  <inkml:trace contextRef="#ctx0" brushRef="#br0" timeOffset="5446.949">1152 802,'-2'2,"-5"7,-12 9,-10 3,2-2</inkml:trace>
  <inkml:trace contextRef="#ctx0" brushRef="#br0" timeOffset="5447.949">764 1065,'0'6,"0"5,-2 2,-5 8,-1-1</inkml:trace>
  <inkml:trace contextRef="#ctx0" brushRef="#br0" timeOffset="5794.021">664 1328,'0'2,"0"5,0 3,0 5,0 1,0 1,-2 1,-1-2</inkml:trace>
  <inkml:trace contextRef="#ctx0" brushRef="#br0" timeOffset="5795.021">652 1515</inkml:trace>
  <inkml:trace contextRef="#ctx0" brushRef="#br0" timeOffset="6126.133">264 990,'0'-2,"4"-1,4 2,0 2</inkml:trace>
  <inkml:trace contextRef="#ctx0" brushRef="#br0" timeOffset="6443.286">551 1053</inkml:trace>
  <inkml:trace contextRef="#ctx0" brushRef="#br0" timeOffset="6765.427">564 1127,'2'2,"3"3,0 3,0 2,1 1,0 12,-2 2</inkml:trace>
  <inkml:trace contextRef="#ctx0" brushRef="#br0" timeOffset="7097.536">1202 1503,'0'4,"0"2,0 1,0 2,-2 2,-1-1,-4 2,-5-2,-3-1,2-3</inkml:trace>
  <inkml:trace contextRef="#ctx0" brushRef="#br0" timeOffset="7098.536">1114 1628,'0'2,"0"7,0 2</inkml:trace>
  <inkml:trace contextRef="#ctx0" brushRef="#br0" timeOffset="7425.659">814 1778,'-2'2,"-3"1,-5 0,-7-1,0-1</inkml:trace>
  <inkml:trace contextRef="#ctx0" brushRef="#br0" timeOffset="7748.795">514 1828,'-3'2,"1"1</inkml:trace>
  <inkml:trace contextRef="#ctx0" brushRef="#br0" timeOffset="7749.795">463 1840,'3'-2,"2"-5,7-7,9-13,17-12,2 1</inkml:trace>
  <inkml:trace contextRef="#ctx0" brushRef="#br0" timeOffset="8082.902">1102 1265,'4'0,"4"0,6 0,4 2,0 1,-2 0</inkml:trace>
  <inkml:trace contextRef="#ctx0" brushRef="#br0" timeOffset="8417.01">1365 940,'0'4,"0"4,0 6,0 4,0 2,0 9,0 13,0 2,0 1,0-8</inkml:trace>
  <inkml:trace contextRef="#ctx0" brushRef="#br0" timeOffset="8418.01">1415 1378,'6'8,"5"12,0 13,-2 3,-2 3,-3-4</inkml:trace>
  <inkml:trace contextRef="#ctx0" brushRef="#br0" timeOffset="8742.14">1527 1716,'3'4,"-1"4,1 2,-1 4,0 4,-1 1,-3-1,-1-3</inkml:trace>
  <inkml:trace contextRef="#ctx0" brushRef="#br0" timeOffset="9063.282">1578 1465,'2'0,"3"0,2 0,1 2,0 5,4 12,-1 3</inkml:trace>
  <inkml:trace contextRef="#ctx0" brushRef="#br0" timeOffset="9394.394">1765 1703,'0'2,"0"3,0 3,0 6,0 1</inkml:trace>
  <inkml:trace contextRef="#ctx0" brushRef="#br0" timeOffset="9728.504">1753 1790</inkml:trace>
  <inkml:trace contextRef="#ctx0" brushRef="#br0" timeOffset="10712.873">1915 1953,'2'1,"0"1,0-1,0 1,0 0,0 0,-1 0,1 0,-1 0,1 0,-1 0,0 0,0 0,0 1,0-1,0 1,10 38,-1 2,-4-18,-2 0,1 2,-5-25,0-1,0 0,0 0,0 1,0-1,0 0,0 1,0-1,0 0,-1 0,1 1,0-1,-1 0,1 0,-1 0,1 1,-1-1,0 0,0 0,1 0,-1 0,0 0,0 0,0 0,0-1,0 1,0 0,0 0,0-1,0 1,-1-1,1 1,0-1,0 1,0-1,-1 0,1 0,0 1,-1-1,1 0,0 0,0 0,-1 0,0-1,-8 0,-1 0,1-1,0 0,0-1,-3-2,3 3,-7-3,0 2,0 0,0 1,-11 0,-71 3,63 0,0-1,1-1,-2-2,20 0</inkml:trace>
  <inkml:trace contextRef="#ctx0" brushRef="#br0" timeOffset="11064.931">1252 864</inkml:trace>
  <inkml:trace contextRef="#ctx0" brushRef="#br0" timeOffset="11401.033">1039 1316,'0'4,"0"8,-2 4,-3 1,-2 0,-1-3</inkml:trace>
  <inkml:trace contextRef="#ctx0" brushRef="#br0" timeOffset="11743.119">851 1603,'0'2,"0"1</inkml:trace>
  <inkml:trace contextRef="#ctx0" brushRef="#br0" timeOffset="12075.231">1152 1803,'2'2,"3"3,5 3,0 4,-1 2,-2 1,-2-2</inkml:trace>
  <inkml:trace contextRef="#ctx0" brushRef="#br0" timeOffset="12076.231">1214 1965</inkml:trace>
  <inkml:trace contextRef="#ctx0" brushRef="#br0" timeOffset="12431.279">1415 1302,'0'-2,"-2"-1,-3 1,-1 0</inkml:trace>
  <inkml:trace contextRef="#ctx0" brushRef="#br0" timeOffset="12787.328">714 1115,'0'6,"0"7,0 1</inkml:trace>
  <inkml:trace contextRef="#ctx0" brushRef="#br0" timeOffset="13112.454">827 727</inkml:trace>
  <inkml:trace contextRef="#ctx0" brushRef="#br0" timeOffset="13481.983">814 927,'-2'8,"-5"10,-3 4,-5 4,-4-2,2-6</inkml:trace>
  <inkml:trace contextRef="#ctx0" brushRef="#br0" timeOffset="13482.983">426 1290,'0'2,"0"3,-2 3,-3 4,0 2,0 3,-1 5,0-1</inkml:trace>
  <inkml:trace contextRef="#ctx0" brushRef="#br0" timeOffset="13813.674">301 1628</inkml:trace>
  <inkml:trace contextRef="#ctx0" brushRef="#br0" timeOffset="14148.778">301 1640,'0'2,"0"1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5:12.252"/>
    </inkml:context>
    <inkml:brush xml:id="br0">
      <inkml:brushProperty name="width" value="0.2" units="cm"/>
      <inkml:brushProperty name="height" value="0.2" units="cm"/>
      <inkml:brushProperty name="color" value="#5B2D90"/>
      <inkml:brushProperty name="ignorePressure" value="1"/>
    </inkml:brush>
  </inkml:definitions>
  <inkml:trace contextRef="#ctx0" brushRef="#br0">1773 2,'0'0,"0"0,0 0,0 0,0-1,0 1,0 0,0 0,0 0,0 0,0 0,1 0,-1 0,0 0,0 0,0 0,0 0,0 0,0 0,0 0,1 0,-1 0,0 0,0 0,0 0,0 0,0 0,0 0,0 0,1 0,-1 0,0 0,0 0,0 0,0 0,0 0,0 0,0 0,1 0,-1 0,0 0,0 0,0 0,0 1,0-1,0 0,3 7,-2 12,-2-3,-1-1,-1 1,-1-1,0 1,-1-1,0 0,-1 0,-2 5,-26 64,-25 44,-50 76,28-54,-7 35,53-109,17-40,2 1,1 0,2 2,-2 15,8-13,6-29,-1-1,0 1,-1-1,0 1,-1-1,-2 4,-34 67,-3-1,-16 17,7-20,-60 89,-11 23,65-96,-20 19,47-68,3 1,-7 18,27-49,-9 11,-1 0,-1-1,-1-1,-10 8,-27 33,11-2,3 2,1 4,-13 22,-5 12,30-50,20-37,1 1,1 0,0 0,1 1,1 0,-2 7,4-8,-1 0,0-1,-6 11,-6 16,7-16,6-19,1 1,0 0,0 0,1 0,0 1,0-1,1 4,1-12,0 1,1 0,-1-1,0 1,1 0,-1-1,1 1,0-1,0 1,-1-1,1 1,0-1,0 0,0 1,0-1,1 0,-1 0,0 0,0 0,1 0,-1 0,1 0,-1 0,1-1,-1 1,1 0,-1-1,1 1,-1-1,2 0,8 3,0-1,-1-1,1 0,6-1,-10 1,138 1,50-9,144-23,21-22,-194 25,-44 11,60 3,-12 13,-85 0,-75 1,0 0,0 1,0-1,-1 2,5 1,27 6,-40-10,0 0,0 0,0 0,0 0,0 0,0 0,0-1,0 1,0 0,0 0,0-1,0 1,0 0,0-1,0 1,0-1,-1 1,1-1,0 0,0 1,-1-1,1 0,0 1,-1-1,1 0,-1 0,1 0,-1 0,1 1,-1-1,0 0,1 0,-1 0,0-1,2-4,-1-1,0 1,0-1,-1 0,0 0,1 0,-2-99,0 66,1 0,2 0,3-10,18-69,-12 69,-2-2,-2 1,0-50,-7 94,-1-4,1 1,0-1,1 0,0 1,1-1,0 1,0-1,1 1,1 0,0-2,28-44,28-38,-10 20,136-210,-162 247,-15 24,0-1,0 1,1 1,3-3,-10 11,1 1,0 0,0 0,0 0,0 0,0 1,1-1,-1 1,1 0,0 0,-1 1,1 0,0-1,0 2,3-1,13-2,0-1,-1 0,1-1,-1-2,-1 0,1-1,-1 0,14-10,40-19,-45 24,-1-2,0 0,22-17,-33 19,0 0,0-1,-2 0,1-1,8-13,-19 22,1-1,-1 0,-1 0,1 0,-1 0,0-1,-1 1,0-1,0 1,0-1,-1 0,0 0,-1 0,0 0,0 0,-1-5,-3-11,-1 1,-1-1,-1 1,-1 0,-1 1,-1 0,-11-17,-77-132,-27-49,94 168,17 28,-8-15,-12-35,3-1,19 42,2 0,1-1,-3-26,-10-52,16 91,-1 1,-3-7,1 5,-6-22,14 39,0 1,0 0,-1 1,1-1,-1 0,0 0,-1 1,1-1,-1 1,1-1,-1 1,0 0,0 0,0 1,-1-1,1 1,-1-1,1 1,-1 0,0 0,0 1,0-1,0 1,0 0,0 0,0 0,0 0,0 1,0 0,-2 0,-154 1,50 1,-97-2,191 0</inkml:trace>
  <inkml:trace contextRef="#ctx0" brushRef="#br0" timeOffset="329.12">1910 177,'0'6,"0"7,0 1</inkml:trace>
  <inkml:trace contextRef="#ctx0" brushRef="#br0" timeOffset="698.134">1847 791,'0'4,"0"6,0 3,0 1,0 4,0 8,0 8,0-1</inkml:trace>
  <inkml:trace contextRef="#ctx0" brushRef="#br0" timeOffset="699.134">1672 1441,'0'2,"0"9,-2 6,-7 7,-11 11,-14 18,-2 1</inkml:trace>
  <inkml:trace contextRef="#ctx0" brushRef="#br0" timeOffset="1044.067">971 2605,'0'2,"0"3,0 7,-2 3,-3 4,-6 9,-9 9,-7 12,2-2</inkml:trace>
  <inkml:trace contextRef="#ctx0" brushRef="#br0" timeOffset="1045.067">709 3242,'0'3,"-3"2,1 0</inkml:trace>
  <inkml:trace contextRef="#ctx0" brushRef="#br0" timeOffset="1383.158">1497 1541,'4'0,"4"2,0 1</inkml:trace>
  <inkml:trace contextRef="#ctx0" brushRef="#br0" timeOffset="1759.158">1584 1528,'2'0,"6"5,0 5,0 13,-11 19,-11 10,-13 11,-5-3,-3-5,4-12</inkml:trace>
  <inkml:trace contextRef="#ctx0" brushRef="#br0" timeOffset="1760.158">1385 1954,'-5'2,"0"3,-1 3,0 4,-2 2,-4 3,-10 9,-2 1</inkml:trace>
  <inkml:trace contextRef="#ctx0" brushRef="#br0" timeOffset="2097.059">1197 2229,'0'2,"0"3,0 3,-5 6,0 3,-1 1,2 5,1 0</inkml:trace>
  <inkml:trace contextRef="#ctx0" brushRef="#br0" timeOffset="2098.059">1272 2467,'4'0,"4"0,2 0,4 0,2 4,0 2,2 4,1 6,-1 1</inkml:trace>
  <inkml:trace contextRef="#ctx0" brushRef="#br0" timeOffset="2522.501">1610 2667,'4'2,"2"3,-3 5,-2 1</inkml:trace>
  <inkml:trace contextRef="#ctx0" brushRef="#br0" timeOffset="2843.643">1809 1115,'3'-2,"0"-1</inkml:trace>
  <inkml:trace contextRef="#ctx0" brushRef="#br0" timeOffset="2844.643">2360 741,'4'0,"4"0,0 4,-1 3,-1 2</inkml:trace>
  <inkml:trace contextRef="#ctx0" brushRef="#br0" timeOffset="3192.71">2398 928,'0'2,"0"3,0 5,0 2,0 2,0 3,0-2</inkml:trace>
  <inkml:trace contextRef="#ctx0" brushRef="#br0" timeOffset="3193.71">2261 1215,'-11'15,"-8"12,-6 13,-7 7,2-3,4-7,8-7,6-9</inkml:trace>
  <inkml:trace contextRef="#ctx0" brushRef="#br0" timeOffset="3532.802">1998 1766,'0'7,"1"1,1-1,-1 1,1-1,0 0,1 0,1 3,1 4,25 51,-16-36,4 12,-15-32,0 0,0 0,-1 0,-1 0,1 0,-1 9,-1-9,-1-1,0 0,-1 1,0-1,0 0,-1 0,0 0,0 0,-1 0,-1 2,-8 11,0 0,-17 19,-44 48,-19 12,37-42</inkml:trace>
  <inkml:trace contextRef="#ctx0" brushRef="#br0" timeOffset="3882.864">1547 2366,'3'0,"1"-2,2-2,3-8,2-10,0-1</inkml:trace>
  <inkml:trace contextRef="#ctx0" brushRef="#br0" timeOffset="4255.867">1823 1466</inkml:trace>
  <inkml:trace contextRef="#ctx0" brushRef="#br0" timeOffset="4593.964">1910 478,'6'0,"7"0,1 0</inkml:trace>
  <inkml:trace contextRef="#ctx0" brushRef="#br0" timeOffset="4594.964">2135 565,'4'4,"2"8,-1 2</inkml:trace>
  <inkml:trace contextRef="#ctx0" brushRef="#br0" timeOffset="4952.007">934 2642,'-2'2,"-8"5,-3 4,-13 8,-1 0</inkml:trace>
  <inkml:trace contextRef="#ctx0" brushRef="#br0" timeOffset="5301.072">459 2855,'-2'2,"-1"3,2 3,2 1,0 1</inkml:trace>
  <inkml:trace contextRef="#ctx0" brushRef="#br0" timeOffset="5630.717">672 3017,'2'0,"3"0,0 0</inkml:trace>
  <inkml:trace contextRef="#ctx0" brushRef="#br0" timeOffset="5631.717">1059 2993,'2'0,"1"0</inkml:trace>
  <inkml:trace contextRef="#ctx0" brushRef="#br0" timeOffset="5961.373">1146 2993,'3'0,"4"0,3 0,1 2,-3 0</inkml:trace>
  <inkml:trace contextRef="#ctx0" brushRef="#br0" timeOffset="6295.48">1560 3168</inkml:trace>
  <inkml:trace contextRef="#ctx0" brushRef="#br0" timeOffset="6753.256">2473 1378,'2'0,"1"0</inkml:trace>
  <inkml:trace contextRef="#ctx0" brushRef="#br0" timeOffset="7076.392">2648 1391,'0'2,"0"1</inkml:trace>
  <inkml:trace contextRef="#ctx0" brushRef="#br0" timeOffset="7413.49">2536 878</inkml:trace>
  <inkml:trace contextRef="#ctx0" brushRef="#br0" timeOffset="7774.525">2548 791,'2'0,"1"0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5:26.363"/>
    </inkml:context>
    <inkml:brush xml:id="br0">
      <inkml:brushProperty name="width" value="0.2" units="cm"/>
      <inkml:brushProperty name="height" value="0.2" units="cm"/>
      <inkml:brushProperty name="color" value="#66CC00"/>
      <inkml:brushProperty name="ignorePressure" value="1"/>
    </inkml:brush>
  </inkml:definitions>
  <inkml:trace contextRef="#ctx0" brushRef="#br0">1 0,'4'1,"0"0,1 1,-1-1,0 1,0-1,1 1,-1 0,-1 1,1-1,2 3,2 0,91 62,28 17,-84-60,2-1,0-3,1-1,1-3,1-2,0-1,20 0,-59-12,0 1,0 0,0 1,-1 0,1 0,0 1,-1 0,0 1,3 1,-6-2,0 1,0-1,0 1,0 0,-1 0,0 0,0 0,-1 1,1 0,-1 0,0 0,-1 0,1 3,16 52,-1 6,4 16,-18-68,0-1,-1 2,-1-1,0 0,-1 0,0 1,-1-1,-1 1,0-12,0 1,-1-1,1 0,-1 0,0 0,0 0,0 0,-1 0,1-1,-1 1,0-1,0 1,0-1,0 0,-1 0,1-1,-13 10,0 0,-16 7,15-10,0 0,-1-2,0 0,0-1,-1-1,1 0,-1-2,0 0,0-1,0-1,-6-1,21 0,-1 0,0 0,0 0,1 1,-1 0,0 0,1 0,-1 1,1 0,-1-1,0 2,3-2,0 1,0 0,0-1,-1 1,2 0,-1 0,0 0,0 1,1-1,-1 0,1 1,0-1,-1 1,1-1,1 1,-1-1,0 1,0 0,1-1,0 2,-2 32,0 4,2-38,-1 1,1 0,-1 0,0 0,0-1,0 1,0 0,-1-1,1 1,-1-1,-1 2,3-3,-1 0,1-1,-1 1,0-1,1 1,-1 0,1-1,-1 0,0 1,0-1,1 1,-1-1,0 0,0 1,1-1,-1 0,0 0,0 0,0 0,1 0,-1 0,0 0,0 0,0 0,0 0,0 0,-1-1,0 0,1 1,-1-1,1 0,-1 0,1 0,-1 0,1 0,0 0,0 0,-1-1,-3-4,0 0,1-1,-1 1,1-1,0-1,-12-29,1 0,2 0,2-2,-2-16,-18-58,13 62,-3 0,-22-41,28 62,1-1,-7-25,14 37,2 0,1 0,0-1,1 0,1-7,2 14</inkml:trace>
  <inkml:trace contextRef="#ctx0" brushRef="#br0" timeOffset="577.454">414 463,'0'2,"0"3,2 3,1 2,-1 1,0-1</inkml:trace>
  <inkml:trace contextRef="#ctx0" brushRef="#br0" timeOffset="903.584">489 664,'2'2,"0"2,1 10,-1 3</inkml:trace>
  <inkml:trace contextRef="#ctx0" brushRef="#br0" timeOffset="1231.706">539 863,'2'0,"3"0,3 2,-1 3,0 3,-2 2,-2-1</inkml:trace>
  <inkml:trace contextRef="#ctx0" brushRef="#br0" timeOffset="1551.851">589 1039,'6'4,"3"2</inkml:trace>
  <inkml:trace contextRef="#ctx0" brushRef="#br0" timeOffset="1887.952">627 1126,'2'4,"1"4,-1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6T00:45:35.948"/>
    </inkml:context>
    <inkml:brush xml:id="br0">
      <inkml:brushProperty name="width" value="0.2" units="cm"/>
      <inkml:brushProperty name="height" value="0.2" units="cm"/>
      <inkml:brushProperty name="color" value="#FFC114"/>
      <inkml:brushProperty name="ignorePressure" value="1"/>
    </inkml:brush>
  </inkml:definitions>
  <inkml:trace contextRef="#ctx0" brushRef="#br0">1 66,'37'0,"8"0,1-1,-2-2,10-3,-2-1,1 2,23 3,44-4,-98 3,-1-1,19-6,-22 5,0 1,1 0,14 0,5 2,0 2,0 2,-1 1,1 2,-1 1,7 4,218 75,-171-53,-20-8,140 45,-180-59,28 13,-28-10,25 7,100 16,115 11,-258-45,2 0,-1 1,0 0,0 1,0 1,5 2,-13-4,0 0,-1 0,1 1,-1-1,0 1,0 1,0-1,-1 1,1-1,-1 1,-1 1,4 4,1 4,0 1,-2 0,1 0,2 13,14 65,0 1,5-8,3-2,4-1,24 39,-50-106,6 12,1 0,1-1,1-1,8 7,15 18,-20-25,12 12,-24-29,-1-1,1-1,0 0,1 0,0 0,3 0,-3-1,0 0,0 1,0 1,-1-1,0 1,0 1,-1 0,0 0,-1 0,0 1,-1 0,0 1,0-1,-1 1,4 12,33 106,-41-127,-1 0,1 0,0 0,-1 0,1 0,-1 1,1-1,-1 0,0 0,0 0,0 1,0-1,-1 0,1 0,-1 0,1 0,-1 0,0 2,-9 8</inkml:trace>
  <inkml:trace contextRef="#ctx0" brushRef="#br0" timeOffset="2663.878">39 253,'0'10,"1"0,0 0,1 0,0 0,1 0,1 2,23 58,-13-37,50 106,31 47,-16-49,13 26,-69-117,-6-10,10 13,-7-22,-17-23,0-1,0 1,0-1,-1 1,1 0,-1 0,0 0,0 0,-1 1,1-1,-1 0,0 1,0 3,0-1,-1 1,0 0,0-1,-1 1,0-1,0 0,-1 1,0-1,0 0,-1 2,-3 5,-1-1,-1 0,0 0,-6 7,-60 76,72-94,-1 2,0-1,0 1,1-1,0 1,-1 0,1 0,1 0,0-3,1 0,0 0,-1 0,1 0,0 0,0 0,0 1,0-1,0 0,0 0,1 0,-1 0,0 0,0 0,1 0,-1 0,1 0,-1 0,1 0,-1 0,1 0,-1 0,1-1,0 1,0 0,-1 0,1-1,0 1,0 0,0-1,0 1,6 3,1 0,0-1,0 1,0-1,0-1,0 0,1 0,-1-1,3 1,302 45,-34-9,133-4,-301-27,351 9,-218-16,-222-1,0-2,-1 0,1-1,3-2,35-7,39 1,60 2,-144 9,0 0,12-4,-6 0</inkml:trace>
  <inkml:trace contextRef="#ctx0" brushRef="#br0" timeOffset="3088.743">739 503,'-2'-2,"0"-1</inkml:trace>
  <inkml:trace contextRef="#ctx0" brushRef="#br0" timeOffset="3417.862">727 691,'0'17,"0"18,0 8,0 1,6-4,3-5,-1-10</inkml:trace>
  <inkml:trace contextRef="#ctx0" brushRef="#br0" timeOffset="3745.985">814 1203</inkml:trace>
  <inkml:trace contextRef="#ctx0" brushRef="#br0" timeOffset="3746.985">952 1167,'2'-3,"1"-6,0-7,-1 0</inkml:trace>
  <inkml:trace contextRef="#ctx0" brushRef="#br0" timeOffset="4343.388">677 478,'-4'2,"-8"1,-4-1,-2 1,3-2</inkml:trace>
  <inkml:trace contextRef="#ctx0" brushRef="#br0" timeOffset="4668.519">452 490</inkml:trace>
  <inkml:trace contextRef="#ctx0" brushRef="#br0" timeOffset="5003.623">940 440,'3'0,"0"1,0 0,1-1,-1 1,0 0,0 0,0 1,-1-1,1 1,0-1,0 1,-1 0,3 1,32 33,-26-24,42 38,-25-25,-1 1,-2 2,15 21,-36-43,0 1,-1 0,1 0,-2 0,1 0,-1 1,1 6,2 4,6 20</inkml:trace>
  <inkml:trace contextRef="#ctx0" brushRef="#br0" timeOffset="5329.751">1402 1041,'3'4,"-1"2</inkml:trace>
  <inkml:trace contextRef="#ctx0" brushRef="#br0" timeOffset="5664.855">1991 466</inkml:trace>
  <inkml:trace contextRef="#ctx0" brushRef="#br0" timeOffset="6014.919">1965 891,'0'2,"-2"10,-5 4,-3 2,-1-3</inkml:trace>
  <inkml:trace contextRef="#ctx0" brushRef="#br0" timeOffset="6015.919">1891 978,'-3'3,"1"2,-1 4,1 2</inkml:trace>
  <inkml:trace contextRef="#ctx0" brushRef="#br0" timeOffset="6370.969">1615 904</inkml:trace>
  <inkml:trace contextRef="#ctx0" brushRef="#br0" timeOffset="6371.969">1590 978,'0'7,"-4"10,-2 9,-1 2,-3 5,-2-2,-3-3,0-4,-2-1,2-3</inkml:trace>
  <inkml:trace contextRef="#ctx0" brushRef="#br0" timeOffset="6700.088">1378 1279,'0'2,"0"5,0 1</inkml:trace>
  <inkml:trace contextRef="#ctx0" brushRef="#br0" timeOffset="7054.16">1840 1492,'2'0,"4"0,8-2,2-1</inkml:trace>
  <inkml:trace contextRef="#ctx0" brushRef="#br0" timeOffset="7055.16">2453 1179</inkml:trace>
  <inkml:trace contextRef="#ctx0" brushRef="#br0" timeOffset="7381.285">2316 978,'0'5,"0"5,0 11,0 12,0 7,0-2</inkml:trace>
  <inkml:trace contextRef="#ctx0" brushRef="#br0" timeOffset="7717.387">2328 1354</inkml:trace>
  <inkml:trace contextRef="#ctx0" brushRef="#br0" timeOffset="8064.459">1490 1691</inkml:trace>
  <inkml:trace contextRef="#ctx0" brushRef="#br0" timeOffset="8443.447">1390 1679,'2'0,"1"0</inkml:trace>
  <inkml:trace contextRef="#ctx0" brushRef="#br0" timeOffset="8444.447">1553 1655,'2'0,"1"0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10/31/2019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5.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3.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tags" Target="../tags/tag60.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Master" Target="../slideMasters/slideMaster1.xml"/><Relationship Id="rId5" Type="http://schemas.openxmlformats.org/officeDocument/2006/relationships/tags" Target="../tags/tag44.xml"/><Relationship Id="rId4"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76077B-EDE3-4E16-A788-1305C2FB8CBA}"/>
              </a:ext>
            </a:extLst>
          </p:cNvPr>
          <p:cNvSpPr/>
          <p:nvPr>
            <p:custDataLst>
              <p:tags r:id="rId1"/>
            </p:custDataLst>
          </p:nvPr>
        </p:nvSpPr>
        <p:spPr>
          <a:xfrm>
            <a:off x="0" y="921262"/>
            <a:ext cx="12192000" cy="3200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hasCustomPrompt="1"/>
            <p:custDataLst>
              <p:tags r:id="rId2"/>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3"/>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pic>
        <p:nvPicPr>
          <p:cNvPr id="7" name="Picture 6">
            <a:extLst>
              <a:ext uri="{FF2B5EF4-FFF2-40B4-BE49-F238E27FC236}">
                <a16:creationId xmlns:a16="http://schemas.microsoft.com/office/drawing/2014/main" id="{641161AF-79AD-478F-9172-4E43B7541C27}"/>
              </a:ext>
            </a:extLst>
          </p:cNvPr>
          <p:cNvPicPr>
            <a:picLocks noChangeAspect="1"/>
          </p:cNvPicPr>
          <p:nvPr>
            <p:custDataLst>
              <p:tags r:id="rId4"/>
            </p:custDataLst>
          </p:nvPr>
        </p:nvPicPr>
        <p:blipFill>
          <a:blip r:embed="rId7"/>
          <a:stretch>
            <a:fillRect/>
          </a:stretch>
        </p:blipFill>
        <p:spPr>
          <a:xfrm>
            <a:off x="10856088" y="921262"/>
            <a:ext cx="1339461" cy="3206774"/>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434515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609600" y="1414463"/>
            <a:ext cx="53848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4463"/>
            <a:ext cx="53848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TextBox 5"/>
          <p:cNvSpPr txBox="1"/>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2016 Synopsys, Inc. </a:t>
            </a:r>
          </a:p>
        </p:txBody>
      </p:sp>
      <p:sp>
        <p:nvSpPr>
          <p:cNvPr id="7" name="TextBox 6"/>
          <p:cNvSpPr txBox="1"/>
          <p:nvPr/>
        </p:nvSpPr>
        <p:spPr>
          <a:xfrm>
            <a:off x="1603145" y="6516189"/>
            <a:ext cx="85344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10738208" y="6545993"/>
            <a:ext cx="1175869" cy="203123"/>
          </a:xfrm>
          <a:prstGeom prst="rect">
            <a:avLst/>
          </a:prstGeom>
        </p:spPr>
      </p:pic>
    </p:spTree>
    <p:extLst>
      <p:ext uri="{BB962C8B-B14F-4D97-AF65-F5344CB8AC3E}">
        <p14:creationId xmlns:p14="http://schemas.microsoft.com/office/powerpoint/2010/main" val="71367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7"/>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18"/>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19"/>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p:cNvSpPr txBox="1"/>
          <p:nvPr>
            <p:custDataLst>
              <p:tags r:id="rId20"/>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2"/>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3"/>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7" r:id="rId5"/>
    <p:sldLayoutId id="2147483663" r:id="rId6"/>
    <p:sldLayoutId id="2147483669" r:id="rId7"/>
    <p:sldLayoutId id="2147483655" r:id="rId8"/>
    <p:sldLayoutId id="2147483662" r:id="rId9"/>
    <p:sldLayoutId id="2147483651" r:id="rId10"/>
    <p:sldLayoutId id="2147483671" r:id="rId11"/>
    <p:sldLayoutId id="2147483672" r:id="rId12"/>
    <p:sldLayoutId id="2147483659" r:id="rId13"/>
    <p:sldLayoutId id="2147483678" r:id="rId14"/>
    <p:sldLayoutId id="2147483679" r:id="rId15"/>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5.png"/><Relationship Id="rId18" Type="http://schemas.openxmlformats.org/officeDocument/2006/relationships/customXml" Target="../ink/ink9.xml"/><Relationship Id="rId3" Type="http://schemas.openxmlformats.org/officeDocument/2006/relationships/image" Target="../media/image10.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6.xml"/><Relationship Id="rId17" Type="http://schemas.openxmlformats.org/officeDocument/2006/relationships/image" Target="../media/image17.png"/><Relationship Id="rId25" Type="http://schemas.openxmlformats.org/officeDocument/2006/relationships/image" Target="../media/image21.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4.png"/><Relationship Id="rId24" Type="http://schemas.openxmlformats.org/officeDocument/2006/relationships/customXml" Target="../ink/ink12.xml"/><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10" Type="http://schemas.openxmlformats.org/officeDocument/2006/relationships/customXml" Target="../ink/ink5.xml"/><Relationship Id="rId19"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13.png"/><Relationship Id="rId14" Type="http://schemas.openxmlformats.org/officeDocument/2006/relationships/customXml" Target="../ink/ink7.xml"/><Relationship Id="rId22" Type="http://schemas.openxmlformats.org/officeDocument/2006/relationships/customXml" Target="../ink/ink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Oct. 30 &amp; 31</a:t>
            </a:r>
            <a:r>
              <a:rPr lang="en-US" baseline="30000" dirty="0"/>
              <a:t>st</a:t>
            </a:r>
            <a:r>
              <a:rPr lang="en-US" dirty="0"/>
              <a:t>, 2019</a:t>
            </a:r>
          </a:p>
        </p:txBody>
      </p:sp>
      <p:sp>
        <p:nvSpPr>
          <p:cNvPr id="6" name="Text Placeholder 4"/>
          <p:cNvSpPr>
            <a:spLocks noGrp="1"/>
          </p:cNvSpPr>
          <p:nvPr>
            <p:ph type="body" sz="quarter" idx="11"/>
          </p:nvPr>
        </p:nvSpPr>
        <p:spPr>
          <a:xfrm>
            <a:off x="556318" y="4701662"/>
            <a:ext cx="4876800" cy="396815"/>
          </a:xfrm>
        </p:spPr>
        <p:txBody>
          <a:bodyPr/>
          <a:lstStyle/>
          <a:p>
            <a:r>
              <a:rPr lang="en-US" dirty="0"/>
              <a:t>Olivier Coudert</a:t>
            </a:r>
          </a:p>
        </p:txBody>
      </p:sp>
      <p:sp>
        <p:nvSpPr>
          <p:cNvPr id="3" name="Subtitle 2"/>
          <p:cNvSpPr>
            <a:spLocks noGrp="1"/>
          </p:cNvSpPr>
          <p:nvPr>
            <p:ph type="subTitle" idx="1"/>
          </p:nvPr>
        </p:nvSpPr>
        <p:spPr/>
        <p:txBody>
          <a:bodyPr/>
          <a:lstStyle/>
          <a:p>
            <a:endParaRPr lang="en-US" dirty="0">
              <a:solidFill>
                <a:schemeClr val="bg1"/>
              </a:solidFill>
            </a:endParaRPr>
          </a:p>
        </p:txBody>
      </p:sp>
      <p:sp>
        <p:nvSpPr>
          <p:cNvPr id="2" name="Title 1"/>
          <p:cNvSpPr>
            <a:spLocks noGrp="1"/>
          </p:cNvSpPr>
          <p:nvPr>
            <p:ph type="ctrTitle"/>
          </p:nvPr>
        </p:nvSpPr>
        <p:spPr/>
        <p:txBody>
          <a:bodyPr/>
          <a:lstStyle/>
          <a:p>
            <a:r>
              <a:rPr lang="en-US" dirty="0"/>
              <a:t>Multi-threading</a:t>
            </a:r>
            <a:endParaRPr lang="en-US" dirty="0">
              <a:solidFill>
                <a:schemeClr val="bg1"/>
              </a:solidFill>
            </a:endParaRPr>
          </a:p>
        </p:txBody>
      </p:sp>
    </p:spTree>
    <p:extLst>
      <p:ext uri="{BB962C8B-B14F-4D97-AF65-F5344CB8AC3E}">
        <p14:creationId xmlns:p14="http://schemas.microsoft.com/office/powerpoint/2010/main" val="118439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pthread vs. tbb</a:t>
            </a:r>
            <a:endParaRPr lang="en-US" dirty="0"/>
          </a:p>
        </p:txBody>
      </p:sp>
      <p:sp>
        <p:nvSpPr>
          <p:cNvPr id="8" name="Text Placeholder 7">
            <a:extLst>
              <a:ext uri="{FF2B5EF4-FFF2-40B4-BE49-F238E27FC236}">
                <a16:creationId xmlns:a16="http://schemas.microsoft.com/office/drawing/2014/main" id="{87E185FC-528C-4FDC-94AC-AFA606AFA5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0838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pthread</a:t>
            </a:r>
            <a:endParaRPr lang="en-US" dirty="0"/>
          </a:p>
        </p:txBody>
      </p:sp>
      <p:sp>
        <p:nvSpPr>
          <p:cNvPr id="3" name="Content Placeholder 2"/>
          <p:cNvSpPr>
            <a:spLocks noGrp="1"/>
          </p:cNvSpPr>
          <p:nvPr>
            <p:ph idx="1"/>
          </p:nvPr>
        </p:nvSpPr>
        <p:spPr/>
        <p:txBody>
          <a:bodyPr/>
          <a:lstStyle/>
          <a:p>
            <a:r>
              <a:rPr lang="en-US" dirty="0"/>
              <a:t>Explicit thread management (</a:t>
            </a:r>
            <a:r>
              <a:rPr lang="en-US" dirty="0" err="1"/>
              <a:t>pthread</a:t>
            </a:r>
            <a:r>
              <a:rPr lang="en-US" dirty="0"/>
              <a:t>, boost, std)</a:t>
            </a:r>
          </a:p>
          <a:p>
            <a:r>
              <a:rPr lang="en-US" dirty="0"/>
              <a:t>Basic unit of computation is a thread</a:t>
            </a:r>
          </a:p>
          <a:p>
            <a:r>
              <a:rPr lang="en-US" dirty="0"/>
              <a:t>Developer has to create her threads and manage their synchronization and termination</a:t>
            </a:r>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946863442"/>
              </p:ext>
            </p:extLst>
          </p:nvPr>
        </p:nvGraphicFramePr>
        <p:xfrm>
          <a:off x="1196683" y="3001136"/>
          <a:ext cx="8850641" cy="2594361"/>
        </p:xfrm>
        <a:graphic>
          <a:graphicData uri="http://schemas.openxmlformats.org/drawingml/2006/table">
            <a:tbl>
              <a:tblPr firstRow="1" bandRow="1">
                <a:tableStyleId>{69CF1AB2-1976-4502-BF36-3FF5EA218861}</a:tableStyleId>
              </a:tblPr>
              <a:tblGrid>
                <a:gridCol w="3074848">
                  <a:extLst>
                    <a:ext uri="{9D8B030D-6E8A-4147-A177-3AD203B41FA5}">
                      <a16:colId xmlns:a16="http://schemas.microsoft.com/office/drawing/2014/main" val="2031214876"/>
                    </a:ext>
                  </a:extLst>
                </a:gridCol>
                <a:gridCol w="5775793">
                  <a:extLst>
                    <a:ext uri="{9D8B030D-6E8A-4147-A177-3AD203B41FA5}">
                      <a16:colId xmlns:a16="http://schemas.microsoft.com/office/drawing/2014/main" val="3276201524"/>
                    </a:ext>
                  </a:extLst>
                </a:gridCol>
              </a:tblGrid>
              <a:tr h="4951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a:t>thread::thread(callable&amp; fun)</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0" dirty="0"/>
                        <a:t>build thread and calls fun::operator()()</a:t>
                      </a:r>
                    </a:p>
                  </a:txBody>
                  <a:tcPr/>
                </a:tc>
                <a:extLst>
                  <a:ext uri="{0D108BD9-81ED-4DB2-BD59-A6C34878D82A}">
                    <a16:rowId xmlns:a16="http://schemas.microsoft.com/office/drawing/2014/main" val="1299378788"/>
                  </a:ext>
                </a:extLst>
              </a:tr>
              <a:tr h="49611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thread::</a:t>
                      </a:r>
                      <a:r>
                        <a:rPr lang="en-US" dirty="0" err="1"/>
                        <a:t>get_id</a:t>
                      </a:r>
                      <a:r>
                        <a:rPr lang="en-US" dirty="0"/>
                        <a:t>()</a:t>
                      </a:r>
                    </a:p>
                  </a:txBody>
                  <a:tcPr/>
                </a:tc>
                <a:tc>
                  <a:txBody>
                    <a:bodyPr/>
                    <a:lstStyle/>
                    <a:p>
                      <a:r>
                        <a:rPr lang="en-US" dirty="0"/>
                        <a:t>unique ID associated with the thread</a:t>
                      </a:r>
                    </a:p>
                  </a:txBody>
                  <a:tcPr/>
                </a:tc>
                <a:extLst>
                  <a:ext uri="{0D108BD9-81ED-4DB2-BD59-A6C34878D82A}">
                    <a16:rowId xmlns:a16="http://schemas.microsoft.com/office/drawing/2014/main" val="512685396"/>
                  </a:ext>
                </a:extLst>
              </a:tr>
              <a:tr h="4766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thread::join()</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make parent thread waits until child</a:t>
                      </a:r>
                      <a:r>
                        <a:rPr lang="en-US" baseline="0" dirty="0"/>
                        <a:t> </a:t>
                      </a:r>
                      <a:r>
                        <a:rPr lang="en-US" dirty="0"/>
                        <a:t>thread completes</a:t>
                      </a:r>
                    </a:p>
                  </a:txBody>
                  <a:tcPr/>
                </a:tc>
                <a:extLst>
                  <a:ext uri="{0D108BD9-81ED-4DB2-BD59-A6C34878D82A}">
                    <a16:rowId xmlns:a16="http://schemas.microsoft.com/office/drawing/2014/main" val="2781566860"/>
                  </a:ext>
                </a:extLst>
              </a:tr>
              <a:tr h="48638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thread::detach()</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detach child thread from parent thread</a:t>
                      </a:r>
                    </a:p>
                  </a:txBody>
                  <a:tcPr/>
                </a:tc>
                <a:extLst>
                  <a:ext uri="{0D108BD9-81ED-4DB2-BD59-A6C34878D82A}">
                    <a16:rowId xmlns:a16="http://schemas.microsoft.com/office/drawing/2014/main" val="1730606086"/>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thread::joinable()</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return true </a:t>
                      </a:r>
                      <a:r>
                        <a:rPr lang="en-US" dirty="0" err="1"/>
                        <a:t>iff</a:t>
                      </a:r>
                      <a:r>
                        <a:rPr lang="en-US" dirty="0"/>
                        <a:t> neither join() and detach() has been called, i.e., it is a point of synchronization</a:t>
                      </a:r>
                    </a:p>
                  </a:txBody>
                  <a:tcPr/>
                </a:tc>
                <a:extLst>
                  <a:ext uri="{0D108BD9-81ED-4DB2-BD59-A6C34878D82A}">
                    <a16:rowId xmlns:a16="http://schemas.microsoft.com/office/drawing/2014/main" val="3981584965"/>
                  </a:ext>
                </a:extLst>
              </a:tr>
            </a:tbl>
          </a:graphicData>
        </a:graphic>
      </p:graphicFrame>
    </p:spTree>
    <p:extLst>
      <p:ext uri="{BB962C8B-B14F-4D97-AF65-F5344CB8AC3E}">
        <p14:creationId xmlns:p14="http://schemas.microsoft.com/office/powerpoint/2010/main" val="171848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tbb</a:t>
            </a:r>
            <a:r>
              <a:rPr lang="en-US" dirty="0"/>
              <a:t> (Threading Building Blocks)</a:t>
            </a:r>
          </a:p>
        </p:txBody>
      </p:sp>
      <p:sp>
        <p:nvSpPr>
          <p:cNvPr id="3" name="Content Placeholder 2"/>
          <p:cNvSpPr>
            <a:spLocks noGrp="1"/>
          </p:cNvSpPr>
          <p:nvPr>
            <p:ph idx="1"/>
          </p:nvPr>
        </p:nvSpPr>
        <p:spPr/>
        <p:txBody>
          <a:bodyPr/>
          <a:lstStyle/>
          <a:p>
            <a:r>
              <a:rPr lang="en-US" dirty="0"/>
              <a:t>Set of templates to hide the thread management</a:t>
            </a:r>
          </a:p>
          <a:p>
            <a:r>
              <a:rPr lang="en-US" dirty="0"/>
              <a:t>Basic unit of computation is a “task”, not a thread</a:t>
            </a:r>
          </a:p>
          <a:p>
            <a:pPr lvl="1"/>
            <a:r>
              <a:rPr lang="en-US" dirty="0"/>
              <a:t>Usually there is a 1-2-1 mapping between threads and cores of the machine</a:t>
            </a:r>
          </a:p>
          <a:p>
            <a:pPr lvl="1"/>
            <a:r>
              <a:rPr lang="en-US" dirty="0"/>
              <a:t>The assignment of tasks to threads is done by </a:t>
            </a:r>
            <a:r>
              <a:rPr lang="en-US" dirty="0" err="1"/>
              <a:t>tbb</a:t>
            </a:r>
            <a:endParaRPr lang="en-US" dirty="0"/>
          </a:p>
          <a:p>
            <a:pPr lvl="1"/>
            <a:r>
              <a:rPr lang="en-US" dirty="0"/>
              <a:t>A task might be executed by a single or multiple threads</a:t>
            </a:r>
          </a:p>
          <a:p>
            <a:r>
              <a:rPr lang="en-US" dirty="0"/>
              <a:t>Provide simple templates, for example:</a:t>
            </a:r>
          </a:p>
        </p:txBody>
      </p:sp>
      <p:sp>
        <p:nvSpPr>
          <p:cNvPr id="4" name="Rounded Rectangular Callout 3"/>
          <p:cNvSpPr/>
          <p:nvPr/>
        </p:nvSpPr>
        <p:spPr>
          <a:xfrm>
            <a:off x="8231023" y="2802088"/>
            <a:ext cx="2990753" cy="901232"/>
          </a:xfrm>
          <a:prstGeom prst="wedgeRoundRectCallout">
            <a:avLst>
              <a:gd name="adj1" fmla="val -39499"/>
              <a:gd name="adj2" fmla="val 7727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Focus on synchronization and parallelism strategies, not thread management</a:t>
            </a:r>
          </a:p>
        </p:txBody>
      </p:sp>
      <p:graphicFrame>
        <p:nvGraphicFramePr>
          <p:cNvPr id="5" name="Table 4"/>
          <p:cNvGraphicFramePr>
            <a:graphicFrameLocks noGrp="1"/>
          </p:cNvGraphicFramePr>
          <p:nvPr>
            <p:extLst>
              <p:ext uri="{D42A27DB-BD31-4B8C-83A1-F6EECF244321}">
                <p14:modId xmlns:p14="http://schemas.microsoft.com/office/powerpoint/2010/main" val="435751873"/>
              </p:ext>
            </p:extLst>
          </p:nvPr>
        </p:nvGraphicFramePr>
        <p:xfrm>
          <a:off x="1387187" y="3977640"/>
          <a:ext cx="8745232" cy="1964008"/>
        </p:xfrm>
        <a:graphic>
          <a:graphicData uri="http://schemas.openxmlformats.org/drawingml/2006/table">
            <a:tbl>
              <a:tblPr firstRow="1" bandRow="1">
                <a:tableStyleId>{69CF1AB2-1976-4502-BF36-3FF5EA218861}</a:tableStyleId>
              </a:tblPr>
              <a:tblGrid>
                <a:gridCol w="2256410">
                  <a:extLst>
                    <a:ext uri="{9D8B030D-6E8A-4147-A177-3AD203B41FA5}">
                      <a16:colId xmlns:a16="http://schemas.microsoft.com/office/drawing/2014/main" val="2031214876"/>
                    </a:ext>
                  </a:extLst>
                </a:gridCol>
                <a:gridCol w="6488822">
                  <a:extLst>
                    <a:ext uri="{9D8B030D-6E8A-4147-A177-3AD203B41FA5}">
                      <a16:colId xmlns:a16="http://schemas.microsoft.com/office/drawing/2014/main" val="3276201524"/>
                    </a:ext>
                  </a:extLst>
                </a:gridCol>
              </a:tblGrid>
              <a:tr h="4951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err="1"/>
                        <a:t>tbb</a:t>
                      </a:r>
                      <a:r>
                        <a:rPr lang="en-US" b="0" dirty="0"/>
                        <a:t>::</a:t>
                      </a:r>
                      <a:r>
                        <a:rPr lang="en-US" b="0" dirty="0" err="1"/>
                        <a:t>parallel_foreach</a:t>
                      </a:r>
                      <a:endParaRPr lang="en-US" b="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0" dirty="0"/>
                        <a:t>applies</a:t>
                      </a:r>
                      <a:r>
                        <a:rPr lang="en-US" b="0" baseline="0" dirty="0"/>
                        <a:t> </a:t>
                      </a:r>
                      <a:r>
                        <a:rPr lang="en-US" b="0" baseline="0" dirty="0" err="1"/>
                        <a:t>functor</a:t>
                      </a:r>
                      <a:r>
                        <a:rPr lang="en-US" b="0" baseline="0" dirty="0"/>
                        <a:t> on each element of collection in parallel</a:t>
                      </a:r>
                      <a:endParaRPr lang="en-US" b="0" dirty="0"/>
                    </a:p>
                  </a:txBody>
                  <a:tcPr/>
                </a:tc>
                <a:extLst>
                  <a:ext uri="{0D108BD9-81ED-4DB2-BD59-A6C34878D82A}">
                    <a16:rowId xmlns:a16="http://schemas.microsoft.com/office/drawing/2014/main" val="1299378788"/>
                  </a:ext>
                </a:extLst>
              </a:tr>
              <a:tr h="49611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a:t>tbb</a:t>
                      </a:r>
                      <a:r>
                        <a:rPr lang="en-US" dirty="0"/>
                        <a:t>::</a:t>
                      </a:r>
                      <a:r>
                        <a:rPr lang="en-US" dirty="0" err="1"/>
                        <a:t>parallel_for</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0" dirty="0"/>
                        <a:t>applies</a:t>
                      </a:r>
                      <a:r>
                        <a:rPr lang="en-US" b="0" baseline="0" dirty="0"/>
                        <a:t> </a:t>
                      </a:r>
                      <a:r>
                        <a:rPr lang="en-US" b="0" baseline="0" dirty="0" err="1"/>
                        <a:t>functor</a:t>
                      </a:r>
                      <a:r>
                        <a:rPr lang="en-US" b="0" baseline="0" dirty="0"/>
                        <a:t> on range of elements in parallel</a:t>
                      </a:r>
                      <a:endParaRPr lang="en-US" b="0" dirty="0"/>
                    </a:p>
                  </a:txBody>
                  <a:tcPr/>
                </a:tc>
                <a:extLst>
                  <a:ext uri="{0D108BD9-81ED-4DB2-BD59-A6C34878D82A}">
                    <a16:rowId xmlns:a16="http://schemas.microsoft.com/office/drawing/2014/main" val="512685396"/>
                  </a:ext>
                </a:extLst>
              </a:tr>
              <a:tr h="49611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a:t>tbb</a:t>
                      </a:r>
                      <a:r>
                        <a:rPr lang="en-US" dirty="0"/>
                        <a:t>::</a:t>
                      </a:r>
                      <a:r>
                        <a:rPr lang="en-US" dirty="0" err="1"/>
                        <a:t>parallel_do</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0" dirty="0"/>
                        <a:t>as above, and can dynamically add new elements to process</a:t>
                      </a:r>
                    </a:p>
                  </a:txBody>
                  <a:tcPr/>
                </a:tc>
                <a:extLst>
                  <a:ext uri="{0D108BD9-81ED-4DB2-BD59-A6C34878D82A}">
                    <a16:rowId xmlns:a16="http://schemas.microsoft.com/office/drawing/2014/main" val="378343757"/>
                  </a:ext>
                </a:extLst>
              </a:tr>
              <a:tr h="4766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a:t>tbb</a:t>
                      </a:r>
                      <a:r>
                        <a:rPr lang="en-US" dirty="0"/>
                        <a:t>::</a:t>
                      </a:r>
                      <a:r>
                        <a:rPr lang="en-US" dirty="0" err="1"/>
                        <a:t>parallel_invoke</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calls multiple </a:t>
                      </a:r>
                      <a:r>
                        <a:rPr lang="en-US" dirty="0" err="1"/>
                        <a:t>functors</a:t>
                      </a:r>
                      <a:r>
                        <a:rPr lang="en-US" dirty="0"/>
                        <a:t> in parallel, join all</a:t>
                      </a:r>
                    </a:p>
                  </a:txBody>
                  <a:tcPr/>
                </a:tc>
                <a:extLst>
                  <a:ext uri="{0D108BD9-81ED-4DB2-BD59-A6C34878D82A}">
                    <a16:rowId xmlns:a16="http://schemas.microsoft.com/office/drawing/2014/main" val="2781566860"/>
                  </a:ext>
                </a:extLst>
              </a:tr>
            </a:tbl>
          </a:graphicData>
        </a:graphic>
      </p:graphicFrame>
    </p:spTree>
    <p:extLst>
      <p:ext uri="{BB962C8B-B14F-4D97-AF65-F5344CB8AC3E}">
        <p14:creationId xmlns:p14="http://schemas.microsoft.com/office/powerpoint/2010/main" val="425994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A29C-A0AE-43DA-9CE4-B77D47E6C108}"/>
              </a:ext>
            </a:extLst>
          </p:cNvPr>
          <p:cNvSpPr>
            <a:spLocks noGrp="1"/>
          </p:cNvSpPr>
          <p:nvPr>
            <p:ph type="title"/>
          </p:nvPr>
        </p:nvSpPr>
        <p:spPr/>
        <p:txBody>
          <a:bodyPr/>
          <a:lstStyle/>
          <a:p>
            <a:r>
              <a:rPr lang="en-US" dirty="0"/>
              <a:t>Basic concepts of </a:t>
            </a:r>
            <a:r>
              <a:rPr lang="en-US" dirty="0" err="1"/>
              <a:t>tbb</a:t>
            </a:r>
            <a:endParaRPr lang="en-US" dirty="0"/>
          </a:p>
        </p:txBody>
      </p:sp>
      <p:sp>
        <p:nvSpPr>
          <p:cNvPr id="3" name="Text Placeholder 2">
            <a:extLst>
              <a:ext uri="{FF2B5EF4-FFF2-40B4-BE49-F238E27FC236}">
                <a16:creationId xmlns:a16="http://schemas.microsoft.com/office/drawing/2014/main" id="{5299CFCD-CA8F-447E-8AA2-BDCAEF3F6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035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19CF2-EF40-43C6-8CFE-355B55470E06}"/>
              </a:ext>
            </a:extLst>
          </p:cNvPr>
          <p:cNvSpPr>
            <a:spLocks noGrp="1"/>
          </p:cNvSpPr>
          <p:nvPr>
            <p:ph type="title"/>
          </p:nvPr>
        </p:nvSpPr>
        <p:spPr/>
        <p:txBody>
          <a:bodyPr/>
          <a:lstStyle/>
          <a:p>
            <a:r>
              <a:rPr lang="en-US"/>
              <a:t>Basics of tbb</a:t>
            </a:r>
            <a:endParaRPr lang="en-US" dirty="0"/>
          </a:p>
        </p:txBody>
      </p:sp>
      <p:sp>
        <p:nvSpPr>
          <p:cNvPr id="6" name="Content Placeholder 5">
            <a:extLst>
              <a:ext uri="{FF2B5EF4-FFF2-40B4-BE49-F238E27FC236}">
                <a16:creationId xmlns:a16="http://schemas.microsoft.com/office/drawing/2014/main" id="{6659BC6B-B0AB-4782-90CB-41FC3AC4CFCB}"/>
              </a:ext>
            </a:extLst>
          </p:cNvPr>
          <p:cNvSpPr>
            <a:spLocks noGrp="1"/>
          </p:cNvSpPr>
          <p:nvPr>
            <p:ph idx="1"/>
          </p:nvPr>
        </p:nvSpPr>
        <p:spPr/>
        <p:txBody>
          <a:bodyPr/>
          <a:lstStyle/>
          <a:p>
            <a:r>
              <a:rPr lang="en-US" dirty="0" err="1"/>
              <a:t>tbb</a:t>
            </a:r>
            <a:r>
              <a:rPr lang="en-US" dirty="0"/>
              <a:t> does not expose threads directly</a:t>
            </a:r>
          </a:p>
          <a:p>
            <a:pPr lvl="1"/>
            <a:r>
              <a:rPr lang="en-US" dirty="0"/>
              <a:t>Instead its basic computational unit is a </a:t>
            </a:r>
            <a:r>
              <a:rPr lang="en-US" dirty="0" err="1"/>
              <a:t>tbb</a:t>
            </a:r>
            <a:r>
              <a:rPr lang="en-US" dirty="0"/>
              <a:t>::task</a:t>
            </a:r>
          </a:p>
          <a:p>
            <a:pPr lvl="1"/>
            <a:r>
              <a:rPr lang="en-US" dirty="0"/>
              <a:t>Tasks are created by the user or by </a:t>
            </a:r>
            <a:r>
              <a:rPr lang="en-US" dirty="0" err="1"/>
              <a:t>tbb’s</a:t>
            </a:r>
            <a:r>
              <a:rPr lang="en-US" dirty="0"/>
              <a:t> templates</a:t>
            </a:r>
          </a:p>
          <a:p>
            <a:pPr lvl="1"/>
            <a:r>
              <a:rPr lang="en-US" dirty="0"/>
              <a:t>Tasks are nodes in a dependency graph</a:t>
            </a:r>
          </a:p>
          <a:p>
            <a:pPr lvl="1"/>
            <a:r>
              <a:rPr lang="en-US" dirty="0"/>
              <a:t>Tasks are then assigned to physical threads to run </a:t>
            </a:r>
            <a:r>
              <a:rPr lang="en-US" dirty="0" err="1"/>
              <a:t>tbb</a:t>
            </a:r>
            <a:r>
              <a:rPr lang="en-US" dirty="0"/>
              <a:t>::task::execute() by a scheduler</a:t>
            </a:r>
          </a:p>
          <a:p>
            <a:pPr lvl="1"/>
            <a:r>
              <a:rPr lang="en-US" dirty="0"/>
              <a:t>The assignment of tasks to threads is random</a:t>
            </a:r>
          </a:p>
          <a:p>
            <a:pPr lvl="1"/>
            <a:endParaRPr lang="en-US" dirty="0"/>
          </a:p>
          <a:p>
            <a:r>
              <a:rPr lang="en-US" dirty="0" err="1"/>
              <a:t>tbb</a:t>
            </a:r>
            <a:r>
              <a:rPr lang="en-US" dirty="0"/>
              <a:t> </a:t>
            </a:r>
            <a:r>
              <a:rPr lang="en-US" dirty="0" err="1"/>
              <a:t>vs.pthread</a:t>
            </a:r>
            <a:endParaRPr lang="en-US" dirty="0"/>
          </a:p>
          <a:p>
            <a:pPr lvl="1"/>
            <a:r>
              <a:rPr lang="en-US" dirty="0"/>
              <a:t>Plus</a:t>
            </a:r>
          </a:p>
          <a:p>
            <a:pPr lvl="2"/>
            <a:r>
              <a:rPr lang="en-US" dirty="0"/>
              <a:t>Powerful templates to automatically create and manage tasks</a:t>
            </a:r>
          </a:p>
          <a:p>
            <a:pPr lvl="2"/>
            <a:r>
              <a:rPr lang="en-US" dirty="0"/>
              <a:t>Built-in scheduler</a:t>
            </a:r>
          </a:p>
          <a:p>
            <a:pPr lvl="1"/>
            <a:r>
              <a:rPr lang="en-US" dirty="0"/>
              <a:t>Cons</a:t>
            </a:r>
          </a:p>
          <a:p>
            <a:pPr lvl="2"/>
            <a:r>
              <a:rPr lang="en-US" dirty="0"/>
              <a:t>The scheduler may have a larger overhead than a hand-made </a:t>
            </a:r>
            <a:r>
              <a:rPr lang="en-US" dirty="0" err="1"/>
              <a:t>pthread</a:t>
            </a:r>
            <a:r>
              <a:rPr lang="en-US" dirty="0"/>
              <a:t>-based scheduler</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59281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19CF2-EF40-43C6-8CFE-355B55470E06}"/>
              </a:ext>
            </a:extLst>
          </p:cNvPr>
          <p:cNvSpPr>
            <a:spLocks noGrp="1"/>
          </p:cNvSpPr>
          <p:nvPr>
            <p:ph type="title"/>
          </p:nvPr>
        </p:nvSpPr>
        <p:spPr/>
        <p:txBody>
          <a:bodyPr/>
          <a:lstStyle/>
          <a:p>
            <a:r>
              <a:rPr lang="en-US" dirty="0"/>
              <a:t>Parallelization of loops</a:t>
            </a:r>
          </a:p>
        </p:txBody>
      </p:sp>
      <p:sp>
        <p:nvSpPr>
          <p:cNvPr id="6" name="Content Placeholder 5">
            <a:extLst>
              <a:ext uri="{FF2B5EF4-FFF2-40B4-BE49-F238E27FC236}">
                <a16:creationId xmlns:a16="http://schemas.microsoft.com/office/drawing/2014/main" id="{6659BC6B-B0AB-4782-90CB-41FC3AC4CFCB}"/>
              </a:ext>
            </a:extLst>
          </p:cNvPr>
          <p:cNvSpPr>
            <a:spLocks noGrp="1"/>
          </p:cNvSpPr>
          <p:nvPr>
            <p:ph idx="1"/>
          </p:nvPr>
        </p:nvSpPr>
        <p:spPr/>
        <p:txBody>
          <a:bodyPr/>
          <a:lstStyle/>
          <a:p>
            <a:r>
              <a:rPr lang="en-US" dirty="0"/>
              <a:t>Loop</a:t>
            </a:r>
          </a:p>
          <a:p>
            <a:endParaRPr lang="en-US" dirty="0"/>
          </a:p>
          <a:p>
            <a:r>
              <a:rPr lang="en-US" dirty="0"/>
              <a:t>Instead apply a </a:t>
            </a:r>
            <a:r>
              <a:rPr lang="en-US" dirty="0" err="1"/>
              <a:t>functor</a:t>
            </a:r>
            <a:r>
              <a:rPr lang="en-US" dirty="0"/>
              <a:t> on the [begin, end[ interval</a:t>
            </a:r>
          </a:p>
          <a:p>
            <a:endParaRPr lang="en-US" dirty="0"/>
          </a:p>
          <a:p>
            <a:r>
              <a:rPr lang="en-US" dirty="0"/>
              <a:t>Same, but in a multi-threaded manner</a:t>
            </a:r>
          </a:p>
          <a:p>
            <a:pPr lvl="1"/>
            <a:endParaRPr lang="en-US" dirty="0"/>
          </a:p>
          <a:p>
            <a:pPr lvl="1"/>
            <a:endParaRPr lang="en-US" dirty="0"/>
          </a:p>
          <a:p>
            <a:endParaRPr lang="en-US" dirty="0"/>
          </a:p>
          <a:p>
            <a:r>
              <a:rPr lang="en-US" dirty="0"/>
              <a:t>Basic flow</a:t>
            </a:r>
          </a:p>
          <a:p>
            <a:pPr lvl="1"/>
            <a:r>
              <a:rPr lang="en-US" dirty="0"/>
              <a:t>If the interval is small enough, apply the </a:t>
            </a:r>
            <a:r>
              <a:rPr lang="en-US" dirty="0" err="1"/>
              <a:t>functor</a:t>
            </a:r>
            <a:r>
              <a:rPr lang="en-US" dirty="0"/>
              <a:t> sequentially</a:t>
            </a:r>
          </a:p>
          <a:p>
            <a:pPr lvl="1"/>
            <a:r>
              <a:rPr lang="en-US" dirty="0"/>
              <a:t>Otherwise divide the interval in two and have two threads working on each sub-intervals</a:t>
            </a:r>
          </a:p>
          <a:p>
            <a:pPr marL="292608" lvl="1" indent="0">
              <a:buNone/>
            </a:pPr>
            <a:endParaRPr lang="en-US" dirty="0"/>
          </a:p>
          <a:p>
            <a:pPr lvl="1"/>
            <a:endParaRPr lang="en-US" dirty="0"/>
          </a:p>
          <a:p>
            <a:endParaRPr lang="en-US" dirty="0"/>
          </a:p>
        </p:txBody>
      </p:sp>
      <p:sp>
        <p:nvSpPr>
          <p:cNvPr id="7" name="Speech Bubble: Rectangle with Corners Rounded 6">
            <a:extLst>
              <a:ext uri="{FF2B5EF4-FFF2-40B4-BE49-F238E27FC236}">
                <a16:creationId xmlns:a16="http://schemas.microsoft.com/office/drawing/2014/main" id="{E1D518E6-6A59-4FCF-AAF8-576B2C50D722}"/>
              </a:ext>
            </a:extLst>
          </p:cNvPr>
          <p:cNvSpPr/>
          <p:nvPr/>
        </p:nvSpPr>
        <p:spPr>
          <a:xfrm>
            <a:off x="5651032" y="4025959"/>
            <a:ext cx="3181096" cy="751840"/>
          </a:xfrm>
          <a:prstGeom prst="wedgeRoundRectCallout">
            <a:avLst>
              <a:gd name="adj1" fmla="val -116446"/>
              <a:gd name="adj2" fmla="val 77379"/>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Small enough = size of the interval is less than grainsize</a:t>
            </a:r>
          </a:p>
        </p:txBody>
      </p:sp>
      <p:sp>
        <p:nvSpPr>
          <p:cNvPr id="8" name="Speech Bubble: Rectangle with Corners Rounded 7">
            <a:extLst>
              <a:ext uri="{FF2B5EF4-FFF2-40B4-BE49-F238E27FC236}">
                <a16:creationId xmlns:a16="http://schemas.microsoft.com/office/drawing/2014/main" id="{FEA3EE70-CAC3-4CF4-88A4-A566E7909FBC}"/>
              </a:ext>
            </a:extLst>
          </p:cNvPr>
          <p:cNvSpPr/>
          <p:nvPr/>
        </p:nvSpPr>
        <p:spPr>
          <a:xfrm>
            <a:off x="5651032" y="5715710"/>
            <a:ext cx="3181096" cy="751840"/>
          </a:xfrm>
          <a:prstGeom prst="wedgeRoundRectCallout">
            <a:avLst>
              <a:gd name="adj1" fmla="val -131722"/>
              <a:gd name="adj2" fmla="val -6587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Thus we MUST have a random-access iterator</a:t>
            </a:r>
          </a:p>
        </p:txBody>
      </p:sp>
      <p:sp>
        <p:nvSpPr>
          <p:cNvPr id="9" name="TextBox 8">
            <a:extLst>
              <a:ext uri="{FF2B5EF4-FFF2-40B4-BE49-F238E27FC236}">
                <a16:creationId xmlns:a16="http://schemas.microsoft.com/office/drawing/2014/main" id="{52121E38-B831-4E15-A3DB-760F65624409}"/>
              </a:ext>
            </a:extLst>
          </p:cNvPr>
          <p:cNvSpPr txBox="1"/>
          <p:nvPr/>
        </p:nvSpPr>
        <p:spPr>
          <a:xfrm>
            <a:off x="1092665" y="2020374"/>
            <a:ext cx="5540080" cy="307777"/>
          </a:xfrm>
          <a:prstGeom prst="rect">
            <a:avLst/>
          </a:prstGeom>
          <a:noFill/>
          <a:ln w="9525">
            <a:solidFill>
              <a:schemeClr val="tx1"/>
            </a:solidFill>
          </a:ln>
        </p:spPr>
        <p:txBody>
          <a:bodyPr wrap="square" rtlCol="0">
            <a:spAutoFit/>
          </a:bodyPr>
          <a:lstStyle/>
          <a:p>
            <a:r>
              <a:rPr lang="en-US" sz="1400" b="1" dirty="0">
                <a:latin typeface="Courier New" pitchFamily="49" charset="0"/>
                <a:cs typeface="Courier New" pitchFamily="49" charset="0"/>
              </a:rPr>
              <a:t>for (auto it = begin; it != end; ++it) fun(*it);</a:t>
            </a:r>
          </a:p>
        </p:txBody>
      </p:sp>
      <p:sp>
        <p:nvSpPr>
          <p:cNvPr id="10" name="TextBox 9">
            <a:extLst>
              <a:ext uri="{FF2B5EF4-FFF2-40B4-BE49-F238E27FC236}">
                <a16:creationId xmlns:a16="http://schemas.microsoft.com/office/drawing/2014/main" id="{C2CD1A3E-519D-4671-8032-2320BA5EE5EB}"/>
              </a:ext>
            </a:extLst>
          </p:cNvPr>
          <p:cNvSpPr txBox="1"/>
          <p:nvPr/>
        </p:nvSpPr>
        <p:spPr>
          <a:xfrm>
            <a:off x="1092665" y="2780270"/>
            <a:ext cx="5540080" cy="307777"/>
          </a:xfrm>
          <a:prstGeom prst="rect">
            <a:avLst/>
          </a:prstGeom>
          <a:noFill/>
          <a:ln w="9525">
            <a:solidFill>
              <a:schemeClr val="tx1"/>
            </a:solidFill>
          </a:ln>
        </p:spPr>
        <p:txBody>
          <a:bodyPr wrap="square" rtlCol="0">
            <a:spAutoFit/>
          </a:bodyPr>
          <a:lstStyle/>
          <a:p>
            <a:r>
              <a:rPr lang="en-US" sz="1400" b="1" dirty="0">
                <a:latin typeface="Courier New" pitchFamily="49" charset="0"/>
                <a:cs typeface="Courier New" pitchFamily="49" charset="0"/>
              </a:rPr>
              <a:t>std::</a:t>
            </a:r>
            <a:r>
              <a:rPr lang="en-US" sz="1400" b="1" dirty="0" err="1">
                <a:latin typeface="Courier New" pitchFamily="49" charset="0"/>
                <a:cs typeface="Courier New" pitchFamily="49" charset="0"/>
              </a:rPr>
              <a:t>for_each</a:t>
            </a:r>
            <a:r>
              <a:rPr lang="en-US" sz="1400" b="1" dirty="0">
                <a:latin typeface="Courier New" pitchFamily="49" charset="0"/>
                <a:cs typeface="Courier New" pitchFamily="49" charset="0"/>
              </a:rPr>
              <a:t>(begin, end, fun);</a:t>
            </a:r>
          </a:p>
        </p:txBody>
      </p:sp>
      <p:sp>
        <p:nvSpPr>
          <p:cNvPr id="11" name="TextBox 10">
            <a:extLst>
              <a:ext uri="{FF2B5EF4-FFF2-40B4-BE49-F238E27FC236}">
                <a16:creationId xmlns:a16="http://schemas.microsoft.com/office/drawing/2014/main" id="{67175552-59FD-45CB-865A-5C8953ACF3E3}"/>
              </a:ext>
            </a:extLst>
          </p:cNvPr>
          <p:cNvSpPr txBox="1"/>
          <p:nvPr/>
        </p:nvSpPr>
        <p:spPr>
          <a:xfrm>
            <a:off x="1092665" y="3564980"/>
            <a:ext cx="5540080" cy="307777"/>
          </a:xfrm>
          <a:prstGeom prst="rect">
            <a:avLst/>
          </a:prstGeom>
          <a:noFill/>
          <a:ln w="9525">
            <a:solidFill>
              <a:schemeClr val="tx1"/>
            </a:solidFill>
          </a:ln>
        </p:spPr>
        <p:txBody>
          <a:bodyPr wrap="square" rtlCol="0">
            <a:spAutoFit/>
          </a:bodyPr>
          <a:lstStyle/>
          <a:p>
            <a:r>
              <a:rPr lang="en-US" sz="1400" b="1" dirty="0" err="1">
                <a:latin typeface="Courier New" pitchFamily="49" charset="0"/>
                <a:cs typeface="Courier New" pitchFamily="49" charset="0"/>
              </a:rPr>
              <a:t>tbb</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parallel_for_each</a:t>
            </a:r>
            <a:r>
              <a:rPr lang="en-US" sz="1400" b="1" dirty="0">
                <a:latin typeface="Courier New" pitchFamily="49" charset="0"/>
                <a:cs typeface="Courier New" pitchFamily="49" charset="0"/>
              </a:rPr>
              <a:t>(begin, end, fun);</a:t>
            </a:r>
          </a:p>
        </p:txBody>
      </p:sp>
    </p:spTree>
    <p:extLst>
      <p:ext uri="{BB962C8B-B14F-4D97-AF65-F5344CB8AC3E}">
        <p14:creationId xmlns:p14="http://schemas.microsoft.com/office/powerpoint/2010/main" val="6199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D918F419-178E-4813-8155-E6EA7071E7B4}"/>
              </a:ext>
            </a:extLst>
          </p:cNvPr>
          <p:cNvSpPr/>
          <p:nvPr/>
        </p:nvSpPr>
        <p:spPr>
          <a:xfrm>
            <a:off x="5340485" y="1775298"/>
            <a:ext cx="4912468" cy="3711102"/>
          </a:xfrm>
          <a:custGeom>
            <a:avLst/>
            <a:gdLst>
              <a:gd name="connsiteX0" fmla="*/ 2568102 w 4912468"/>
              <a:gd name="connsiteY0" fmla="*/ 116732 h 3711102"/>
              <a:gd name="connsiteX1" fmla="*/ 3112851 w 4912468"/>
              <a:gd name="connsiteY1" fmla="*/ 0 h 3711102"/>
              <a:gd name="connsiteX2" fmla="*/ 4066162 w 4912468"/>
              <a:gd name="connsiteY2" fmla="*/ 4864 h 3711102"/>
              <a:gd name="connsiteX3" fmla="*/ 4567136 w 4912468"/>
              <a:gd name="connsiteY3" fmla="*/ 155642 h 3711102"/>
              <a:gd name="connsiteX4" fmla="*/ 4878421 w 4912468"/>
              <a:gd name="connsiteY4" fmla="*/ 564204 h 3711102"/>
              <a:gd name="connsiteX5" fmla="*/ 4912468 w 4912468"/>
              <a:gd name="connsiteY5" fmla="*/ 885217 h 3711102"/>
              <a:gd name="connsiteX6" fmla="*/ 4863830 w 4912468"/>
              <a:gd name="connsiteY6" fmla="*/ 1269459 h 3711102"/>
              <a:gd name="connsiteX7" fmla="*/ 4581728 w 4912468"/>
              <a:gd name="connsiteY7" fmla="*/ 1755842 h 3711102"/>
              <a:gd name="connsiteX8" fmla="*/ 4168302 w 4912468"/>
              <a:gd name="connsiteY8" fmla="*/ 2135221 h 3711102"/>
              <a:gd name="connsiteX9" fmla="*/ 3608962 w 4912468"/>
              <a:gd name="connsiteY9" fmla="*/ 2748064 h 3711102"/>
              <a:gd name="connsiteX10" fmla="*/ 3083668 w 4912468"/>
              <a:gd name="connsiteY10" fmla="*/ 3258766 h 3711102"/>
              <a:gd name="connsiteX11" fmla="*/ 2568102 w 4912468"/>
              <a:gd name="connsiteY11" fmla="*/ 3511685 h 3711102"/>
              <a:gd name="connsiteX12" fmla="*/ 2008762 w 4912468"/>
              <a:gd name="connsiteY12" fmla="*/ 3662464 h 3711102"/>
              <a:gd name="connsiteX13" fmla="*/ 894945 w 4912468"/>
              <a:gd name="connsiteY13" fmla="*/ 3711102 h 3711102"/>
              <a:gd name="connsiteX14" fmla="*/ 457200 w 4912468"/>
              <a:gd name="connsiteY14" fmla="*/ 3677055 h 3711102"/>
              <a:gd name="connsiteX15" fmla="*/ 116732 w 4912468"/>
              <a:gd name="connsiteY15" fmla="*/ 3531140 h 3711102"/>
              <a:gd name="connsiteX16" fmla="*/ 0 w 4912468"/>
              <a:gd name="connsiteY16" fmla="*/ 3263630 h 3711102"/>
              <a:gd name="connsiteX17" fmla="*/ 19455 w 4912468"/>
              <a:gd name="connsiteY17" fmla="*/ 2835613 h 3711102"/>
              <a:gd name="connsiteX18" fmla="*/ 160506 w 4912468"/>
              <a:gd name="connsiteY18" fmla="*/ 2363821 h 3711102"/>
              <a:gd name="connsiteX19" fmla="*/ 607979 w 4912468"/>
              <a:gd name="connsiteY19" fmla="*/ 1746115 h 3711102"/>
              <a:gd name="connsiteX20" fmla="*/ 1191638 w 4912468"/>
              <a:gd name="connsiteY20" fmla="*/ 1094362 h 3711102"/>
              <a:gd name="connsiteX21" fmla="*/ 1896894 w 4912468"/>
              <a:gd name="connsiteY21" fmla="*/ 544749 h 3711102"/>
              <a:gd name="connsiteX22" fmla="*/ 2315183 w 4912468"/>
              <a:gd name="connsiteY22" fmla="*/ 282102 h 3711102"/>
              <a:gd name="connsiteX23" fmla="*/ 2568102 w 4912468"/>
              <a:gd name="connsiteY23" fmla="*/ 116732 h 371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468" h="3711102">
                <a:moveTo>
                  <a:pt x="2568102" y="116732"/>
                </a:moveTo>
                <a:lnTo>
                  <a:pt x="3112851" y="0"/>
                </a:lnTo>
                <a:lnTo>
                  <a:pt x="4066162" y="4864"/>
                </a:lnTo>
                <a:lnTo>
                  <a:pt x="4567136" y="155642"/>
                </a:lnTo>
                <a:lnTo>
                  <a:pt x="4878421" y="564204"/>
                </a:lnTo>
                <a:lnTo>
                  <a:pt x="4912468" y="885217"/>
                </a:lnTo>
                <a:lnTo>
                  <a:pt x="4863830" y="1269459"/>
                </a:lnTo>
                <a:lnTo>
                  <a:pt x="4581728" y="1755842"/>
                </a:lnTo>
                <a:lnTo>
                  <a:pt x="4168302" y="2135221"/>
                </a:lnTo>
                <a:lnTo>
                  <a:pt x="3608962" y="2748064"/>
                </a:lnTo>
                <a:lnTo>
                  <a:pt x="3083668" y="3258766"/>
                </a:lnTo>
                <a:lnTo>
                  <a:pt x="2568102" y="3511685"/>
                </a:lnTo>
                <a:lnTo>
                  <a:pt x="2008762" y="3662464"/>
                </a:lnTo>
                <a:lnTo>
                  <a:pt x="894945" y="3711102"/>
                </a:lnTo>
                <a:lnTo>
                  <a:pt x="457200" y="3677055"/>
                </a:lnTo>
                <a:lnTo>
                  <a:pt x="116732" y="3531140"/>
                </a:lnTo>
                <a:lnTo>
                  <a:pt x="0" y="3263630"/>
                </a:lnTo>
                <a:lnTo>
                  <a:pt x="19455" y="2835613"/>
                </a:lnTo>
                <a:lnTo>
                  <a:pt x="160506" y="2363821"/>
                </a:lnTo>
                <a:lnTo>
                  <a:pt x="607979" y="1746115"/>
                </a:lnTo>
                <a:lnTo>
                  <a:pt x="1191638" y="1094362"/>
                </a:lnTo>
                <a:lnTo>
                  <a:pt x="1896894" y="544749"/>
                </a:lnTo>
                <a:lnTo>
                  <a:pt x="2315183" y="282102"/>
                </a:lnTo>
                <a:lnTo>
                  <a:pt x="2568102" y="116732"/>
                </a:lnTo>
                <a:close/>
              </a:path>
            </a:pathLst>
          </a:custGeom>
          <a:solidFill>
            <a:schemeClr val="accent6">
              <a:lumMod val="20000"/>
              <a:lumOff val="80000"/>
            </a:schemeClr>
          </a:solidFill>
          <a:ln w="190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76" name="Freeform: Shape 175">
            <a:extLst>
              <a:ext uri="{FF2B5EF4-FFF2-40B4-BE49-F238E27FC236}">
                <a16:creationId xmlns:a16="http://schemas.microsoft.com/office/drawing/2014/main" id="{CF66DEF1-7F6C-4187-84E0-4684B0955C66}"/>
              </a:ext>
            </a:extLst>
          </p:cNvPr>
          <p:cNvSpPr/>
          <p:nvPr/>
        </p:nvSpPr>
        <p:spPr>
          <a:xfrm>
            <a:off x="1751076" y="1120242"/>
            <a:ext cx="5892800" cy="5292210"/>
          </a:xfrm>
          <a:custGeom>
            <a:avLst/>
            <a:gdLst>
              <a:gd name="connsiteX0" fmla="*/ 3940313 w 5985565"/>
              <a:gd name="connsiteY0" fmla="*/ 181113 h 5786783"/>
              <a:gd name="connsiteX1" fmla="*/ 4739861 w 5985565"/>
              <a:gd name="connsiteY1" fmla="*/ 0 h 5786783"/>
              <a:gd name="connsiteX2" fmla="*/ 5420139 w 5985565"/>
              <a:gd name="connsiteY2" fmla="*/ 145774 h 5786783"/>
              <a:gd name="connsiteX3" fmla="*/ 5844208 w 5985565"/>
              <a:gd name="connsiteY3" fmla="*/ 326887 h 5786783"/>
              <a:gd name="connsiteX4" fmla="*/ 5985565 w 5985565"/>
              <a:gd name="connsiteY4" fmla="*/ 596348 h 5786783"/>
              <a:gd name="connsiteX5" fmla="*/ 5861878 w 5985565"/>
              <a:gd name="connsiteY5" fmla="*/ 817218 h 5786783"/>
              <a:gd name="connsiteX6" fmla="*/ 5512904 w 5985565"/>
              <a:gd name="connsiteY6" fmla="*/ 1007166 h 5786783"/>
              <a:gd name="connsiteX7" fmla="*/ 4823791 w 5985565"/>
              <a:gd name="connsiteY7" fmla="*/ 1413566 h 5786783"/>
              <a:gd name="connsiteX8" fmla="*/ 4382052 w 5985565"/>
              <a:gd name="connsiteY8" fmla="*/ 1908313 h 5786783"/>
              <a:gd name="connsiteX9" fmla="*/ 3816626 w 5985565"/>
              <a:gd name="connsiteY9" fmla="*/ 2464905 h 5786783"/>
              <a:gd name="connsiteX10" fmla="*/ 3277704 w 5985565"/>
              <a:gd name="connsiteY10" fmla="*/ 3145183 h 5786783"/>
              <a:gd name="connsiteX11" fmla="*/ 3145182 w 5985565"/>
              <a:gd name="connsiteY11" fmla="*/ 3741531 h 5786783"/>
              <a:gd name="connsiteX12" fmla="*/ 3343965 w 5985565"/>
              <a:gd name="connsiteY12" fmla="*/ 4342296 h 5786783"/>
              <a:gd name="connsiteX13" fmla="*/ 3410226 w 5985565"/>
              <a:gd name="connsiteY13" fmla="*/ 4938644 h 5786783"/>
              <a:gd name="connsiteX14" fmla="*/ 3140765 w 5985565"/>
              <a:gd name="connsiteY14" fmla="*/ 5570331 h 5786783"/>
              <a:gd name="connsiteX15" fmla="*/ 2469321 w 5985565"/>
              <a:gd name="connsiteY15" fmla="*/ 5786783 h 5786783"/>
              <a:gd name="connsiteX16" fmla="*/ 2367721 w 5985565"/>
              <a:gd name="connsiteY16" fmla="*/ 5786783 h 5786783"/>
              <a:gd name="connsiteX17" fmla="*/ 1263374 w 5985565"/>
              <a:gd name="connsiteY17" fmla="*/ 5671931 h 5786783"/>
              <a:gd name="connsiteX18" fmla="*/ 530087 w 5985565"/>
              <a:gd name="connsiteY18" fmla="*/ 5610087 h 5786783"/>
              <a:gd name="connsiteX19" fmla="*/ 88348 w 5985565"/>
              <a:gd name="connsiteY19" fmla="*/ 5459896 h 5786783"/>
              <a:gd name="connsiteX20" fmla="*/ 0 w 5985565"/>
              <a:gd name="connsiteY20" fmla="*/ 5155096 h 5786783"/>
              <a:gd name="connsiteX21" fmla="*/ 13252 w 5985565"/>
              <a:gd name="connsiteY21" fmla="*/ 4753113 h 5786783"/>
              <a:gd name="connsiteX22" fmla="*/ 101600 w 5985565"/>
              <a:gd name="connsiteY22" fmla="*/ 4439479 h 5786783"/>
              <a:gd name="connsiteX23" fmla="*/ 485913 w 5985565"/>
              <a:gd name="connsiteY23" fmla="*/ 3551583 h 5786783"/>
              <a:gd name="connsiteX24" fmla="*/ 852556 w 5985565"/>
              <a:gd name="connsiteY24" fmla="*/ 2610679 h 5786783"/>
              <a:gd name="connsiteX25" fmla="*/ 1214782 w 5985565"/>
              <a:gd name="connsiteY25" fmla="*/ 1921566 h 5786783"/>
              <a:gd name="connsiteX26" fmla="*/ 1850887 w 5985565"/>
              <a:gd name="connsiteY26" fmla="*/ 1303131 h 5786783"/>
              <a:gd name="connsiteX27" fmla="*/ 2774121 w 5985565"/>
              <a:gd name="connsiteY27" fmla="*/ 896731 h 5786783"/>
              <a:gd name="connsiteX28" fmla="*/ 3374887 w 5985565"/>
              <a:gd name="connsiteY28" fmla="*/ 450574 h 5786783"/>
              <a:gd name="connsiteX29" fmla="*/ 3940313 w 5985565"/>
              <a:gd name="connsiteY29" fmla="*/ 181113 h 5786783"/>
              <a:gd name="connsiteX0" fmla="*/ 3940313 w 5985565"/>
              <a:gd name="connsiteY0" fmla="*/ 181113 h 5786783"/>
              <a:gd name="connsiteX1" fmla="*/ 4739861 w 5985565"/>
              <a:gd name="connsiteY1" fmla="*/ 0 h 5786783"/>
              <a:gd name="connsiteX2" fmla="*/ 5420139 w 5985565"/>
              <a:gd name="connsiteY2" fmla="*/ 145774 h 5786783"/>
              <a:gd name="connsiteX3" fmla="*/ 5844208 w 5985565"/>
              <a:gd name="connsiteY3" fmla="*/ 326887 h 5786783"/>
              <a:gd name="connsiteX4" fmla="*/ 5985565 w 5985565"/>
              <a:gd name="connsiteY4" fmla="*/ 596348 h 5786783"/>
              <a:gd name="connsiteX5" fmla="*/ 5861878 w 5985565"/>
              <a:gd name="connsiteY5" fmla="*/ 817218 h 5786783"/>
              <a:gd name="connsiteX6" fmla="*/ 5512904 w 5985565"/>
              <a:gd name="connsiteY6" fmla="*/ 1007166 h 5786783"/>
              <a:gd name="connsiteX7" fmla="*/ 4823791 w 5985565"/>
              <a:gd name="connsiteY7" fmla="*/ 1413566 h 5786783"/>
              <a:gd name="connsiteX8" fmla="*/ 4382052 w 5985565"/>
              <a:gd name="connsiteY8" fmla="*/ 1908313 h 5786783"/>
              <a:gd name="connsiteX9" fmla="*/ 3816626 w 5985565"/>
              <a:gd name="connsiteY9" fmla="*/ 2464905 h 5786783"/>
              <a:gd name="connsiteX10" fmla="*/ 3277704 w 5985565"/>
              <a:gd name="connsiteY10" fmla="*/ 3145183 h 5786783"/>
              <a:gd name="connsiteX11" fmla="*/ 3145182 w 5985565"/>
              <a:gd name="connsiteY11" fmla="*/ 3741531 h 5786783"/>
              <a:gd name="connsiteX12" fmla="*/ 3343965 w 5985565"/>
              <a:gd name="connsiteY12" fmla="*/ 4342296 h 5786783"/>
              <a:gd name="connsiteX13" fmla="*/ 3410226 w 5985565"/>
              <a:gd name="connsiteY13" fmla="*/ 4938644 h 5786783"/>
              <a:gd name="connsiteX14" fmla="*/ 3140765 w 5985565"/>
              <a:gd name="connsiteY14" fmla="*/ 5570331 h 5786783"/>
              <a:gd name="connsiteX15" fmla="*/ 2469321 w 5985565"/>
              <a:gd name="connsiteY15" fmla="*/ 5786783 h 5786783"/>
              <a:gd name="connsiteX16" fmla="*/ 2297043 w 5985565"/>
              <a:gd name="connsiteY16" fmla="*/ 5649844 h 5786783"/>
              <a:gd name="connsiteX17" fmla="*/ 1263374 w 5985565"/>
              <a:gd name="connsiteY17" fmla="*/ 5671931 h 5786783"/>
              <a:gd name="connsiteX18" fmla="*/ 530087 w 5985565"/>
              <a:gd name="connsiteY18" fmla="*/ 5610087 h 5786783"/>
              <a:gd name="connsiteX19" fmla="*/ 88348 w 5985565"/>
              <a:gd name="connsiteY19" fmla="*/ 5459896 h 5786783"/>
              <a:gd name="connsiteX20" fmla="*/ 0 w 5985565"/>
              <a:gd name="connsiteY20" fmla="*/ 5155096 h 5786783"/>
              <a:gd name="connsiteX21" fmla="*/ 13252 w 5985565"/>
              <a:gd name="connsiteY21" fmla="*/ 4753113 h 5786783"/>
              <a:gd name="connsiteX22" fmla="*/ 101600 w 5985565"/>
              <a:gd name="connsiteY22" fmla="*/ 4439479 h 5786783"/>
              <a:gd name="connsiteX23" fmla="*/ 485913 w 5985565"/>
              <a:gd name="connsiteY23" fmla="*/ 3551583 h 5786783"/>
              <a:gd name="connsiteX24" fmla="*/ 852556 w 5985565"/>
              <a:gd name="connsiteY24" fmla="*/ 2610679 h 5786783"/>
              <a:gd name="connsiteX25" fmla="*/ 1214782 w 5985565"/>
              <a:gd name="connsiteY25" fmla="*/ 1921566 h 5786783"/>
              <a:gd name="connsiteX26" fmla="*/ 1850887 w 5985565"/>
              <a:gd name="connsiteY26" fmla="*/ 1303131 h 5786783"/>
              <a:gd name="connsiteX27" fmla="*/ 2774121 w 5985565"/>
              <a:gd name="connsiteY27" fmla="*/ 896731 h 5786783"/>
              <a:gd name="connsiteX28" fmla="*/ 3374887 w 5985565"/>
              <a:gd name="connsiteY28" fmla="*/ 450574 h 5786783"/>
              <a:gd name="connsiteX29" fmla="*/ 3940313 w 5985565"/>
              <a:gd name="connsiteY29" fmla="*/ 181113 h 5786783"/>
              <a:gd name="connsiteX0" fmla="*/ 3940313 w 5985565"/>
              <a:gd name="connsiteY0" fmla="*/ 181113 h 5671931"/>
              <a:gd name="connsiteX1" fmla="*/ 4739861 w 5985565"/>
              <a:gd name="connsiteY1" fmla="*/ 0 h 5671931"/>
              <a:gd name="connsiteX2" fmla="*/ 5420139 w 5985565"/>
              <a:gd name="connsiteY2" fmla="*/ 145774 h 5671931"/>
              <a:gd name="connsiteX3" fmla="*/ 5844208 w 5985565"/>
              <a:gd name="connsiteY3" fmla="*/ 326887 h 5671931"/>
              <a:gd name="connsiteX4" fmla="*/ 5985565 w 5985565"/>
              <a:gd name="connsiteY4" fmla="*/ 596348 h 5671931"/>
              <a:gd name="connsiteX5" fmla="*/ 5861878 w 5985565"/>
              <a:gd name="connsiteY5" fmla="*/ 817218 h 5671931"/>
              <a:gd name="connsiteX6" fmla="*/ 5512904 w 5985565"/>
              <a:gd name="connsiteY6" fmla="*/ 1007166 h 5671931"/>
              <a:gd name="connsiteX7" fmla="*/ 4823791 w 5985565"/>
              <a:gd name="connsiteY7" fmla="*/ 1413566 h 5671931"/>
              <a:gd name="connsiteX8" fmla="*/ 4382052 w 5985565"/>
              <a:gd name="connsiteY8" fmla="*/ 1908313 h 5671931"/>
              <a:gd name="connsiteX9" fmla="*/ 3816626 w 5985565"/>
              <a:gd name="connsiteY9" fmla="*/ 2464905 h 5671931"/>
              <a:gd name="connsiteX10" fmla="*/ 3277704 w 5985565"/>
              <a:gd name="connsiteY10" fmla="*/ 3145183 h 5671931"/>
              <a:gd name="connsiteX11" fmla="*/ 3145182 w 5985565"/>
              <a:gd name="connsiteY11" fmla="*/ 3741531 h 5671931"/>
              <a:gd name="connsiteX12" fmla="*/ 3343965 w 5985565"/>
              <a:gd name="connsiteY12" fmla="*/ 4342296 h 5671931"/>
              <a:gd name="connsiteX13" fmla="*/ 3410226 w 5985565"/>
              <a:gd name="connsiteY13" fmla="*/ 4938644 h 5671931"/>
              <a:gd name="connsiteX14" fmla="*/ 3140765 w 5985565"/>
              <a:gd name="connsiteY14" fmla="*/ 5570331 h 5671931"/>
              <a:gd name="connsiteX15" fmla="*/ 2844799 w 5985565"/>
              <a:gd name="connsiteY15" fmla="*/ 5583583 h 5671931"/>
              <a:gd name="connsiteX16" fmla="*/ 2297043 w 5985565"/>
              <a:gd name="connsiteY16" fmla="*/ 5649844 h 5671931"/>
              <a:gd name="connsiteX17" fmla="*/ 1263374 w 5985565"/>
              <a:gd name="connsiteY17" fmla="*/ 5671931 h 5671931"/>
              <a:gd name="connsiteX18" fmla="*/ 530087 w 5985565"/>
              <a:gd name="connsiteY18" fmla="*/ 5610087 h 5671931"/>
              <a:gd name="connsiteX19" fmla="*/ 88348 w 5985565"/>
              <a:gd name="connsiteY19" fmla="*/ 5459896 h 5671931"/>
              <a:gd name="connsiteX20" fmla="*/ 0 w 5985565"/>
              <a:gd name="connsiteY20" fmla="*/ 5155096 h 5671931"/>
              <a:gd name="connsiteX21" fmla="*/ 13252 w 5985565"/>
              <a:gd name="connsiteY21" fmla="*/ 4753113 h 5671931"/>
              <a:gd name="connsiteX22" fmla="*/ 101600 w 5985565"/>
              <a:gd name="connsiteY22" fmla="*/ 4439479 h 5671931"/>
              <a:gd name="connsiteX23" fmla="*/ 485913 w 5985565"/>
              <a:gd name="connsiteY23" fmla="*/ 3551583 h 5671931"/>
              <a:gd name="connsiteX24" fmla="*/ 852556 w 5985565"/>
              <a:gd name="connsiteY24" fmla="*/ 2610679 h 5671931"/>
              <a:gd name="connsiteX25" fmla="*/ 1214782 w 5985565"/>
              <a:gd name="connsiteY25" fmla="*/ 1921566 h 5671931"/>
              <a:gd name="connsiteX26" fmla="*/ 1850887 w 5985565"/>
              <a:gd name="connsiteY26" fmla="*/ 1303131 h 5671931"/>
              <a:gd name="connsiteX27" fmla="*/ 2774121 w 5985565"/>
              <a:gd name="connsiteY27" fmla="*/ 896731 h 5671931"/>
              <a:gd name="connsiteX28" fmla="*/ 3374887 w 5985565"/>
              <a:gd name="connsiteY28" fmla="*/ 450574 h 5671931"/>
              <a:gd name="connsiteX29" fmla="*/ 3940313 w 5985565"/>
              <a:gd name="connsiteY29" fmla="*/ 181113 h 5671931"/>
              <a:gd name="connsiteX0" fmla="*/ 3940313 w 5985565"/>
              <a:gd name="connsiteY0" fmla="*/ 181113 h 5671931"/>
              <a:gd name="connsiteX1" fmla="*/ 4739861 w 5985565"/>
              <a:gd name="connsiteY1" fmla="*/ 0 h 5671931"/>
              <a:gd name="connsiteX2" fmla="*/ 5420139 w 5985565"/>
              <a:gd name="connsiteY2" fmla="*/ 145774 h 5671931"/>
              <a:gd name="connsiteX3" fmla="*/ 5844208 w 5985565"/>
              <a:gd name="connsiteY3" fmla="*/ 326887 h 5671931"/>
              <a:gd name="connsiteX4" fmla="*/ 5985565 w 5985565"/>
              <a:gd name="connsiteY4" fmla="*/ 596348 h 5671931"/>
              <a:gd name="connsiteX5" fmla="*/ 5861878 w 5985565"/>
              <a:gd name="connsiteY5" fmla="*/ 817218 h 5671931"/>
              <a:gd name="connsiteX6" fmla="*/ 5512904 w 5985565"/>
              <a:gd name="connsiteY6" fmla="*/ 1007166 h 5671931"/>
              <a:gd name="connsiteX7" fmla="*/ 4823791 w 5985565"/>
              <a:gd name="connsiteY7" fmla="*/ 1413566 h 5671931"/>
              <a:gd name="connsiteX8" fmla="*/ 4382052 w 5985565"/>
              <a:gd name="connsiteY8" fmla="*/ 1908313 h 5671931"/>
              <a:gd name="connsiteX9" fmla="*/ 3816626 w 5985565"/>
              <a:gd name="connsiteY9" fmla="*/ 2464905 h 5671931"/>
              <a:gd name="connsiteX10" fmla="*/ 3277704 w 5985565"/>
              <a:gd name="connsiteY10" fmla="*/ 3145183 h 5671931"/>
              <a:gd name="connsiteX11" fmla="*/ 3145182 w 5985565"/>
              <a:gd name="connsiteY11" fmla="*/ 3741531 h 5671931"/>
              <a:gd name="connsiteX12" fmla="*/ 3343965 w 5985565"/>
              <a:gd name="connsiteY12" fmla="*/ 4342296 h 5671931"/>
              <a:gd name="connsiteX13" fmla="*/ 3410226 w 5985565"/>
              <a:gd name="connsiteY13" fmla="*/ 4938644 h 5671931"/>
              <a:gd name="connsiteX14" fmla="*/ 3224696 w 5985565"/>
              <a:gd name="connsiteY14" fmla="*/ 5349462 h 5671931"/>
              <a:gd name="connsiteX15" fmla="*/ 2844799 w 5985565"/>
              <a:gd name="connsiteY15" fmla="*/ 5583583 h 5671931"/>
              <a:gd name="connsiteX16" fmla="*/ 2297043 w 5985565"/>
              <a:gd name="connsiteY16" fmla="*/ 5649844 h 5671931"/>
              <a:gd name="connsiteX17" fmla="*/ 1263374 w 5985565"/>
              <a:gd name="connsiteY17" fmla="*/ 5671931 h 5671931"/>
              <a:gd name="connsiteX18" fmla="*/ 530087 w 5985565"/>
              <a:gd name="connsiteY18" fmla="*/ 5610087 h 5671931"/>
              <a:gd name="connsiteX19" fmla="*/ 88348 w 5985565"/>
              <a:gd name="connsiteY19" fmla="*/ 5459896 h 5671931"/>
              <a:gd name="connsiteX20" fmla="*/ 0 w 5985565"/>
              <a:gd name="connsiteY20" fmla="*/ 5155096 h 5671931"/>
              <a:gd name="connsiteX21" fmla="*/ 13252 w 5985565"/>
              <a:gd name="connsiteY21" fmla="*/ 4753113 h 5671931"/>
              <a:gd name="connsiteX22" fmla="*/ 101600 w 5985565"/>
              <a:gd name="connsiteY22" fmla="*/ 4439479 h 5671931"/>
              <a:gd name="connsiteX23" fmla="*/ 485913 w 5985565"/>
              <a:gd name="connsiteY23" fmla="*/ 3551583 h 5671931"/>
              <a:gd name="connsiteX24" fmla="*/ 852556 w 5985565"/>
              <a:gd name="connsiteY24" fmla="*/ 2610679 h 5671931"/>
              <a:gd name="connsiteX25" fmla="*/ 1214782 w 5985565"/>
              <a:gd name="connsiteY25" fmla="*/ 1921566 h 5671931"/>
              <a:gd name="connsiteX26" fmla="*/ 1850887 w 5985565"/>
              <a:gd name="connsiteY26" fmla="*/ 1303131 h 5671931"/>
              <a:gd name="connsiteX27" fmla="*/ 2774121 w 5985565"/>
              <a:gd name="connsiteY27" fmla="*/ 896731 h 5671931"/>
              <a:gd name="connsiteX28" fmla="*/ 3374887 w 5985565"/>
              <a:gd name="connsiteY28" fmla="*/ 450574 h 5671931"/>
              <a:gd name="connsiteX29" fmla="*/ 3940313 w 5985565"/>
              <a:gd name="connsiteY29" fmla="*/ 181113 h 5671931"/>
              <a:gd name="connsiteX0" fmla="*/ 3940313 w 5985565"/>
              <a:gd name="connsiteY0" fmla="*/ 141357 h 5632175"/>
              <a:gd name="connsiteX1" fmla="*/ 4744279 w 5985565"/>
              <a:gd name="connsiteY1" fmla="*/ 0 h 5632175"/>
              <a:gd name="connsiteX2" fmla="*/ 5420139 w 5985565"/>
              <a:gd name="connsiteY2" fmla="*/ 106018 h 5632175"/>
              <a:gd name="connsiteX3" fmla="*/ 5844208 w 5985565"/>
              <a:gd name="connsiteY3" fmla="*/ 287131 h 5632175"/>
              <a:gd name="connsiteX4" fmla="*/ 5985565 w 5985565"/>
              <a:gd name="connsiteY4" fmla="*/ 556592 h 5632175"/>
              <a:gd name="connsiteX5" fmla="*/ 5861878 w 5985565"/>
              <a:gd name="connsiteY5" fmla="*/ 777462 h 5632175"/>
              <a:gd name="connsiteX6" fmla="*/ 5512904 w 5985565"/>
              <a:gd name="connsiteY6" fmla="*/ 967410 h 5632175"/>
              <a:gd name="connsiteX7" fmla="*/ 4823791 w 5985565"/>
              <a:gd name="connsiteY7" fmla="*/ 1373810 h 5632175"/>
              <a:gd name="connsiteX8" fmla="*/ 4382052 w 5985565"/>
              <a:gd name="connsiteY8" fmla="*/ 1868557 h 5632175"/>
              <a:gd name="connsiteX9" fmla="*/ 3816626 w 5985565"/>
              <a:gd name="connsiteY9" fmla="*/ 2425149 h 5632175"/>
              <a:gd name="connsiteX10" fmla="*/ 3277704 w 5985565"/>
              <a:gd name="connsiteY10" fmla="*/ 3105427 h 5632175"/>
              <a:gd name="connsiteX11" fmla="*/ 3145182 w 5985565"/>
              <a:gd name="connsiteY11" fmla="*/ 3701775 h 5632175"/>
              <a:gd name="connsiteX12" fmla="*/ 3343965 w 5985565"/>
              <a:gd name="connsiteY12" fmla="*/ 4302540 h 5632175"/>
              <a:gd name="connsiteX13" fmla="*/ 3410226 w 5985565"/>
              <a:gd name="connsiteY13" fmla="*/ 4898888 h 5632175"/>
              <a:gd name="connsiteX14" fmla="*/ 3224696 w 5985565"/>
              <a:gd name="connsiteY14" fmla="*/ 5309706 h 5632175"/>
              <a:gd name="connsiteX15" fmla="*/ 2844799 w 5985565"/>
              <a:gd name="connsiteY15" fmla="*/ 5543827 h 5632175"/>
              <a:gd name="connsiteX16" fmla="*/ 2297043 w 5985565"/>
              <a:gd name="connsiteY16" fmla="*/ 5610088 h 5632175"/>
              <a:gd name="connsiteX17" fmla="*/ 1263374 w 5985565"/>
              <a:gd name="connsiteY17" fmla="*/ 5632175 h 5632175"/>
              <a:gd name="connsiteX18" fmla="*/ 530087 w 5985565"/>
              <a:gd name="connsiteY18" fmla="*/ 5570331 h 5632175"/>
              <a:gd name="connsiteX19" fmla="*/ 88348 w 5985565"/>
              <a:gd name="connsiteY19" fmla="*/ 5420140 h 5632175"/>
              <a:gd name="connsiteX20" fmla="*/ 0 w 5985565"/>
              <a:gd name="connsiteY20" fmla="*/ 5115340 h 5632175"/>
              <a:gd name="connsiteX21" fmla="*/ 13252 w 5985565"/>
              <a:gd name="connsiteY21" fmla="*/ 4713357 h 5632175"/>
              <a:gd name="connsiteX22" fmla="*/ 101600 w 5985565"/>
              <a:gd name="connsiteY22" fmla="*/ 4399723 h 5632175"/>
              <a:gd name="connsiteX23" fmla="*/ 485913 w 5985565"/>
              <a:gd name="connsiteY23" fmla="*/ 3511827 h 5632175"/>
              <a:gd name="connsiteX24" fmla="*/ 852556 w 5985565"/>
              <a:gd name="connsiteY24" fmla="*/ 2570923 h 5632175"/>
              <a:gd name="connsiteX25" fmla="*/ 1214782 w 5985565"/>
              <a:gd name="connsiteY25" fmla="*/ 1881810 h 5632175"/>
              <a:gd name="connsiteX26" fmla="*/ 1850887 w 5985565"/>
              <a:gd name="connsiteY26" fmla="*/ 1263375 h 5632175"/>
              <a:gd name="connsiteX27" fmla="*/ 2774121 w 5985565"/>
              <a:gd name="connsiteY27" fmla="*/ 856975 h 5632175"/>
              <a:gd name="connsiteX28" fmla="*/ 3374887 w 5985565"/>
              <a:gd name="connsiteY28" fmla="*/ 410818 h 5632175"/>
              <a:gd name="connsiteX29" fmla="*/ 3940313 w 5985565"/>
              <a:gd name="connsiteY29" fmla="*/ 141357 h 5632175"/>
              <a:gd name="connsiteX0" fmla="*/ 3940313 w 5985565"/>
              <a:gd name="connsiteY0" fmla="*/ 83931 h 5574749"/>
              <a:gd name="connsiteX1" fmla="*/ 4744279 w 5985565"/>
              <a:gd name="connsiteY1" fmla="*/ 0 h 5574749"/>
              <a:gd name="connsiteX2" fmla="*/ 5420139 w 5985565"/>
              <a:gd name="connsiteY2" fmla="*/ 48592 h 5574749"/>
              <a:gd name="connsiteX3" fmla="*/ 5844208 w 5985565"/>
              <a:gd name="connsiteY3" fmla="*/ 229705 h 5574749"/>
              <a:gd name="connsiteX4" fmla="*/ 5985565 w 5985565"/>
              <a:gd name="connsiteY4" fmla="*/ 499166 h 5574749"/>
              <a:gd name="connsiteX5" fmla="*/ 5861878 w 5985565"/>
              <a:gd name="connsiteY5" fmla="*/ 720036 h 5574749"/>
              <a:gd name="connsiteX6" fmla="*/ 5512904 w 5985565"/>
              <a:gd name="connsiteY6" fmla="*/ 909984 h 5574749"/>
              <a:gd name="connsiteX7" fmla="*/ 4823791 w 5985565"/>
              <a:gd name="connsiteY7" fmla="*/ 1316384 h 5574749"/>
              <a:gd name="connsiteX8" fmla="*/ 4382052 w 5985565"/>
              <a:gd name="connsiteY8" fmla="*/ 1811131 h 5574749"/>
              <a:gd name="connsiteX9" fmla="*/ 3816626 w 5985565"/>
              <a:gd name="connsiteY9" fmla="*/ 2367723 h 5574749"/>
              <a:gd name="connsiteX10" fmla="*/ 3277704 w 5985565"/>
              <a:gd name="connsiteY10" fmla="*/ 3048001 h 5574749"/>
              <a:gd name="connsiteX11" fmla="*/ 3145182 w 5985565"/>
              <a:gd name="connsiteY11" fmla="*/ 3644349 h 5574749"/>
              <a:gd name="connsiteX12" fmla="*/ 3343965 w 5985565"/>
              <a:gd name="connsiteY12" fmla="*/ 4245114 h 5574749"/>
              <a:gd name="connsiteX13" fmla="*/ 3410226 w 5985565"/>
              <a:gd name="connsiteY13" fmla="*/ 4841462 h 5574749"/>
              <a:gd name="connsiteX14" fmla="*/ 3224696 w 5985565"/>
              <a:gd name="connsiteY14" fmla="*/ 5252280 h 5574749"/>
              <a:gd name="connsiteX15" fmla="*/ 2844799 w 5985565"/>
              <a:gd name="connsiteY15" fmla="*/ 5486401 h 5574749"/>
              <a:gd name="connsiteX16" fmla="*/ 2297043 w 5985565"/>
              <a:gd name="connsiteY16" fmla="*/ 5552662 h 5574749"/>
              <a:gd name="connsiteX17" fmla="*/ 1263374 w 5985565"/>
              <a:gd name="connsiteY17" fmla="*/ 5574749 h 5574749"/>
              <a:gd name="connsiteX18" fmla="*/ 530087 w 5985565"/>
              <a:gd name="connsiteY18" fmla="*/ 5512905 h 5574749"/>
              <a:gd name="connsiteX19" fmla="*/ 88348 w 5985565"/>
              <a:gd name="connsiteY19" fmla="*/ 5362714 h 5574749"/>
              <a:gd name="connsiteX20" fmla="*/ 0 w 5985565"/>
              <a:gd name="connsiteY20" fmla="*/ 5057914 h 5574749"/>
              <a:gd name="connsiteX21" fmla="*/ 13252 w 5985565"/>
              <a:gd name="connsiteY21" fmla="*/ 4655931 h 5574749"/>
              <a:gd name="connsiteX22" fmla="*/ 101600 w 5985565"/>
              <a:gd name="connsiteY22" fmla="*/ 4342297 h 5574749"/>
              <a:gd name="connsiteX23" fmla="*/ 485913 w 5985565"/>
              <a:gd name="connsiteY23" fmla="*/ 3454401 h 5574749"/>
              <a:gd name="connsiteX24" fmla="*/ 852556 w 5985565"/>
              <a:gd name="connsiteY24" fmla="*/ 2513497 h 5574749"/>
              <a:gd name="connsiteX25" fmla="*/ 1214782 w 5985565"/>
              <a:gd name="connsiteY25" fmla="*/ 1824384 h 5574749"/>
              <a:gd name="connsiteX26" fmla="*/ 1850887 w 5985565"/>
              <a:gd name="connsiteY26" fmla="*/ 1205949 h 5574749"/>
              <a:gd name="connsiteX27" fmla="*/ 2774121 w 5985565"/>
              <a:gd name="connsiteY27" fmla="*/ 799549 h 5574749"/>
              <a:gd name="connsiteX28" fmla="*/ 3374887 w 5985565"/>
              <a:gd name="connsiteY28" fmla="*/ 353392 h 5574749"/>
              <a:gd name="connsiteX29" fmla="*/ 3940313 w 5985565"/>
              <a:gd name="connsiteY29" fmla="*/ 83931 h 5574749"/>
              <a:gd name="connsiteX0" fmla="*/ 3940313 w 5985565"/>
              <a:gd name="connsiteY0" fmla="*/ 83931 h 5574749"/>
              <a:gd name="connsiteX1" fmla="*/ 4744279 w 5985565"/>
              <a:gd name="connsiteY1" fmla="*/ 0 h 5574749"/>
              <a:gd name="connsiteX2" fmla="*/ 5420139 w 5985565"/>
              <a:gd name="connsiteY2" fmla="*/ 48592 h 5574749"/>
              <a:gd name="connsiteX3" fmla="*/ 5844208 w 5985565"/>
              <a:gd name="connsiteY3" fmla="*/ 229705 h 5574749"/>
              <a:gd name="connsiteX4" fmla="*/ 5985565 w 5985565"/>
              <a:gd name="connsiteY4" fmla="*/ 499166 h 5574749"/>
              <a:gd name="connsiteX5" fmla="*/ 5861878 w 5985565"/>
              <a:gd name="connsiteY5" fmla="*/ 720036 h 5574749"/>
              <a:gd name="connsiteX6" fmla="*/ 5512904 w 5985565"/>
              <a:gd name="connsiteY6" fmla="*/ 909984 h 5574749"/>
              <a:gd name="connsiteX7" fmla="*/ 4823791 w 5985565"/>
              <a:gd name="connsiteY7" fmla="*/ 1316384 h 5574749"/>
              <a:gd name="connsiteX8" fmla="*/ 4382052 w 5985565"/>
              <a:gd name="connsiteY8" fmla="*/ 1811131 h 5574749"/>
              <a:gd name="connsiteX9" fmla="*/ 3816626 w 5985565"/>
              <a:gd name="connsiteY9" fmla="*/ 2367723 h 5574749"/>
              <a:gd name="connsiteX10" fmla="*/ 3277704 w 5985565"/>
              <a:gd name="connsiteY10" fmla="*/ 3048001 h 5574749"/>
              <a:gd name="connsiteX11" fmla="*/ 3145182 w 5985565"/>
              <a:gd name="connsiteY11" fmla="*/ 3644349 h 5574749"/>
              <a:gd name="connsiteX12" fmla="*/ 3343965 w 5985565"/>
              <a:gd name="connsiteY12" fmla="*/ 4245114 h 5574749"/>
              <a:gd name="connsiteX13" fmla="*/ 3410226 w 5985565"/>
              <a:gd name="connsiteY13" fmla="*/ 4841462 h 5574749"/>
              <a:gd name="connsiteX14" fmla="*/ 3224696 w 5985565"/>
              <a:gd name="connsiteY14" fmla="*/ 5252280 h 5574749"/>
              <a:gd name="connsiteX15" fmla="*/ 2844799 w 5985565"/>
              <a:gd name="connsiteY15" fmla="*/ 5486401 h 5574749"/>
              <a:gd name="connsiteX16" fmla="*/ 2297043 w 5985565"/>
              <a:gd name="connsiteY16" fmla="*/ 5552662 h 5574749"/>
              <a:gd name="connsiteX17" fmla="*/ 1263374 w 5985565"/>
              <a:gd name="connsiteY17" fmla="*/ 5574749 h 5574749"/>
              <a:gd name="connsiteX18" fmla="*/ 530087 w 5985565"/>
              <a:gd name="connsiteY18" fmla="*/ 5512905 h 5574749"/>
              <a:gd name="connsiteX19" fmla="*/ 88348 w 5985565"/>
              <a:gd name="connsiteY19" fmla="*/ 5362714 h 5574749"/>
              <a:gd name="connsiteX20" fmla="*/ 0 w 5985565"/>
              <a:gd name="connsiteY20" fmla="*/ 5057914 h 5574749"/>
              <a:gd name="connsiteX21" fmla="*/ 92765 w 5985565"/>
              <a:gd name="connsiteY21" fmla="*/ 4673601 h 5574749"/>
              <a:gd name="connsiteX22" fmla="*/ 101600 w 5985565"/>
              <a:gd name="connsiteY22" fmla="*/ 4342297 h 5574749"/>
              <a:gd name="connsiteX23" fmla="*/ 485913 w 5985565"/>
              <a:gd name="connsiteY23" fmla="*/ 3454401 h 5574749"/>
              <a:gd name="connsiteX24" fmla="*/ 852556 w 5985565"/>
              <a:gd name="connsiteY24" fmla="*/ 2513497 h 5574749"/>
              <a:gd name="connsiteX25" fmla="*/ 1214782 w 5985565"/>
              <a:gd name="connsiteY25" fmla="*/ 1824384 h 5574749"/>
              <a:gd name="connsiteX26" fmla="*/ 1850887 w 5985565"/>
              <a:gd name="connsiteY26" fmla="*/ 1205949 h 5574749"/>
              <a:gd name="connsiteX27" fmla="*/ 2774121 w 5985565"/>
              <a:gd name="connsiteY27" fmla="*/ 799549 h 5574749"/>
              <a:gd name="connsiteX28" fmla="*/ 3374887 w 5985565"/>
              <a:gd name="connsiteY28" fmla="*/ 353392 h 5574749"/>
              <a:gd name="connsiteX29" fmla="*/ 3940313 w 5985565"/>
              <a:gd name="connsiteY29" fmla="*/ 83931 h 5574749"/>
              <a:gd name="connsiteX0" fmla="*/ 3851965 w 5897217"/>
              <a:gd name="connsiteY0" fmla="*/ 83931 h 5574749"/>
              <a:gd name="connsiteX1" fmla="*/ 4655931 w 5897217"/>
              <a:gd name="connsiteY1" fmla="*/ 0 h 5574749"/>
              <a:gd name="connsiteX2" fmla="*/ 5331791 w 5897217"/>
              <a:gd name="connsiteY2" fmla="*/ 48592 h 5574749"/>
              <a:gd name="connsiteX3" fmla="*/ 5755860 w 5897217"/>
              <a:gd name="connsiteY3" fmla="*/ 229705 h 5574749"/>
              <a:gd name="connsiteX4" fmla="*/ 5897217 w 5897217"/>
              <a:gd name="connsiteY4" fmla="*/ 499166 h 5574749"/>
              <a:gd name="connsiteX5" fmla="*/ 5773530 w 5897217"/>
              <a:gd name="connsiteY5" fmla="*/ 720036 h 5574749"/>
              <a:gd name="connsiteX6" fmla="*/ 5424556 w 5897217"/>
              <a:gd name="connsiteY6" fmla="*/ 909984 h 5574749"/>
              <a:gd name="connsiteX7" fmla="*/ 4735443 w 5897217"/>
              <a:gd name="connsiteY7" fmla="*/ 1316384 h 5574749"/>
              <a:gd name="connsiteX8" fmla="*/ 4293704 w 5897217"/>
              <a:gd name="connsiteY8" fmla="*/ 1811131 h 5574749"/>
              <a:gd name="connsiteX9" fmla="*/ 3728278 w 5897217"/>
              <a:gd name="connsiteY9" fmla="*/ 2367723 h 5574749"/>
              <a:gd name="connsiteX10" fmla="*/ 3189356 w 5897217"/>
              <a:gd name="connsiteY10" fmla="*/ 3048001 h 5574749"/>
              <a:gd name="connsiteX11" fmla="*/ 3056834 w 5897217"/>
              <a:gd name="connsiteY11" fmla="*/ 3644349 h 5574749"/>
              <a:gd name="connsiteX12" fmla="*/ 3255617 w 5897217"/>
              <a:gd name="connsiteY12" fmla="*/ 4245114 h 5574749"/>
              <a:gd name="connsiteX13" fmla="*/ 3321878 w 5897217"/>
              <a:gd name="connsiteY13" fmla="*/ 4841462 h 5574749"/>
              <a:gd name="connsiteX14" fmla="*/ 3136348 w 5897217"/>
              <a:gd name="connsiteY14" fmla="*/ 5252280 h 5574749"/>
              <a:gd name="connsiteX15" fmla="*/ 2756451 w 5897217"/>
              <a:gd name="connsiteY15" fmla="*/ 5486401 h 5574749"/>
              <a:gd name="connsiteX16" fmla="*/ 2208695 w 5897217"/>
              <a:gd name="connsiteY16" fmla="*/ 5552662 h 5574749"/>
              <a:gd name="connsiteX17" fmla="*/ 1175026 w 5897217"/>
              <a:gd name="connsiteY17" fmla="*/ 5574749 h 5574749"/>
              <a:gd name="connsiteX18" fmla="*/ 441739 w 5897217"/>
              <a:gd name="connsiteY18" fmla="*/ 5512905 h 5574749"/>
              <a:gd name="connsiteX19" fmla="*/ 0 w 5897217"/>
              <a:gd name="connsiteY19" fmla="*/ 5362714 h 5574749"/>
              <a:gd name="connsiteX20" fmla="*/ 181113 w 5897217"/>
              <a:gd name="connsiteY20" fmla="*/ 5124175 h 5574749"/>
              <a:gd name="connsiteX21" fmla="*/ 4417 w 5897217"/>
              <a:gd name="connsiteY21" fmla="*/ 4673601 h 5574749"/>
              <a:gd name="connsiteX22" fmla="*/ 13252 w 5897217"/>
              <a:gd name="connsiteY22" fmla="*/ 4342297 h 5574749"/>
              <a:gd name="connsiteX23" fmla="*/ 397565 w 5897217"/>
              <a:gd name="connsiteY23" fmla="*/ 3454401 h 5574749"/>
              <a:gd name="connsiteX24" fmla="*/ 764208 w 5897217"/>
              <a:gd name="connsiteY24" fmla="*/ 2513497 h 5574749"/>
              <a:gd name="connsiteX25" fmla="*/ 1126434 w 5897217"/>
              <a:gd name="connsiteY25" fmla="*/ 1824384 h 5574749"/>
              <a:gd name="connsiteX26" fmla="*/ 1762539 w 5897217"/>
              <a:gd name="connsiteY26" fmla="*/ 1205949 h 5574749"/>
              <a:gd name="connsiteX27" fmla="*/ 2685773 w 5897217"/>
              <a:gd name="connsiteY27" fmla="*/ 799549 h 5574749"/>
              <a:gd name="connsiteX28" fmla="*/ 3286539 w 5897217"/>
              <a:gd name="connsiteY28" fmla="*/ 353392 h 5574749"/>
              <a:gd name="connsiteX29" fmla="*/ 3851965 w 5897217"/>
              <a:gd name="connsiteY29" fmla="*/ 83931 h 5574749"/>
              <a:gd name="connsiteX0" fmla="*/ 3847548 w 5892800"/>
              <a:gd name="connsiteY0" fmla="*/ 83931 h 5574749"/>
              <a:gd name="connsiteX1" fmla="*/ 4651514 w 5892800"/>
              <a:gd name="connsiteY1" fmla="*/ 0 h 5574749"/>
              <a:gd name="connsiteX2" fmla="*/ 5327374 w 5892800"/>
              <a:gd name="connsiteY2" fmla="*/ 48592 h 5574749"/>
              <a:gd name="connsiteX3" fmla="*/ 5751443 w 5892800"/>
              <a:gd name="connsiteY3" fmla="*/ 229705 h 5574749"/>
              <a:gd name="connsiteX4" fmla="*/ 5892800 w 5892800"/>
              <a:gd name="connsiteY4" fmla="*/ 499166 h 5574749"/>
              <a:gd name="connsiteX5" fmla="*/ 5769113 w 5892800"/>
              <a:gd name="connsiteY5" fmla="*/ 720036 h 5574749"/>
              <a:gd name="connsiteX6" fmla="*/ 5420139 w 5892800"/>
              <a:gd name="connsiteY6" fmla="*/ 909984 h 5574749"/>
              <a:gd name="connsiteX7" fmla="*/ 4731026 w 5892800"/>
              <a:gd name="connsiteY7" fmla="*/ 1316384 h 5574749"/>
              <a:gd name="connsiteX8" fmla="*/ 4289287 w 5892800"/>
              <a:gd name="connsiteY8" fmla="*/ 1811131 h 5574749"/>
              <a:gd name="connsiteX9" fmla="*/ 3723861 w 5892800"/>
              <a:gd name="connsiteY9" fmla="*/ 2367723 h 5574749"/>
              <a:gd name="connsiteX10" fmla="*/ 3184939 w 5892800"/>
              <a:gd name="connsiteY10" fmla="*/ 3048001 h 5574749"/>
              <a:gd name="connsiteX11" fmla="*/ 3052417 w 5892800"/>
              <a:gd name="connsiteY11" fmla="*/ 3644349 h 5574749"/>
              <a:gd name="connsiteX12" fmla="*/ 3251200 w 5892800"/>
              <a:gd name="connsiteY12" fmla="*/ 4245114 h 5574749"/>
              <a:gd name="connsiteX13" fmla="*/ 3317461 w 5892800"/>
              <a:gd name="connsiteY13" fmla="*/ 4841462 h 5574749"/>
              <a:gd name="connsiteX14" fmla="*/ 3131931 w 5892800"/>
              <a:gd name="connsiteY14" fmla="*/ 5252280 h 5574749"/>
              <a:gd name="connsiteX15" fmla="*/ 2752034 w 5892800"/>
              <a:gd name="connsiteY15" fmla="*/ 5486401 h 5574749"/>
              <a:gd name="connsiteX16" fmla="*/ 2204278 w 5892800"/>
              <a:gd name="connsiteY16" fmla="*/ 5552662 h 5574749"/>
              <a:gd name="connsiteX17" fmla="*/ 1170609 w 5892800"/>
              <a:gd name="connsiteY17" fmla="*/ 5574749 h 5574749"/>
              <a:gd name="connsiteX18" fmla="*/ 437322 w 5892800"/>
              <a:gd name="connsiteY18" fmla="*/ 5512905 h 5574749"/>
              <a:gd name="connsiteX19" fmla="*/ 176696 w 5892800"/>
              <a:gd name="connsiteY19" fmla="*/ 5124175 h 5574749"/>
              <a:gd name="connsiteX20" fmla="*/ 0 w 5892800"/>
              <a:gd name="connsiteY20" fmla="*/ 4673601 h 5574749"/>
              <a:gd name="connsiteX21" fmla="*/ 8835 w 5892800"/>
              <a:gd name="connsiteY21" fmla="*/ 4342297 h 5574749"/>
              <a:gd name="connsiteX22" fmla="*/ 393148 w 5892800"/>
              <a:gd name="connsiteY22" fmla="*/ 3454401 h 5574749"/>
              <a:gd name="connsiteX23" fmla="*/ 759791 w 5892800"/>
              <a:gd name="connsiteY23" fmla="*/ 2513497 h 5574749"/>
              <a:gd name="connsiteX24" fmla="*/ 1122017 w 5892800"/>
              <a:gd name="connsiteY24" fmla="*/ 1824384 h 5574749"/>
              <a:gd name="connsiteX25" fmla="*/ 1758122 w 5892800"/>
              <a:gd name="connsiteY25" fmla="*/ 1205949 h 5574749"/>
              <a:gd name="connsiteX26" fmla="*/ 2681356 w 5892800"/>
              <a:gd name="connsiteY26" fmla="*/ 799549 h 5574749"/>
              <a:gd name="connsiteX27" fmla="*/ 3282122 w 5892800"/>
              <a:gd name="connsiteY27" fmla="*/ 353392 h 5574749"/>
              <a:gd name="connsiteX28" fmla="*/ 3847548 w 5892800"/>
              <a:gd name="connsiteY28" fmla="*/ 83931 h 5574749"/>
              <a:gd name="connsiteX0" fmla="*/ 3847548 w 5892800"/>
              <a:gd name="connsiteY0" fmla="*/ 83931 h 5574749"/>
              <a:gd name="connsiteX1" fmla="*/ 4651514 w 5892800"/>
              <a:gd name="connsiteY1" fmla="*/ 0 h 5574749"/>
              <a:gd name="connsiteX2" fmla="*/ 5327374 w 5892800"/>
              <a:gd name="connsiteY2" fmla="*/ 48592 h 5574749"/>
              <a:gd name="connsiteX3" fmla="*/ 5751443 w 5892800"/>
              <a:gd name="connsiteY3" fmla="*/ 229705 h 5574749"/>
              <a:gd name="connsiteX4" fmla="*/ 5892800 w 5892800"/>
              <a:gd name="connsiteY4" fmla="*/ 499166 h 5574749"/>
              <a:gd name="connsiteX5" fmla="*/ 5769113 w 5892800"/>
              <a:gd name="connsiteY5" fmla="*/ 720036 h 5574749"/>
              <a:gd name="connsiteX6" fmla="*/ 5420139 w 5892800"/>
              <a:gd name="connsiteY6" fmla="*/ 909984 h 5574749"/>
              <a:gd name="connsiteX7" fmla="*/ 4731026 w 5892800"/>
              <a:gd name="connsiteY7" fmla="*/ 1316384 h 5574749"/>
              <a:gd name="connsiteX8" fmla="*/ 4289287 w 5892800"/>
              <a:gd name="connsiteY8" fmla="*/ 1811131 h 5574749"/>
              <a:gd name="connsiteX9" fmla="*/ 3723861 w 5892800"/>
              <a:gd name="connsiteY9" fmla="*/ 2367723 h 5574749"/>
              <a:gd name="connsiteX10" fmla="*/ 3184939 w 5892800"/>
              <a:gd name="connsiteY10" fmla="*/ 3048001 h 5574749"/>
              <a:gd name="connsiteX11" fmla="*/ 3052417 w 5892800"/>
              <a:gd name="connsiteY11" fmla="*/ 3644349 h 5574749"/>
              <a:gd name="connsiteX12" fmla="*/ 3251200 w 5892800"/>
              <a:gd name="connsiteY12" fmla="*/ 4245114 h 5574749"/>
              <a:gd name="connsiteX13" fmla="*/ 3317461 w 5892800"/>
              <a:gd name="connsiteY13" fmla="*/ 4841462 h 5574749"/>
              <a:gd name="connsiteX14" fmla="*/ 3131931 w 5892800"/>
              <a:gd name="connsiteY14" fmla="*/ 5252280 h 5574749"/>
              <a:gd name="connsiteX15" fmla="*/ 2752034 w 5892800"/>
              <a:gd name="connsiteY15" fmla="*/ 5486401 h 5574749"/>
              <a:gd name="connsiteX16" fmla="*/ 2204278 w 5892800"/>
              <a:gd name="connsiteY16" fmla="*/ 5552662 h 5574749"/>
              <a:gd name="connsiteX17" fmla="*/ 1170609 w 5892800"/>
              <a:gd name="connsiteY17" fmla="*/ 5574749 h 5574749"/>
              <a:gd name="connsiteX18" fmla="*/ 720035 w 5892800"/>
              <a:gd name="connsiteY18" fmla="*/ 5269948 h 5574749"/>
              <a:gd name="connsiteX19" fmla="*/ 176696 w 5892800"/>
              <a:gd name="connsiteY19" fmla="*/ 5124175 h 5574749"/>
              <a:gd name="connsiteX20" fmla="*/ 0 w 5892800"/>
              <a:gd name="connsiteY20" fmla="*/ 4673601 h 5574749"/>
              <a:gd name="connsiteX21" fmla="*/ 8835 w 5892800"/>
              <a:gd name="connsiteY21" fmla="*/ 4342297 h 5574749"/>
              <a:gd name="connsiteX22" fmla="*/ 393148 w 5892800"/>
              <a:gd name="connsiteY22" fmla="*/ 3454401 h 5574749"/>
              <a:gd name="connsiteX23" fmla="*/ 759791 w 5892800"/>
              <a:gd name="connsiteY23" fmla="*/ 2513497 h 5574749"/>
              <a:gd name="connsiteX24" fmla="*/ 1122017 w 5892800"/>
              <a:gd name="connsiteY24" fmla="*/ 1824384 h 5574749"/>
              <a:gd name="connsiteX25" fmla="*/ 1758122 w 5892800"/>
              <a:gd name="connsiteY25" fmla="*/ 1205949 h 5574749"/>
              <a:gd name="connsiteX26" fmla="*/ 2681356 w 5892800"/>
              <a:gd name="connsiteY26" fmla="*/ 799549 h 5574749"/>
              <a:gd name="connsiteX27" fmla="*/ 3282122 w 5892800"/>
              <a:gd name="connsiteY27" fmla="*/ 353392 h 5574749"/>
              <a:gd name="connsiteX28" fmla="*/ 3847548 w 5892800"/>
              <a:gd name="connsiteY28" fmla="*/ 83931 h 5574749"/>
              <a:gd name="connsiteX0" fmla="*/ 3847548 w 5892800"/>
              <a:gd name="connsiteY0" fmla="*/ 83931 h 5574749"/>
              <a:gd name="connsiteX1" fmla="*/ 4651514 w 5892800"/>
              <a:gd name="connsiteY1" fmla="*/ 0 h 5574749"/>
              <a:gd name="connsiteX2" fmla="*/ 5327374 w 5892800"/>
              <a:gd name="connsiteY2" fmla="*/ 48592 h 5574749"/>
              <a:gd name="connsiteX3" fmla="*/ 5751443 w 5892800"/>
              <a:gd name="connsiteY3" fmla="*/ 229705 h 5574749"/>
              <a:gd name="connsiteX4" fmla="*/ 5892800 w 5892800"/>
              <a:gd name="connsiteY4" fmla="*/ 499166 h 5574749"/>
              <a:gd name="connsiteX5" fmla="*/ 5769113 w 5892800"/>
              <a:gd name="connsiteY5" fmla="*/ 720036 h 5574749"/>
              <a:gd name="connsiteX6" fmla="*/ 5420139 w 5892800"/>
              <a:gd name="connsiteY6" fmla="*/ 909984 h 5574749"/>
              <a:gd name="connsiteX7" fmla="*/ 4731026 w 5892800"/>
              <a:gd name="connsiteY7" fmla="*/ 1316384 h 5574749"/>
              <a:gd name="connsiteX8" fmla="*/ 4289287 w 5892800"/>
              <a:gd name="connsiteY8" fmla="*/ 1811131 h 5574749"/>
              <a:gd name="connsiteX9" fmla="*/ 3723861 w 5892800"/>
              <a:gd name="connsiteY9" fmla="*/ 2367723 h 5574749"/>
              <a:gd name="connsiteX10" fmla="*/ 3184939 w 5892800"/>
              <a:gd name="connsiteY10" fmla="*/ 3048001 h 5574749"/>
              <a:gd name="connsiteX11" fmla="*/ 3052417 w 5892800"/>
              <a:gd name="connsiteY11" fmla="*/ 3644349 h 5574749"/>
              <a:gd name="connsiteX12" fmla="*/ 3251200 w 5892800"/>
              <a:gd name="connsiteY12" fmla="*/ 4245114 h 5574749"/>
              <a:gd name="connsiteX13" fmla="*/ 3317461 w 5892800"/>
              <a:gd name="connsiteY13" fmla="*/ 4841462 h 5574749"/>
              <a:gd name="connsiteX14" fmla="*/ 3131931 w 5892800"/>
              <a:gd name="connsiteY14" fmla="*/ 5252280 h 5574749"/>
              <a:gd name="connsiteX15" fmla="*/ 2752034 w 5892800"/>
              <a:gd name="connsiteY15" fmla="*/ 5486401 h 5574749"/>
              <a:gd name="connsiteX16" fmla="*/ 2204278 w 5892800"/>
              <a:gd name="connsiteY16" fmla="*/ 5552662 h 5574749"/>
              <a:gd name="connsiteX17" fmla="*/ 1170609 w 5892800"/>
              <a:gd name="connsiteY17" fmla="*/ 5574749 h 5574749"/>
              <a:gd name="connsiteX18" fmla="*/ 720035 w 5892800"/>
              <a:gd name="connsiteY18" fmla="*/ 5269948 h 5574749"/>
              <a:gd name="connsiteX19" fmla="*/ 176696 w 5892800"/>
              <a:gd name="connsiteY19" fmla="*/ 5124175 h 5574749"/>
              <a:gd name="connsiteX20" fmla="*/ 0 w 5892800"/>
              <a:gd name="connsiteY20" fmla="*/ 4673601 h 5574749"/>
              <a:gd name="connsiteX21" fmla="*/ 8835 w 5892800"/>
              <a:gd name="connsiteY21" fmla="*/ 4342297 h 5574749"/>
              <a:gd name="connsiteX22" fmla="*/ 393148 w 5892800"/>
              <a:gd name="connsiteY22" fmla="*/ 3454401 h 5574749"/>
              <a:gd name="connsiteX23" fmla="*/ 759791 w 5892800"/>
              <a:gd name="connsiteY23" fmla="*/ 2513497 h 5574749"/>
              <a:gd name="connsiteX24" fmla="*/ 1122017 w 5892800"/>
              <a:gd name="connsiteY24" fmla="*/ 1824384 h 5574749"/>
              <a:gd name="connsiteX25" fmla="*/ 1758122 w 5892800"/>
              <a:gd name="connsiteY25" fmla="*/ 1205949 h 5574749"/>
              <a:gd name="connsiteX26" fmla="*/ 2681356 w 5892800"/>
              <a:gd name="connsiteY26" fmla="*/ 799549 h 5574749"/>
              <a:gd name="connsiteX27" fmla="*/ 3282122 w 5892800"/>
              <a:gd name="connsiteY27" fmla="*/ 353392 h 5574749"/>
              <a:gd name="connsiteX28" fmla="*/ 3847548 w 5892800"/>
              <a:gd name="connsiteY28" fmla="*/ 83931 h 5574749"/>
              <a:gd name="connsiteX0" fmla="*/ 3847548 w 5892800"/>
              <a:gd name="connsiteY0" fmla="*/ 83931 h 5557336"/>
              <a:gd name="connsiteX1" fmla="*/ 4651514 w 5892800"/>
              <a:gd name="connsiteY1" fmla="*/ 0 h 5557336"/>
              <a:gd name="connsiteX2" fmla="*/ 5327374 w 5892800"/>
              <a:gd name="connsiteY2" fmla="*/ 48592 h 5557336"/>
              <a:gd name="connsiteX3" fmla="*/ 5751443 w 5892800"/>
              <a:gd name="connsiteY3" fmla="*/ 229705 h 5557336"/>
              <a:gd name="connsiteX4" fmla="*/ 5892800 w 5892800"/>
              <a:gd name="connsiteY4" fmla="*/ 499166 h 5557336"/>
              <a:gd name="connsiteX5" fmla="*/ 5769113 w 5892800"/>
              <a:gd name="connsiteY5" fmla="*/ 720036 h 5557336"/>
              <a:gd name="connsiteX6" fmla="*/ 5420139 w 5892800"/>
              <a:gd name="connsiteY6" fmla="*/ 909984 h 5557336"/>
              <a:gd name="connsiteX7" fmla="*/ 4731026 w 5892800"/>
              <a:gd name="connsiteY7" fmla="*/ 1316384 h 5557336"/>
              <a:gd name="connsiteX8" fmla="*/ 4289287 w 5892800"/>
              <a:gd name="connsiteY8" fmla="*/ 1811131 h 5557336"/>
              <a:gd name="connsiteX9" fmla="*/ 3723861 w 5892800"/>
              <a:gd name="connsiteY9" fmla="*/ 2367723 h 5557336"/>
              <a:gd name="connsiteX10" fmla="*/ 3184939 w 5892800"/>
              <a:gd name="connsiteY10" fmla="*/ 3048001 h 5557336"/>
              <a:gd name="connsiteX11" fmla="*/ 3052417 w 5892800"/>
              <a:gd name="connsiteY11" fmla="*/ 3644349 h 5557336"/>
              <a:gd name="connsiteX12" fmla="*/ 3251200 w 5892800"/>
              <a:gd name="connsiteY12" fmla="*/ 4245114 h 5557336"/>
              <a:gd name="connsiteX13" fmla="*/ 3317461 w 5892800"/>
              <a:gd name="connsiteY13" fmla="*/ 4841462 h 5557336"/>
              <a:gd name="connsiteX14" fmla="*/ 3131931 w 5892800"/>
              <a:gd name="connsiteY14" fmla="*/ 5252280 h 5557336"/>
              <a:gd name="connsiteX15" fmla="*/ 2752034 w 5892800"/>
              <a:gd name="connsiteY15" fmla="*/ 5486401 h 5557336"/>
              <a:gd name="connsiteX16" fmla="*/ 2204278 w 5892800"/>
              <a:gd name="connsiteY16" fmla="*/ 5552662 h 5557336"/>
              <a:gd name="connsiteX17" fmla="*/ 1638852 w 5892800"/>
              <a:gd name="connsiteY17" fmla="*/ 5349462 h 5557336"/>
              <a:gd name="connsiteX18" fmla="*/ 720035 w 5892800"/>
              <a:gd name="connsiteY18" fmla="*/ 5269948 h 5557336"/>
              <a:gd name="connsiteX19" fmla="*/ 176696 w 5892800"/>
              <a:gd name="connsiteY19" fmla="*/ 5124175 h 5557336"/>
              <a:gd name="connsiteX20" fmla="*/ 0 w 5892800"/>
              <a:gd name="connsiteY20" fmla="*/ 4673601 h 5557336"/>
              <a:gd name="connsiteX21" fmla="*/ 8835 w 5892800"/>
              <a:gd name="connsiteY21" fmla="*/ 4342297 h 5557336"/>
              <a:gd name="connsiteX22" fmla="*/ 393148 w 5892800"/>
              <a:gd name="connsiteY22" fmla="*/ 3454401 h 5557336"/>
              <a:gd name="connsiteX23" fmla="*/ 759791 w 5892800"/>
              <a:gd name="connsiteY23" fmla="*/ 2513497 h 5557336"/>
              <a:gd name="connsiteX24" fmla="*/ 1122017 w 5892800"/>
              <a:gd name="connsiteY24" fmla="*/ 1824384 h 5557336"/>
              <a:gd name="connsiteX25" fmla="*/ 1758122 w 5892800"/>
              <a:gd name="connsiteY25" fmla="*/ 1205949 h 5557336"/>
              <a:gd name="connsiteX26" fmla="*/ 2681356 w 5892800"/>
              <a:gd name="connsiteY26" fmla="*/ 799549 h 5557336"/>
              <a:gd name="connsiteX27" fmla="*/ 3282122 w 5892800"/>
              <a:gd name="connsiteY27" fmla="*/ 353392 h 5557336"/>
              <a:gd name="connsiteX28" fmla="*/ 3847548 w 5892800"/>
              <a:gd name="connsiteY28" fmla="*/ 83931 h 5557336"/>
              <a:gd name="connsiteX0" fmla="*/ 3847548 w 5892800"/>
              <a:gd name="connsiteY0" fmla="*/ 83931 h 5488016"/>
              <a:gd name="connsiteX1" fmla="*/ 4651514 w 5892800"/>
              <a:gd name="connsiteY1" fmla="*/ 0 h 5488016"/>
              <a:gd name="connsiteX2" fmla="*/ 5327374 w 5892800"/>
              <a:gd name="connsiteY2" fmla="*/ 48592 h 5488016"/>
              <a:gd name="connsiteX3" fmla="*/ 5751443 w 5892800"/>
              <a:gd name="connsiteY3" fmla="*/ 229705 h 5488016"/>
              <a:gd name="connsiteX4" fmla="*/ 5892800 w 5892800"/>
              <a:gd name="connsiteY4" fmla="*/ 499166 h 5488016"/>
              <a:gd name="connsiteX5" fmla="*/ 5769113 w 5892800"/>
              <a:gd name="connsiteY5" fmla="*/ 720036 h 5488016"/>
              <a:gd name="connsiteX6" fmla="*/ 5420139 w 5892800"/>
              <a:gd name="connsiteY6" fmla="*/ 909984 h 5488016"/>
              <a:gd name="connsiteX7" fmla="*/ 4731026 w 5892800"/>
              <a:gd name="connsiteY7" fmla="*/ 1316384 h 5488016"/>
              <a:gd name="connsiteX8" fmla="*/ 4289287 w 5892800"/>
              <a:gd name="connsiteY8" fmla="*/ 1811131 h 5488016"/>
              <a:gd name="connsiteX9" fmla="*/ 3723861 w 5892800"/>
              <a:gd name="connsiteY9" fmla="*/ 2367723 h 5488016"/>
              <a:gd name="connsiteX10" fmla="*/ 3184939 w 5892800"/>
              <a:gd name="connsiteY10" fmla="*/ 3048001 h 5488016"/>
              <a:gd name="connsiteX11" fmla="*/ 3052417 w 5892800"/>
              <a:gd name="connsiteY11" fmla="*/ 3644349 h 5488016"/>
              <a:gd name="connsiteX12" fmla="*/ 3251200 w 5892800"/>
              <a:gd name="connsiteY12" fmla="*/ 4245114 h 5488016"/>
              <a:gd name="connsiteX13" fmla="*/ 3317461 w 5892800"/>
              <a:gd name="connsiteY13" fmla="*/ 4841462 h 5488016"/>
              <a:gd name="connsiteX14" fmla="*/ 3131931 w 5892800"/>
              <a:gd name="connsiteY14" fmla="*/ 5252280 h 5488016"/>
              <a:gd name="connsiteX15" fmla="*/ 2752034 w 5892800"/>
              <a:gd name="connsiteY15" fmla="*/ 5486401 h 5488016"/>
              <a:gd name="connsiteX16" fmla="*/ 2438400 w 5892800"/>
              <a:gd name="connsiteY16" fmla="*/ 5274366 h 5488016"/>
              <a:gd name="connsiteX17" fmla="*/ 1638852 w 5892800"/>
              <a:gd name="connsiteY17" fmla="*/ 5349462 h 5488016"/>
              <a:gd name="connsiteX18" fmla="*/ 720035 w 5892800"/>
              <a:gd name="connsiteY18" fmla="*/ 5269948 h 5488016"/>
              <a:gd name="connsiteX19" fmla="*/ 176696 w 5892800"/>
              <a:gd name="connsiteY19" fmla="*/ 5124175 h 5488016"/>
              <a:gd name="connsiteX20" fmla="*/ 0 w 5892800"/>
              <a:gd name="connsiteY20" fmla="*/ 4673601 h 5488016"/>
              <a:gd name="connsiteX21" fmla="*/ 8835 w 5892800"/>
              <a:gd name="connsiteY21" fmla="*/ 4342297 h 5488016"/>
              <a:gd name="connsiteX22" fmla="*/ 393148 w 5892800"/>
              <a:gd name="connsiteY22" fmla="*/ 3454401 h 5488016"/>
              <a:gd name="connsiteX23" fmla="*/ 759791 w 5892800"/>
              <a:gd name="connsiteY23" fmla="*/ 2513497 h 5488016"/>
              <a:gd name="connsiteX24" fmla="*/ 1122017 w 5892800"/>
              <a:gd name="connsiteY24" fmla="*/ 1824384 h 5488016"/>
              <a:gd name="connsiteX25" fmla="*/ 1758122 w 5892800"/>
              <a:gd name="connsiteY25" fmla="*/ 1205949 h 5488016"/>
              <a:gd name="connsiteX26" fmla="*/ 2681356 w 5892800"/>
              <a:gd name="connsiteY26" fmla="*/ 799549 h 5488016"/>
              <a:gd name="connsiteX27" fmla="*/ 3282122 w 5892800"/>
              <a:gd name="connsiteY27" fmla="*/ 353392 h 5488016"/>
              <a:gd name="connsiteX28" fmla="*/ 3847548 w 5892800"/>
              <a:gd name="connsiteY28" fmla="*/ 83931 h 5488016"/>
              <a:gd name="connsiteX0" fmla="*/ 3847548 w 5892800"/>
              <a:gd name="connsiteY0" fmla="*/ 83931 h 5349462"/>
              <a:gd name="connsiteX1" fmla="*/ 4651514 w 5892800"/>
              <a:gd name="connsiteY1" fmla="*/ 0 h 5349462"/>
              <a:gd name="connsiteX2" fmla="*/ 5327374 w 5892800"/>
              <a:gd name="connsiteY2" fmla="*/ 48592 h 5349462"/>
              <a:gd name="connsiteX3" fmla="*/ 5751443 w 5892800"/>
              <a:gd name="connsiteY3" fmla="*/ 229705 h 5349462"/>
              <a:gd name="connsiteX4" fmla="*/ 5892800 w 5892800"/>
              <a:gd name="connsiteY4" fmla="*/ 499166 h 5349462"/>
              <a:gd name="connsiteX5" fmla="*/ 5769113 w 5892800"/>
              <a:gd name="connsiteY5" fmla="*/ 720036 h 5349462"/>
              <a:gd name="connsiteX6" fmla="*/ 5420139 w 5892800"/>
              <a:gd name="connsiteY6" fmla="*/ 909984 h 5349462"/>
              <a:gd name="connsiteX7" fmla="*/ 4731026 w 5892800"/>
              <a:gd name="connsiteY7" fmla="*/ 1316384 h 5349462"/>
              <a:gd name="connsiteX8" fmla="*/ 4289287 w 5892800"/>
              <a:gd name="connsiteY8" fmla="*/ 1811131 h 5349462"/>
              <a:gd name="connsiteX9" fmla="*/ 3723861 w 5892800"/>
              <a:gd name="connsiteY9" fmla="*/ 2367723 h 5349462"/>
              <a:gd name="connsiteX10" fmla="*/ 3184939 w 5892800"/>
              <a:gd name="connsiteY10" fmla="*/ 3048001 h 5349462"/>
              <a:gd name="connsiteX11" fmla="*/ 3052417 w 5892800"/>
              <a:gd name="connsiteY11" fmla="*/ 3644349 h 5349462"/>
              <a:gd name="connsiteX12" fmla="*/ 3251200 w 5892800"/>
              <a:gd name="connsiteY12" fmla="*/ 4245114 h 5349462"/>
              <a:gd name="connsiteX13" fmla="*/ 3317461 w 5892800"/>
              <a:gd name="connsiteY13" fmla="*/ 4841462 h 5349462"/>
              <a:gd name="connsiteX14" fmla="*/ 3131931 w 5892800"/>
              <a:gd name="connsiteY14" fmla="*/ 5252280 h 5349462"/>
              <a:gd name="connsiteX15" fmla="*/ 2438400 w 5892800"/>
              <a:gd name="connsiteY15" fmla="*/ 5274366 h 5349462"/>
              <a:gd name="connsiteX16" fmla="*/ 1638852 w 5892800"/>
              <a:gd name="connsiteY16" fmla="*/ 5349462 h 5349462"/>
              <a:gd name="connsiteX17" fmla="*/ 720035 w 5892800"/>
              <a:gd name="connsiteY17" fmla="*/ 5269948 h 5349462"/>
              <a:gd name="connsiteX18" fmla="*/ 176696 w 5892800"/>
              <a:gd name="connsiteY18" fmla="*/ 5124175 h 5349462"/>
              <a:gd name="connsiteX19" fmla="*/ 0 w 5892800"/>
              <a:gd name="connsiteY19" fmla="*/ 4673601 h 5349462"/>
              <a:gd name="connsiteX20" fmla="*/ 8835 w 5892800"/>
              <a:gd name="connsiteY20" fmla="*/ 4342297 h 5349462"/>
              <a:gd name="connsiteX21" fmla="*/ 393148 w 5892800"/>
              <a:gd name="connsiteY21" fmla="*/ 3454401 h 5349462"/>
              <a:gd name="connsiteX22" fmla="*/ 759791 w 5892800"/>
              <a:gd name="connsiteY22" fmla="*/ 2513497 h 5349462"/>
              <a:gd name="connsiteX23" fmla="*/ 1122017 w 5892800"/>
              <a:gd name="connsiteY23" fmla="*/ 1824384 h 5349462"/>
              <a:gd name="connsiteX24" fmla="*/ 1758122 w 5892800"/>
              <a:gd name="connsiteY24" fmla="*/ 1205949 h 5349462"/>
              <a:gd name="connsiteX25" fmla="*/ 2681356 w 5892800"/>
              <a:gd name="connsiteY25" fmla="*/ 799549 h 5349462"/>
              <a:gd name="connsiteX26" fmla="*/ 3282122 w 5892800"/>
              <a:gd name="connsiteY26" fmla="*/ 353392 h 5349462"/>
              <a:gd name="connsiteX27" fmla="*/ 3847548 w 5892800"/>
              <a:gd name="connsiteY27" fmla="*/ 83931 h 5349462"/>
              <a:gd name="connsiteX0" fmla="*/ 3847548 w 5892800"/>
              <a:gd name="connsiteY0" fmla="*/ 83931 h 5349462"/>
              <a:gd name="connsiteX1" fmla="*/ 4651514 w 5892800"/>
              <a:gd name="connsiteY1" fmla="*/ 0 h 5349462"/>
              <a:gd name="connsiteX2" fmla="*/ 5327374 w 5892800"/>
              <a:gd name="connsiteY2" fmla="*/ 48592 h 5349462"/>
              <a:gd name="connsiteX3" fmla="*/ 5751443 w 5892800"/>
              <a:gd name="connsiteY3" fmla="*/ 229705 h 5349462"/>
              <a:gd name="connsiteX4" fmla="*/ 5892800 w 5892800"/>
              <a:gd name="connsiteY4" fmla="*/ 499166 h 5349462"/>
              <a:gd name="connsiteX5" fmla="*/ 5769113 w 5892800"/>
              <a:gd name="connsiteY5" fmla="*/ 720036 h 5349462"/>
              <a:gd name="connsiteX6" fmla="*/ 5420139 w 5892800"/>
              <a:gd name="connsiteY6" fmla="*/ 909984 h 5349462"/>
              <a:gd name="connsiteX7" fmla="*/ 4731026 w 5892800"/>
              <a:gd name="connsiteY7" fmla="*/ 1316384 h 5349462"/>
              <a:gd name="connsiteX8" fmla="*/ 4289287 w 5892800"/>
              <a:gd name="connsiteY8" fmla="*/ 1811131 h 5349462"/>
              <a:gd name="connsiteX9" fmla="*/ 3723861 w 5892800"/>
              <a:gd name="connsiteY9" fmla="*/ 2367723 h 5349462"/>
              <a:gd name="connsiteX10" fmla="*/ 3184939 w 5892800"/>
              <a:gd name="connsiteY10" fmla="*/ 3048001 h 5349462"/>
              <a:gd name="connsiteX11" fmla="*/ 3052417 w 5892800"/>
              <a:gd name="connsiteY11" fmla="*/ 3644349 h 5349462"/>
              <a:gd name="connsiteX12" fmla="*/ 3251200 w 5892800"/>
              <a:gd name="connsiteY12" fmla="*/ 4245114 h 5349462"/>
              <a:gd name="connsiteX13" fmla="*/ 3317461 w 5892800"/>
              <a:gd name="connsiteY13" fmla="*/ 4841462 h 5349462"/>
              <a:gd name="connsiteX14" fmla="*/ 2438400 w 5892800"/>
              <a:gd name="connsiteY14" fmla="*/ 5274366 h 5349462"/>
              <a:gd name="connsiteX15" fmla="*/ 1638852 w 5892800"/>
              <a:gd name="connsiteY15" fmla="*/ 5349462 h 5349462"/>
              <a:gd name="connsiteX16" fmla="*/ 720035 w 5892800"/>
              <a:gd name="connsiteY16" fmla="*/ 5269948 h 5349462"/>
              <a:gd name="connsiteX17" fmla="*/ 176696 w 5892800"/>
              <a:gd name="connsiteY17" fmla="*/ 5124175 h 5349462"/>
              <a:gd name="connsiteX18" fmla="*/ 0 w 5892800"/>
              <a:gd name="connsiteY18" fmla="*/ 4673601 h 5349462"/>
              <a:gd name="connsiteX19" fmla="*/ 8835 w 5892800"/>
              <a:gd name="connsiteY19" fmla="*/ 4342297 h 5349462"/>
              <a:gd name="connsiteX20" fmla="*/ 393148 w 5892800"/>
              <a:gd name="connsiteY20" fmla="*/ 3454401 h 5349462"/>
              <a:gd name="connsiteX21" fmla="*/ 759791 w 5892800"/>
              <a:gd name="connsiteY21" fmla="*/ 2513497 h 5349462"/>
              <a:gd name="connsiteX22" fmla="*/ 1122017 w 5892800"/>
              <a:gd name="connsiteY22" fmla="*/ 1824384 h 5349462"/>
              <a:gd name="connsiteX23" fmla="*/ 1758122 w 5892800"/>
              <a:gd name="connsiteY23" fmla="*/ 1205949 h 5349462"/>
              <a:gd name="connsiteX24" fmla="*/ 2681356 w 5892800"/>
              <a:gd name="connsiteY24" fmla="*/ 799549 h 5349462"/>
              <a:gd name="connsiteX25" fmla="*/ 3282122 w 5892800"/>
              <a:gd name="connsiteY25" fmla="*/ 353392 h 5349462"/>
              <a:gd name="connsiteX26" fmla="*/ 3847548 w 5892800"/>
              <a:gd name="connsiteY26" fmla="*/ 83931 h 5349462"/>
              <a:gd name="connsiteX0" fmla="*/ 3847548 w 5892800"/>
              <a:gd name="connsiteY0" fmla="*/ 83931 h 5349462"/>
              <a:gd name="connsiteX1" fmla="*/ 4651514 w 5892800"/>
              <a:gd name="connsiteY1" fmla="*/ 0 h 5349462"/>
              <a:gd name="connsiteX2" fmla="*/ 5327374 w 5892800"/>
              <a:gd name="connsiteY2" fmla="*/ 48592 h 5349462"/>
              <a:gd name="connsiteX3" fmla="*/ 5751443 w 5892800"/>
              <a:gd name="connsiteY3" fmla="*/ 229705 h 5349462"/>
              <a:gd name="connsiteX4" fmla="*/ 5892800 w 5892800"/>
              <a:gd name="connsiteY4" fmla="*/ 499166 h 5349462"/>
              <a:gd name="connsiteX5" fmla="*/ 5769113 w 5892800"/>
              <a:gd name="connsiteY5" fmla="*/ 720036 h 5349462"/>
              <a:gd name="connsiteX6" fmla="*/ 5420139 w 5892800"/>
              <a:gd name="connsiteY6" fmla="*/ 909984 h 5349462"/>
              <a:gd name="connsiteX7" fmla="*/ 4731026 w 5892800"/>
              <a:gd name="connsiteY7" fmla="*/ 1316384 h 5349462"/>
              <a:gd name="connsiteX8" fmla="*/ 4289287 w 5892800"/>
              <a:gd name="connsiteY8" fmla="*/ 1811131 h 5349462"/>
              <a:gd name="connsiteX9" fmla="*/ 3723861 w 5892800"/>
              <a:gd name="connsiteY9" fmla="*/ 2367723 h 5349462"/>
              <a:gd name="connsiteX10" fmla="*/ 3184939 w 5892800"/>
              <a:gd name="connsiteY10" fmla="*/ 3048001 h 5349462"/>
              <a:gd name="connsiteX11" fmla="*/ 3052417 w 5892800"/>
              <a:gd name="connsiteY11" fmla="*/ 3644349 h 5349462"/>
              <a:gd name="connsiteX12" fmla="*/ 3251200 w 5892800"/>
              <a:gd name="connsiteY12" fmla="*/ 4245114 h 5349462"/>
              <a:gd name="connsiteX13" fmla="*/ 3321879 w 5892800"/>
              <a:gd name="connsiteY13" fmla="*/ 4947479 h 5349462"/>
              <a:gd name="connsiteX14" fmla="*/ 2438400 w 5892800"/>
              <a:gd name="connsiteY14" fmla="*/ 5274366 h 5349462"/>
              <a:gd name="connsiteX15" fmla="*/ 1638852 w 5892800"/>
              <a:gd name="connsiteY15" fmla="*/ 5349462 h 5349462"/>
              <a:gd name="connsiteX16" fmla="*/ 720035 w 5892800"/>
              <a:gd name="connsiteY16" fmla="*/ 5269948 h 5349462"/>
              <a:gd name="connsiteX17" fmla="*/ 176696 w 5892800"/>
              <a:gd name="connsiteY17" fmla="*/ 5124175 h 5349462"/>
              <a:gd name="connsiteX18" fmla="*/ 0 w 5892800"/>
              <a:gd name="connsiteY18" fmla="*/ 4673601 h 5349462"/>
              <a:gd name="connsiteX19" fmla="*/ 8835 w 5892800"/>
              <a:gd name="connsiteY19" fmla="*/ 4342297 h 5349462"/>
              <a:gd name="connsiteX20" fmla="*/ 393148 w 5892800"/>
              <a:gd name="connsiteY20" fmla="*/ 3454401 h 5349462"/>
              <a:gd name="connsiteX21" fmla="*/ 759791 w 5892800"/>
              <a:gd name="connsiteY21" fmla="*/ 2513497 h 5349462"/>
              <a:gd name="connsiteX22" fmla="*/ 1122017 w 5892800"/>
              <a:gd name="connsiteY22" fmla="*/ 1824384 h 5349462"/>
              <a:gd name="connsiteX23" fmla="*/ 1758122 w 5892800"/>
              <a:gd name="connsiteY23" fmla="*/ 1205949 h 5349462"/>
              <a:gd name="connsiteX24" fmla="*/ 2681356 w 5892800"/>
              <a:gd name="connsiteY24" fmla="*/ 799549 h 5349462"/>
              <a:gd name="connsiteX25" fmla="*/ 3282122 w 5892800"/>
              <a:gd name="connsiteY25" fmla="*/ 353392 h 5349462"/>
              <a:gd name="connsiteX26" fmla="*/ 3847548 w 5892800"/>
              <a:gd name="connsiteY26" fmla="*/ 83931 h 5349462"/>
              <a:gd name="connsiteX0" fmla="*/ 3847548 w 5892800"/>
              <a:gd name="connsiteY0" fmla="*/ 83931 h 5349462"/>
              <a:gd name="connsiteX1" fmla="*/ 4651514 w 5892800"/>
              <a:gd name="connsiteY1" fmla="*/ 0 h 5349462"/>
              <a:gd name="connsiteX2" fmla="*/ 5327374 w 5892800"/>
              <a:gd name="connsiteY2" fmla="*/ 48592 h 5349462"/>
              <a:gd name="connsiteX3" fmla="*/ 5751443 w 5892800"/>
              <a:gd name="connsiteY3" fmla="*/ 229705 h 5349462"/>
              <a:gd name="connsiteX4" fmla="*/ 5892800 w 5892800"/>
              <a:gd name="connsiteY4" fmla="*/ 499166 h 5349462"/>
              <a:gd name="connsiteX5" fmla="*/ 5769113 w 5892800"/>
              <a:gd name="connsiteY5" fmla="*/ 720036 h 5349462"/>
              <a:gd name="connsiteX6" fmla="*/ 5420139 w 5892800"/>
              <a:gd name="connsiteY6" fmla="*/ 909984 h 5349462"/>
              <a:gd name="connsiteX7" fmla="*/ 4731026 w 5892800"/>
              <a:gd name="connsiteY7" fmla="*/ 1316384 h 5349462"/>
              <a:gd name="connsiteX8" fmla="*/ 4289287 w 5892800"/>
              <a:gd name="connsiteY8" fmla="*/ 1811131 h 5349462"/>
              <a:gd name="connsiteX9" fmla="*/ 3723861 w 5892800"/>
              <a:gd name="connsiteY9" fmla="*/ 2367723 h 5349462"/>
              <a:gd name="connsiteX10" fmla="*/ 3184939 w 5892800"/>
              <a:gd name="connsiteY10" fmla="*/ 3048001 h 5349462"/>
              <a:gd name="connsiteX11" fmla="*/ 3052417 w 5892800"/>
              <a:gd name="connsiteY11" fmla="*/ 3644349 h 5349462"/>
              <a:gd name="connsiteX12" fmla="*/ 3251200 w 5892800"/>
              <a:gd name="connsiteY12" fmla="*/ 4245114 h 5349462"/>
              <a:gd name="connsiteX13" fmla="*/ 3321879 w 5892800"/>
              <a:gd name="connsiteY13" fmla="*/ 4947479 h 5349462"/>
              <a:gd name="connsiteX14" fmla="*/ 2743200 w 5892800"/>
              <a:gd name="connsiteY14" fmla="*/ 5247861 h 5349462"/>
              <a:gd name="connsiteX15" fmla="*/ 1638852 w 5892800"/>
              <a:gd name="connsiteY15" fmla="*/ 5349462 h 5349462"/>
              <a:gd name="connsiteX16" fmla="*/ 720035 w 5892800"/>
              <a:gd name="connsiteY16" fmla="*/ 5269948 h 5349462"/>
              <a:gd name="connsiteX17" fmla="*/ 176696 w 5892800"/>
              <a:gd name="connsiteY17" fmla="*/ 5124175 h 5349462"/>
              <a:gd name="connsiteX18" fmla="*/ 0 w 5892800"/>
              <a:gd name="connsiteY18" fmla="*/ 4673601 h 5349462"/>
              <a:gd name="connsiteX19" fmla="*/ 8835 w 5892800"/>
              <a:gd name="connsiteY19" fmla="*/ 4342297 h 5349462"/>
              <a:gd name="connsiteX20" fmla="*/ 393148 w 5892800"/>
              <a:gd name="connsiteY20" fmla="*/ 3454401 h 5349462"/>
              <a:gd name="connsiteX21" fmla="*/ 759791 w 5892800"/>
              <a:gd name="connsiteY21" fmla="*/ 2513497 h 5349462"/>
              <a:gd name="connsiteX22" fmla="*/ 1122017 w 5892800"/>
              <a:gd name="connsiteY22" fmla="*/ 1824384 h 5349462"/>
              <a:gd name="connsiteX23" fmla="*/ 1758122 w 5892800"/>
              <a:gd name="connsiteY23" fmla="*/ 1205949 h 5349462"/>
              <a:gd name="connsiteX24" fmla="*/ 2681356 w 5892800"/>
              <a:gd name="connsiteY24" fmla="*/ 799549 h 5349462"/>
              <a:gd name="connsiteX25" fmla="*/ 3282122 w 5892800"/>
              <a:gd name="connsiteY25" fmla="*/ 353392 h 5349462"/>
              <a:gd name="connsiteX26" fmla="*/ 3847548 w 5892800"/>
              <a:gd name="connsiteY26" fmla="*/ 83931 h 5349462"/>
              <a:gd name="connsiteX0" fmla="*/ 3847548 w 5892800"/>
              <a:gd name="connsiteY0" fmla="*/ 83931 h 5349462"/>
              <a:gd name="connsiteX1" fmla="*/ 4651514 w 5892800"/>
              <a:gd name="connsiteY1" fmla="*/ 0 h 5349462"/>
              <a:gd name="connsiteX2" fmla="*/ 5327374 w 5892800"/>
              <a:gd name="connsiteY2" fmla="*/ 48592 h 5349462"/>
              <a:gd name="connsiteX3" fmla="*/ 5751443 w 5892800"/>
              <a:gd name="connsiteY3" fmla="*/ 229705 h 5349462"/>
              <a:gd name="connsiteX4" fmla="*/ 5892800 w 5892800"/>
              <a:gd name="connsiteY4" fmla="*/ 499166 h 5349462"/>
              <a:gd name="connsiteX5" fmla="*/ 5769113 w 5892800"/>
              <a:gd name="connsiteY5" fmla="*/ 720036 h 5349462"/>
              <a:gd name="connsiteX6" fmla="*/ 5420139 w 5892800"/>
              <a:gd name="connsiteY6" fmla="*/ 909984 h 5349462"/>
              <a:gd name="connsiteX7" fmla="*/ 4731026 w 5892800"/>
              <a:gd name="connsiteY7" fmla="*/ 1316384 h 5349462"/>
              <a:gd name="connsiteX8" fmla="*/ 4289287 w 5892800"/>
              <a:gd name="connsiteY8" fmla="*/ 1811131 h 5349462"/>
              <a:gd name="connsiteX9" fmla="*/ 3723861 w 5892800"/>
              <a:gd name="connsiteY9" fmla="*/ 2367723 h 5349462"/>
              <a:gd name="connsiteX10" fmla="*/ 3184939 w 5892800"/>
              <a:gd name="connsiteY10" fmla="*/ 3048001 h 5349462"/>
              <a:gd name="connsiteX11" fmla="*/ 3052417 w 5892800"/>
              <a:gd name="connsiteY11" fmla="*/ 3644349 h 5349462"/>
              <a:gd name="connsiteX12" fmla="*/ 3251200 w 5892800"/>
              <a:gd name="connsiteY12" fmla="*/ 4245114 h 5349462"/>
              <a:gd name="connsiteX13" fmla="*/ 3207027 w 5892800"/>
              <a:gd name="connsiteY13" fmla="*/ 4956314 h 5349462"/>
              <a:gd name="connsiteX14" fmla="*/ 2743200 w 5892800"/>
              <a:gd name="connsiteY14" fmla="*/ 5247861 h 5349462"/>
              <a:gd name="connsiteX15" fmla="*/ 1638852 w 5892800"/>
              <a:gd name="connsiteY15" fmla="*/ 5349462 h 5349462"/>
              <a:gd name="connsiteX16" fmla="*/ 720035 w 5892800"/>
              <a:gd name="connsiteY16" fmla="*/ 5269948 h 5349462"/>
              <a:gd name="connsiteX17" fmla="*/ 176696 w 5892800"/>
              <a:gd name="connsiteY17" fmla="*/ 5124175 h 5349462"/>
              <a:gd name="connsiteX18" fmla="*/ 0 w 5892800"/>
              <a:gd name="connsiteY18" fmla="*/ 4673601 h 5349462"/>
              <a:gd name="connsiteX19" fmla="*/ 8835 w 5892800"/>
              <a:gd name="connsiteY19" fmla="*/ 4342297 h 5349462"/>
              <a:gd name="connsiteX20" fmla="*/ 393148 w 5892800"/>
              <a:gd name="connsiteY20" fmla="*/ 3454401 h 5349462"/>
              <a:gd name="connsiteX21" fmla="*/ 759791 w 5892800"/>
              <a:gd name="connsiteY21" fmla="*/ 2513497 h 5349462"/>
              <a:gd name="connsiteX22" fmla="*/ 1122017 w 5892800"/>
              <a:gd name="connsiteY22" fmla="*/ 1824384 h 5349462"/>
              <a:gd name="connsiteX23" fmla="*/ 1758122 w 5892800"/>
              <a:gd name="connsiteY23" fmla="*/ 1205949 h 5349462"/>
              <a:gd name="connsiteX24" fmla="*/ 2681356 w 5892800"/>
              <a:gd name="connsiteY24" fmla="*/ 799549 h 5349462"/>
              <a:gd name="connsiteX25" fmla="*/ 3282122 w 5892800"/>
              <a:gd name="connsiteY25" fmla="*/ 353392 h 5349462"/>
              <a:gd name="connsiteX26" fmla="*/ 3847548 w 5892800"/>
              <a:gd name="connsiteY26" fmla="*/ 83931 h 5349462"/>
              <a:gd name="connsiteX0" fmla="*/ 3847548 w 5892800"/>
              <a:gd name="connsiteY0" fmla="*/ 83931 h 5349462"/>
              <a:gd name="connsiteX1" fmla="*/ 4651514 w 5892800"/>
              <a:gd name="connsiteY1" fmla="*/ 0 h 5349462"/>
              <a:gd name="connsiteX2" fmla="*/ 5327374 w 5892800"/>
              <a:gd name="connsiteY2" fmla="*/ 48592 h 5349462"/>
              <a:gd name="connsiteX3" fmla="*/ 5751443 w 5892800"/>
              <a:gd name="connsiteY3" fmla="*/ 229705 h 5349462"/>
              <a:gd name="connsiteX4" fmla="*/ 5892800 w 5892800"/>
              <a:gd name="connsiteY4" fmla="*/ 499166 h 5349462"/>
              <a:gd name="connsiteX5" fmla="*/ 5769113 w 5892800"/>
              <a:gd name="connsiteY5" fmla="*/ 720036 h 5349462"/>
              <a:gd name="connsiteX6" fmla="*/ 5420139 w 5892800"/>
              <a:gd name="connsiteY6" fmla="*/ 909984 h 5349462"/>
              <a:gd name="connsiteX7" fmla="*/ 4731026 w 5892800"/>
              <a:gd name="connsiteY7" fmla="*/ 1316384 h 5349462"/>
              <a:gd name="connsiteX8" fmla="*/ 4289287 w 5892800"/>
              <a:gd name="connsiteY8" fmla="*/ 1811131 h 5349462"/>
              <a:gd name="connsiteX9" fmla="*/ 3723861 w 5892800"/>
              <a:gd name="connsiteY9" fmla="*/ 2367723 h 5349462"/>
              <a:gd name="connsiteX10" fmla="*/ 3184939 w 5892800"/>
              <a:gd name="connsiteY10" fmla="*/ 3048001 h 5349462"/>
              <a:gd name="connsiteX11" fmla="*/ 3052417 w 5892800"/>
              <a:gd name="connsiteY11" fmla="*/ 3644349 h 5349462"/>
              <a:gd name="connsiteX12" fmla="*/ 3251200 w 5892800"/>
              <a:gd name="connsiteY12" fmla="*/ 4245114 h 5349462"/>
              <a:gd name="connsiteX13" fmla="*/ 3207027 w 5892800"/>
              <a:gd name="connsiteY13" fmla="*/ 4956314 h 5349462"/>
              <a:gd name="connsiteX14" fmla="*/ 2743200 w 5892800"/>
              <a:gd name="connsiteY14" fmla="*/ 5247861 h 5349462"/>
              <a:gd name="connsiteX15" fmla="*/ 1638852 w 5892800"/>
              <a:gd name="connsiteY15" fmla="*/ 5349462 h 5349462"/>
              <a:gd name="connsiteX16" fmla="*/ 720035 w 5892800"/>
              <a:gd name="connsiteY16" fmla="*/ 5269948 h 5349462"/>
              <a:gd name="connsiteX17" fmla="*/ 176696 w 5892800"/>
              <a:gd name="connsiteY17" fmla="*/ 5124175 h 5349462"/>
              <a:gd name="connsiteX18" fmla="*/ 0 w 5892800"/>
              <a:gd name="connsiteY18" fmla="*/ 4673601 h 5349462"/>
              <a:gd name="connsiteX19" fmla="*/ 8835 w 5892800"/>
              <a:gd name="connsiteY19" fmla="*/ 4342297 h 5349462"/>
              <a:gd name="connsiteX20" fmla="*/ 393148 w 5892800"/>
              <a:gd name="connsiteY20" fmla="*/ 3454401 h 5349462"/>
              <a:gd name="connsiteX21" fmla="*/ 759791 w 5892800"/>
              <a:gd name="connsiteY21" fmla="*/ 2513497 h 5349462"/>
              <a:gd name="connsiteX22" fmla="*/ 1122017 w 5892800"/>
              <a:gd name="connsiteY22" fmla="*/ 1824384 h 5349462"/>
              <a:gd name="connsiteX23" fmla="*/ 1758122 w 5892800"/>
              <a:gd name="connsiteY23" fmla="*/ 1205949 h 5349462"/>
              <a:gd name="connsiteX24" fmla="*/ 2681356 w 5892800"/>
              <a:gd name="connsiteY24" fmla="*/ 799549 h 5349462"/>
              <a:gd name="connsiteX25" fmla="*/ 3282122 w 5892800"/>
              <a:gd name="connsiteY25" fmla="*/ 353392 h 5349462"/>
              <a:gd name="connsiteX26" fmla="*/ 3847548 w 5892800"/>
              <a:gd name="connsiteY26" fmla="*/ 83931 h 5349462"/>
              <a:gd name="connsiteX0" fmla="*/ 3847548 w 5892800"/>
              <a:gd name="connsiteY0" fmla="*/ 83931 h 5293671"/>
              <a:gd name="connsiteX1" fmla="*/ 4651514 w 5892800"/>
              <a:gd name="connsiteY1" fmla="*/ 0 h 5293671"/>
              <a:gd name="connsiteX2" fmla="*/ 5327374 w 5892800"/>
              <a:gd name="connsiteY2" fmla="*/ 48592 h 5293671"/>
              <a:gd name="connsiteX3" fmla="*/ 5751443 w 5892800"/>
              <a:gd name="connsiteY3" fmla="*/ 229705 h 5293671"/>
              <a:gd name="connsiteX4" fmla="*/ 5892800 w 5892800"/>
              <a:gd name="connsiteY4" fmla="*/ 499166 h 5293671"/>
              <a:gd name="connsiteX5" fmla="*/ 5769113 w 5892800"/>
              <a:gd name="connsiteY5" fmla="*/ 720036 h 5293671"/>
              <a:gd name="connsiteX6" fmla="*/ 5420139 w 5892800"/>
              <a:gd name="connsiteY6" fmla="*/ 909984 h 5293671"/>
              <a:gd name="connsiteX7" fmla="*/ 4731026 w 5892800"/>
              <a:gd name="connsiteY7" fmla="*/ 1316384 h 5293671"/>
              <a:gd name="connsiteX8" fmla="*/ 4289287 w 5892800"/>
              <a:gd name="connsiteY8" fmla="*/ 1811131 h 5293671"/>
              <a:gd name="connsiteX9" fmla="*/ 3723861 w 5892800"/>
              <a:gd name="connsiteY9" fmla="*/ 2367723 h 5293671"/>
              <a:gd name="connsiteX10" fmla="*/ 3184939 w 5892800"/>
              <a:gd name="connsiteY10" fmla="*/ 3048001 h 5293671"/>
              <a:gd name="connsiteX11" fmla="*/ 3052417 w 5892800"/>
              <a:gd name="connsiteY11" fmla="*/ 3644349 h 5293671"/>
              <a:gd name="connsiteX12" fmla="*/ 3251200 w 5892800"/>
              <a:gd name="connsiteY12" fmla="*/ 4245114 h 5293671"/>
              <a:gd name="connsiteX13" fmla="*/ 3207027 w 5892800"/>
              <a:gd name="connsiteY13" fmla="*/ 4956314 h 5293671"/>
              <a:gd name="connsiteX14" fmla="*/ 2743200 w 5892800"/>
              <a:gd name="connsiteY14" fmla="*/ 5247861 h 5293671"/>
              <a:gd name="connsiteX15" fmla="*/ 1577008 w 5892800"/>
              <a:gd name="connsiteY15" fmla="*/ 5265531 h 5293671"/>
              <a:gd name="connsiteX16" fmla="*/ 720035 w 5892800"/>
              <a:gd name="connsiteY16" fmla="*/ 5269948 h 5293671"/>
              <a:gd name="connsiteX17" fmla="*/ 176696 w 5892800"/>
              <a:gd name="connsiteY17" fmla="*/ 5124175 h 5293671"/>
              <a:gd name="connsiteX18" fmla="*/ 0 w 5892800"/>
              <a:gd name="connsiteY18" fmla="*/ 4673601 h 5293671"/>
              <a:gd name="connsiteX19" fmla="*/ 8835 w 5892800"/>
              <a:gd name="connsiteY19" fmla="*/ 4342297 h 5293671"/>
              <a:gd name="connsiteX20" fmla="*/ 393148 w 5892800"/>
              <a:gd name="connsiteY20" fmla="*/ 3454401 h 5293671"/>
              <a:gd name="connsiteX21" fmla="*/ 759791 w 5892800"/>
              <a:gd name="connsiteY21" fmla="*/ 2513497 h 5293671"/>
              <a:gd name="connsiteX22" fmla="*/ 1122017 w 5892800"/>
              <a:gd name="connsiteY22" fmla="*/ 1824384 h 5293671"/>
              <a:gd name="connsiteX23" fmla="*/ 1758122 w 5892800"/>
              <a:gd name="connsiteY23" fmla="*/ 1205949 h 5293671"/>
              <a:gd name="connsiteX24" fmla="*/ 2681356 w 5892800"/>
              <a:gd name="connsiteY24" fmla="*/ 799549 h 5293671"/>
              <a:gd name="connsiteX25" fmla="*/ 3282122 w 5892800"/>
              <a:gd name="connsiteY25" fmla="*/ 353392 h 5293671"/>
              <a:gd name="connsiteX26" fmla="*/ 3847548 w 5892800"/>
              <a:gd name="connsiteY26" fmla="*/ 83931 h 5293671"/>
              <a:gd name="connsiteX0" fmla="*/ 3847548 w 5892800"/>
              <a:gd name="connsiteY0" fmla="*/ 83931 h 5274224"/>
              <a:gd name="connsiteX1" fmla="*/ 4651514 w 5892800"/>
              <a:gd name="connsiteY1" fmla="*/ 0 h 5274224"/>
              <a:gd name="connsiteX2" fmla="*/ 5327374 w 5892800"/>
              <a:gd name="connsiteY2" fmla="*/ 48592 h 5274224"/>
              <a:gd name="connsiteX3" fmla="*/ 5751443 w 5892800"/>
              <a:gd name="connsiteY3" fmla="*/ 229705 h 5274224"/>
              <a:gd name="connsiteX4" fmla="*/ 5892800 w 5892800"/>
              <a:gd name="connsiteY4" fmla="*/ 499166 h 5274224"/>
              <a:gd name="connsiteX5" fmla="*/ 5769113 w 5892800"/>
              <a:gd name="connsiteY5" fmla="*/ 720036 h 5274224"/>
              <a:gd name="connsiteX6" fmla="*/ 5420139 w 5892800"/>
              <a:gd name="connsiteY6" fmla="*/ 909984 h 5274224"/>
              <a:gd name="connsiteX7" fmla="*/ 4731026 w 5892800"/>
              <a:gd name="connsiteY7" fmla="*/ 1316384 h 5274224"/>
              <a:gd name="connsiteX8" fmla="*/ 4289287 w 5892800"/>
              <a:gd name="connsiteY8" fmla="*/ 1811131 h 5274224"/>
              <a:gd name="connsiteX9" fmla="*/ 3723861 w 5892800"/>
              <a:gd name="connsiteY9" fmla="*/ 2367723 h 5274224"/>
              <a:gd name="connsiteX10" fmla="*/ 3184939 w 5892800"/>
              <a:gd name="connsiteY10" fmla="*/ 3048001 h 5274224"/>
              <a:gd name="connsiteX11" fmla="*/ 3052417 w 5892800"/>
              <a:gd name="connsiteY11" fmla="*/ 3644349 h 5274224"/>
              <a:gd name="connsiteX12" fmla="*/ 3251200 w 5892800"/>
              <a:gd name="connsiteY12" fmla="*/ 4245114 h 5274224"/>
              <a:gd name="connsiteX13" fmla="*/ 3207027 w 5892800"/>
              <a:gd name="connsiteY13" fmla="*/ 4956314 h 5274224"/>
              <a:gd name="connsiteX14" fmla="*/ 2743200 w 5892800"/>
              <a:gd name="connsiteY14" fmla="*/ 5247861 h 5274224"/>
              <a:gd name="connsiteX15" fmla="*/ 1577008 w 5892800"/>
              <a:gd name="connsiteY15" fmla="*/ 5265531 h 5274224"/>
              <a:gd name="connsiteX16" fmla="*/ 689113 w 5892800"/>
              <a:gd name="connsiteY16" fmla="*/ 5199270 h 5274224"/>
              <a:gd name="connsiteX17" fmla="*/ 176696 w 5892800"/>
              <a:gd name="connsiteY17" fmla="*/ 5124175 h 5274224"/>
              <a:gd name="connsiteX18" fmla="*/ 0 w 5892800"/>
              <a:gd name="connsiteY18" fmla="*/ 4673601 h 5274224"/>
              <a:gd name="connsiteX19" fmla="*/ 8835 w 5892800"/>
              <a:gd name="connsiteY19" fmla="*/ 4342297 h 5274224"/>
              <a:gd name="connsiteX20" fmla="*/ 393148 w 5892800"/>
              <a:gd name="connsiteY20" fmla="*/ 3454401 h 5274224"/>
              <a:gd name="connsiteX21" fmla="*/ 759791 w 5892800"/>
              <a:gd name="connsiteY21" fmla="*/ 2513497 h 5274224"/>
              <a:gd name="connsiteX22" fmla="*/ 1122017 w 5892800"/>
              <a:gd name="connsiteY22" fmla="*/ 1824384 h 5274224"/>
              <a:gd name="connsiteX23" fmla="*/ 1758122 w 5892800"/>
              <a:gd name="connsiteY23" fmla="*/ 1205949 h 5274224"/>
              <a:gd name="connsiteX24" fmla="*/ 2681356 w 5892800"/>
              <a:gd name="connsiteY24" fmla="*/ 799549 h 5274224"/>
              <a:gd name="connsiteX25" fmla="*/ 3282122 w 5892800"/>
              <a:gd name="connsiteY25" fmla="*/ 353392 h 5274224"/>
              <a:gd name="connsiteX26" fmla="*/ 3847548 w 5892800"/>
              <a:gd name="connsiteY26" fmla="*/ 83931 h 5274224"/>
              <a:gd name="connsiteX0" fmla="*/ 3847548 w 5892800"/>
              <a:gd name="connsiteY0" fmla="*/ 83931 h 5318180"/>
              <a:gd name="connsiteX1" fmla="*/ 4651514 w 5892800"/>
              <a:gd name="connsiteY1" fmla="*/ 0 h 5318180"/>
              <a:gd name="connsiteX2" fmla="*/ 5327374 w 5892800"/>
              <a:gd name="connsiteY2" fmla="*/ 48592 h 5318180"/>
              <a:gd name="connsiteX3" fmla="*/ 5751443 w 5892800"/>
              <a:gd name="connsiteY3" fmla="*/ 229705 h 5318180"/>
              <a:gd name="connsiteX4" fmla="*/ 5892800 w 5892800"/>
              <a:gd name="connsiteY4" fmla="*/ 499166 h 5318180"/>
              <a:gd name="connsiteX5" fmla="*/ 5769113 w 5892800"/>
              <a:gd name="connsiteY5" fmla="*/ 720036 h 5318180"/>
              <a:gd name="connsiteX6" fmla="*/ 5420139 w 5892800"/>
              <a:gd name="connsiteY6" fmla="*/ 909984 h 5318180"/>
              <a:gd name="connsiteX7" fmla="*/ 4731026 w 5892800"/>
              <a:gd name="connsiteY7" fmla="*/ 1316384 h 5318180"/>
              <a:gd name="connsiteX8" fmla="*/ 4289287 w 5892800"/>
              <a:gd name="connsiteY8" fmla="*/ 1811131 h 5318180"/>
              <a:gd name="connsiteX9" fmla="*/ 3723861 w 5892800"/>
              <a:gd name="connsiteY9" fmla="*/ 2367723 h 5318180"/>
              <a:gd name="connsiteX10" fmla="*/ 3184939 w 5892800"/>
              <a:gd name="connsiteY10" fmla="*/ 3048001 h 5318180"/>
              <a:gd name="connsiteX11" fmla="*/ 3052417 w 5892800"/>
              <a:gd name="connsiteY11" fmla="*/ 3644349 h 5318180"/>
              <a:gd name="connsiteX12" fmla="*/ 3251200 w 5892800"/>
              <a:gd name="connsiteY12" fmla="*/ 4245114 h 5318180"/>
              <a:gd name="connsiteX13" fmla="*/ 3207027 w 5892800"/>
              <a:gd name="connsiteY13" fmla="*/ 4956314 h 5318180"/>
              <a:gd name="connsiteX14" fmla="*/ 2743200 w 5892800"/>
              <a:gd name="connsiteY14" fmla="*/ 5247861 h 5318180"/>
              <a:gd name="connsiteX15" fmla="*/ 1577008 w 5892800"/>
              <a:gd name="connsiteY15" fmla="*/ 5265531 h 5318180"/>
              <a:gd name="connsiteX16" fmla="*/ 689113 w 5892800"/>
              <a:gd name="connsiteY16" fmla="*/ 5199270 h 5318180"/>
              <a:gd name="connsiteX17" fmla="*/ 176696 w 5892800"/>
              <a:gd name="connsiteY17" fmla="*/ 5124175 h 5318180"/>
              <a:gd name="connsiteX18" fmla="*/ 0 w 5892800"/>
              <a:gd name="connsiteY18" fmla="*/ 4673601 h 5318180"/>
              <a:gd name="connsiteX19" fmla="*/ 8835 w 5892800"/>
              <a:gd name="connsiteY19" fmla="*/ 4342297 h 5318180"/>
              <a:gd name="connsiteX20" fmla="*/ 393148 w 5892800"/>
              <a:gd name="connsiteY20" fmla="*/ 3454401 h 5318180"/>
              <a:gd name="connsiteX21" fmla="*/ 759791 w 5892800"/>
              <a:gd name="connsiteY21" fmla="*/ 2513497 h 5318180"/>
              <a:gd name="connsiteX22" fmla="*/ 1122017 w 5892800"/>
              <a:gd name="connsiteY22" fmla="*/ 1824384 h 5318180"/>
              <a:gd name="connsiteX23" fmla="*/ 1758122 w 5892800"/>
              <a:gd name="connsiteY23" fmla="*/ 1205949 h 5318180"/>
              <a:gd name="connsiteX24" fmla="*/ 2681356 w 5892800"/>
              <a:gd name="connsiteY24" fmla="*/ 799549 h 5318180"/>
              <a:gd name="connsiteX25" fmla="*/ 3282122 w 5892800"/>
              <a:gd name="connsiteY25" fmla="*/ 353392 h 5318180"/>
              <a:gd name="connsiteX26" fmla="*/ 3847548 w 5892800"/>
              <a:gd name="connsiteY26" fmla="*/ 83931 h 5318180"/>
              <a:gd name="connsiteX0" fmla="*/ 3847548 w 5892800"/>
              <a:gd name="connsiteY0" fmla="*/ 83931 h 5291857"/>
              <a:gd name="connsiteX1" fmla="*/ 4651514 w 5892800"/>
              <a:gd name="connsiteY1" fmla="*/ 0 h 5291857"/>
              <a:gd name="connsiteX2" fmla="*/ 5327374 w 5892800"/>
              <a:gd name="connsiteY2" fmla="*/ 48592 h 5291857"/>
              <a:gd name="connsiteX3" fmla="*/ 5751443 w 5892800"/>
              <a:gd name="connsiteY3" fmla="*/ 229705 h 5291857"/>
              <a:gd name="connsiteX4" fmla="*/ 5892800 w 5892800"/>
              <a:gd name="connsiteY4" fmla="*/ 499166 h 5291857"/>
              <a:gd name="connsiteX5" fmla="*/ 5769113 w 5892800"/>
              <a:gd name="connsiteY5" fmla="*/ 720036 h 5291857"/>
              <a:gd name="connsiteX6" fmla="*/ 5420139 w 5892800"/>
              <a:gd name="connsiteY6" fmla="*/ 909984 h 5291857"/>
              <a:gd name="connsiteX7" fmla="*/ 4731026 w 5892800"/>
              <a:gd name="connsiteY7" fmla="*/ 1316384 h 5291857"/>
              <a:gd name="connsiteX8" fmla="*/ 4289287 w 5892800"/>
              <a:gd name="connsiteY8" fmla="*/ 1811131 h 5291857"/>
              <a:gd name="connsiteX9" fmla="*/ 3723861 w 5892800"/>
              <a:gd name="connsiteY9" fmla="*/ 2367723 h 5291857"/>
              <a:gd name="connsiteX10" fmla="*/ 3184939 w 5892800"/>
              <a:gd name="connsiteY10" fmla="*/ 3048001 h 5291857"/>
              <a:gd name="connsiteX11" fmla="*/ 3052417 w 5892800"/>
              <a:gd name="connsiteY11" fmla="*/ 3644349 h 5291857"/>
              <a:gd name="connsiteX12" fmla="*/ 3251200 w 5892800"/>
              <a:gd name="connsiteY12" fmla="*/ 4245114 h 5291857"/>
              <a:gd name="connsiteX13" fmla="*/ 3207027 w 5892800"/>
              <a:gd name="connsiteY13" fmla="*/ 4956314 h 5291857"/>
              <a:gd name="connsiteX14" fmla="*/ 2743200 w 5892800"/>
              <a:gd name="connsiteY14" fmla="*/ 5247861 h 5291857"/>
              <a:gd name="connsiteX15" fmla="*/ 1722782 w 5892800"/>
              <a:gd name="connsiteY15" fmla="*/ 5225774 h 5291857"/>
              <a:gd name="connsiteX16" fmla="*/ 689113 w 5892800"/>
              <a:gd name="connsiteY16" fmla="*/ 5199270 h 5291857"/>
              <a:gd name="connsiteX17" fmla="*/ 176696 w 5892800"/>
              <a:gd name="connsiteY17" fmla="*/ 5124175 h 5291857"/>
              <a:gd name="connsiteX18" fmla="*/ 0 w 5892800"/>
              <a:gd name="connsiteY18" fmla="*/ 4673601 h 5291857"/>
              <a:gd name="connsiteX19" fmla="*/ 8835 w 5892800"/>
              <a:gd name="connsiteY19" fmla="*/ 4342297 h 5291857"/>
              <a:gd name="connsiteX20" fmla="*/ 393148 w 5892800"/>
              <a:gd name="connsiteY20" fmla="*/ 3454401 h 5291857"/>
              <a:gd name="connsiteX21" fmla="*/ 759791 w 5892800"/>
              <a:gd name="connsiteY21" fmla="*/ 2513497 h 5291857"/>
              <a:gd name="connsiteX22" fmla="*/ 1122017 w 5892800"/>
              <a:gd name="connsiteY22" fmla="*/ 1824384 h 5291857"/>
              <a:gd name="connsiteX23" fmla="*/ 1758122 w 5892800"/>
              <a:gd name="connsiteY23" fmla="*/ 1205949 h 5291857"/>
              <a:gd name="connsiteX24" fmla="*/ 2681356 w 5892800"/>
              <a:gd name="connsiteY24" fmla="*/ 799549 h 5291857"/>
              <a:gd name="connsiteX25" fmla="*/ 3282122 w 5892800"/>
              <a:gd name="connsiteY25" fmla="*/ 353392 h 5291857"/>
              <a:gd name="connsiteX26" fmla="*/ 3847548 w 5892800"/>
              <a:gd name="connsiteY26" fmla="*/ 83931 h 5291857"/>
              <a:gd name="connsiteX0" fmla="*/ 3847548 w 5892800"/>
              <a:gd name="connsiteY0" fmla="*/ 83931 h 5247267"/>
              <a:gd name="connsiteX1" fmla="*/ 4651514 w 5892800"/>
              <a:gd name="connsiteY1" fmla="*/ 0 h 5247267"/>
              <a:gd name="connsiteX2" fmla="*/ 5327374 w 5892800"/>
              <a:gd name="connsiteY2" fmla="*/ 48592 h 5247267"/>
              <a:gd name="connsiteX3" fmla="*/ 5751443 w 5892800"/>
              <a:gd name="connsiteY3" fmla="*/ 229705 h 5247267"/>
              <a:gd name="connsiteX4" fmla="*/ 5892800 w 5892800"/>
              <a:gd name="connsiteY4" fmla="*/ 499166 h 5247267"/>
              <a:gd name="connsiteX5" fmla="*/ 5769113 w 5892800"/>
              <a:gd name="connsiteY5" fmla="*/ 720036 h 5247267"/>
              <a:gd name="connsiteX6" fmla="*/ 5420139 w 5892800"/>
              <a:gd name="connsiteY6" fmla="*/ 909984 h 5247267"/>
              <a:gd name="connsiteX7" fmla="*/ 4731026 w 5892800"/>
              <a:gd name="connsiteY7" fmla="*/ 1316384 h 5247267"/>
              <a:gd name="connsiteX8" fmla="*/ 4289287 w 5892800"/>
              <a:gd name="connsiteY8" fmla="*/ 1811131 h 5247267"/>
              <a:gd name="connsiteX9" fmla="*/ 3723861 w 5892800"/>
              <a:gd name="connsiteY9" fmla="*/ 2367723 h 5247267"/>
              <a:gd name="connsiteX10" fmla="*/ 3184939 w 5892800"/>
              <a:gd name="connsiteY10" fmla="*/ 3048001 h 5247267"/>
              <a:gd name="connsiteX11" fmla="*/ 3052417 w 5892800"/>
              <a:gd name="connsiteY11" fmla="*/ 3644349 h 5247267"/>
              <a:gd name="connsiteX12" fmla="*/ 3251200 w 5892800"/>
              <a:gd name="connsiteY12" fmla="*/ 4245114 h 5247267"/>
              <a:gd name="connsiteX13" fmla="*/ 3207027 w 5892800"/>
              <a:gd name="connsiteY13" fmla="*/ 4956314 h 5247267"/>
              <a:gd name="connsiteX14" fmla="*/ 2809461 w 5892800"/>
              <a:gd name="connsiteY14" fmla="*/ 5190435 h 5247267"/>
              <a:gd name="connsiteX15" fmla="*/ 1722782 w 5892800"/>
              <a:gd name="connsiteY15" fmla="*/ 5225774 h 5247267"/>
              <a:gd name="connsiteX16" fmla="*/ 689113 w 5892800"/>
              <a:gd name="connsiteY16" fmla="*/ 5199270 h 5247267"/>
              <a:gd name="connsiteX17" fmla="*/ 176696 w 5892800"/>
              <a:gd name="connsiteY17" fmla="*/ 5124175 h 5247267"/>
              <a:gd name="connsiteX18" fmla="*/ 0 w 5892800"/>
              <a:gd name="connsiteY18" fmla="*/ 4673601 h 5247267"/>
              <a:gd name="connsiteX19" fmla="*/ 8835 w 5892800"/>
              <a:gd name="connsiteY19" fmla="*/ 4342297 h 5247267"/>
              <a:gd name="connsiteX20" fmla="*/ 393148 w 5892800"/>
              <a:gd name="connsiteY20" fmla="*/ 3454401 h 5247267"/>
              <a:gd name="connsiteX21" fmla="*/ 759791 w 5892800"/>
              <a:gd name="connsiteY21" fmla="*/ 2513497 h 5247267"/>
              <a:gd name="connsiteX22" fmla="*/ 1122017 w 5892800"/>
              <a:gd name="connsiteY22" fmla="*/ 1824384 h 5247267"/>
              <a:gd name="connsiteX23" fmla="*/ 1758122 w 5892800"/>
              <a:gd name="connsiteY23" fmla="*/ 1205949 h 5247267"/>
              <a:gd name="connsiteX24" fmla="*/ 2681356 w 5892800"/>
              <a:gd name="connsiteY24" fmla="*/ 799549 h 5247267"/>
              <a:gd name="connsiteX25" fmla="*/ 3282122 w 5892800"/>
              <a:gd name="connsiteY25" fmla="*/ 353392 h 5247267"/>
              <a:gd name="connsiteX26" fmla="*/ 3847548 w 5892800"/>
              <a:gd name="connsiteY26" fmla="*/ 83931 h 5247267"/>
              <a:gd name="connsiteX0" fmla="*/ 3847548 w 5892800"/>
              <a:gd name="connsiteY0" fmla="*/ 83931 h 5247267"/>
              <a:gd name="connsiteX1" fmla="*/ 4651514 w 5892800"/>
              <a:gd name="connsiteY1" fmla="*/ 0 h 5247267"/>
              <a:gd name="connsiteX2" fmla="*/ 5327374 w 5892800"/>
              <a:gd name="connsiteY2" fmla="*/ 48592 h 5247267"/>
              <a:gd name="connsiteX3" fmla="*/ 5751443 w 5892800"/>
              <a:gd name="connsiteY3" fmla="*/ 229705 h 5247267"/>
              <a:gd name="connsiteX4" fmla="*/ 5892800 w 5892800"/>
              <a:gd name="connsiteY4" fmla="*/ 499166 h 5247267"/>
              <a:gd name="connsiteX5" fmla="*/ 5769113 w 5892800"/>
              <a:gd name="connsiteY5" fmla="*/ 720036 h 5247267"/>
              <a:gd name="connsiteX6" fmla="*/ 5420139 w 5892800"/>
              <a:gd name="connsiteY6" fmla="*/ 909984 h 5247267"/>
              <a:gd name="connsiteX7" fmla="*/ 4731026 w 5892800"/>
              <a:gd name="connsiteY7" fmla="*/ 1316384 h 5247267"/>
              <a:gd name="connsiteX8" fmla="*/ 4289287 w 5892800"/>
              <a:gd name="connsiteY8" fmla="*/ 1811131 h 5247267"/>
              <a:gd name="connsiteX9" fmla="*/ 3723861 w 5892800"/>
              <a:gd name="connsiteY9" fmla="*/ 2367723 h 5247267"/>
              <a:gd name="connsiteX10" fmla="*/ 3184939 w 5892800"/>
              <a:gd name="connsiteY10" fmla="*/ 3048001 h 5247267"/>
              <a:gd name="connsiteX11" fmla="*/ 3052417 w 5892800"/>
              <a:gd name="connsiteY11" fmla="*/ 3644349 h 5247267"/>
              <a:gd name="connsiteX12" fmla="*/ 3251200 w 5892800"/>
              <a:gd name="connsiteY12" fmla="*/ 4245114 h 5247267"/>
              <a:gd name="connsiteX13" fmla="*/ 3207027 w 5892800"/>
              <a:gd name="connsiteY13" fmla="*/ 4956314 h 5247267"/>
              <a:gd name="connsiteX14" fmla="*/ 2809461 w 5892800"/>
              <a:gd name="connsiteY14" fmla="*/ 5190435 h 5247267"/>
              <a:gd name="connsiteX15" fmla="*/ 1722782 w 5892800"/>
              <a:gd name="connsiteY15" fmla="*/ 5225774 h 5247267"/>
              <a:gd name="connsiteX16" fmla="*/ 689113 w 5892800"/>
              <a:gd name="connsiteY16" fmla="*/ 5199270 h 5247267"/>
              <a:gd name="connsiteX17" fmla="*/ 181113 w 5892800"/>
              <a:gd name="connsiteY17" fmla="*/ 5093253 h 5247267"/>
              <a:gd name="connsiteX18" fmla="*/ 0 w 5892800"/>
              <a:gd name="connsiteY18" fmla="*/ 4673601 h 5247267"/>
              <a:gd name="connsiteX19" fmla="*/ 8835 w 5892800"/>
              <a:gd name="connsiteY19" fmla="*/ 4342297 h 5247267"/>
              <a:gd name="connsiteX20" fmla="*/ 393148 w 5892800"/>
              <a:gd name="connsiteY20" fmla="*/ 3454401 h 5247267"/>
              <a:gd name="connsiteX21" fmla="*/ 759791 w 5892800"/>
              <a:gd name="connsiteY21" fmla="*/ 2513497 h 5247267"/>
              <a:gd name="connsiteX22" fmla="*/ 1122017 w 5892800"/>
              <a:gd name="connsiteY22" fmla="*/ 1824384 h 5247267"/>
              <a:gd name="connsiteX23" fmla="*/ 1758122 w 5892800"/>
              <a:gd name="connsiteY23" fmla="*/ 1205949 h 5247267"/>
              <a:gd name="connsiteX24" fmla="*/ 2681356 w 5892800"/>
              <a:gd name="connsiteY24" fmla="*/ 799549 h 5247267"/>
              <a:gd name="connsiteX25" fmla="*/ 3282122 w 5892800"/>
              <a:gd name="connsiteY25" fmla="*/ 353392 h 5247267"/>
              <a:gd name="connsiteX26" fmla="*/ 3847548 w 5892800"/>
              <a:gd name="connsiteY26" fmla="*/ 83931 h 5247267"/>
              <a:gd name="connsiteX0" fmla="*/ 3847548 w 5892800"/>
              <a:gd name="connsiteY0" fmla="*/ 83931 h 5247267"/>
              <a:gd name="connsiteX1" fmla="*/ 4651514 w 5892800"/>
              <a:gd name="connsiteY1" fmla="*/ 0 h 5247267"/>
              <a:gd name="connsiteX2" fmla="*/ 5327374 w 5892800"/>
              <a:gd name="connsiteY2" fmla="*/ 48592 h 5247267"/>
              <a:gd name="connsiteX3" fmla="*/ 5751443 w 5892800"/>
              <a:gd name="connsiteY3" fmla="*/ 229705 h 5247267"/>
              <a:gd name="connsiteX4" fmla="*/ 5892800 w 5892800"/>
              <a:gd name="connsiteY4" fmla="*/ 499166 h 5247267"/>
              <a:gd name="connsiteX5" fmla="*/ 5769113 w 5892800"/>
              <a:gd name="connsiteY5" fmla="*/ 720036 h 5247267"/>
              <a:gd name="connsiteX6" fmla="*/ 5420139 w 5892800"/>
              <a:gd name="connsiteY6" fmla="*/ 909984 h 5247267"/>
              <a:gd name="connsiteX7" fmla="*/ 4731026 w 5892800"/>
              <a:gd name="connsiteY7" fmla="*/ 1316384 h 5247267"/>
              <a:gd name="connsiteX8" fmla="*/ 4289287 w 5892800"/>
              <a:gd name="connsiteY8" fmla="*/ 1811131 h 5247267"/>
              <a:gd name="connsiteX9" fmla="*/ 3723861 w 5892800"/>
              <a:gd name="connsiteY9" fmla="*/ 2367723 h 5247267"/>
              <a:gd name="connsiteX10" fmla="*/ 3184939 w 5892800"/>
              <a:gd name="connsiteY10" fmla="*/ 3048001 h 5247267"/>
              <a:gd name="connsiteX11" fmla="*/ 3052417 w 5892800"/>
              <a:gd name="connsiteY11" fmla="*/ 3644349 h 5247267"/>
              <a:gd name="connsiteX12" fmla="*/ 3251200 w 5892800"/>
              <a:gd name="connsiteY12" fmla="*/ 4245114 h 5247267"/>
              <a:gd name="connsiteX13" fmla="*/ 3207027 w 5892800"/>
              <a:gd name="connsiteY13" fmla="*/ 4956314 h 5247267"/>
              <a:gd name="connsiteX14" fmla="*/ 2809461 w 5892800"/>
              <a:gd name="connsiteY14" fmla="*/ 5190435 h 5247267"/>
              <a:gd name="connsiteX15" fmla="*/ 1722782 w 5892800"/>
              <a:gd name="connsiteY15" fmla="*/ 5225774 h 5247267"/>
              <a:gd name="connsiteX16" fmla="*/ 689113 w 5892800"/>
              <a:gd name="connsiteY16" fmla="*/ 5199270 h 5247267"/>
              <a:gd name="connsiteX17" fmla="*/ 172278 w 5892800"/>
              <a:gd name="connsiteY17" fmla="*/ 5022575 h 5247267"/>
              <a:gd name="connsiteX18" fmla="*/ 0 w 5892800"/>
              <a:gd name="connsiteY18" fmla="*/ 4673601 h 5247267"/>
              <a:gd name="connsiteX19" fmla="*/ 8835 w 5892800"/>
              <a:gd name="connsiteY19" fmla="*/ 4342297 h 5247267"/>
              <a:gd name="connsiteX20" fmla="*/ 393148 w 5892800"/>
              <a:gd name="connsiteY20" fmla="*/ 3454401 h 5247267"/>
              <a:gd name="connsiteX21" fmla="*/ 759791 w 5892800"/>
              <a:gd name="connsiteY21" fmla="*/ 2513497 h 5247267"/>
              <a:gd name="connsiteX22" fmla="*/ 1122017 w 5892800"/>
              <a:gd name="connsiteY22" fmla="*/ 1824384 h 5247267"/>
              <a:gd name="connsiteX23" fmla="*/ 1758122 w 5892800"/>
              <a:gd name="connsiteY23" fmla="*/ 1205949 h 5247267"/>
              <a:gd name="connsiteX24" fmla="*/ 2681356 w 5892800"/>
              <a:gd name="connsiteY24" fmla="*/ 799549 h 5247267"/>
              <a:gd name="connsiteX25" fmla="*/ 3282122 w 5892800"/>
              <a:gd name="connsiteY25" fmla="*/ 353392 h 5247267"/>
              <a:gd name="connsiteX26" fmla="*/ 3847548 w 5892800"/>
              <a:gd name="connsiteY26" fmla="*/ 83931 h 5247267"/>
              <a:gd name="connsiteX0" fmla="*/ 3847548 w 5892800"/>
              <a:gd name="connsiteY0" fmla="*/ 83931 h 5292210"/>
              <a:gd name="connsiteX1" fmla="*/ 4651514 w 5892800"/>
              <a:gd name="connsiteY1" fmla="*/ 0 h 5292210"/>
              <a:gd name="connsiteX2" fmla="*/ 5327374 w 5892800"/>
              <a:gd name="connsiteY2" fmla="*/ 48592 h 5292210"/>
              <a:gd name="connsiteX3" fmla="*/ 5751443 w 5892800"/>
              <a:gd name="connsiteY3" fmla="*/ 229705 h 5292210"/>
              <a:gd name="connsiteX4" fmla="*/ 5892800 w 5892800"/>
              <a:gd name="connsiteY4" fmla="*/ 499166 h 5292210"/>
              <a:gd name="connsiteX5" fmla="*/ 5769113 w 5892800"/>
              <a:gd name="connsiteY5" fmla="*/ 720036 h 5292210"/>
              <a:gd name="connsiteX6" fmla="*/ 5420139 w 5892800"/>
              <a:gd name="connsiteY6" fmla="*/ 909984 h 5292210"/>
              <a:gd name="connsiteX7" fmla="*/ 4731026 w 5892800"/>
              <a:gd name="connsiteY7" fmla="*/ 1316384 h 5292210"/>
              <a:gd name="connsiteX8" fmla="*/ 4289287 w 5892800"/>
              <a:gd name="connsiteY8" fmla="*/ 1811131 h 5292210"/>
              <a:gd name="connsiteX9" fmla="*/ 3723861 w 5892800"/>
              <a:gd name="connsiteY9" fmla="*/ 2367723 h 5292210"/>
              <a:gd name="connsiteX10" fmla="*/ 3184939 w 5892800"/>
              <a:gd name="connsiteY10" fmla="*/ 3048001 h 5292210"/>
              <a:gd name="connsiteX11" fmla="*/ 3052417 w 5892800"/>
              <a:gd name="connsiteY11" fmla="*/ 3644349 h 5292210"/>
              <a:gd name="connsiteX12" fmla="*/ 3251200 w 5892800"/>
              <a:gd name="connsiteY12" fmla="*/ 4245114 h 5292210"/>
              <a:gd name="connsiteX13" fmla="*/ 3207027 w 5892800"/>
              <a:gd name="connsiteY13" fmla="*/ 4956314 h 5292210"/>
              <a:gd name="connsiteX14" fmla="*/ 2809461 w 5892800"/>
              <a:gd name="connsiteY14" fmla="*/ 5190435 h 5292210"/>
              <a:gd name="connsiteX15" fmla="*/ 1731617 w 5892800"/>
              <a:gd name="connsiteY15" fmla="*/ 5292035 h 5292210"/>
              <a:gd name="connsiteX16" fmla="*/ 689113 w 5892800"/>
              <a:gd name="connsiteY16" fmla="*/ 5199270 h 5292210"/>
              <a:gd name="connsiteX17" fmla="*/ 172278 w 5892800"/>
              <a:gd name="connsiteY17" fmla="*/ 5022575 h 5292210"/>
              <a:gd name="connsiteX18" fmla="*/ 0 w 5892800"/>
              <a:gd name="connsiteY18" fmla="*/ 4673601 h 5292210"/>
              <a:gd name="connsiteX19" fmla="*/ 8835 w 5892800"/>
              <a:gd name="connsiteY19" fmla="*/ 4342297 h 5292210"/>
              <a:gd name="connsiteX20" fmla="*/ 393148 w 5892800"/>
              <a:gd name="connsiteY20" fmla="*/ 3454401 h 5292210"/>
              <a:gd name="connsiteX21" fmla="*/ 759791 w 5892800"/>
              <a:gd name="connsiteY21" fmla="*/ 2513497 h 5292210"/>
              <a:gd name="connsiteX22" fmla="*/ 1122017 w 5892800"/>
              <a:gd name="connsiteY22" fmla="*/ 1824384 h 5292210"/>
              <a:gd name="connsiteX23" fmla="*/ 1758122 w 5892800"/>
              <a:gd name="connsiteY23" fmla="*/ 1205949 h 5292210"/>
              <a:gd name="connsiteX24" fmla="*/ 2681356 w 5892800"/>
              <a:gd name="connsiteY24" fmla="*/ 799549 h 5292210"/>
              <a:gd name="connsiteX25" fmla="*/ 3282122 w 5892800"/>
              <a:gd name="connsiteY25" fmla="*/ 353392 h 5292210"/>
              <a:gd name="connsiteX26" fmla="*/ 3847548 w 5892800"/>
              <a:gd name="connsiteY26" fmla="*/ 83931 h 5292210"/>
              <a:gd name="connsiteX0" fmla="*/ 3847548 w 5892800"/>
              <a:gd name="connsiteY0" fmla="*/ 83931 h 5292210"/>
              <a:gd name="connsiteX1" fmla="*/ 4651514 w 5892800"/>
              <a:gd name="connsiteY1" fmla="*/ 0 h 5292210"/>
              <a:gd name="connsiteX2" fmla="*/ 5327374 w 5892800"/>
              <a:gd name="connsiteY2" fmla="*/ 48592 h 5292210"/>
              <a:gd name="connsiteX3" fmla="*/ 5751443 w 5892800"/>
              <a:gd name="connsiteY3" fmla="*/ 229705 h 5292210"/>
              <a:gd name="connsiteX4" fmla="*/ 5892800 w 5892800"/>
              <a:gd name="connsiteY4" fmla="*/ 499166 h 5292210"/>
              <a:gd name="connsiteX5" fmla="*/ 5769113 w 5892800"/>
              <a:gd name="connsiteY5" fmla="*/ 720036 h 5292210"/>
              <a:gd name="connsiteX6" fmla="*/ 5420139 w 5892800"/>
              <a:gd name="connsiteY6" fmla="*/ 909984 h 5292210"/>
              <a:gd name="connsiteX7" fmla="*/ 4731026 w 5892800"/>
              <a:gd name="connsiteY7" fmla="*/ 1316384 h 5292210"/>
              <a:gd name="connsiteX8" fmla="*/ 4289287 w 5892800"/>
              <a:gd name="connsiteY8" fmla="*/ 1811131 h 5292210"/>
              <a:gd name="connsiteX9" fmla="*/ 3723861 w 5892800"/>
              <a:gd name="connsiteY9" fmla="*/ 2367723 h 5292210"/>
              <a:gd name="connsiteX10" fmla="*/ 3184939 w 5892800"/>
              <a:gd name="connsiteY10" fmla="*/ 3048001 h 5292210"/>
              <a:gd name="connsiteX11" fmla="*/ 3052417 w 5892800"/>
              <a:gd name="connsiteY11" fmla="*/ 3644349 h 5292210"/>
              <a:gd name="connsiteX12" fmla="*/ 3251200 w 5892800"/>
              <a:gd name="connsiteY12" fmla="*/ 4245114 h 5292210"/>
              <a:gd name="connsiteX13" fmla="*/ 3299796 w 5892800"/>
              <a:gd name="connsiteY13" fmla="*/ 4572004 h 5292210"/>
              <a:gd name="connsiteX14" fmla="*/ 3207027 w 5892800"/>
              <a:gd name="connsiteY14" fmla="*/ 4956314 h 5292210"/>
              <a:gd name="connsiteX15" fmla="*/ 2809461 w 5892800"/>
              <a:gd name="connsiteY15" fmla="*/ 5190435 h 5292210"/>
              <a:gd name="connsiteX16" fmla="*/ 1731617 w 5892800"/>
              <a:gd name="connsiteY16" fmla="*/ 5292035 h 5292210"/>
              <a:gd name="connsiteX17" fmla="*/ 689113 w 5892800"/>
              <a:gd name="connsiteY17" fmla="*/ 5199270 h 5292210"/>
              <a:gd name="connsiteX18" fmla="*/ 172278 w 5892800"/>
              <a:gd name="connsiteY18" fmla="*/ 5022575 h 5292210"/>
              <a:gd name="connsiteX19" fmla="*/ 0 w 5892800"/>
              <a:gd name="connsiteY19" fmla="*/ 4673601 h 5292210"/>
              <a:gd name="connsiteX20" fmla="*/ 8835 w 5892800"/>
              <a:gd name="connsiteY20" fmla="*/ 4342297 h 5292210"/>
              <a:gd name="connsiteX21" fmla="*/ 393148 w 5892800"/>
              <a:gd name="connsiteY21" fmla="*/ 3454401 h 5292210"/>
              <a:gd name="connsiteX22" fmla="*/ 759791 w 5892800"/>
              <a:gd name="connsiteY22" fmla="*/ 2513497 h 5292210"/>
              <a:gd name="connsiteX23" fmla="*/ 1122017 w 5892800"/>
              <a:gd name="connsiteY23" fmla="*/ 1824384 h 5292210"/>
              <a:gd name="connsiteX24" fmla="*/ 1758122 w 5892800"/>
              <a:gd name="connsiteY24" fmla="*/ 1205949 h 5292210"/>
              <a:gd name="connsiteX25" fmla="*/ 2681356 w 5892800"/>
              <a:gd name="connsiteY25" fmla="*/ 799549 h 5292210"/>
              <a:gd name="connsiteX26" fmla="*/ 3282122 w 5892800"/>
              <a:gd name="connsiteY26" fmla="*/ 353392 h 5292210"/>
              <a:gd name="connsiteX27" fmla="*/ 3847548 w 5892800"/>
              <a:gd name="connsiteY27" fmla="*/ 83931 h 5292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92800" h="5292210">
                <a:moveTo>
                  <a:pt x="3847548" y="83931"/>
                </a:moveTo>
                <a:lnTo>
                  <a:pt x="4651514" y="0"/>
                </a:lnTo>
                <a:lnTo>
                  <a:pt x="5327374" y="48592"/>
                </a:lnTo>
                <a:lnTo>
                  <a:pt x="5751443" y="229705"/>
                </a:lnTo>
                <a:lnTo>
                  <a:pt x="5892800" y="499166"/>
                </a:lnTo>
                <a:lnTo>
                  <a:pt x="5769113" y="720036"/>
                </a:lnTo>
                <a:lnTo>
                  <a:pt x="5420139" y="909984"/>
                </a:lnTo>
                <a:lnTo>
                  <a:pt x="4731026" y="1316384"/>
                </a:lnTo>
                <a:lnTo>
                  <a:pt x="4289287" y="1811131"/>
                </a:lnTo>
                <a:lnTo>
                  <a:pt x="3723861" y="2367723"/>
                </a:lnTo>
                <a:lnTo>
                  <a:pt x="3184939" y="3048001"/>
                </a:lnTo>
                <a:lnTo>
                  <a:pt x="3052417" y="3644349"/>
                </a:lnTo>
                <a:lnTo>
                  <a:pt x="3251200" y="4245114"/>
                </a:lnTo>
                <a:cubicBezTo>
                  <a:pt x="3242367" y="4358495"/>
                  <a:pt x="3308629" y="4458623"/>
                  <a:pt x="3299796" y="4572004"/>
                </a:cubicBezTo>
                <a:lnTo>
                  <a:pt x="3207027" y="4956314"/>
                </a:lnTo>
                <a:cubicBezTo>
                  <a:pt x="2987630" y="5162459"/>
                  <a:pt x="3055363" y="5134482"/>
                  <a:pt x="2809461" y="5190435"/>
                </a:cubicBezTo>
                <a:cubicBezTo>
                  <a:pt x="2563559" y="5246389"/>
                  <a:pt x="2085008" y="5290563"/>
                  <a:pt x="1731617" y="5292035"/>
                </a:cubicBezTo>
                <a:cubicBezTo>
                  <a:pt x="1378226" y="5293508"/>
                  <a:pt x="1020417" y="5287617"/>
                  <a:pt x="689113" y="5199270"/>
                </a:cubicBezTo>
                <a:lnTo>
                  <a:pt x="172278" y="5022575"/>
                </a:lnTo>
                <a:lnTo>
                  <a:pt x="0" y="4673601"/>
                </a:lnTo>
                <a:lnTo>
                  <a:pt x="8835" y="4342297"/>
                </a:lnTo>
                <a:lnTo>
                  <a:pt x="393148" y="3454401"/>
                </a:lnTo>
                <a:lnTo>
                  <a:pt x="759791" y="2513497"/>
                </a:lnTo>
                <a:lnTo>
                  <a:pt x="1122017" y="1824384"/>
                </a:lnTo>
                <a:lnTo>
                  <a:pt x="1758122" y="1205949"/>
                </a:lnTo>
                <a:lnTo>
                  <a:pt x="2681356" y="799549"/>
                </a:lnTo>
                <a:lnTo>
                  <a:pt x="3282122" y="353392"/>
                </a:lnTo>
                <a:lnTo>
                  <a:pt x="3847548" y="83931"/>
                </a:lnTo>
                <a:close/>
              </a:path>
            </a:pathLst>
          </a:custGeom>
          <a:solidFill>
            <a:schemeClr val="accent1">
              <a:lumMod val="20000"/>
              <a:lumOff val="80000"/>
            </a:schemeClr>
          </a:solid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 name="Title 1">
            <a:extLst>
              <a:ext uri="{FF2B5EF4-FFF2-40B4-BE49-F238E27FC236}">
                <a16:creationId xmlns:a16="http://schemas.microsoft.com/office/drawing/2014/main" id="{BADD7082-F0ED-4222-8343-5538699B1179}"/>
              </a:ext>
            </a:extLst>
          </p:cNvPr>
          <p:cNvSpPr>
            <a:spLocks noGrp="1"/>
          </p:cNvSpPr>
          <p:nvPr>
            <p:ph type="title"/>
          </p:nvPr>
        </p:nvSpPr>
        <p:spPr/>
        <p:txBody>
          <a:bodyPr/>
          <a:lstStyle/>
          <a:p>
            <a:r>
              <a:rPr lang="en-US" dirty="0"/>
              <a:t>Parallelization of loops</a:t>
            </a:r>
          </a:p>
        </p:txBody>
      </p:sp>
      <p:sp>
        <p:nvSpPr>
          <p:cNvPr id="123" name="Rectangle 122">
            <a:extLst>
              <a:ext uri="{FF2B5EF4-FFF2-40B4-BE49-F238E27FC236}">
                <a16:creationId xmlns:a16="http://schemas.microsoft.com/office/drawing/2014/main" id="{B7E699ED-E63E-40D3-B265-74637C346644}"/>
              </a:ext>
            </a:extLst>
          </p:cNvPr>
          <p:cNvSpPr/>
          <p:nvPr/>
        </p:nvSpPr>
        <p:spPr>
          <a:xfrm>
            <a:off x="600871" y="1850260"/>
            <a:ext cx="1550424" cy="369332"/>
          </a:xfrm>
          <a:prstGeom prst="rect">
            <a:avLst/>
          </a:prstGeom>
        </p:spPr>
        <p:txBody>
          <a:bodyPr wrap="none">
            <a:spAutoFit/>
          </a:bodyPr>
          <a:lstStyle/>
          <a:p>
            <a:r>
              <a:rPr lang="en-US" dirty="0"/>
              <a:t>Grainsize = 3</a:t>
            </a:r>
          </a:p>
        </p:txBody>
      </p:sp>
      <p:sp>
        <p:nvSpPr>
          <p:cNvPr id="124" name="Rectangle 123">
            <a:extLst>
              <a:ext uri="{FF2B5EF4-FFF2-40B4-BE49-F238E27FC236}">
                <a16:creationId xmlns:a16="http://schemas.microsoft.com/office/drawing/2014/main" id="{0B2E5604-2DE4-4483-A1AE-22650733736E}"/>
              </a:ext>
            </a:extLst>
          </p:cNvPr>
          <p:cNvSpPr/>
          <p:nvPr/>
        </p:nvSpPr>
        <p:spPr>
          <a:xfrm>
            <a:off x="5041456" y="1499517"/>
            <a:ext cx="2441694" cy="369332"/>
          </a:xfrm>
          <a:prstGeom prst="rect">
            <a:avLst/>
          </a:prstGeom>
        </p:spPr>
        <p:txBody>
          <a:bodyPr wrap="none">
            <a:spAutoFit/>
          </a:bodyPr>
          <a:lstStyle/>
          <a:p>
            <a:r>
              <a:rPr lang="en-US" dirty="0" err="1"/>
              <a:t>parallel_for</a:t>
            </a:r>
            <a:r>
              <a:rPr lang="en-US" dirty="0"/>
              <a:t>(0, 20, fun)</a:t>
            </a:r>
          </a:p>
        </p:txBody>
      </p:sp>
      <p:grpSp>
        <p:nvGrpSpPr>
          <p:cNvPr id="4" name="Group 3">
            <a:extLst>
              <a:ext uri="{FF2B5EF4-FFF2-40B4-BE49-F238E27FC236}">
                <a16:creationId xmlns:a16="http://schemas.microsoft.com/office/drawing/2014/main" id="{34F94BF8-2A99-49EF-A4EF-6EAF0B7F16EF}"/>
              </a:ext>
            </a:extLst>
          </p:cNvPr>
          <p:cNvGrpSpPr/>
          <p:nvPr/>
        </p:nvGrpSpPr>
        <p:grpSpPr>
          <a:xfrm>
            <a:off x="3668541" y="1868849"/>
            <a:ext cx="6417477" cy="1052678"/>
            <a:chOff x="3668541" y="1868849"/>
            <a:chExt cx="6417477" cy="1052678"/>
          </a:xfrm>
        </p:grpSpPr>
        <p:cxnSp>
          <p:nvCxnSpPr>
            <p:cNvPr id="84" name="Straight Arrow Connector 83">
              <a:extLst>
                <a:ext uri="{FF2B5EF4-FFF2-40B4-BE49-F238E27FC236}">
                  <a16:creationId xmlns:a16="http://schemas.microsoft.com/office/drawing/2014/main" id="{16149A10-8D55-4A1D-B885-24DBE6B2156F}"/>
                </a:ext>
              </a:extLst>
            </p:cNvPr>
            <p:cNvCxnSpPr>
              <a:cxnSpLocks/>
            </p:cNvCxnSpPr>
            <p:nvPr/>
          </p:nvCxnSpPr>
          <p:spPr>
            <a:xfrm flipH="1">
              <a:off x="5318821" y="1939124"/>
              <a:ext cx="497687" cy="5847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B776602-D3E4-454B-9602-C99D62B73184}"/>
                </a:ext>
              </a:extLst>
            </p:cNvPr>
            <p:cNvSpPr txBox="1"/>
            <p:nvPr/>
          </p:nvSpPr>
          <p:spPr>
            <a:xfrm>
              <a:off x="7689972" y="2149973"/>
              <a:ext cx="891591" cy="307777"/>
            </a:xfrm>
            <a:prstGeom prst="rect">
              <a:avLst/>
            </a:prstGeom>
            <a:noFill/>
          </p:spPr>
          <p:txBody>
            <a:bodyPr wrap="none" rtlCol="0">
              <a:spAutoFit/>
            </a:bodyPr>
            <a:lstStyle/>
            <a:p>
              <a:pPr algn="l"/>
              <a:r>
                <a:rPr lang="en-US" sz="1400" dirty="0"/>
                <a:t>new task</a:t>
              </a:r>
            </a:p>
          </p:txBody>
        </p:sp>
        <p:sp>
          <p:nvSpPr>
            <p:cNvPr id="125" name="Rectangle 124">
              <a:extLst>
                <a:ext uri="{FF2B5EF4-FFF2-40B4-BE49-F238E27FC236}">
                  <a16:creationId xmlns:a16="http://schemas.microsoft.com/office/drawing/2014/main" id="{23343CEC-7FDF-46D0-A77E-B8E48D9988CE}"/>
                </a:ext>
              </a:extLst>
            </p:cNvPr>
            <p:cNvSpPr/>
            <p:nvPr/>
          </p:nvSpPr>
          <p:spPr>
            <a:xfrm>
              <a:off x="3668541" y="2552195"/>
              <a:ext cx="2441694" cy="369332"/>
            </a:xfrm>
            <a:prstGeom prst="rect">
              <a:avLst/>
            </a:prstGeom>
          </p:spPr>
          <p:txBody>
            <a:bodyPr wrap="none">
              <a:spAutoFit/>
            </a:bodyPr>
            <a:lstStyle/>
            <a:p>
              <a:r>
                <a:rPr lang="en-US" dirty="0" err="1"/>
                <a:t>parallel_for</a:t>
              </a:r>
              <a:r>
                <a:rPr lang="en-US" dirty="0"/>
                <a:t>(0, 10, fun)</a:t>
              </a:r>
            </a:p>
          </p:txBody>
        </p:sp>
        <p:sp>
          <p:nvSpPr>
            <p:cNvPr id="128" name="Rectangle 127">
              <a:extLst>
                <a:ext uri="{FF2B5EF4-FFF2-40B4-BE49-F238E27FC236}">
                  <a16:creationId xmlns:a16="http://schemas.microsoft.com/office/drawing/2014/main" id="{BAF22300-922E-4811-927A-63C63C250FDA}"/>
                </a:ext>
              </a:extLst>
            </p:cNvPr>
            <p:cNvSpPr/>
            <p:nvPr/>
          </p:nvSpPr>
          <p:spPr>
            <a:xfrm>
              <a:off x="7516084" y="2521024"/>
              <a:ext cx="2569934" cy="369332"/>
            </a:xfrm>
            <a:prstGeom prst="rect">
              <a:avLst/>
            </a:prstGeom>
          </p:spPr>
          <p:txBody>
            <a:bodyPr wrap="none">
              <a:spAutoFit/>
            </a:bodyPr>
            <a:lstStyle/>
            <a:p>
              <a:r>
                <a:rPr lang="en-US" dirty="0" err="1"/>
                <a:t>parallel_for</a:t>
              </a:r>
              <a:r>
                <a:rPr lang="en-US" dirty="0"/>
                <a:t>(10, 20, fun)</a:t>
              </a:r>
            </a:p>
          </p:txBody>
        </p:sp>
        <p:cxnSp>
          <p:nvCxnSpPr>
            <p:cNvPr id="133" name="Straight Arrow Connector 132">
              <a:extLst>
                <a:ext uri="{FF2B5EF4-FFF2-40B4-BE49-F238E27FC236}">
                  <a16:creationId xmlns:a16="http://schemas.microsoft.com/office/drawing/2014/main" id="{4828A507-F3C5-4F67-9FB2-F8F543F218F3}"/>
                </a:ext>
              </a:extLst>
            </p:cNvPr>
            <p:cNvCxnSpPr>
              <a:cxnSpLocks/>
              <a:stCxn id="124" idx="2"/>
            </p:cNvCxnSpPr>
            <p:nvPr/>
          </p:nvCxnSpPr>
          <p:spPr>
            <a:xfrm>
              <a:off x="6262303" y="1868849"/>
              <a:ext cx="1623841" cy="6627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879A5E7-5BAC-48EB-86A7-466FE9318755}"/>
              </a:ext>
            </a:extLst>
          </p:cNvPr>
          <p:cNvGrpSpPr/>
          <p:nvPr/>
        </p:nvGrpSpPr>
        <p:grpSpPr>
          <a:xfrm>
            <a:off x="2724635" y="2918709"/>
            <a:ext cx="6177157" cy="1032304"/>
            <a:chOff x="2724635" y="2918709"/>
            <a:chExt cx="6177157" cy="1032304"/>
          </a:xfrm>
        </p:grpSpPr>
        <p:sp>
          <p:nvSpPr>
            <p:cNvPr id="126" name="Rectangle 125">
              <a:extLst>
                <a:ext uri="{FF2B5EF4-FFF2-40B4-BE49-F238E27FC236}">
                  <a16:creationId xmlns:a16="http://schemas.microsoft.com/office/drawing/2014/main" id="{D55877C4-1C49-4F0E-8263-A328E0C67E82}"/>
                </a:ext>
              </a:extLst>
            </p:cNvPr>
            <p:cNvSpPr/>
            <p:nvPr/>
          </p:nvSpPr>
          <p:spPr>
            <a:xfrm>
              <a:off x="2724635" y="3581681"/>
              <a:ext cx="2313454" cy="369332"/>
            </a:xfrm>
            <a:prstGeom prst="rect">
              <a:avLst/>
            </a:prstGeom>
          </p:spPr>
          <p:txBody>
            <a:bodyPr wrap="none">
              <a:spAutoFit/>
            </a:bodyPr>
            <a:lstStyle/>
            <a:p>
              <a:r>
                <a:rPr lang="en-US" dirty="0" err="1"/>
                <a:t>parallel_for</a:t>
              </a:r>
              <a:r>
                <a:rPr lang="en-US" dirty="0"/>
                <a:t>(0, 5, fun)</a:t>
              </a:r>
            </a:p>
          </p:txBody>
        </p:sp>
        <p:sp>
          <p:nvSpPr>
            <p:cNvPr id="129" name="Rectangle 128">
              <a:extLst>
                <a:ext uri="{FF2B5EF4-FFF2-40B4-BE49-F238E27FC236}">
                  <a16:creationId xmlns:a16="http://schemas.microsoft.com/office/drawing/2014/main" id="{98FAF9B2-7D9E-454A-9767-2F2201D54E38}"/>
                </a:ext>
              </a:extLst>
            </p:cNvPr>
            <p:cNvSpPr/>
            <p:nvPr/>
          </p:nvSpPr>
          <p:spPr>
            <a:xfrm>
              <a:off x="6460098" y="3581681"/>
              <a:ext cx="2441694" cy="369332"/>
            </a:xfrm>
            <a:prstGeom prst="rect">
              <a:avLst/>
            </a:prstGeom>
          </p:spPr>
          <p:txBody>
            <a:bodyPr wrap="none">
              <a:spAutoFit/>
            </a:bodyPr>
            <a:lstStyle/>
            <a:p>
              <a:r>
                <a:rPr lang="en-US" dirty="0" err="1"/>
                <a:t>parallel_for</a:t>
              </a:r>
              <a:r>
                <a:rPr lang="en-US" dirty="0"/>
                <a:t>(5, 10, fun)</a:t>
              </a:r>
            </a:p>
          </p:txBody>
        </p:sp>
        <p:cxnSp>
          <p:nvCxnSpPr>
            <p:cNvPr id="134" name="Straight Arrow Connector 133">
              <a:extLst>
                <a:ext uri="{FF2B5EF4-FFF2-40B4-BE49-F238E27FC236}">
                  <a16:creationId xmlns:a16="http://schemas.microsoft.com/office/drawing/2014/main" id="{C06A235D-F55A-4A8E-817A-FC7257DEC41B}"/>
                </a:ext>
              </a:extLst>
            </p:cNvPr>
            <p:cNvCxnSpPr>
              <a:cxnSpLocks/>
            </p:cNvCxnSpPr>
            <p:nvPr/>
          </p:nvCxnSpPr>
          <p:spPr>
            <a:xfrm flipH="1">
              <a:off x="4357384" y="2988336"/>
              <a:ext cx="491209" cy="6165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467CD35-DABD-4A09-841A-56849F24664E}"/>
                </a:ext>
              </a:extLst>
            </p:cNvPr>
            <p:cNvSpPr txBox="1"/>
            <p:nvPr/>
          </p:nvSpPr>
          <p:spPr>
            <a:xfrm>
              <a:off x="6539925" y="3184564"/>
              <a:ext cx="891591" cy="307777"/>
            </a:xfrm>
            <a:prstGeom prst="rect">
              <a:avLst/>
            </a:prstGeom>
            <a:noFill/>
          </p:spPr>
          <p:txBody>
            <a:bodyPr wrap="none" rtlCol="0">
              <a:spAutoFit/>
            </a:bodyPr>
            <a:lstStyle/>
            <a:p>
              <a:pPr algn="l"/>
              <a:r>
                <a:rPr lang="en-US" sz="1400" dirty="0"/>
                <a:t>new task</a:t>
              </a:r>
            </a:p>
          </p:txBody>
        </p:sp>
        <p:cxnSp>
          <p:nvCxnSpPr>
            <p:cNvPr id="136" name="Straight Arrow Connector 135">
              <a:extLst>
                <a:ext uri="{FF2B5EF4-FFF2-40B4-BE49-F238E27FC236}">
                  <a16:creationId xmlns:a16="http://schemas.microsoft.com/office/drawing/2014/main" id="{8CE210CC-5302-4EF3-BEB6-46D54A758814}"/>
                </a:ext>
              </a:extLst>
            </p:cNvPr>
            <p:cNvCxnSpPr>
              <a:cxnSpLocks/>
            </p:cNvCxnSpPr>
            <p:nvPr/>
          </p:nvCxnSpPr>
          <p:spPr>
            <a:xfrm>
              <a:off x="5451056" y="2918709"/>
              <a:ext cx="1374901" cy="6500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59D2488-73E2-479C-94F5-A7171619026E}"/>
              </a:ext>
            </a:extLst>
          </p:cNvPr>
          <p:cNvGrpSpPr/>
          <p:nvPr/>
        </p:nvGrpSpPr>
        <p:grpSpPr>
          <a:xfrm>
            <a:off x="2388597" y="3982374"/>
            <a:ext cx="5460858" cy="1032870"/>
            <a:chOff x="2388597" y="3982374"/>
            <a:chExt cx="5460858" cy="1032870"/>
          </a:xfrm>
        </p:grpSpPr>
        <p:sp>
          <p:nvSpPr>
            <p:cNvPr id="127" name="Rectangle 126">
              <a:extLst>
                <a:ext uri="{FF2B5EF4-FFF2-40B4-BE49-F238E27FC236}">
                  <a16:creationId xmlns:a16="http://schemas.microsoft.com/office/drawing/2014/main" id="{18377BC4-C2F1-49A7-BFD7-8883C56E3ECB}"/>
                </a:ext>
              </a:extLst>
            </p:cNvPr>
            <p:cNvSpPr/>
            <p:nvPr/>
          </p:nvSpPr>
          <p:spPr>
            <a:xfrm>
              <a:off x="2388597" y="4645912"/>
              <a:ext cx="2313454" cy="369332"/>
            </a:xfrm>
            <a:prstGeom prst="rect">
              <a:avLst/>
            </a:prstGeom>
          </p:spPr>
          <p:txBody>
            <a:bodyPr wrap="none">
              <a:spAutoFit/>
            </a:bodyPr>
            <a:lstStyle/>
            <a:p>
              <a:r>
                <a:rPr lang="en-US" dirty="0" err="1"/>
                <a:t>parallel_for</a:t>
              </a:r>
              <a:r>
                <a:rPr lang="en-US" dirty="0"/>
                <a:t>(0, 2, fun)</a:t>
              </a:r>
            </a:p>
          </p:txBody>
        </p:sp>
        <p:sp>
          <p:nvSpPr>
            <p:cNvPr id="130" name="Rectangle 129">
              <a:extLst>
                <a:ext uri="{FF2B5EF4-FFF2-40B4-BE49-F238E27FC236}">
                  <a16:creationId xmlns:a16="http://schemas.microsoft.com/office/drawing/2014/main" id="{0A3FF7B7-5A61-4A05-B4B3-F750238D047A}"/>
                </a:ext>
              </a:extLst>
            </p:cNvPr>
            <p:cNvSpPr/>
            <p:nvPr/>
          </p:nvSpPr>
          <p:spPr>
            <a:xfrm>
              <a:off x="5536001" y="4645912"/>
              <a:ext cx="2313454" cy="369332"/>
            </a:xfrm>
            <a:prstGeom prst="rect">
              <a:avLst/>
            </a:prstGeom>
          </p:spPr>
          <p:txBody>
            <a:bodyPr wrap="none">
              <a:spAutoFit/>
            </a:bodyPr>
            <a:lstStyle/>
            <a:p>
              <a:r>
                <a:rPr lang="en-US" dirty="0" err="1"/>
                <a:t>parallel_for</a:t>
              </a:r>
              <a:r>
                <a:rPr lang="en-US" dirty="0"/>
                <a:t>(2, 5, fun)</a:t>
              </a:r>
            </a:p>
          </p:txBody>
        </p:sp>
        <p:cxnSp>
          <p:nvCxnSpPr>
            <p:cNvPr id="137" name="Straight Arrow Connector 136">
              <a:extLst>
                <a:ext uri="{FF2B5EF4-FFF2-40B4-BE49-F238E27FC236}">
                  <a16:creationId xmlns:a16="http://schemas.microsoft.com/office/drawing/2014/main" id="{973E6D14-74E9-46CB-B827-3921F5F7FD49}"/>
                </a:ext>
              </a:extLst>
            </p:cNvPr>
            <p:cNvCxnSpPr>
              <a:cxnSpLocks/>
            </p:cNvCxnSpPr>
            <p:nvPr/>
          </p:nvCxnSpPr>
          <p:spPr>
            <a:xfrm flipH="1">
              <a:off x="3463229" y="3982374"/>
              <a:ext cx="536515" cy="685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147C3F4D-E333-4774-9892-CB83CC89591D}"/>
                </a:ext>
              </a:extLst>
            </p:cNvPr>
            <p:cNvSpPr txBox="1"/>
            <p:nvPr/>
          </p:nvSpPr>
          <p:spPr>
            <a:xfrm>
              <a:off x="5773661" y="4223434"/>
              <a:ext cx="891591" cy="307777"/>
            </a:xfrm>
            <a:prstGeom prst="rect">
              <a:avLst/>
            </a:prstGeom>
            <a:noFill/>
          </p:spPr>
          <p:txBody>
            <a:bodyPr wrap="none" rtlCol="0">
              <a:spAutoFit/>
            </a:bodyPr>
            <a:lstStyle/>
            <a:p>
              <a:pPr algn="l"/>
              <a:r>
                <a:rPr lang="en-US" sz="1400" dirty="0"/>
                <a:t>new task</a:t>
              </a:r>
            </a:p>
          </p:txBody>
        </p:sp>
        <p:cxnSp>
          <p:nvCxnSpPr>
            <p:cNvPr id="139" name="Straight Arrow Connector 138">
              <a:extLst>
                <a:ext uri="{FF2B5EF4-FFF2-40B4-BE49-F238E27FC236}">
                  <a16:creationId xmlns:a16="http://schemas.microsoft.com/office/drawing/2014/main" id="{CEFA475B-C7A4-4A32-B9EA-1D569A5BFFDB}"/>
                </a:ext>
              </a:extLst>
            </p:cNvPr>
            <p:cNvCxnSpPr>
              <a:cxnSpLocks/>
            </p:cNvCxnSpPr>
            <p:nvPr/>
          </p:nvCxnSpPr>
          <p:spPr>
            <a:xfrm>
              <a:off x="4330072" y="3995079"/>
              <a:ext cx="1765928" cy="6508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F32D1635-E8AE-4367-8FD2-0B8CFA238C1C}"/>
              </a:ext>
            </a:extLst>
          </p:cNvPr>
          <p:cNvGrpSpPr/>
          <p:nvPr/>
        </p:nvGrpSpPr>
        <p:grpSpPr>
          <a:xfrm>
            <a:off x="2107467" y="5051953"/>
            <a:ext cx="6609630" cy="1490754"/>
            <a:chOff x="2107467" y="5051953"/>
            <a:chExt cx="6609630" cy="1490754"/>
          </a:xfrm>
        </p:grpSpPr>
        <p:cxnSp>
          <p:nvCxnSpPr>
            <p:cNvPr id="140" name="Straight Arrow Connector 139">
              <a:extLst>
                <a:ext uri="{FF2B5EF4-FFF2-40B4-BE49-F238E27FC236}">
                  <a16:creationId xmlns:a16="http://schemas.microsoft.com/office/drawing/2014/main" id="{42B49A17-9732-4868-8ACB-5C66C39E9704}"/>
                </a:ext>
              </a:extLst>
            </p:cNvPr>
            <p:cNvCxnSpPr>
              <a:cxnSpLocks/>
            </p:cNvCxnSpPr>
            <p:nvPr/>
          </p:nvCxnSpPr>
          <p:spPr>
            <a:xfrm flipH="1">
              <a:off x="3188442" y="5051953"/>
              <a:ext cx="179147" cy="3495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F3B6909A-BA81-4822-BB73-8D574111EE3B}"/>
                </a:ext>
              </a:extLst>
            </p:cNvPr>
            <p:cNvSpPr txBox="1"/>
            <p:nvPr/>
          </p:nvSpPr>
          <p:spPr>
            <a:xfrm>
              <a:off x="2107467" y="5438146"/>
              <a:ext cx="2627120" cy="600164"/>
            </a:xfrm>
            <a:prstGeom prst="rect">
              <a:avLst/>
            </a:prstGeom>
            <a:noFill/>
            <a:ln w="9525">
              <a:solidFill>
                <a:schemeClr val="tx1"/>
              </a:solidFill>
            </a:ln>
          </p:spPr>
          <p:txBody>
            <a:bodyPr wrap="square" rtlCol="0">
              <a:spAutoFit/>
            </a:bodyPr>
            <a:lstStyle/>
            <a:p>
              <a:r>
                <a:rPr lang="nn-NO" sz="1100" b="1" dirty="0">
                  <a:latin typeface="Courier New" pitchFamily="49" charset="0"/>
                  <a:cs typeface="Courier New" pitchFamily="49" charset="0"/>
                </a:rPr>
                <a:t>for (int i = 0; i &lt; 2; ++i) {</a:t>
              </a:r>
            </a:p>
            <a:p>
              <a:r>
                <a:rPr lang="nn-NO" sz="1100" b="1" dirty="0">
                  <a:latin typeface="Courier New" pitchFamily="49" charset="0"/>
                  <a:cs typeface="Courier New" pitchFamily="49" charset="0"/>
                </a:rPr>
                <a:t>    fun(i);</a:t>
              </a:r>
            </a:p>
            <a:p>
              <a:r>
                <a:rPr lang="nn-NO" sz="1100" b="1" dirty="0">
                  <a:latin typeface="Courier New" pitchFamily="49" charset="0"/>
                  <a:cs typeface="Courier New" pitchFamily="49" charset="0"/>
                </a:rPr>
                <a:t>}</a:t>
              </a:r>
            </a:p>
          </p:txBody>
        </p:sp>
        <p:sp>
          <p:nvSpPr>
            <p:cNvPr id="159" name="Speech Bubble: Rectangle with Corners Rounded 158">
              <a:extLst>
                <a:ext uri="{FF2B5EF4-FFF2-40B4-BE49-F238E27FC236}">
                  <a16:creationId xmlns:a16="http://schemas.microsoft.com/office/drawing/2014/main" id="{4C6D61A8-1DFF-4760-9870-14C67908D837}"/>
                </a:ext>
              </a:extLst>
            </p:cNvPr>
            <p:cNvSpPr/>
            <p:nvPr/>
          </p:nvSpPr>
          <p:spPr>
            <a:xfrm>
              <a:off x="5536001" y="5790867"/>
              <a:ext cx="3181096" cy="751840"/>
            </a:xfrm>
            <a:prstGeom prst="wedgeRoundRectCallout">
              <a:avLst>
                <a:gd name="adj1" fmla="val -74509"/>
                <a:gd name="adj2" fmla="val -52467"/>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Sequential processing when interval size is &lt;= grainsize</a:t>
              </a:r>
            </a:p>
          </p:txBody>
        </p:sp>
      </p:grpSp>
      <p:sp>
        <p:nvSpPr>
          <p:cNvPr id="163" name="Rectangle 162">
            <a:extLst>
              <a:ext uri="{FF2B5EF4-FFF2-40B4-BE49-F238E27FC236}">
                <a16:creationId xmlns:a16="http://schemas.microsoft.com/office/drawing/2014/main" id="{F267E9AA-B308-4B35-92CC-27E80B86B374}"/>
              </a:ext>
            </a:extLst>
          </p:cNvPr>
          <p:cNvSpPr/>
          <p:nvPr/>
        </p:nvSpPr>
        <p:spPr>
          <a:xfrm>
            <a:off x="8461321" y="1392496"/>
            <a:ext cx="1569660" cy="369332"/>
          </a:xfrm>
          <a:prstGeom prst="rect">
            <a:avLst/>
          </a:prstGeom>
        </p:spPr>
        <p:txBody>
          <a:bodyPr wrap="none">
            <a:spAutoFit/>
          </a:bodyPr>
          <a:lstStyle/>
          <a:p>
            <a:r>
              <a:rPr lang="en-US" dirty="0" err="1">
                <a:solidFill>
                  <a:schemeClr val="accent6">
                    <a:lumMod val="60000"/>
                    <a:lumOff val="40000"/>
                  </a:schemeClr>
                </a:solidFill>
              </a:rPr>
              <a:t>tbb</a:t>
            </a:r>
            <a:r>
              <a:rPr lang="en-US" dirty="0">
                <a:solidFill>
                  <a:schemeClr val="accent6">
                    <a:lumMod val="60000"/>
                    <a:lumOff val="40000"/>
                  </a:schemeClr>
                </a:solidFill>
              </a:rPr>
              <a:t> scheduler</a:t>
            </a:r>
          </a:p>
        </p:txBody>
      </p:sp>
      <p:sp>
        <p:nvSpPr>
          <p:cNvPr id="164" name="Rectangle 163">
            <a:extLst>
              <a:ext uri="{FF2B5EF4-FFF2-40B4-BE49-F238E27FC236}">
                <a16:creationId xmlns:a16="http://schemas.microsoft.com/office/drawing/2014/main" id="{13FADEC8-6B04-4EF1-B504-3E89EAEA266B}"/>
              </a:ext>
            </a:extLst>
          </p:cNvPr>
          <p:cNvSpPr/>
          <p:nvPr/>
        </p:nvSpPr>
        <p:spPr>
          <a:xfrm>
            <a:off x="2748201" y="1442625"/>
            <a:ext cx="1890261" cy="369332"/>
          </a:xfrm>
          <a:prstGeom prst="rect">
            <a:avLst/>
          </a:prstGeom>
        </p:spPr>
        <p:txBody>
          <a:bodyPr wrap="none">
            <a:spAutoFit/>
          </a:bodyPr>
          <a:lstStyle/>
          <a:p>
            <a:r>
              <a:rPr lang="en-US" dirty="0">
                <a:solidFill>
                  <a:srgbClr val="7030A0"/>
                </a:solidFill>
              </a:rPr>
              <a:t>launching thread</a:t>
            </a:r>
          </a:p>
        </p:txBody>
      </p:sp>
      <p:sp>
        <p:nvSpPr>
          <p:cNvPr id="165" name="Speech Bubble: Rectangle with Corners Rounded 164">
            <a:extLst>
              <a:ext uri="{FF2B5EF4-FFF2-40B4-BE49-F238E27FC236}">
                <a16:creationId xmlns:a16="http://schemas.microsoft.com/office/drawing/2014/main" id="{F75DF375-EE4C-43D9-9B8B-ACD4A25AACCA}"/>
              </a:ext>
            </a:extLst>
          </p:cNvPr>
          <p:cNvSpPr/>
          <p:nvPr/>
        </p:nvSpPr>
        <p:spPr>
          <a:xfrm>
            <a:off x="7483150" y="355511"/>
            <a:ext cx="2937585" cy="751840"/>
          </a:xfrm>
          <a:prstGeom prst="wedgeRoundRectCallout">
            <a:avLst>
              <a:gd name="adj1" fmla="val -79415"/>
              <a:gd name="adj2" fmla="val 98531"/>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Key property of interval: random access iterator</a:t>
            </a:r>
          </a:p>
        </p:txBody>
      </p:sp>
    </p:spTree>
    <p:extLst>
      <p:ext uri="{BB962C8B-B14F-4D97-AF65-F5344CB8AC3E}">
        <p14:creationId xmlns:p14="http://schemas.microsoft.com/office/powerpoint/2010/main" val="402422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6A29-898B-4056-8FB3-DBC611C55979}"/>
              </a:ext>
            </a:extLst>
          </p:cNvPr>
          <p:cNvSpPr>
            <a:spLocks noGrp="1"/>
          </p:cNvSpPr>
          <p:nvPr>
            <p:ph type="title"/>
          </p:nvPr>
        </p:nvSpPr>
        <p:spPr/>
        <p:txBody>
          <a:bodyPr/>
          <a:lstStyle/>
          <a:p>
            <a:r>
              <a:rPr lang="en-US" dirty="0" err="1"/>
              <a:t>parallel_for_each</a:t>
            </a:r>
            <a:r>
              <a:rPr lang="en-US" dirty="0"/>
              <a:t>(begin, end, fun)</a:t>
            </a:r>
          </a:p>
        </p:txBody>
      </p:sp>
      <p:sp>
        <p:nvSpPr>
          <p:cNvPr id="3" name="Content Placeholder 2">
            <a:extLst>
              <a:ext uri="{FF2B5EF4-FFF2-40B4-BE49-F238E27FC236}">
                <a16:creationId xmlns:a16="http://schemas.microsoft.com/office/drawing/2014/main" id="{7BDAB71B-18D5-4A88-912B-89E329B2F1D0}"/>
              </a:ext>
            </a:extLst>
          </p:cNvPr>
          <p:cNvSpPr>
            <a:spLocks noGrp="1"/>
          </p:cNvSpPr>
          <p:nvPr>
            <p:ph idx="1"/>
          </p:nvPr>
        </p:nvSpPr>
        <p:spPr>
          <a:xfrm>
            <a:off x="456555" y="1554480"/>
            <a:ext cx="11278244" cy="4846320"/>
          </a:xfrm>
        </p:spPr>
        <p:txBody>
          <a:bodyPr/>
          <a:lstStyle/>
          <a:p>
            <a:r>
              <a:rPr lang="en-US" dirty="0"/>
              <a:t>Grainsize = 1</a:t>
            </a:r>
          </a:p>
          <a:p>
            <a:r>
              <a:rPr lang="en-US" dirty="0"/>
              <a:t>The </a:t>
            </a:r>
            <a:r>
              <a:rPr lang="en-US" dirty="0" err="1"/>
              <a:t>functor</a:t>
            </a:r>
            <a:r>
              <a:rPr lang="en-US" dirty="0"/>
              <a:t> is shared between threads</a:t>
            </a:r>
          </a:p>
          <a:p>
            <a:endParaRPr lang="en-US" dirty="0"/>
          </a:p>
        </p:txBody>
      </p:sp>
      <p:grpSp>
        <p:nvGrpSpPr>
          <p:cNvPr id="43" name="Group 42">
            <a:extLst>
              <a:ext uri="{FF2B5EF4-FFF2-40B4-BE49-F238E27FC236}">
                <a16:creationId xmlns:a16="http://schemas.microsoft.com/office/drawing/2014/main" id="{21E20EA8-B64F-4397-A0D1-2466101E1BDC}"/>
              </a:ext>
            </a:extLst>
          </p:cNvPr>
          <p:cNvGrpSpPr/>
          <p:nvPr/>
        </p:nvGrpSpPr>
        <p:grpSpPr>
          <a:xfrm>
            <a:off x="1907337" y="4292809"/>
            <a:ext cx="8219299" cy="246832"/>
            <a:chOff x="1520260" y="3977640"/>
            <a:chExt cx="8219299" cy="246832"/>
          </a:xfrm>
        </p:grpSpPr>
        <p:grpSp>
          <p:nvGrpSpPr>
            <p:cNvPr id="22" name="Group 21">
              <a:extLst>
                <a:ext uri="{FF2B5EF4-FFF2-40B4-BE49-F238E27FC236}">
                  <a16:creationId xmlns:a16="http://schemas.microsoft.com/office/drawing/2014/main" id="{20842EBF-220B-4EA7-A2A4-4D9F35063FAC}"/>
                </a:ext>
              </a:extLst>
            </p:cNvPr>
            <p:cNvGrpSpPr/>
            <p:nvPr/>
          </p:nvGrpSpPr>
          <p:grpSpPr>
            <a:xfrm>
              <a:off x="1520260" y="3977640"/>
              <a:ext cx="4058694" cy="246832"/>
              <a:chOff x="2816128" y="3680039"/>
              <a:chExt cx="4058694" cy="246832"/>
            </a:xfrm>
          </p:grpSpPr>
          <p:grpSp>
            <p:nvGrpSpPr>
              <p:cNvPr id="12" name="Group 11">
                <a:extLst>
                  <a:ext uri="{FF2B5EF4-FFF2-40B4-BE49-F238E27FC236}">
                    <a16:creationId xmlns:a16="http://schemas.microsoft.com/office/drawing/2014/main" id="{7190C388-498A-473F-8C62-0BC6F63502D6}"/>
                  </a:ext>
                </a:extLst>
              </p:cNvPr>
              <p:cNvGrpSpPr/>
              <p:nvPr/>
            </p:nvGrpSpPr>
            <p:grpSpPr>
              <a:xfrm>
                <a:off x="2816128" y="3680039"/>
                <a:ext cx="1990547" cy="246832"/>
                <a:chOff x="2816128" y="3680039"/>
                <a:chExt cx="1990547" cy="246832"/>
              </a:xfrm>
            </p:grpSpPr>
            <p:grpSp>
              <p:nvGrpSpPr>
                <p:cNvPr id="7" name="Group 6">
                  <a:extLst>
                    <a:ext uri="{FF2B5EF4-FFF2-40B4-BE49-F238E27FC236}">
                      <a16:creationId xmlns:a16="http://schemas.microsoft.com/office/drawing/2014/main" id="{BCF10DF4-54FF-4539-86BD-DD8A53E272DB}"/>
                    </a:ext>
                  </a:extLst>
                </p:cNvPr>
                <p:cNvGrpSpPr/>
                <p:nvPr/>
              </p:nvGrpSpPr>
              <p:grpSpPr>
                <a:xfrm>
                  <a:off x="2816128" y="3680039"/>
                  <a:ext cx="944318" cy="246832"/>
                  <a:chOff x="2816128" y="3680039"/>
                  <a:chExt cx="944318" cy="246832"/>
                </a:xfrm>
              </p:grpSpPr>
              <p:sp>
                <p:nvSpPr>
                  <p:cNvPr id="4" name="Rectangle 3">
                    <a:extLst>
                      <a:ext uri="{FF2B5EF4-FFF2-40B4-BE49-F238E27FC236}">
                        <a16:creationId xmlns:a16="http://schemas.microsoft.com/office/drawing/2014/main" id="{F6718C63-698B-44E6-A95F-982969CC9301}"/>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5" name="Rectangle 4">
                    <a:extLst>
                      <a:ext uri="{FF2B5EF4-FFF2-40B4-BE49-F238E27FC236}">
                        <a16:creationId xmlns:a16="http://schemas.microsoft.com/office/drawing/2014/main" id="{7C601D30-F355-42CE-8417-B52220E311BB}"/>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6" name="Rectangle 5">
                    <a:extLst>
                      <a:ext uri="{FF2B5EF4-FFF2-40B4-BE49-F238E27FC236}">
                        <a16:creationId xmlns:a16="http://schemas.microsoft.com/office/drawing/2014/main" id="{82F673EF-CF2D-488B-A8F8-00C4DFF836AB}"/>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nvGrpSpPr>
                <p:cNvPr id="8" name="Group 7">
                  <a:extLst>
                    <a:ext uri="{FF2B5EF4-FFF2-40B4-BE49-F238E27FC236}">
                      <a16:creationId xmlns:a16="http://schemas.microsoft.com/office/drawing/2014/main" id="{3B8DBB43-A4C3-4141-8EDC-1258BC311AE9}"/>
                    </a:ext>
                  </a:extLst>
                </p:cNvPr>
                <p:cNvGrpSpPr/>
                <p:nvPr/>
              </p:nvGrpSpPr>
              <p:grpSpPr>
                <a:xfrm>
                  <a:off x="3862357" y="3680039"/>
                  <a:ext cx="944318" cy="246832"/>
                  <a:chOff x="2816128" y="3680039"/>
                  <a:chExt cx="944318" cy="246832"/>
                </a:xfrm>
              </p:grpSpPr>
              <p:sp>
                <p:nvSpPr>
                  <p:cNvPr id="9" name="Rectangle 8">
                    <a:extLst>
                      <a:ext uri="{FF2B5EF4-FFF2-40B4-BE49-F238E27FC236}">
                        <a16:creationId xmlns:a16="http://schemas.microsoft.com/office/drawing/2014/main" id="{F2DF8711-D082-41D9-B76C-7405CA5FEC13}"/>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0" name="Rectangle 9">
                    <a:extLst>
                      <a:ext uri="{FF2B5EF4-FFF2-40B4-BE49-F238E27FC236}">
                        <a16:creationId xmlns:a16="http://schemas.microsoft.com/office/drawing/2014/main" id="{8877CCC7-2A72-4E03-AE7A-628C74AB355D}"/>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a:p>
                </p:txBody>
              </p:sp>
              <p:sp>
                <p:nvSpPr>
                  <p:cNvPr id="11" name="Rectangle 10">
                    <a:extLst>
                      <a:ext uri="{FF2B5EF4-FFF2-40B4-BE49-F238E27FC236}">
                        <a16:creationId xmlns:a16="http://schemas.microsoft.com/office/drawing/2014/main" id="{C9C7D0B3-9E28-472E-98E6-5022471B1ED1}"/>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grpSp>
            <p:nvGrpSpPr>
              <p:cNvPr id="13" name="Group 12">
                <a:extLst>
                  <a:ext uri="{FF2B5EF4-FFF2-40B4-BE49-F238E27FC236}">
                    <a16:creationId xmlns:a16="http://schemas.microsoft.com/office/drawing/2014/main" id="{07D1B42A-39BC-4746-9D63-EB6A13804650}"/>
                  </a:ext>
                </a:extLst>
              </p:cNvPr>
              <p:cNvGrpSpPr/>
              <p:nvPr/>
            </p:nvGrpSpPr>
            <p:grpSpPr>
              <a:xfrm>
                <a:off x="4884275" y="3680039"/>
                <a:ext cx="1990547" cy="246832"/>
                <a:chOff x="2816128" y="3680039"/>
                <a:chExt cx="1990547" cy="246832"/>
              </a:xfrm>
            </p:grpSpPr>
            <p:grpSp>
              <p:nvGrpSpPr>
                <p:cNvPr id="14" name="Group 13">
                  <a:extLst>
                    <a:ext uri="{FF2B5EF4-FFF2-40B4-BE49-F238E27FC236}">
                      <a16:creationId xmlns:a16="http://schemas.microsoft.com/office/drawing/2014/main" id="{D9082722-9D35-4C52-A2E8-9E3477D02E6D}"/>
                    </a:ext>
                  </a:extLst>
                </p:cNvPr>
                <p:cNvGrpSpPr/>
                <p:nvPr/>
              </p:nvGrpSpPr>
              <p:grpSpPr>
                <a:xfrm>
                  <a:off x="2816128" y="3680039"/>
                  <a:ext cx="944318" cy="246832"/>
                  <a:chOff x="2816128" y="3680039"/>
                  <a:chExt cx="944318" cy="246832"/>
                </a:xfrm>
              </p:grpSpPr>
              <p:sp>
                <p:nvSpPr>
                  <p:cNvPr id="19" name="Rectangle 18">
                    <a:extLst>
                      <a:ext uri="{FF2B5EF4-FFF2-40B4-BE49-F238E27FC236}">
                        <a16:creationId xmlns:a16="http://schemas.microsoft.com/office/drawing/2014/main" id="{6210EE04-D12D-4B22-889B-9C92B9F03114}"/>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0" name="Rectangle 19">
                    <a:extLst>
                      <a:ext uri="{FF2B5EF4-FFF2-40B4-BE49-F238E27FC236}">
                        <a16:creationId xmlns:a16="http://schemas.microsoft.com/office/drawing/2014/main" id="{BEA3C1C1-C788-4C25-AE8F-FBB3F120ABA2}"/>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1" name="Rectangle 20">
                    <a:extLst>
                      <a:ext uri="{FF2B5EF4-FFF2-40B4-BE49-F238E27FC236}">
                        <a16:creationId xmlns:a16="http://schemas.microsoft.com/office/drawing/2014/main" id="{BFBE41DC-F520-4550-994A-CE1621577DC2}"/>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nvGrpSpPr>
                <p:cNvPr id="15" name="Group 14">
                  <a:extLst>
                    <a:ext uri="{FF2B5EF4-FFF2-40B4-BE49-F238E27FC236}">
                      <a16:creationId xmlns:a16="http://schemas.microsoft.com/office/drawing/2014/main" id="{552C7C4B-5513-4145-A1AD-D3DC37BBE86F}"/>
                    </a:ext>
                  </a:extLst>
                </p:cNvPr>
                <p:cNvGrpSpPr/>
                <p:nvPr/>
              </p:nvGrpSpPr>
              <p:grpSpPr>
                <a:xfrm>
                  <a:off x="3862357" y="3680039"/>
                  <a:ext cx="944318" cy="246832"/>
                  <a:chOff x="2816128" y="3680039"/>
                  <a:chExt cx="944318" cy="246832"/>
                </a:xfrm>
              </p:grpSpPr>
              <p:sp>
                <p:nvSpPr>
                  <p:cNvPr id="16" name="Rectangle 15">
                    <a:extLst>
                      <a:ext uri="{FF2B5EF4-FFF2-40B4-BE49-F238E27FC236}">
                        <a16:creationId xmlns:a16="http://schemas.microsoft.com/office/drawing/2014/main" id="{2CE3C09E-7A2B-4808-A463-608032AF94B0}"/>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7" name="Rectangle 16">
                    <a:extLst>
                      <a:ext uri="{FF2B5EF4-FFF2-40B4-BE49-F238E27FC236}">
                        <a16:creationId xmlns:a16="http://schemas.microsoft.com/office/drawing/2014/main" id="{3321AA7C-6969-46A6-8D15-DD65E56007E8}"/>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8" name="Rectangle 17">
                    <a:extLst>
                      <a:ext uri="{FF2B5EF4-FFF2-40B4-BE49-F238E27FC236}">
                        <a16:creationId xmlns:a16="http://schemas.microsoft.com/office/drawing/2014/main" id="{7EAD879B-D378-4D13-B117-E534F0CC79A6}"/>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grpSp>
        <p:grpSp>
          <p:nvGrpSpPr>
            <p:cNvPr id="23" name="Group 22">
              <a:extLst>
                <a:ext uri="{FF2B5EF4-FFF2-40B4-BE49-F238E27FC236}">
                  <a16:creationId xmlns:a16="http://schemas.microsoft.com/office/drawing/2014/main" id="{D8C4EDD3-D593-4BCF-8822-FA5E39BF2663}"/>
                </a:ext>
              </a:extLst>
            </p:cNvPr>
            <p:cNvGrpSpPr/>
            <p:nvPr/>
          </p:nvGrpSpPr>
          <p:grpSpPr>
            <a:xfrm>
              <a:off x="5680865" y="3977640"/>
              <a:ext cx="4058694" cy="246832"/>
              <a:chOff x="2816128" y="3680039"/>
              <a:chExt cx="4058694" cy="246832"/>
            </a:xfrm>
          </p:grpSpPr>
          <p:grpSp>
            <p:nvGrpSpPr>
              <p:cNvPr id="24" name="Group 23">
                <a:extLst>
                  <a:ext uri="{FF2B5EF4-FFF2-40B4-BE49-F238E27FC236}">
                    <a16:creationId xmlns:a16="http://schemas.microsoft.com/office/drawing/2014/main" id="{F0FD8474-7818-493E-AF2E-116CDC407F51}"/>
                  </a:ext>
                </a:extLst>
              </p:cNvPr>
              <p:cNvGrpSpPr/>
              <p:nvPr/>
            </p:nvGrpSpPr>
            <p:grpSpPr>
              <a:xfrm>
                <a:off x="2816128" y="3680039"/>
                <a:ext cx="1990547" cy="246832"/>
                <a:chOff x="2816128" y="3680039"/>
                <a:chExt cx="1990547" cy="246832"/>
              </a:xfrm>
            </p:grpSpPr>
            <p:grpSp>
              <p:nvGrpSpPr>
                <p:cNvPr id="34" name="Group 33">
                  <a:extLst>
                    <a:ext uri="{FF2B5EF4-FFF2-40B4-BE49-F238E27FC236}">
                      <a16:creationId xmlns:a16="http://schemas.microsoft.com/office/drawing/2014/main" id="{E9CFCFF9-0E59-4B1E-8AD8-AE3D854A933D}"/>
                    </a:ext>
                  </a:extLst>
                </p:cNvPr>
                <p:cNvGrpSpPr/>
                <p:nvPr/>
              </p:nvGrpSpPr>
              <p:grpSpPr>
                <a:xfrm>
                  <a:off x="2816128" y="3680039"/>
                  <a:ext cx="944318" cy="246832"/>
                  <a:chOff x="2816128" y="3680039"/>
                  <a:chExt cx="944318" cy="246832"/>
                </a:xfrm>
              </p:grpSpPr>
              <p:sp>
                <p:nvSpPr>
                  <p:cNvPr id="39" name="Rectangle 38">
                    <a:extLst>
                      <a:ext uri="{FF2B5EF4-FFF2-40B4-BE49-F238E27FC236}">
                        <a16:creationId xmlns:a16="http://schemas.microsoft.com/office/drawing/2014/main" id="{F4422CAD-C083-432E-B8CA-D4DAA694FF05}"/>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40" name="Rectangle 39">
                    <a:extLst>
                      <a:ext uri="{FF2B5EF4-FFF2-40B4-BE49-F238E27FC236}">
                        <a16:creationId xmlns:a16="http://schemas.microsoft.com/office/drawing/2014/main" id="{D62FA3D2-EB54-44D7-9DAC-5BDA7A16312D}"/>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41" name="Rectangle 40">
                    <a:extLst>
                      <a:ext uri="{FF2B5EF4-FFF2-40B4-BE49-F238E27FC236}">
                        <a16:creationId xmlns:a16="http://schemas.microsoft.com/office/drawing/2014/main" id="{7B4E1FB0-AB86-4884-A0C9-3BC90303EFD5}"/>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nvGrpSpPr>
                <p:cNvPr id="35" name="Group 34">
                  <a:extLst>
                    <a:ext uri="{FF2B5EF4-FFF2-40B4-BE49-F238E27FC236}">
                      <a16:creationId xmlns:a16="http://schemas.microsoft.com/office/drawing/2014/main" id="{746FD7DE-598A-4580-8E55-B74B1767D007}"/>
                    </a:ext>
                  </a:extLst>
                </p:cNvPr>
                <p:cNvGrpSpPr/>
                <p:nvPr/>
              </p:nvGrpSpPr>
              <p:grpSpPr>
                <a:xfrm>
                  <a:off x="3862357" y="3680039"/>
                  <a:ext cx="944318" cy="246832"/>
                  <a:chOff x="2816128" y="3680039"/>
                  <a:chExt cx="944318" cy="246832"/>
                </a:xfrm>
              </p:grpSpPr>
              <p:sp>
                <p:nvSpPr>
                  <p:cNvPr id="36" name="Rectangle 35">
                    <a:extLst>
                      <a:ext uri="{FF2B5EF4-FFF2-40B4-BE49-F238E27FC236}">
                        <a16:creationId xmlns:a16="http://schemas.microsoft.com/office/drawing/2014/main" id="{4EDF6CB6-1275-45A6-9526-DDA89D16058B}"/>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7" name="Rectangle 36">
                    <a:extLst>
                      <a:ext uri="{FF2B5EF4-FFF2-40B4-BE49-F238E27FC236}">
                        <a16:creationId xmlns:a16="http://schemas.microsoft.com/office/drawing/2014/main" id="{A503EB8B-8EF2-45B8-AF7A-C1E658979190}"/>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8" name="Rectangle 37">
                    <a:extLst>
                      <a:ext uri="{FF2B5EF4-FFF2-40B4-BE49-F238E27FC236}">
                        <a16:creationId xmlns:a16="http://schemas.microsoft.com/office/drawing/2014/main" id="{14A3E493-09D1-44C4-B149-225BB43ECC1C}"/>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grpSp>
            <p:nvGrpSpPr>
              <p:cNvPr id="25" name="Group 24">
                <a:extLst>
                  <a:ext uri="{FF2B5EF4-FFF2-40B4-BE49-F238E27FC236}">
                    <a16:creationId xmlns:a16="http://schemas.microsoft.com/office/drawing/2014/main" id="{2ACE2ADF-9EAB-4E52-A39E-1FB78122C6C2}"/>
                  </a:ext>
                </a:extLst>
              </p:cNvPr>
              <p:cNvGrpSpPr/>
              <p:nvPr/>
            </p:nvGrpSpPr>
            <p:grpSpPr>
              <a:xfrm>
                <a:off x="4884275" y="3680039"/>
                <a:ext cx="1990547" cy="246832"/>
                <a:chOff x="2816128" y="3680039"/>
                <a:chExt cx="1990547" cy="246832"/>
              </a:xfrm>
            </p:grpSpPr>
            <p:grpSp>
              <p:nvGrpSpPr>
                <p:cNvPr id="26" name="Group 25">
                  <a:extLst>
                    <a:ext uri="{FF2B5EF4-FFF2-40B4-BE49-F238E27FC236}">
                      <a16:creationId xmlns:a16="http://schemas.microsoft.com/office/drawing/2014/main" id="{F34BCBCF-4D8F-4E23-B27E-95239C44A407}"/>
                    </a:ext>
                  </a:extLst>
                </p:cNvPr>
                <p:cNvGrpSpPr/>
                <p:nvPr/>
              </p:nvGrpSpPr>
              <p:grpSpPr>
                <a:xfrm>
                  <a:off x="2816128" y="3680039"/>
                  <a:ext cx="944318" cy="246832"/>
                  <a:chOff x="2816128" y="3680039"/>
                  <a:chExt cx="944318" cy="246832"/>
                </a:xfrm>
              </p:grpSpPr>
              <p:sp>
                <p:nvSpPr>
                  <p:cNvPr id="31" name="Rectangle 30">
                    <a:extLst>
                      <a:ext uri="{FF2B5EF4-FFF2-40B4-BE49-F238E27FC236}">
                        <a16:creationId xmlns:a16="http://schemas.microsoft.com/office/drawing/2014/main" id="{4CF41913-4959-4A77-A3FB-5659593C37B6}"/>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2" name="Rectangle 31">
                    <a:extLst>
                      <a:ext uri="{FF2B5EF4-FFF2-40B4-BE49-F238E27FC236}">
                        <a16:creationId xmlns:a16="http://schemas.microsoft.com/office/drawing/2014/main" id="{54047D55-7905-40FD-A240-C3D69092CA65}"/>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3" name="Rectangle 32">
                    <a:extLst>
                      <a:ext uri="{FF2B5EF4-FFF2-40B4-BE49-F238E27FC236}">
                        <a16:creationId xmlns:a16="http://schemas.microsoft.com/office/drawing/2014/main" id="{0130D127-0DB5-40F8-A8CF-4EBC6C86FBA9}"/>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nvGrpSpPr>
                <p:cNvPr id="27" name="Group 26">
                  <a:extLst>
                    <a:ext uri="{FF2B5EF4-FFF2-40B4-BE49-F238E27FC236}">
                      <a16:creationId xmlns:a16="http://schemas.microsoft.com/office/drawing/2014/main" id="{21AF1E6C-18BD-4087-A8B6-8066AC9860E5}"/>
                    </a:ext>
                  </a:extLst>
                </p:cNvPr>
                <p:cNvGrpSpPr/>
                <p:nvPr/>
              </p:nvGrpSpPr>
              <p:grpSpPr>
                <a:xfrm>
                  <a:off x="3862357" y="3680039"/>
                  <a:ext cx="944318" cy="246832"/>
                  <a:chOff x="2816128" y="3680039"/>
                  <a:chExt cx="944318" cy="246832"/>
                </a:xfrm>
              </p:grpSpPr>
              <p:sp>
                <p:nvSpPr>
                  <p:cNvPr id="28" name="Rectangle 27">
                    <a:extLst>
                      <a:ext uri="{FF2B5EF4-FFF2-40B4-BE49-F238E27FC236}">
                        <a16:creationId xmlns:a16="http://schemas.microsoft.com/office/drawing/2014/main" id="{9F67DD89-32A9-486A-ACB2-C1B4805DEA80}"/>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9" name="Rectangle 28">
                    <a:extLst>
                      <a:ext uri="{FF2B5EF4-FFF2-40B4-BE49-F238E27FC236}">
                        <a16:creationId xmlns:a16="http://schemas.microsoft.com/office/drawing/2014/main" id="{46844D9E-CFAB-4DEB-8F3A-E8ECD1147E4A}"/>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0" name="Rectangle 29">
                    <a:extLst>
                      <a:ext uri="{FF2B5EF4-FFF2-40B4-BE49-F238E27FC236}">
                        <a16:creationId xmlns:a16="http://schemas.microsoft.com/office/drawing/2014/main" id="{6B82F6A0-00B8-4B9A-ADD7-B9F0FC0DADBF}"/>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grpSp>
      </p:grpSp>
      <p:sp>
        <p:nvSpPr>
          <p:cNvPr id="46" name="TextBox 45">
            <a:extLst>
              <a:ext uri="{FF2B5EF4-FFF2-40B4-BE49-F238E27FC236}">
                <a16:creationId xmlns:a16="http://schemas.microsoft.com/office/drawing/2014/main" id="{174C66A5-7E25-4529-9022-3070B7289416}"/>
              </a:ext>
            </a:extLst>
          </p:cNvPr>
          <p:cNvSpPr txBox="1"/>
          <p:nvPr/>
        </p:nvSpPr>
        <p:spPr>
          <a:xfrm>
            <a:off x="647214" y="3266951"/>
            <a:ext cx="966931" cy="369332"/>
          </a:xfrm>
          <a:prstGeom prst="rect">
            <a:avLst/>
          </a:prstGeom>
          <a:noFill/>
        </p:spPr>
        <p:txBody>
          <a:bodyPr wrap="none" rtlCol="0">
            <a:spAutoFit/>
          </a:bodyPr>
          <a:lstStyle/>
          <a:p>
            <a:pPr algn="l"/>
            <a:r>
              <a:rPr lang="en-US" dirty="0"/>
              <a:t>thread1</a:t>
            </a:r>
          </a:p>
        </p:txBody>
      </p:sp>
      <p:sp>
        <p:nvSpPr>
          <p:cNvPr id="47" name="TextBox 46">
            <a:extLst>
              <a:ext uri="{FF2B5EF4-FFF2-40B4-BE49-F238E27FC236}">
                <a16:creationId xmlns:a16="http://schemas.microsoft.com/office/drawing/2014/main" id="{7F6B5BEB-867D-42A4-A5EE-5ABAEF064D8D}"/>
              </a:ext>
            </a:extLst>
          </p:cNvPr>
          <p:cNvSpPr txBox="1"/>
          <p:nvPr/>
        </p:nvSpPr>
        <p:spPr>
          <a:xfrm>
            <a:off x="647214" y="5114620"/>
            <a:ext cx="966931" cy="369332"/>
          </a:xfrm>
          <a:prstGeom prst="rect">
            <a:avLst/>
          </a:prstGeom>
          <a:noFill/>
        </p:spPr>
        <p:txBody>
          <a:bodyPr wrap="none" rtlCol="0">
            <a:spAutoFit/>
          </a:bodyPr>
          <a:lstStyle/>
          <a:p>
            <a:pPr algn="l"/>
            <a:r>
              <a:rPr lang="en-US" dirty="0"/>
              <a:t>thread2</a:t>
            </a:r>
          </a:p>
        </p:txBody>
      </p:sp>
      <p:cxnSp>
        <p:nvCxnSpPr>
          <p:cNvPr id="49" name="Straight Arrow Connector 48">
            <a:extLst>
              <a:ext uri="{FF2B5EF4-FFF2-40B4-BE49-F238E27FC236}">
                <a16:creationId xmlns:a16="http://schemas.microsoft.com/office/drawing/2014/main" id="{5B00B0B1-AEF6-4766-8DEA-6646FE673738}"/>
              </a:ext>
            </a:extLst>
          </p:cNvPr>
          <p:cNvCxnSpPr>
            <a:cxnSpLocks/>
            <a:stCxn id="46" idx="3"/>
          </p:cNvCxnSpPr>
          <p:nvPr/>
        </p:nvCxnSpPr>
        <p:spPr>
          <a:xfrm>
            <a:off x="1614145" y="3451617"/>
            <a:ext cx="8803283" cy="153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A1554BC-8B03-4F28-B3D5-E44DAE8775F9}"/>
              </a:ext>
            </a:extLst>
          </p:cNvPr>
          <p:cNvCxnSpPr>
            <a:cxnSpLocks/>
            <a:stCxn id="47" idx="3"/>
          </p:cNvCxnSpPr>
          <p:nvPr/>
        </p:nvCxnSpPr>
        <p:spPr>
          <a:xfrm>
            <a:off x="1614145" y="5299286"/>
            <a:ext cx="8803283" cy="153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5979635-FEDD-43D4-899D-4FF969B5C6B5}"/>
              </a:ext>
            </a:extLst>
          </p:cNvPr>
          <p:cNvCxnSpPr>
            <a:stCxn id="46" idx="3"/>
            <a:endCxn id="10" idx="0"/>
          </p:cNvCxnSpPr>
          <p:nvPr/>
        </p:nvCxnSpPr>
        <p:spPr>
          <a:xfrm>
            <a:off x="1614145" y="3451617"/>
            <a:ext cx="1811580" cy="84119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05DF8436-4623-4F77-BBB5-9EC6E55FEB93}"/>
              </a:ext>
            </a:extLst>
          </p:cNvPr>
          <p:cNvCxnSpPr>
            <a:cxnSpLocks/>
            <a:stCxn id="10" idx="0"/>
          </p:cNvCxnSpPr>
          <p:nvPr/>
        </p:nvCxnSpPr>
        <p:spPr>
          <a:xfrm flipH="1" flipV="1">
            <a:off x="2958251" y="3467006"/>
            <a:ext cx="467474" cy="8258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id="{05A95363-05F5-468E-B5EA-5BD6BA1E3F77}"/>
              </a:ext>
            </a:extLst>
          </p:cNvPr>
          <p:cNvCxnSpPr>
            <a:cxnSpLocks/>
            <a:endCxn id="41" idx="0"/>
          </p:cNvCxnSpPr>
          <p:nvPr/>
        </p:nvCxnSpPr>
        <p:spPr>
          <a:xfrm>
            <a:off x="2975071" y="3474700"/>
            <a:ext cx="3913773" cy="818109"/>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a16="http://schemas.microsoft.com/office/drawing/2014/main" id="{52C28643-A6B3-4447-94E1-DDECF431F503}"/>
              </a:ext>
            </a:extLst>
          </p:cNvPr>
          <p:cNvCxnSpPr>
            <a:cxnSpLocks/>
            <a:stCxn id="41" idx="0"/>
          </p:cNvCxnSpPr>
          <p:nvPr/>
        </p:nvCxnSpPr>
        <p:spPr>
          <a:xfrm flipH="1" flipV="1">
            <a:off x="5057913" y="3467006"/>
            <a:ext cx="1830931" cy="8258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5" name="Straight Arrow Connector 74">
            <a:extLst>
              <a:ext uri="{FF2B5EF4-FFF2-40B4-BE49-F238E27FC236}">
                <a16:creationId xmlns:a16="http://schemas.microsoft.com/office/drawing/2014/main" id="{B8B3A4A1-2F2C-4643-887B-E8AFCAA21A35}"/>
              </a:ext>
            </a:extLst>
          </p:cNvPr>
          <p:cNvCxnSpPr>
            <a:cxnSpLocks/>
            <a:endCxn id="19" idx="0"/>
          </p:cNvCxnSpPr>
          <p:nvPr/>
        </p:nvCxnSpPr>
        <p:spPr>
          <a:xfrm flipH="1">
            <a:off x="4098900" y="3474700"/>
            <a:ext cx="978930" cy="818109"/>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1479A62E-D20D-4133-84A2-E481D8A7FC2C}"/>
              </a:ext>
            </a:extLst>
          </p:cNvPr>
          <p:cNvCxnSpPr>
            <a:cxnSpLocks/>
            <a:stCxn id="19" idx="0"/>
          </p:cNvCxnSpPr>
          <p:nvPr/>
        </p:nvCxnSpPr>
        <p:spPr>
          <a:xfrm flipV="1">
            <a:off x="4098900" y="3474700"/>
            <a:ext cx="2588928" cy="81810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1" name="Straight Arrow Connector 80">
            <a:extLst>
              <a:ext uri="{FF2B5EF4-FFF2-40B4-BE49-F238E27FC236}">
                <a16:creationId xmlns:a16="http://schemas.microsoft.com/office/drawing/2014/main" id="{113BD73F-76BF-479E-A108-C9631627862D}"/>
              </a:ext>
            </a:extLst>
          </p:cNvPr>
          <p:cNvCxnSpPr>
            <a:cxnSpLocks/>
            <a:endCxn id="32" idx="0"/>
          </p:cNvCxnSpPr>
          <p:nvPr/>
        </p:nvCxnSpPr>
        <p:spPr>
          <a:xfrm>
            <a:off x="6663517" y="3459311"/>
            <a:ext cx="1944731" cy="833498"/>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B345AD27-97BE-4D0D-A441-07B5F288A323}"/>
              </a:ext>
            </a:extLst>
          </p:cNvPr>
          <p:cNvCxnSpPr>
            <a:cxnSpLocks/>
            <a:stCxn id="32" idx="0"/>
          </p:cNvCxnSpPr>
          <p:nvPr/>
        </p:nvCxnSpPr>
        <p:spPr>
          <a:xfrm flipV="1">
            <a:off x="8608248" y="3467006"/>
            <a:ext cx="123416" cy="8258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7" name="Straight Arrow Connector 86">
            <a:extLst>
              <a:ext uri="{FF2B5EF4-FFF2-40B4-BE49-F238E27FC236}">
                <a16:creationId xmlns:a16="http://schemas.microsoft.com/office/drawing/2014/main" id="{4447B54E-34C3-407E-90C3-17C5D9D0DE11}"/>
              </a:ext>
            </a:extLst>
          </p:cNvPr>
          <p:cNvCxnSpPr>
            <a:cxnSpLocks/>
            <a:stCxn id="47" idx="3"/>
            <a:endCxn id="6" idx="2"/>
          </p:cNvCxnSpPr>
          <p:nvPr/>
        </p:nvCxnSpPr>
        <p:spPr>
          <a:xfrm flipV="1">
            <a:off x="1614145" y="4539641"/>
            <a:ext cx="1114094" cy="759645"/>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29CDFAB6-628B-44B2-94A1-4FF605E4F975}"/>
              </a:ext>
            </a:extLst>
          </p:cNvPr>
          <p:cNvCxnSpPr>
            <a:cxnSpLocks/>
            <a:stCxn id="6" idx="2"/>
          </p:cNvCxnSpPr>
          <p:nvPr/>
        </p:nvCxnSpPr>
        <p:spPr>
          <a:xfrm>
            <a:off x="2728239" y="4539641"/>
            <a:ext cx="888818" cy="76733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4" name="Straight Arrow Connector 93">
            <a:extLst>
              <a:ext uri="{FF2B5EF4-FFF2-40B4-BE49-F238E27FC236}">
                <a16:creationId xmlns:a16="http://schemas.microsoft.com/office/drawing/2014/main" id="{32D3FB47-6653-48AB-9149-AB0D649CDDAA}"/>
              </a:ext>
            </a:extLst>
          </p:cNvPr>
          <p:cNvCxnSpPr>
            <a:cxnSpLocks/>
            <a:endCxn id="11" idx="2"/>
          </p:cNvCxnSpPr>
          <p:nvPr/>
        </p:nvCxnSpPr>
        <p:spPr>
          <a:xfrm flipV="1">
            <a:off x="3587967" y="4539641"/>
            <a:ext cx="186501" cy="75964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62A2B721-A25F-4CC6-9D0E-DD2D70D3A9F0}"/>
              </a:ext>
            </a:extLst>
          </p:cNvPr>
          <p:cNvCxnSpPr>
            <a:cxnSpLocks/>
            <a:stCxn id="11" idx="2"/>
          </p:cNvCxnSpPr>
          <p:nvPr/>
        </p:nvCxnSpPr>
        <p:spPr>
          <a:xfrm>
            <a:off x="3774468" y="4539641"/>
            <a:ext cx="1324845" cy="759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0" name="Straight Arrow Connector 99">
            <a:extLst>
              <a:ext uri="{FF2B5EF4-FFF2-40B4-BE49-F238E27FC236}">
                <a16:creationId xmlns:a16="http://schemas.microsoft.com/office/drawing/2014/main" id="{4B13EF3E-4884-45BA-B903-6423B31AC2E6}"/>
              </a:ext>
            </a:extLst>
          </p:cNvPr>
          <p:cNvCxnSpPr>
            <a:cxnSpLocks/>
            <a:endCxn id="18" idx="2"/>
          </p:cNvCxnSpPr>
          <p:nvPr/>
        </p:nvCxnSpPr>
        <p:spPr>
          <a:xfrm flipV="1">
            <a:off x="5077830" y="4539641"/>
            <a:ext cx="764785" cy="759644"/>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Straight Arrow Connector 102">
            <a:extLst>
              <a:ext uri="{FF2B5EF4-FFF2-40B4-BE49-F238E27FC236}">
                <a16:creationId xmlns:a16="http://schemas.microsoft.com/office/drawing/2014/main" id="{8041A377-25C6-4843-A8F2-3369081108F0}"/>
              </a:ext>
            </a:extLst>
          </p:cNvPr>
          <p:cNvCxnSpPr>
            <a:cxnSpLocks/>
            <a:stCxn id="18" idx="2"/>
          </p:cNvCxnSpPr>
          <p:nvPr/>
        </p:nvCxnSpPr>
        <p:spPr>
          <a:xfrm>
            <a:off x="5842615" y="4539641"/>
            <a:ext cx="613719" cy="7519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6" name="Straight Arrow Connector 105">
            <a:extLst>
              <a:ext uri="{FF2B5EF4-FFF2-40B4-BE49-F238E27FC236}">
                <a16:creationId xmlns:a16="http://schemas.microsoft.com/office/drawing/2014/main" id="{1E0E8A1C-A748-451B-AAC7-1048BEF63475}"/>
              </a:ext>
            </a:extLst>
          </p:cNvPr>
          <p:cNvCxnSpPr>
            <a:cxnSpLocks/>
            <a:endCxn id="16" idx="2"/>
          </p:cNvCxnSpPr>
          <p:nvPr/>
        </p:nvCxnSpPr>
        <p:spPr>
          <a:xfrm flipH="1" flipV="1">
            <a:off x="5145129" y="4539641"/>
            <a:ext cx="1311205" cy="767339"/>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Straight Arrow Connector 109">
            <a:extLst>
              <a:ext uri="{FF2B5EF4-FFF2-40B4-BE49-F238E27FC236}">
                <a16:creationId xmlns:a16="http://schemas.microsoft.com/office/drawing/2014/main" id="{F744C87A-17B3-4D56-BCD1-89C142580124}"/>
              </a:ext>
            </a:extLst>
          </p:cNvPr>
          <p:cNvCxnSpPr>
            <a:cxnSpLocks/>
            <a:stCxn id="16" idx="2"/>
          </p:cNvCxnSpPr>
          <p:nvPr/>
        </p:nvCxnSpPr>
        <p:spPr>
          <a:xfrm>
            <a:off x="5145129" y="4539641"/>
            <a:ext cx="4509348" cy="759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6" name="Speech Bubble: Rectangle with Corners Rounded 115">
            <a:extLst>
              <a:ext uri="{FF2B5EF4-FFF2-40B4-BE49-F238E27FC236}">
                <a16:creationId xmlns:a16="http://schemas.microsoft.com/office/drawing/2014/main" id="{0C16B393-BB99-4369-84B9-AA18DD5EDD7F}"/>
              </a:ext>
            </a:extLst>
          </p:cNvPr>
          <p:cNvSpPr/>
          <p:nvPr/>
        </p:nvSpPr>
        <p:spPr>
          <a:xfrm>
            <a:off x="5554273" y="1141072"/>
            <a:ext cx="3366628" cy="944287"/>
          </a:xfrm>
          <a:prstGeom prst="wedgeRoundRectCallout">
            <a:avLst>
              <a:gd name="adj1" fmla="val -63131"/>
              <a:gd name="adj2" fmla="val 5313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The </a:t>
            </a:r>
            <a:r>
              <a:rPr lang="en-US" dirty="0" err="1"/>
              <a:t>functor</a:t>
            </a:r>
            <a:r>
              <a:rPr lang="en-US" dirty="0"/>
              <a:t> CANNOT have mutable data members unless we sync the threads</a:t>
            </a:r>
          </a:p>
        </p:txBody>
      </p:sp>
      <p:sp>
        <p:nvSpPr>
          <p:cNvPr id="117" name="Speech Bubble: Rectangle with Corners Rounded 116">
            <a:extLst>
              <a:ext uri="{FF2B5EF4-FFF2-40B4-BE49-F238E27FC236}">
                <a16:creationId xmlns:a16="http://schemas.microsoft.com/office/drawing/2014/main" id="{2EB7E41D-E8AE-4A0D-A465-E21218001996}"/>
              </a:ext>
            </a:extLst>
          </p:cNvPr>
          <p:cNvSpPr/>
          <p:nvPr/>
        </p:nvSpPr>
        <p:spPr>
          <a:xfrm>
            <a:off x="7635882" y="2257895"/>
            <a:ext cx="3294448" cy="693056"/>
          </a:xfrm>
          <a:prstGeom prst="wedgeRoundRectCallout">
            <a:avLst>
              <a:gd name="adj1" fmla="val -41659"/>
              <a:gd name="adj2" fmla="val 10687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Each thread jump randomly from one data to the next</a:t>
            </a:r>
          </a:p>
        </p:txBody>
      </p:sp>
      <p:sp>
        <p:nvSpPr>
          <p:cNvPr id="118" name="Speech Bubble: Rectangle with Corners Rounded 117">
            <a:extLst>
              <a:ext uri="{FF2B5EF4-FFF2-40B4-BE49-F238E27FC236}">
                <a16:creationId xmlns:a16="http://schemas.microsoft.com/office/drawing/2014/main" id="{E7DFA046-43B3-4C53-AFA9-80EF132B4067}"/>
              </a:ext>
            </a:extLst>
          </p:cNvPr>
          <p:cNvSpPr/>
          <p:nvPr/>
        </p:nvSpPr>
        <p:spPr>
          <a:xfrm>
            <a:off x="7455605" y="5729633"/>
            <a:ext cx="3796763" cy="395456"/>
          </a:xfrm>
          <a:prstGeom prst="wedgeRoundRectCallout">
            <a:avLst>
              <a:gd name="adj1" fmla="val -41572"/>
              <a:gd name="adj2" fmla="val -13421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Data is processed in random order </a:t>
            </a:r>
          </a:p>
        </p:txBody>
      </p:sp>
      <p:sp>
        <p:nvSpPr>
          <p:cNvPr id="119" name="TextBox 118">
            <a:extLst>
              <a:ext uri="{FF2B5EF4-FFF2-40B4-BE49-F238E27FC236}">
                <a16:creationId xmlns:a16="http://schemas.microsoft.com/office/drawing/2014/main" id="{50F52FDF-C596-4CD2-ACEE-6DD63FCDCE04}"/>
              </a:ext>
            </a:extLst>
          </p:cNvPr>
          <p:cNvSpPr txBox="1"/>
          <p:nvPr/>
        </p:nvSpPr>
        <p:spPr>
          <a:xfrm>
            <a:off x="3294118" y="4275980"/>
            <a:ext cx="263214" cy="261610"/>
          </a:xfrm>
          <a:prstGeom prst="rect">
            <a:avLst/>
          </a:prstGeom>
          <a:noFill/>
        </p:spPr>
        <p:txBody>
          <a:bodyPr wrap="none" rtlCol="0">
            <a:spAutoFit/>
          </a:bodyPr>
          <a:lstStyle/>
          <a:p>
            <a:pPr algn="l"/>
            <a:r>
              <a:rPr lang="en-US" sz="1100" b="1" dirty="0"/>
              <a:t>1</a:t>
            </a:r>
          </a:p>
        </p:txBody>
      </p:sp>
      <p:sp>
        <p:nvSpPr>
          <p:cNvPr id="120" name="TextBox 119">
            <a:extLst>
              <a:ext uri="{FF2B5EF4-FFF2-40B4-BE49-F238E27FC236}">
                <a16:creationId xmlns:a16="http://schemas.microsoft.com/office/drawing/2014/main" id="{F338B5F6-5C09-4528-82BA-91462703D52C}"/>
              </a:ext>
            </a:extLst>
          </p:cNvPr>
          <p:cNvSpPr txBox="1"/>
          <p:nvPr/>
        </p:nvSpPr>
        <p:spPr>
          <a:xfrm>
            <a:off x="2602492" y="4282805"/>
            <a:ext cx="263214" cy="261610"/>
          </a:xfrm>
          <a:prstGeom prst="rect">
            <a:avLst/>
          </a:prstGeom>
          <a:noFill/>
        </p:spPr>
        <p:txBody>
          <a:bodyPr wrap="none" rtlCol="0">
            <a:spAutoFit/>
          </a:bodyPr>
          <a:lstStyle/>
          <a:p>
            <a:pPr algn="l"/>
            <a:r>
              <a:rPr lang="en-US" sz="1100" b="1" dirty="0"/>
              <a:t>2</a:t>
            </a:r>
          </a:p>
        </p:txBody>
      </p:sp>
      <p:sp>
        <p:nvSpPr>
          <p:cNvPr id="121" name="TextBox 120">
            <a:extLst>
              <a:ext uri="{FF2B5EF4-FFF2-40B4-BE49-F238E27FC236}">
                <a16:creationId xmlns:a16="http://schemas.microsoft.com/office/drawing/2014/main" id="{47679A85-0ECD-4D1C-A1D4-55B70412DDCB}"/>
              </a:ext>
            </a:extLst>
          </p:cNvPr>
          <p:cNvSpPr txBox="1"/>
          <p:nvPr/>
        </p:nvSpPr>
        <p:spPr>
          <a:xfrm>
            <a:off x="6754028" y="4275980"/>
            <a:ext cx="263214" cy="261610"/>
          </a:xfrm>
          <a:prstGeom prst="rect">
            <a:avLst/>
          </a:prstGeom>
          <a:noFill/>
        </p:spPr>
        <p:txBody>
          <a:bodyPr wrap="none" rtlCol="0">
            <a:spAutoFit/>
          </a:bodyPr>
          <a:lstStyle/>
          <a:p>
            <a:pPr algn="l"/>
            <a:r>
              <a:rPr lang="en-US" sz="1100" b="1" dirty="0"/>
              <a:t>4</a:t>
            </a:r>
          </a:p>
        </p:txBody>
      </p:sp>
      <p:sp>
        <p:nvSpPr>
          <p:cNvPr id="122" name="TextBox 121">
            <a:extLst>
              <a:ext uri="{FF2B5EF4-FFF2-40B4-BE49-F238E27FC236}">
                <a16:creationId xmlns:a16="http://schemas.microsoft.com/office/drawing/2014/main" id="{28E1A7EF-6E18-4293-A804-6301FDEADDA4}"/>
              </a:ext>
            </a:extLst>
          </p:cNvPr>
          <p:cNvSpPr txBox="1"/>
          <p:nvPr/>
        </p:nvSpPr>
        <p:spPr>
          <a:xfrm>
            <a:off x="3629950" y="4278030"/>
            <a:ext cx="263214" cy="261610"/>
          </a:xfrm>
          <a:prstGeom prst="rect">
            <a:avLst/>
          </a:prstGeom>
          <a:noFill/>
        </p:spPr>
        <p:txBody>
          <a:bodyPr wrap="none" rtlCol="0">
            <a:spAutoFit/>
          </a:bodyPr>
          <a:lstStyle/>
          <a:p>
            <a:pPr algn="l"/>
            <a:r>
              <a:rPr lang="en-US" sz="1100" b="1" dirty="0"/>
              <a:t>3</a:t>
            </a:r>
          </a:p>
        </p:txBody>
      </p:sp>
      <p:sp>
        <p:nvSpPr>
          <p:cNvPr id="123" name="TextBox 122">
            <a:extLst>
              <a:ext uri="{FF2B5EF4-FFF2-40B4-BE49-F238E27FC236}">
                <a16:creationId xmlns:a16="http://schemas.microsoft.com/office/drawing/2014/main" id="{AC5A4476-534B-4BC8-8789-B17FC906AAD2}"/>
              </a:ext>
            </a:extLst>
          </p:cNvPr>
          <p:cNvSpPr txBox="1"/>
          <p:nvPr/>
        </p:nvSpPr>
        <p:spPr>
          <a:xfrm>
            <a:off x="5699609" y="4275980"/>
            <a:ext cx="263214" cy="261610"/>
          </a:xfrm>
          <a:prstGeom prst="rect">
            <a:avLst/>
          </a:prstGeom>
          <a:noFill/>
        </p:spPr>
        <p:txBody>
          <a:bodyPr wrap="square" rtlCol="0">
            <a:spAutoFit/>
          </a:bodyPr>
          <a:lstStyle/>
          <a:p>
            <a:pPr algn="l"/>
            <a:r>
              <a:rPr lang="en-US" sz="1100" b="1" dirty="0"/>
              <a:t>5</a:t>
            </a:r>
          </a:p>
        </p:txBody>
      </p:sp>
      <p:sp>
        <p:nvSpPr>
          <p:cNvPr id="124" name="TextBox 123">
            <a:extLst>
              <a:ext uri="{FF2B5EF4-FFF2-40B4-BE49-F238E27FC236}">
                <a16:creationId xmlns:a16="http://schemas.microsoft.com/office/drawing/2014/main" id="{618F0190-6C2B-4B0C-B6D3-948170D76C3F}"/>
              </a:ext>
            </a:extLst>
          </p:cNvPr>
          <p:cNvSpPr txBox="1"/>
          <p:nvPr/>
        </p:nvSpPr>
        <p:spPr>
          <a:xfrm>
            <a:off x="3965749" y="4275980"/>
            <a:ext cx="263214" cy="261610"/>
          </a:xfrm>
          <a:prstGeom prst="rect">
            <a:avLst/>
          </a:prstGeom>
          <a:noFill/>
        </p:spPr>
        <p:txBody>
          <a:bodyPr wrap="none" rtlCol="0">
            <a:spAutoFit/>
          </a:bodyPr>
          <a:lstStyle/>
          <a:p>
            <a:pPr algn="l"/>
            <a:r>
              <a:rPr lang="en-US" sz="1100" b="1" dirty="0"/>
              <a:t>6</a:t>
            </a:r>
          </a:p>
        </p:txBody>
      </p:sp>
      <p:sp>
        <p:nvSpPr>
          <p:cNvPr id="125" name="TextBox 124">
            <a:extLst>
              <a:ext uri="{FF2B5EF4-FFF2-40B4-BE49-F238E27FC236}">
                <a16:creationId xmlns:a16="http://schemas.microsoft.com/office/drawing/2014/main" id="{4EBA4CA6-792F-43AD-8229-D3E51621EA52}"/>
              </a:ext>
            </a:extLst>
          </p:cNvPr>
          <p:cNvSpPr txBox="1"/>
          <p:nvPr/>
        </p:nvSpPr>
        <p:spPr>
          <a:xfrm>
            <a:off x="8467749" y="4260868"/>
            <a:ext cx="263214" cy="261610"/>
          </a:xfrm>
          <a:prstGeom prst="rect">
            <a:avLst/>
          </a:prstGeom>
          <a:noFill/>
        </p:spPr>
        <p:txBody>
          <a:bodyPr wrap="none" rtlCol="0">
            <a:spAutoFit/>
          </a:bodyPr>
          <a:lstStyle/>
          <a:p>
            <a:pPr algn="l"/>
            <a:r>
              <a:rPr lang="en-US" sz="1100" b="1" dirty="0"/>
              <a:t>7</a:t>
            </a:r>
          </a:p>
        </p:txBody>
      </p:sp>
      <p:sp>
        <p:nvSpPr>
          <p:cNvPr id="126" name="TextBox 125">
            <a:extLst>
              <a:ext uri="{FF2B5EF4-FFF2-40B4-BE49-F238E27FC236}">
                <a16:creationId xmlns:a16="http://schemas.microsoft.com/office/drawing/2014/main" id="{22861955-3858-4DC6-87DD-F60923F8D6AB}"/>
              </a:ext>
            </a:extLst>
          </p:cNvPr>
          <p:cNvSpPr txBox="1"/>
          <p:nvPr/>
        </p:nvSpPr>
        <p:spPr>
          <a:xfrm>
            <a:off x="5031839" y="4282117"/>
            <a:ext cx="263214" cy="261610"/>
          </a:xfrm>
          <a:prstGeom prst="rect">
            <a:avLst/>
          </a:prstGeom>
          <a:noFill/>
        </p:spPr>
        <p:txBody>
          <a:bodyPr wrap="none" rtlCol="0">
            <a:spAutoFit/>
          </a:bodyPr>
          <a:lstStyle/>
          <a:p>
            <a:pPr algn="l"/>
            <a:r>
              <a:rPr lang="en-US" sz="1100" b="1" dirty="0"/>
              <a:t>8</a:t>
            </a:r>
          </a:p>
        </p:txBody>
      </p:sp>
    </p:spTree>
    <p:extLst>
      <p:ext uri="{BB962C8B-B14F-4D97-AF65-F5344CB8AC3E}">
        <p14:creationId xmlns:p14="http://schemas.microsoft.com/office/powerpoint/2010/main" val="271500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8" grpId="0" animBg="1"/>
      <p:bldP spid="119" grpId="0"/>
      <p:bldP spid="120" grpId="0"/>
      <p:bldP spid="121" grpId="0"/>
      <p:bldP spid="122" grpId="0"/>
      <p:bldP spid="123" grpId="0"/>
      <p:bldP spid="124" grpId="0"/>
      <p:bldP spid="125" grpId="0"/>
      <p:bldP spid="1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AB71B-18D5-4A88-912B-89E329B2F1D0}"/>
              </a:ext>
            </a:extLst>
          </p:cNvPr>
          <p:cNvSpPr>
            <a:spLocks noGrp="1"/>
          </p:cNvSpPr>
          <p:nvPr>
            <p:ph idx="1"/>
          </p:nvPr>
        </p:nvSpPr>
        <p:spPr>
          <a:xfrm>
            <a:off x="456555" y="1554480"/>
            <a:ext cx="11278244" cy="4846320"/>
          </a:xfrm>
        </p:spPr>
        <p:txBody>
          <a:bodyPr/>
          <a:lstStyle/>
          <a:p>
            <a:r>
              <a:rPr lang="en-US" dirty="0"/>
              <a:t>Grainsize = k</a:t>
            </a:r>
          </a:p>
          <a:p>
            <a:r>
              <a:rPr lang="en-US" dirty="0"/>
              <a:t>The </a:t>
            </a:r>
            <a:r>
              <a:rPr lang="en-US" dirty="0" err="1"/>
              <a:t>functor</a:t>
            </a:r>
            <a:r>
              <a:rPr lang="en-US" dirty="0"/>
              <a:t> is copied and applied on each range</a:t>
            </a:r>
          </a:p>
          <a:p>
            <a:endParaRPr lang="en-US" dirty="0"/>
          </a:p>
        </p:txBody>
      </p:sp>
      <p:sp>
        <p:nvSpPr>
          <p:cNvPr id="2" name="Title 1">
            <a:extLst>
              <a:ext uri="{FF2B5EF4-FFF2-40B4-BE49-F238E27FC236}">
                <a16:creationId xmlns:a16="http://schemas.microsoft.com/office/drawing/2014/main" id="{A3106A29-898B-4056-8FB3-DBC611C55979}"/>
              </a:ext>
            </a:extLst>
          </p:cNvPr>
          <p:cNvSpPr>
            <a:spLocks noGrp="1"/>
          </p:cNvSpPr>
          <p:nvPr>
            <p:ph type="title"/>
          </p:nvPr>
        </p:nvSpPr>
        <p:spPr/>
        <p:txBody>
          <a:bodyPr>
            <a:normAutofit/>
          </a:bodyPr>
          <a:lstStyle/>
          <a:p>
            <a:r>
              <a:rPr lang="en-US" dirty="0" err="1"/>
              <a:t>parallel_for</a:t>
            </a:r>
            <a:r>
              <a:rPr lang="en-US" dirty="0"/>
              <a:t>(</a:t>
            </a:r>
            <a:r>
              <a:rPr lang="en-US" dirty="0" err="1"/>
              <a:t>tbb</a:t>
            </a:r>
            <a:r>
              <a:rPr lang="en-US" dirty="0"/>
              <a:t>::</a:t>
            </a:r>
            <a:r>
              <a:rPr lang="en-US" dirty="0" err="1"/>
              <a:t>blocked_range</a:t>
            </a:r>
            <a:r>
              <a:rPr lang="en-US" dirty="0"/>
              <a:t>&lt;&gt;(begin, end, grainsize), fun)</a:t>
            </a:r>
          </a:p>
        </p:txBody>
      </p:sp>
      <p:grpSp>
        <p:nvGrpSpPr>
          <p:cNvPr id="43" name="Group 42">
            <a:extLst>
              <a:ext uri="{FF2B5EF4-FFF2-40B4-BE49-F238E27FC236}">
                <a16:creationId xmlns:a16="http://schemas.microsoft.com/office/drawing/2014/main" id="{21E20EA8-B64F-4397-A0D1-2466101E1BDC}"/>
              </a:ext>
            </a:extLst>
          </p:cNvPr>
          <p:cNvGrpSpPr/>
          <p:nvPr/>
        </p:nvGrpSpPr>
        <p:grpSpPr>
          <a:xfrm>
            <a:off x="1907337" y="4292809"/>
            <a:ext cx="8219299" cy="246832"/>
            <a:chOff x="1520260" y="3977640"/>
            <a:chExt cx="8219299" cy="246832"/>
          </a:xfrm>
        </p:grpSpPr>
        <p:grpSp>
          <p:nvGrpSpPr>
            <p:cNvPr id="22" name="Group 21">
              <a:extLst>
                <a:ext uri="{FF2B5EF4-FFF2-40B4-BE49-F238E27FC236}">
                  <a16:creationId xmlns:a16="http://schemas.microsoft.com/office/drawing/2014/main" id="{20842EBF-220B-4EA7-A2A4-4D9F35063FAC}"/>
                </a:ext>
              </a:extLst>
            </p:cNvPr>
            <p:cNvGrpSpPr/>
            <p:nvPr/>
          </p:nvGrpSpPr>
          <p:grpSpPr>
            <a:xfrm>
              <a:off x="1520260" y="3977640"/>
              <a:ext cx="4058694" cy="246832"/>
              <a:chOff x="2816128" y="3680039"/>
              <a:chExt cx="4058694" cy="246832"/>
            </a:xfrm>
          </p:grpSpPr>
          <p:grpSp>
            <p:nvGrpSpPr>
              <p:cNvPr id="12" name="Group 11">
                <a:extLst>
                  <a:ext uri="{FF2B5EF4-FFF2-40B4-BE49-F238E27FC236}">
                    <a16:creationId xmlns:a16="http://schemas.microsoft.com/office/drawing/2014/main" id="{7190C388-498A-473F-8C62-0BC6F63502D6}"/>
                  </a:ext>
                </a:extLst>
              </p:cNvPr>
              <p:cNvGrpSpPr/>
              <p:nvPr/>
            </p:nvGrpSpPr>
            <p:grpSpPr>
              <a:xfrm>
                <a:off x="2816128" y="3680039"/>
                <a:ext cx="1990547" cy="246832"/>
                <a:chOff x="2816128" y="3680039"/>
                <a:chExt cx="1990547" cy="246832"/>
              </a:xfrm>
            </p:grpSpPr>
            <p:grpSp>
              <p:nvGrpSpPr>
                <p:cNvPr id="7" name="Group 6">
                  <a:extLst>
                    <a:ext uri="{FF2B5EF4-FFF2-40B4-BE49-F238E27FC236}">
                      <a16:creationId xmlns:a16="http://schemas.microsoft.com/office/drawing/2014/main" id="{BCF10DF4-54FF-4539-86BD-DD8A53E272DB}"/>
                    </a:ext>
                  </a:extLst>
                </p:cNvPr>
                <p:cNvGrpSpPr/>
                <p:nvPr/>
              </p:nvGrpSpPr>
              <p:grpSpPr>
                <a:xfrm>
                  <a:off x="2816128" y="3680039"/>
                  <a:ext cx="944318" cy="246832"/>
                  <a:chOff x="2816128" y="3680039"/>
                  <a:chExt cx="944318" cy="246832"/>
                </a:xfrm>
              </p:grpSpPr>
              <p:sp>
                <p:nvSpPr>
                  <p:cNvPr id="4" name="Rectangle 3">
                    <a:extLst>
                      <a:ext uri="{FF2B5EF4-FFF2-40B4-BE49-F238E27FC236}">
                        <a16:creationId xmlns:a16="http://schemas.microsoft.com/office/drawing/2014/main" id="{F6718C63-698B-44E6-A95F-982969CC9301}"/>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5" name="Rectangle 4">
                    <a:extLst>
                      <a:ext uri="{FF2B5EF4-FFF2-40B4-BE49-F238E27FC236}">
                        <a16:creationId xmlns:a16="http://schemas.microsoft.com/office/drawing/2014/main" id="{7C601D30-F355-42CE-8417-B52220E311BB}"/>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6" name="Rectangle 5">
                    <a:extLst>
                      <a:ext uri="{FF2B5EF4-FFF2-40B4-BE49-F238E27FC236}">
                        <a16:creationId xmlns:a16="http://schemas.microsoft.com/office/drawing/2014/main" id="{82F673EF-CF2D-488B-A8F8-00C4DFF836AB}"/>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nvGrpSpPr>
                <p:cNvPr id="8" name="Group 7">
                  <a:extLst>
                    <a:ext uri="{FF2B5EF4-FFF2-40B4-BE49-F238E27FC236}">
                      <a16:creationId xmlns:a16="http://schemas.microsoft.com/office/drawing/2014/main" id="{3B8DBB43-A4C3-4141-8EDC-1258BC311AE9}"/>
                    </a:ext>
                  </a:extLst>
                </p:cNvPr>
                <p:cNvGrpSpPr/>
                <p:nvPr/>
              </p:nvGrpSpPr>
              <p:grpSpPr>
                <a:xfrm>
                  <a:off x="3862357" y="3680039"/>
                  <a:ext cx="944318" cy="246832"/>
                  <a:chOff x="2816128" y="3680039"/>
                  <a:chExt cx="944318" cy="246832"/>
                </a:xfrm>
              </p:grpSpPr>
              <p:sp>
                <p:nvSpPr>
                  <p:cNvPr id="9" name="Rectangle 8">
                    <a:extLst>
                      <a:ext uri="{FF2B5EF4-FFF2-40B4-BE49-F238E27FC236}">
                        <a16:creationId xmlns:a16="http://schemas.microsoft.com/office/drawing/2014/main" id="{F2DF8711-D082-41D9-B76C-7405CA5FEC13}"/>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0" name="Rectangle 9">
                    <a:extLst>
                      <a:ext uri="{FF2B5EF4-FFF2-40B4-BE49-F238E27FC236}">
                        <a16:creationId xmlns:a16="http://schemas.microsoft.com/office/drawing/2014/main" id="{8877CCC7-2A72-4E03-AE7A-628C74AB355D}"/>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a:p>
                </p:txBody>
              </p:sp>
              <p:sp>
                <p:nvSpPr>
                  <p:cNvPr id="11" name="Rectangle 10">
                    <a:extLst>
                      <a:ext uri="{FF2B5EF4-FFF2-40B4-BE49-F238E27FC236}">
                        <a16:creationId xmlns:a16="http://schemas.microsoft.com/office/drawing/2014/main" id="{C9C7D0B3-9E28-472E-98E6-5022471B1ED1}"/>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grpSp>
            <p:nvGrpSpPr>
              <p:cNvPr id="13" name="Group 12">
                <a:extLst>
                  <a:ext uri="{FF2B5EF4-FFF2-40B4-BE49-F238E27FC236}">
                    <a16:creationId xmlns:a16="http://schemas.microsoft.com/office/drawing/2014/main" id="{07D1B42A-39BC-4746-9D63-EB6A13804650}"/>
                  </a:ext>
                </a:extLst>
              </p:cNvPr>
              <p:cNvGrpSpPr/>
              <p:nvPr/>
            </p:nvGrpSpPr>
            <p:grpSpPr>
              <a:xfrm>
                <a:off x="4884275" y="3680039"/>
                <a:ext cx="1990547" cy="246832"/>
                <a:chOff x="2816128" y="3680039"/>
                <a:chExt cx="1990547" cy="246832"/>
              </a:xfrm>
            </p:grpSpPr>
            <p:grpSp>
              <p:nvGrpSpPr>
                <p:cNvPr id="14" name="Group 13">
                  <a:extLst>
                    <a:ext uri="{FF2B5EF4-FFF2-40B4-BE49-F238E27FC236}">
                      <a16:creationId xmlns:a16="http://schemas.microsoft.com/office/drawing/2014/main" id="{D9082722-9D35-4C52-A2E8-9E3477D02E6D}"/>
                    </a:ext>
                  </a:extLst>
                </p:cNvPr>
                <p:cNvGrpSpPr/>
                <p:nvPr/>
              </p:nvGrpSpPr>
              <p:grpSpPr>
                <a:xfrm>
                  <a:off x="2816128" y="3680039"/>
                  <a:ext cx="944318" cy="246832"/>
                  <a:chOff x="2816128" y="3680039"/>
                  <a:chExt cx="944318" cy="246832"/>
                </a:xfrm>
              </p:grpSpPr>
              <p:sp>
                <p:nvSpPr>
                  <p:cNvPr id="19" name="Rectangle 18">
                    <a:extLst>
                      <a:ext uri="{FF2B5EF4-FFF2-40B4-BE49-F238E27FC236}">
                        <a16:creationId xmlns:a16="http://schemas.microsoft.com/office/drawing/2014/main" id="{6210EE04-D12D-4B22-889B-9C92B9F03114}"/>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0" name="Rectangle 19">
                    <a:extLst>
                      <a:ext uri="{FF2B5EF4-FFF2-40B4-BE49-F238E27FC236}">
                        <a16:creationId xmlns:a16="http://schemas.microsoft.com/office/drawing/2014/main" id="{BEA3C1C1-C788-4C25-AE8F-FBB3F120ABA2}"/>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1" name="Rectangle 20">
                    <a:extLst>
                      <a:ext uri="{FF2B5EF4-FFF2-40B4-BE49-F238E27FC236}">
                        <a16:creationId xmlns:a16="http://schemas.microsoft.com/office/drawing/2014/main" id="{BFBE41DC-F520-4550-994A-CE1621577DC2}"/>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nvGrpSpPr>
                <p:cNvPr id="15" name="Group 14">
                  <a:extLst>
                    <a:ext uri="{FF2B5EF4-FFF2-40B4-BE49-F238E27FC236}">
                      <a16:creationId xmlns:a16="http://schemas.microsoft.com/office/drawing/2014/main" id="{552C7C4B-5513-4145-A1AD-D3DC37BBE86F}"/>
                    </a:ext>
                  </a:extLst>
                </p:cNvPr>
                <p:cNvGrpSpPr/>
                <p:nvPr/>
              </p:nvGrpSpPr>
              <p:grpSpPr>
                <a:xfrm>
                  <a:off x="3862357" y="3680039"/>
                  <a:ext cx="944318" cy="246832"/>
                  <a:chOff x="2816128" y="3680039"/>
                  <a:chExt cx="944318" cy="246832"/>
                </a:xfrm>
              </p:grpSpPr>
              <p:sp>
                <p:nvSpPr>
                  <p:cNvPr id="16" name="Rectangle 15">
                    <a:extLst>
                      <a:ext uri="{FF2B5EF4-FFF2-40B4-BE49-F238E27FC236}">
                        <a16:creationId xmlns:a16="http://schemas.microsoft.com/office/drawing/2014/main" id="{2CE3C09E-7A2B-4808-A463-608032AF94B0}"/>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7" name="Rectangle 16">
                    <a:extLst>
                      <a:ext uri="{FF2B5EF4-FFF2-40B4-BE49-F238E27FC236}">
                        <a16:creationId xmlns:a16="http://schemas.microsoft.com/office/drawing/2014/main" id="{3321AA7C-6969-46A6-8D15-DD65E56007E8}"/>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18" name="Rectangle 17">
                    <a:extLst>
                      <a:ext uri="{FF2B5EF4-FFF2-40B4-BE49-F238E27FC236}">
                        <a16:creationId xmlns:a16="http://schemas.microsoft.com/office/drawing/2014/main" id="{7EAD879B-D378-4D13-B117-E534F0CC79A6}"/>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grpSp>
        <p:grpSp>
          <p:nvGrpSpPr>
            <p:cNvPr id="23" name="Group 22">
              <a:extLst>
                <a:ext uri="{FF2B5EF4-FFF2-40B4-BE49-F238E27FC236}">
                  <a16:creationId xmlns:a16="http://schemas.microsoft.com/office/drawing/2014/main" id="{D8C4EDD3-D593-4BCF-8822-FA5E39BF2663}"/>
                </a:ext>
              </a:extLst>
            </p:cNvPr>
            <p:cNvGrpSpPr/>
            <p:nvPr/>
          </p:nvGrpSpPr>
          <p:grpSpPr>
            <a:xfrm>
              <a:off x="5680865" y="3977640"/>
              <a:ext cx="4058694" cy="246832"/>
              <a:chOff x="2816128" y="3680039"/>
              <a:chExt cx="4058694" cy="246832"/>
            </a:xfrm>
          </p:grpSpPr>
          <p:grpSp>
            <p:nvGrpSpPr>
              <p:cNvPr id="24" name="Group 23">
                <a:extLst>
                  <a:ext uri="{FF2B5EF4-FFF2-40B4-BE49-F238E27FC236}">
                    <a16:creationId xmlns:a16="http://schemas.microsoft.com/office/drawing/2014/main" id="{F0FD8474-7818-493E-AF2E-116CDC407F51}"/>
                  </a:ext>
                </a:extLst>
              </p:cNvPr>
              <p:cNvGrpSpPr/>
              <p:nvPr/>
            </p:nvGrpSpPr>
            <p:grpSpPr>
              <a:xfrm>
                <a:off x="2816128" y="3680039"/>
                <a:ext cx="1990547" cy="246832"/>
                <a:chOff x="2816128" y="3680039"/>
                <a:chExt cx="1990547" cy="246832"/>
              </a:xfrm>
            </p:grpSpPr>
            <p:grpSp>
              <p:nvGrpSpPr>
                <p:cNvPr id="34" name="Group 33">
                  <a:extLst>
                    <a:ext uri="{FF2B5EF4-FFF2-40B4-BE49-F238E27FC236}">
                      <a16:creationId xmlns:a16="http://schemas.microsoft.com/office/drawing/2014/main" id="{E9CFCFF9-0E59-4B1E-8AD8-AE3D854A933D}"/>
                    </a:ext>
                  </a:extLst>
                </p:cNvPr>
                <p:cNvGrpSpPr/>
                <p:nvPr/>
              </p:nvGrpSpPr>
              <p:grpSpPr>
                <a:xfrm>
                  <a:off x="2816128" y="3680039"/>
                  <a:ext cx="944318" cy="246832"/>
                  <a:chOff x="2816128" y="3680039"/>
                  <a:chExt cx="944318" cy="246832"/>
                </a:xfrm>
              </p:grpSpPr>
              <p:sp>
                <p:nvSpPr>
                  <p:cNvPr id="39" name="Rectangle 38">
                    <a:extLst>
                      <a:ext uri="{FF2B5EF4-FFF2-40B4-BE49-F238E27FC236}">
                        <a16:creationId xmlns:a16="http://schemas.microsoft.com/office/drawing/2014/main" id="{F4422CAD-C083-432E-B8CA-D4DAA694FF05}"/>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40" name="Rectangle 39">
                    <a:extLst>
                      <a:ext uri="{FF2B5EF4-FFF2-40B4-BE49-F238E27FC236}">
                        <a16:creationId xmlns:a16="http://schemas.microsoft.com/office/drawing/2014/main" id="{D62FA3D2-EB54-44D7-9DAC-5BDA7A16312D}"/>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41" name="Rectangle 40">
                    <a:extLst>
                      <a:ext uri="{FF2B5EF4-FFF2-40B4-BE49-F238E27FC236}">
                        <a16:creationId xmlns:a16="http://schemas.microsoft.com/office/drawing/2014/main" id="{7B4E1FB0-AB86-4884-A0C9-3BC90303EFD5}"/>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nvGrpSpPr>
                <p:cNvPr id="35" name="Group 34">
                  <a:extLst>
                    <a:ext uri="{FF2B5EF4-FFF2-40B4-BE49-F238E27FC236}">
                      <a16:creationId xmlns:a16="http://schemas.microsoft.com/office/drawing/2014/main" id="{746FD7DE-598A-4580-8E55-B74B1767D007}"/>
                    </a:ext>
                  </a:extLst>
                </p:cNvPr>
                <p:cNvGrpSpPr/>
                <p:nvPr/>
              </p:nvGrpSpPr>
              <p:grpSpPr>
                <a:xfrm>
                  <a:off x="3862357" y="3680039"/>
                  <a:ext cx="944318" cy="246832"/>
                  <a:chOff x="2816128" y="3680039"/>
                  <a:chExt cx="944318" cy="246832"/>
                </a:xfrm>
              </p:grpSpPr>
              <p:sp>
                <p:nvSpPr>
                  <p:cNvPr id="36" name="Rectangle 35">
                    <a:extLst>
                      <a:ext uri="{FF2B5EF4-FFF2-40B4-BE49-F238E27FC236}">
                        <a16:creationId xmlns:a16="http://schemas.microsoft.com/office/drawing/2014/main" id="{4EDF6CB6-1275-45A6-9526-DDA89D16058B}"/>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7" name="Rectangle 36">
                    <a:extLst>
                      <a:ext uri="{FF2B5EF4-FFF2-40B4-BE49-F238E27FC236}">
                        <a16:creationId xmlns:a16="http://schemas.microsoft.com/office/drawing/2014/main" id="{A503EB8B-8EF2-45B8-AF7A-C1E658979190}"/>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8" name="Rectangle 37">
                    <a:extLst>
                      <a:ext uri="{FF2B5EF4-FFF2-40B4-BE49-F238E27FC236}">
                        <a16:creationId xmlns:a16="http://schemas.microsoft.com/office/drawing/2014/main" id="{14A3E493-09D1-44C4-B149-225BB43ECC1C}"/>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grpSp>
            <p:nvGrpSpPr>
              <p:cNvPr id="25" name="Group 24">
                <a:extLst>
                  <a:ext uri="{FF2B5EF4-FFF2-40B4-BE49-F238E27FC236}">
                    <a16:creationId xmlns:a16="http://schemas.microsoft.com/office/drawing/2014/main" id="{2ACE2ADF-9EAB-4E52-A39E-1FB78122C6C2}"/>
                  </a:ext>
                </a:extLst>
              </p:cNvPr>
              <p:cNvGrpSpPr/>
              <p:nvPr/>
            </p:nvGrpSpPr>
            <p:grpSpPr>
              <a:xfrm>
                <a:off x="4884275" y="3680039"/>
                <a:ext cx="1990547" cy="246832"/>
                <a:chOff x="2816128" y="3680039"/>
                <a:chExt cx="1990547" cy="246832"/>
              </a:xfrm>
            </p:grpSpPr>
            <p:grpSp>
              <p:nvGrpSpPr>
                <p:cNvPr id="26" name="Group 25">
                  <a:extLst>
                    <a:ext uri="{FF2B5EF4-FFF2-40B4-BE49-F238E27FC236}">
                      <a16:creationId xmlns:a16="http://schemas.microsoft.com/office/drawing/2014/main" id="{F34BCBCF-4D8F-4E23-B27E-95239C44A407}"/>
                    </a:ext>
                  </a:extLst>
                </p:cNvPr>
                <p:cNvGrpSpPr/>
                <p:nvPr/>
              </p:nvGrpSpPr>
              <p:grpSpPr>
                <a:xfrm>
                  <a:off x="2816128" y="3680039"/>
                  <a:ext cx="944318" cy="246832"/>
                  <a:chOff x="2816128" y="3680039"/>
                  <a:chExt cx="944318" cy="246832"/>
                </a:xfrm>
              </p:grpSpPr>
              <p:sp>
                <p:nvSpPr>
                  <p:cNvPr id="31" name="Rectangle 30">
                    <a:extLst>
                      <a:ext uri="{FF2B5EF4-FFF2-40B4-BE49-F238E27FC236}">
                        <a16:creationId xmlns:a16="http://schemas.microsoft.com/office/drawing/2014/main" id="{4CF41913-4959-4A77-A3FB-5659593C37B6}"/>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2" name="Rectangle 31">
                    <a:extLst>
                      <a:ext uri="{FF2B5EF4-FFF2-40B4-BE49-F238E27FC236}">
                        <a16:creationId xmlns:a16="http://schemas.microsoft.com/office/drawing/2014/main" id="{54047D55-7905-40FD-A240-C3D69092CA65}"/>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3" name="Rectangle 32">
                    <a:extLst>
                      <a:ext uri="{FF2B5EF4-FFF2-40B4-BE49-F238E27FC236}">
                        <a16:creationId xmlns:a16="http://schemas.microsoft.com/office/drawing/2014/main" id="{0130D127-0DB5-40F8-A8CF-4EBC6C86FBA9}"/>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nvGrpSpPr>
                <p:cNvPr id="27" name="Group 26">
                  <a:extLst>
                    <a:ext uri="{FF2B5EF4-FFF2-40B4-BE49-F238E27FC236}">
                      <a16:creationId xmlns:a16="http://schemas.microsoft.com/office/drawing/2014/main" id="{21AF1E6C-18BD-4087-A8B6-8066AC9860E5}"/>
                    </a:ext>
                  </a:extLst>
                </p:cNvPr>
                <p:cNvGrpSpPr/>
                <p:nvPr/>
              </p:nvGrpSpPr>
              <p:grpSpPr>
                <a:xfrm>
                  <a:off x="3862357" y="3680039"/>
                  <a:ext cx="944318" cy="246832"/>
                  <a:chOff x="2816128" y="3680039"/>
                  <a:chExt cx="944318" cy="246832"/>
                </a:xfrm>
              </p:grpSpPr>
              <p:sp>
                <p:nvSpPr>
                  <p:cNvPr id="28" name="Rectangle 27">
                    <a:extLst>
                      <a:ext uri="{FF2B5EF4-FFF2-40B4-BE49-F238E27FC236}">
                        <a16:creationId xmlns:a16="http://schemas.microsoft.com/office/drawing/2014/main" id="{9F67DD89-32A9-486A-ACB2-C1B4805DEA80}"/>
                      </a:ext>
                    </a:extLst>
                  </p:cNvPr>
                  <p:cNvSpPr/>
                  <p:nvPr/>
                </p:nvSpPr>
                <p:spPr>
                  <a:xfrm>
                    <a:off x="2816128"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29" name="Rectangle 28">
                    <a:extLst>
                      <a:ext uri="{FF2B5EF4-FFF2-40B4-BE49-F238E27FC236}">
                        <a16:creationId xmlns:a16="http://schemas.microsoft.com/office/drawing/2014/main" id="{46844D9E-CFAB-4DEB-8F3A-E8ECD1147E4A}"/>
                      </a:ext>
                    </a:extLst>
                  </p:cNvPr>
                  <p:cNvSpPr/>
                  <p:nvPr/>
                </p:nvSpPr>
                <p:spPr>
                  <a:xfrm>
                    <a:off x="3164871"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0" name="Rectangle 29">
                    <a:extLst>
                      <a:ext uri="{FF2B5EF4-FFF2-40B4-BE49-F238E27FC236}">
                        <a16:creationId xmlns:a16="http://schemas.microsoft.com/office/drawing/2014/main" id="{6B82F6A0-00B8-4B9A-ADD7-B9F0FC0DADBF}"/>
                      </a:ext>
                    </a:extLst>
                  </p:cNvPr>
                  <p:cNvSpPr/>
                  <p:nvPr/>
                </p:nvSpPr>
                <p:spPr>
                  <a:xfrm>
                    <a:off x="3513614" y="3680039"/>
                    <a:ext cx="246832" cy="2468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grpSp>
          </p:grpSp>
        </p:grpSp>
      </p:grpSp>
      <p:sp>
        <p:nvSpPr>
          <p:cNvPr id="46" name="TextBox 45">
            <a:extLst>
              <a:ext uri="{FF2B5EF4-FFF2-40B4-BE49-F238E27FC236}">
                <a16:creationId xmlns:a16="http://schemas.microsoft.com/office/drawing/2014/main" id="{174C66A5-7E25-4529-9022-3070B7289416}"/>
              </a:ext>
            </a:extLst>
          </p:cNvPr>
          <p:cNvSpPr txBox="1"/>
          <p:nvPr/>
        </p:nvSpPr>
        <p:spPr>
          <a:xfrm>
            <a:off x="647214" y="3266951"/>
            <a:ext cx="966931" cy="369332"/>
          </a:xfrm>
          <a:prstGeom prst="rect">
            <a:avLst/>
          </a:prstGeom>
          <a:noFill/>
        </p:spPr>
        <p:txBody>
          <a:bodyPr wrap="none" rtlCol="0">
            <a:spAutoFit/>
          </a:bodyPr>
          <a:lstStyle/>
          <a:p>
            <a:pPr algn="l"/>
            <a:r>
              <a:rPr lang="en-US" dirty="0"/>
              <a:t>thread1</a:t>
            </a:r>
          </a:p>
        </p:txBody>
      </p:sp>
      <p:sp>
        <p:nvSpPr>
          <p:cNvPr id="47" name="TextBox 46">
            <a:extLst>
              <a:ext uri="{FF2B5EF4-FFF2-40B4-BE49-F238E27FC236}">
                <a16:creationId xmlns:a16="http://schemas.microsoft.com/office/drawing/2014/main" id="{7F6B5BEB-867D-42A4-A5EE-5ABAEF064D8D}"/>
              </a:ext>
            </a:extLst>
          </p:cNvPr>
          <p:cNvSpPr txBox="1"/>
          <p:nvPr/>
        </p:nvSpPr>
        <p:spPr>
          <a:xfrm>
            <a:off x="647214" y="5114620"/>
            <a:ext cx="966931" cy="369332"/>
          </a:xfrm>
          <a:prstGeom prst="rect">
            <a:avLst/>
          </a:prstGeom>
          <a:noFill/>
        </p:spPr>
        <p:txBody>
          <a:bodyPr wrap="none" rtlCol="0">
            <a:spAutoFit/>
          </a:bodyPr>
          <a:lstStyle/>
          <a:p>
            <a:pPr algn="l"/>
            <a:r>
              <a:rPr lang="en-US" dirty="0"/>
              <a:t>thread2</a:t>
            </a:r>
          </a:p>
        </p:txBody>
      </p:sp>
      <p:cxnSp>
        <p:nvCxnSpPr>
          <p:cNvPr id="49" name="Straight Arrow Connector 48">
            <a:extLst>
              <a:ext uri="{FF2B5EF4-FFF2-40B4-BE49-F238E27FC236}">
                <a16:creationId xmlns:a16="http://schemas.microsoft.com/office/drawing/2014/main" id="{5B00B0B1-AEF6-4766-8DEA-6646FE673738}"/>
              </a:ext>
            </a:extLst>
          </p:cNvPr>
          <p:cNvCxnSpPr>
            <a:cxnSpLocks/>
            <a:stCxn id="46" idx="3"/>
          </p:cNvCxnSpPr>
          <p:nvPr/>
        </p:nvCxnSpPr>
        <p:spPr>
          <a:xfrm>
            <a:off x="1614145" y="3451617"/>
            <a:ext cx="8803283" cy="153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A1554BC-8B03-4F28-B3D5-E44DAE8775F9}"/>
              </a:ext>
            </a:extLst>
          </p:cNvPr>
          <p:cNvCxnSpPr>
            <a:cxnSpLocks/>
            <a:stCxn id="47" idx="3"/>
          </p:cNvCxnSpPr>
          <p:nvPr/>
        </p:nvCxnSpPr>
        <p:spPr>
          <a:xfrm>
            <a:off x="1614145" y="5299286"/>
            <a:ext cx="8803283" cy="153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5979635-FEDD-43D4-899D-4FF969B5C6B5}"/>
              </a:ext>
            </a:extLst>
          </p:cNvPr>
          <p:cNvCxnSpPr>
            <a:cxnSpLocks/>
            <a:stCxn id="46" idx="3"/>
          </p:cNvCxnSpPr>
          <p:nvPr/>
        </p:nvCxnSpPr>
        <p:spPr>
          <a:xfrm>
            <a:off x="1614145" y="3451617"/>
            <a:ext cx="1811580" cy="824363"/>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05DF8436-4623-4F77-BBB5-9EC6E55FEB93}"/>
              </a:ext>
            </a:extLst>
          </p:cNvPr>
          <p:cNvCxnSpPr>
            <a:cxnSpLocks/>
          </p:cNvCxnSpPr>
          <p:nvPr/>
        </p:nvCxnSpPr>
        <p:spPr>
          <a:xfrm flipV="1">
            <a:off x="3425725" y="3429000"/>
            <a:ext cx="540025" cy="84698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id="{05A95363-05F5-468E-B5EA-5BD6BA1E3F77}"/>
              </a:ext>
            </a:extLst>
          </p:cNvPr>
          <p:cNvCxnSpPr>
            <a:cxnSpLocks/>
            <a:endCxn id="37" idx="0"/>
          </p:cNvCxnSpPr>
          <p:nvPr/>
        </p:nvCxnSpPr>
        <p:spPr>
          <a:xfrm>
            <a:off x="3965749" y="3474700"/>
            <a:ext cx="3620581" cy="818109"/>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B345AD27-97BE-4D0D-A441-07B5F288A323}"/>
              </a:ext>
            </a:extLst>
          </p:cNvPr>
          <p:cNvCxnSpPr>
            <a:cxnSpLocks/>
          </p:cNvCxnSpPr>
          <p:nvPr/>
        </p:nvCxnSpPr>
        <p:spPr>
          <a:xfrm flipV="1">
            <a:off x="7548027" y="3467007"/>
            <a:ext cx="1183637" cy="82421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7" name="Straight Arrow Connector 86">
            <a:extLst>
              <a:ext uri="{FF2B5EF4-FFF2-40B4-BE49-F238E27FC236}">
                <a16:creationId xmlns:a16="http://schemas.microsoft.com/office/drawing/2014/main" id="{4447B54E-34C3-407E-90C3-17C5D9D0DE11}"/>
              </a:ext>
            </a:extLst>
          </p:cNvPr>
          <p:cNvCxnSpPr>
            <a:cxnSpLocks/>
            <a:stCxn id="47" idx="3"/>
          </p:cNvCxnSpPr>
          <p:nvPr/>
        </p:nvCxnSpPr>
        <p:spPr>
          <a:xfrm flipV="1">
            <a:off x="1614145" y="4549662"/>
            <a:ext cx="4585695" cy="749624"/>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4B13EF3E-4884-45BA-B903-6423B31AC2E6}"/>
              </a:ext>
            </a:extLst>
          </p:cNvPr>
          <p:cNvCxnSpPr>
            <a:cxnSpLocks/>
            <a:endCxn id="4" idx="2"/>
          </p:cNvCxnSpPr>
          <p:nvPr/>
        </p:nvCxnSpPr>
        <p:spPr>
          <a:xfrm flipH="1" flipV="1">
            <a:off x="2030753" y="4539641"/>
            <a:ext cx="2621566" cy="759645"/>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Straight Arrow Connector 109">
            <a:extLst>
              <a:ext uri="{FF2B5EF4-FFF2-40B4-BE49-F238E27FC236}">
                <a16:creationId xmlns:a16="http://schemas.microsoft.com/office/drawing/2014/main" id="{F744C87A-17B3-4D56-BCD1-89C142580124}"/>
              </a:ext>
            </a:extLst>
          </p:cNvPr>
          <p:cNvCxnSpPr>
            <a:cxnSpLocks/>
          </p:cNvCxnSpPr>
          <p:nvPr/>
        </p:nvCxnSpPr>
        <p:spPr>
          <a:xfrm flipH="1">
            <a:off x="4653049" y="4548223"/>
            <a:ext cx="1538310" cy="75820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6" name="Speech Bubble: Rectangle with Corners Rounded 115">
            <a:extLst>
              <a:ext uri="{FF2B5EF4-FFF2-40B4-BE49-F238E27FC236}">
                <a16:creationId xmlns:a16="http://schemas.microsoft.com/office/drawing/2014/main" id="{0C16B393-BB99-4369-84B9-AA18DD5EDD7F}"/>
              </a:ext>
            </a:extLst>
          </p:cNvPr>
          <p:cNvSpPr/>
          <p:nvPr/>
        </p:nvSpPr>
        <p:spPr>
          <a:xfrm>
            <a:off x="5529962" y="1168366"/>
            <a:ext cx="3201702" cy="742663"/>
          </a:xfrm>
          <a:prstGeom prst="wedgeRoundRectCallout">
            <a:avLst>
              <a:gd name="adj1" fmla="val -67177"/>
              <a:gd name="adj2" fmla="val 5930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The </a:t>
            </a:r>
            <a:r>
              <a:rPr lang="en-US" dirty="0" err="1"/>
              <a:t>functor’s</a:t>
            </a:r>
            <a:r>
              <a:rPr lang="en-US" dirty="0"/>
              <a:t> data members is local to the thread</a:t>
            </a:r>
          </a:p>
        </p:txBody>
      </p:sp>
      <p:sp>
        <p:nvSpPr>
          <p:cNvPr id="117" name="Speech Bubble: Rectangle with Corners Rounded 116">
            <a:extLst>
              <a:ext uri="{FF2B5EF4-FFF2-40B4-BE49-F238E27FC236}">
                <a16:creationId xmlns:a16="http://schemas.microsoft.com/office/drawing/2014/main" id="{2EB7E41D-E8AE-4A0D-A465-E21218001996}"/>
              </a:ext>
            </a:extLst>
          </p:cNvPr>
          <p:cNvSpPr/>
          <p:nvPr/>
        </p:nvSpPr>
        <p:spPr>
          <a:xfrm>
            <a:off x="6612281" y="2365900"/>
            <a:ext cx="3294448" cy="693056"/>
          </a:xfrm>
          <a:prstGeom prst="wedgeRoundRectCallout">
            <a:avLst>
              <a:gd name="adj1" fmla="val -41659"/>
              <a:gd name="adj2" fmla="val 10687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Each thread jump randomly from one range to the next</a:t>
            </a:r>
          </a:p>
        </p:txBody>
      </p:sp>
      <p:sp>
        <p:nvSpPr>
          <p:cNvPr id="118" name="Speech Bubble: Rectangle with Corners Rounded 117">
            <a:extLst>
              <a:ext uri="{FF2B5EF4-FFF2-40B4-BE49-F238E27FC236}">
                <a16:creationId xmlns:a16="http://schemas.microsoft.com/office/drawing/2014/main" id="{E7DFA046-43B3-4C53-AFA9-80EF132B4067}"/>
              </a:ext>
            </a:extLst>
          </p:cNvPr>
          <p:cNvSpPr/>
          <p:nvPr/>
        </p:nvSpPr>
        <p:spPr>
          <a:xfrm>
            <a:off x="6472764" y="5678864"/>
            <a:ext cx="4364577" cy="395456"/>
          </a:xfrm>
          <a:prstGeom prst="wedgeRoundRectCallout">
            <a:avLst>
              <a:gd name="adj1" fmla="val -41572"/>
              <a:gd name="adj2" fmla="val -13421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Data is processed in quasi random order </a:t>
            </a:r>
          </a:p>
        </p:txBody>
      </p:sp>
      <p:sp>
        <p:nvSpPr>
          <p:cNvPr id="82" name="TextBox 81">
            <a:extLst>
              <a:ext uri="{FF2B5EF4-FFF2-40B4-BE49-F238E27FC236}">
                <a16:creationId xmlns:a16="http://schemas.microsoft.com/office/drawing/2014/main" id="{354E8DF4-B56A-4F8E-AA77-FC75CCB89C63}"/>
              </a:ext>
            </a:extLst>
          </p:cNvPr>
          <p:cNvSpPr txBox="1"/>
          <p:nvPr/>
        </p:nvSpPr>
        <p:spPr>
          <a:xfrm>
            <a:off x="3297125" y="4288052"/>
            <a:ext cx="1390468" cy="261610"/>
          </a:xfrm>
          <a:prstGeom prst="rect">
            <a:avLst/>
          </a:prstGeom>
          <a:noFill/>
        </p:spPr>
        <p:txBody>
          <a:bodyPr wrap="square" rtlCol="0">
            <a:spAutoFit/>
          </a:bodyPr>
          <a:lstStyle/>
          <a:p>
            <a:pPr algn="l"/>
            <a:r>
              <a:rPr lang="en-US" sz="1100" b="1" dirty="0"/>
              <a:t>1       2       3      4</a:t>
            </a:r>
          </a:p>
        </p:txBody>
      </p:sp>
      <p:sp>
        <p:nvSpPr>
          <p:cNvPr id="83" name="TextBox 82">
            <a:extLst>
              <a:ext uri="{FF2B5EF4-FFF2-40B4-BE49-F238E27FC236}">
                <a16:creationId xmlns:a16="http://schemas.microsoft.com/office/drawing/2014/main" id="{40C86CF1-E799-4803-B37F-DEE21280D7A6}"/>
              </a:ext>
            </a:extLst>
          </p:cNvPr>
          <p:cNvSpPr txBox="1"/>
          <p:nvPr/>
        </p:nvSpPr>
        <p:spPr>
          <a:xfrm>
            <a:off x="6048078" y="4295194"/>
            <a:ext cx="1390468" cy="261610"/>
          </a:xfrm>
          <a:prstGeom prst="rect">
            <a:avLst/>
          </a:prstGeom>
          <a:noFill/>
        </p:spPr>
        <p:txBody>
          <a:bodyPr wrap="square" rtlCol="0">
            <a:spAutoFit/>
          </a:bodyPr>
          <a:lstStyle/>
          <a:p>
            <a:pPr algn="l"/>
            <a:r>
              <a:rPr lang="en-US" sz="1100" b="1" dirty="0"/>
              <a:t>5        6       7      8</a:t>
            </a:r>
          </a:p>
        </p:txBody>
      </p:sp>
      <p:sp>
        <p:nvSpPr>
          <p:cNvPr id="92" name="TextBox 91">
            <a:extLst>
              <a:ext uri="{FF2B5EF4-FFF2-40B4-BE49-F238E27FC236}">
                <a16:creationId xmlns:a16="http://schemas.microsoft.com/office/drawing/2014/main" id="{2CBFE1AE-02B7-40CA-813C-8E447EC8A6C4}"/>
              </a:ext>
            </a:extLst>
          </p:cNvPr>
          <p:cNvSpPr txBox="1"/>
          <p:nvPr/>
        </p:nvSpPr>
        <p:spPr>
          <a:xfrm>
            <a:off x="1867833" y="4283042"/>
            <a:ext cx="1533523" cy="261610"/>
          </a:xfrm>
          <a:prstGeom prst="rect">
            <a:avLst/>
          </a:prstGeom>
          <a:noFill/>
        </p:spPr>
        <p:txBody>
          <a:bodyPr wrap="square" rtlCol="0">
            <a:spAutoFit/>
          </a:bodyPr>
          <a:lstStyle/>
          <a:p>
            <a:pPr algn="l"/>
            <a:r>
              <a:rPr lang="en-US" sz="1100" b="1" dirty="0"/>
              <a:t>9       10     11     12</a:t>
            </a:r>
          </a:p>
        </p:txBody>
      </p:sp>
      <p:cxnSp>
        <p:nvCxnSpPr>
          <p:cNvPr id="93" name="Straight Arrow Connector 92">
            <a:extLst>
              <a:ext uri="{FF2B5EF4-FFF2-40B4-BE49-F238E27FC236}">
                <a16:creationId xmlns:a16="http://schemas.microsoft.com/office/drawing/2014/main" id="{B5E1AE16-24C9-4CFF-B2EF-EBD39C44F9FF}"/>
              </a:ext>
            </a:extLst>
          </p:cNvPr>
          <p:cNvCxnSpPr>
            <a:cxnSpLocks/>
          </p:cNvCxnSpPr>
          <p:nvPr/>
        </p:nvCxnSpPr>
        <p:spPr>
          <a:xfrm>
            <a:off x="2073349" y="4548223"/>
            <a:ext cx="4815495" cy="75106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6" name="TextBox 95">
            <a:extLst>
              <a:ext uri="{FF2B5EF4-FFF2-40B4-BE49-F238E27FC236}">
                <a16:creationId xmlns:a16="http://schemas.microsoft.com/office/drawing/2014/main" id="{6C9783A9-07E1-494E-94C3-E7DA5A8D445B}"/>
              </a:ext>
            </a:extLst>
          </p:cNvPr>
          <p:cNvSpPr txBox="1"/>
          <p:nvPr/>
        </p:nvSpPr>
        <p:spPr>
          <a:xfrm>
            <a:off x="7416105" y="4293208"/>
            <a:ext cx="1533523" cy="261610"/>
          </a:xfrm>
          <a:prstGeom prst="rect">
            <a:avLst/>
          </a:prstGeom>
          <a:noFill/>
        </p:spPr>
        <p:txBody>
          <a:bodyPr wrap="square" rtlCol="0">
            <a:spAutoFit/>
          </a:bodyPr>
          <a:lstStyle/>
          <a:p>
            <a:pPr algn="l"/>
            <a:r>
              <a:rPr lang="en-US" sz="1100" b="1" dirty="0"/>
              <a:t>13     14     15    16</a:t>
            </a:r>
          </a:p>
        </p:txBody>
      </p:sp>
    </p:spTree>
    <p:extLst>
      <p:ext uri="{BB962C8B-B14F-4D97-AF65-F5344CB8AC3E}">
        <p14:creationId xmlns:p14="http://schemas.microsoft.com/office/powerpoint/2010/main" val="341607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8" grpId="0" animBg="1"/>
      <p:bldP spid="82" grpId="0"/>
      <p:bldP spid="83" grpId="0"/>
      <p:bldP spid="92" grpId="0"/>
      <p:bldP spid="9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lstStyle/>
          <a:p>
            <a:r>
              <a:rPr lang="en-US" dirty="0" err="1"/>
              <a:t>parallel_for</a:t>
            </a:r>
            <a:r>
              <a:rPr lang="en-US" dirty="0"/>
              <a:t> vs. </a:t>
            </a:r>
            <a:r>
              <a:rPr lang="en-US" dirty="0" err="1"/>
              <a:t>parallel_for_each</a:t>
            </a:r>
            <a:endParaRPr lang="en-US" dirty="0"/>
          </a:p>
        </p:txBody>
      </p:sp>
      <p:sp>
        <p:nvSpPr>
          <p:cNvPr id="3" name="Content Placeholder 2">
            <a:extLst>
              <a:ext uri="{FF2B5EF4-FFF2-40B4-BE49-F238E27FC236}">
                <a16:creationId xmlns:a16="http://schemas.microsoft.com/office/drawing/2014/main" id="{93191C0B-0F8A-4976-8630-4F0CD92B41FE}"/>
              </a:ext>
            </a:extLst>
          </p:cNvPr>
          <p:cNvSpPr>
            <a:spLocks noGrp="1"/>
          </p:cNvSpPr>
          <p:nvPr>
            <p:ph idx="1"/>
          </p:nvPr>
        </p:nvSpPr>
        <p:spPr>
          <a:xfrm>
            <a:off x="456555" y="1554480"/>
            <a:ext cx="7842157" cy="4846320"/>
          </a:xfrm>
        </p:spPr>
        <p:txBody>
          <a:bodyPr>
            <a:normAutofit/>
          </a:bodyPr>
          <a:lstStyle/>
          <a:p>
            <a:r>
              <a:rPr lang="en-US" dirty="0"/>
              <a:t>Use </a:t>
            </a:r>
            <a:r>
              <a:rPr lang="en-US" dirty="0" err="1"/>
              <a:t>parallel_for</a:t>
            </a:r>
            <a:r>
              <a:rPr lang="en-US" dirty="0"/>
              <a:t> when:</a:t>
            </a:r>
          </a:p>
          <a:p>
            <a:pPr lvl="1"/>
            <a:r>
              <a:rPr lang="en-US" dirty="0"/>
              <a:t>Processing one single data is very fast</a:t>
            </a:r>
          </a:p>
          <a:p>
            <a:pPr lvl="2"/>
            <a:r>
              <a:rPr lang="en-US" dirty="0"/>
              <a:t>Because the overhead of </a:t>
            </a:r>
            <a:r>
              <a:rPr lang="en-US" dirty="0" err="1"/>
              <a:t>tbb</a:t>
            </a:r>
            <a:r>
              <a:rPr lang="en-US" dirty="0"/>
              <a:t> for grainsize=1 will be impacting performance</a:t>
            </a:r>
          </a:p>
          <a:p>
            <a:pPr lvl="1"/>
            <a:r>
              <a:rPr lang="en-US" dirty="0"/>
              <a:t>We want to cluster data together for better load balancing</a:t>
            </a:r>
          </a:p>
          <a:p>
            <a:pPr lvl="1"/>
            <a:r>
              <a:rPr lang="en-US" dirty="0"/>
              <a:t>Data is contiguous in memory</a:t>
            </a:r>
          </a:p>
          <a:p>
            <a:pPr lvl="2"/>
            <a:r>
              <a:rPr lang="en-US" dirty="0"/>
              <a:t>Processing a range produces less cache miss</a:t>
            </a:r>
          </a:p>
          <a:p>
            <a:pPr lvl="1"/>
            <a:r>
              <a:rPr lang="en-US" dirty="0"/>
              <a:t>We want to have data members local to the thread</a:t>
            </a:r>
          </a:p>
          <a:p>
            <a:pPr lvl="2"/>
            <a:endParaRPr lang="en-US" dirty="0"/>
          </a:p>
          <a:p>
            <a:r>
              <a:rPr lang="en-US" dirty="0"/>
              <a:t>Use </a:t>
            </a:r>
            <a:r>
              <a:rPr lang="en-US" dirty="0" err="1"/>
              <a:t>parallel_for_each</a:t>
            </a:r>
            <a:r>
              <a:rPr lang="en-US" dirty="0"/>
              <a:t> when:</a:t>
            </a:r>
          </a:p>
          <a:p>
            <a:pPr lvl="1"/>
            <a:r>
              <a:rPr lang="en-US" dirty="0"/>
              <a:t>We want quick development</a:t>
            </a:r>
          </a:p>
          <a:p>
            <a:pPr lvl="1"/>
            <a:r>
              <a:rPr lang="en-US" dirty="0"/>
              <a:t>We want to create as many tasks as                                                 there are threads</a:t>
            </a:r>
          </a:p>
          <a:p>
            <a:pPr lvl="1"/>
            <a:endParaRPr lang="en-US" dirty="0"/>
          </a:p>
          <a:p>
            <a:endParaRPr lang="en-US" dirty="0"/>
          </a:p>
        </p:txBody>
      </p:sp>
      <p:sp>
        <p:nvSpPr>
          <p:cNvPr id="4" name="TextBox 3">
            <a:extLst>
              <a:ext uri="{FF2B5EF4-FFF2-40B4-BE49-F238E27FC236}">
                <a16:creationId xmlns:a16="http://schemas.microsoft.com/office/drawing/2014/main" id="{3789B588-4A8E-43A7-B8B2-15C4E2794489}"/>
              </a:ext>
            </a:extLst>
          </p:cNvPr>
          <p:cNvSpPr txBox="1"/>
          <p:nvPr/>
        </p:nvSpPr>
        <p:spPr>
          <a:xfrm>
            <a:off x="6284673" y="4396563"/>
            <a:ext cx="5124062" cy="1446550"/>
          </a:xfrm>
          <a:prstGeom prst="rect">
            <a:avLst/>
          </a:prstGeom>
          <a:noFill/>
          <a:ln w="9525">
            <a:solidFill>
              <a:schemeClr val="tx1"/>
            </a:solidFill>
          </a:ln>
        </p:spPr>
        <p:txBody>
          <a:bodyPr wrap="square" rtlCol="0">
            <a:spAutoFit/>
          </a:bodyPr>
          <a:lstStyle/>
          <a:p>
            <a:r>
              <a:rPr lang="en-US" sz="1100" b="1" dirty="0">
                <a:latin typeface="Courier New" pitchFamily="49" charset="0"/>
                <a:cs typeface="Courier New" pitchFamily="49" charset="0"/>
              </a:rPr>
              <a:t>const </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numThreads</a:t>
            </a:r>
            <a:r>
              <a:rPr lang="en-US" sz="1100" b="1" dirty="0">
                <a:latin typeface="Courier New" pitchFamily="49" charset="0"/>
                <a:cs typeface="Courier New" pitchFamily="49" charset="0"/>
              </a:rPr>
              <a:t> = </a:t>
            </a:r>
            <a:r>
              <a:rPr lang="en-US" sz="1100" b="1" dirty="0" err="1">
                <a:latin typeface="Courier New" pitchFamily="49" charset="0"/>
                <a:cs typeface="Courier New" pitchFamily="49" charset="0"/>
              </a:rPr>
              <a:t>getNumThreads</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vector&lt;T&gt; data(</a:t>
            </a:r>
            <a:r>
              <a:rPr lang="en-US" sz="1100" b="1" dirty="0" err="1">
                <a:latin typeface="Courier New" pitchFamily="49" charset="0"/>
                <a:cs typeface="Courier New" pitchFamily="49" charset="0"/>
              </a:rPr>
              <a:t>numThreads</a:t>
            </a:r>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void </a:t>
            </a:r>
            <a:r>
              <a:rPr lang="pt-BR" sz="1100" b="1" dirty="0">
                <a:latin typeface="Courier New" pitchFamily="49" charset="0"/>
                <a:cs typeface="Courier New" pitchFamily="49" charset="0"/>
              </a:rPr>
              <a:t>operator()(size_t i) const { data[i].process(); }</a:t>
            </a:r>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parallel_for_each</a:t>
            </a:r>
            <a:r>
              <a:rPr lang="en-US" sz="1100" b="1" dirty="0">
                <a:latin typeface="Courier New" pitchFamily="49" charset="0"/>
                <a:cs typeface="Courier New" pitchFamily="49" charset="0"/>
              </a:rPr>
              <a:t>(0, </a:t>
            </a:r>
            <a:r>
              <a:rPr lang="en-US" sz="1100" b="1" dirty="0" err="1">
                <a:latin typeface="Courier New" pitchFamily="49" charset="0"/>
                <a:cs typeface="Courier New" pitchFamily="49" charset="0"/>
              </a:rPr>
              <a:t>numThreads</a:t>
            </a:r>
            <a:r>
              <a:rPr lang="en-US" sz="1100" b="1" dirty="0">
                <a:latin typeface="Courier New" pitchFamily="49" charset="0"/>
                <a:cs typeface="Courier New" pitchFamily="49" charset="0"/>
              </a:rPr>
              <a:t>, Fun());</a:t>
            </a:r>
          </a:p>
        </p:txBody>
      </p:sp>
    </p:spTree>
    <p:custDataLst>
      <p:tags r:id="rId1"/>
    </p:custDataLst>
    <p:extLst>
      <p:ext uri="{BB962C8B-B14F-4D97-AF65-F5344CB8AC3E}">
        <p14:creationId xmlns:p14="http://schemas.microsoft.com/office/powerpoint/2010/main" val="407105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91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4E30-D9A5-40EE-8362-6ED013A834EC}"/>
              </a:ext>
            </a:extLst>
          </p:cNvPr>
          <p:cNvSpPr>
            <a:spLocks noGrp="1"/>
          </p:cNvSpPr>
          <p:nvPr>
            <p:ph type="title"/>
          </p:nvPr>
        </p:nvSpPr>
        <p:spPr/>
        <p:txBody>
          <a:bodyPr/>
          <a:lstStyle/>
          <a:p>
            <a:r>
              <a:rPr lang="en-US" dirty="0" err="1"/>
              <a:t>parallel_do</a:t>
            </a:r>
            <a:r>
              <a:rPr lang="en-US" dirty="0"/>
              <a:t>(begin, end, fun)</a:t>
            </a:r>
          </a:p>
        </p:txBody>
      </p:sp>
      <p:sp>
        <p:nvSpPr>
          <p:cNvPr id="3" name="Content Placeholder 2">
            <a:extLst>
              <a:ext uri="{FF2B5EF4-FFF2-40B4-BE49-F238E27FC236}">
                <a16:creationId xmlns:a16="http://schemas.microsoft.com/office/drawing/2014/main" id="{F8999FAE-6346-450A-A0AF-B844540AAC00}"/>
              </a:ext>
            </a:extLst>
          </p:cNvPr>
          <p:cNvSpPr>
            <a:spLocks noGrp="1"/>
          </p:cNvSpPr>
          <p:nvPr>
            <p:ph idx="1"/>
          </p:nvPr>
        </p:nvSpPr>
        <p:spPr>
          <a:xfrm>
            <a:off x="456555" y="1554480"/>
            <a:ext cx="5325810" cy="4846320"/>
          </a:xfrm>
        </p:spPr>
        <p:txBody>
          <a:bodyPr/>
          <a:lstStyle/>
          <a:p>
            <a:r>
              <a:rPr lang="en-US" dirty="0"/>
              <a:t>The interval end of [begin, end[ might not be known (e.g., list)</a:t>
            </a:r>
          </a:p>
          <a:p>
            <a:r>
              <a:rPr lang="en-US" dirty="0"/>
              <a:t>New items might be dynamically added to the interval</a:t>
            </a:r>
          </a:p>
          <a:p>
            <a:r>
              <a:rPr lang="en-US" dirty="0"/>
              <a:t>The </a:t>
            </a:r>
            <a:r>
              <a:rPr lang="en-US" dirty="0" err="1"/>
              <a:t>functor</a:t>
            </a:r>
            <a:r>
              <a:rPr lang="en-US" dirty="0"/>
              <a:t> has signature:</a:t>
            </a:r>
          </a:p>
          <a:p>
            <a:pPr lvl="1"/>
            <a:r>
              <a:rPr lang="en-US" dirty="0"/>
              <a:t>Fun::operator()(T&amp; o, </a:t>
            </a:r>
            <a:r>
              <a:rPr lang="en-US" dirty="0" err="1"/>
              <a:t>parallel_do_feeder</a:t>
            </a:r>
            <a:r>
              <a:rPr lang="en-US" dirty="0"/>
              <a:t>&lt;T&gt;&amp; feeder);</a:t>
            </a:r>
          </a:p>
          <a:p>
            <a:pPr lvl="1"/>
            <a:r>
              <a:rPr lang="en-US" dirty="0" err="1"/>
              <a:t>parallel_do_feeder</a:t>
            </a:r>
            <a:r>
              <a:rPr lang="en-US" dirty="0"/>
              <a:t>&lt;T&gt;::add(const T&amp;) allows thread to add items</a:t>
            </a:r>
          </a:p>
        </p:txBody>
      </p:sp>
      <p:sp>
        <p:nvSpPr>
          <p:cNvPr id="6" name="TextBox 5">
            <a:extLst>
              <a:ext uri="{FF2B5EF4-FFF2-40B4-BE49-F238E27FC236}">
                <a16:creationId xmlns:a16="http://schemas.microsoft.com/office/drawing/2014/main" id="{E18186B7-DBEA-4302-9032-CFCC95FAFD49}"/>
              </a:ext>
            </a:extLst>
          </p:cNvPr>
          <p:cNvSpPr txBox="1"/>
          <p:nvPr/>
        </p:nvSpPr>
        <p:spPr>
          <a:xfrm>
            <a:off x="5965999" y="1592586"/>
            <a:ext cx="5769123" cy="4154984"/>
          </a:xfrm>
          <a:prstGeom prst="rect">
            <a:avLst/>
          </a:prstGeom>
          <a:noFill/>
          <a:ln w="9525">
            <a:solidFill>
              <a:schemeClr val="tx1"/>
            </a:solidFill>
          </a:ln>
        </p:spPr>
        <p:txBody>
          <a:bodyPr wrap="square" rtlCol="0">
            <a:spAutoFit/>
          </a:bodyPr>
          <a:lstStyle/>
          <a:p>
            <a:r>
              <a:rPr lang="en-US" sz="1100" b="1" dirty="0">
                <a:latin typeface="Courier New" pitchFamily="49" charset="0"/>
                <a:cs typeface="Courier New" pitchFamily="49" charset="0"/>
              </a:rPr>
              <a:t>void</a:t>
            </a:r>
          </a:p>
          <a:p>
            <a:r>
              <a:rPr lang="en-US" sz="1100" b="1" dirty="0" err="1">
                <a:latin typeface="Courier New" pitchFamily="49" charset="0"/>
                <a:cs typeface="Courier New" pitchFamily="49" charset="0"/>
              </a:rPr>
              <a:t>FunVisitTFI</a:t>
            </a:r>
            <a:r>
              <a:rPr lang="en-US" sz="1100" b="1" dirty="0">
                <a:latin typeface="Courier New" pitchFamily="49" charset="0"/>
                <a:cs typeface="Courier New" pitchFamily="49" charset="0"/>
              </a:rPr>
              <a:t>::operator(Node&amp; n, </a:t>
            </a:r>
            <a:r>
              <a:rPr lang="en-US" sz="1100" b="1" dirty="0" err="1">
                <a:latin typeface="Courier New" pitchFamily="49" charset="0"/>
                <a:cs typeface="Courier New" pitchFamily="49" charset="0"/>
              </a:rPr>
              <a:t>parallel_do_feeder</a:t>
            </a:r>
            <a:r>
              <a:rPr lang="en-US" sz="1100" b="1" dirty="0">
                <a:latin typeface="Courier New" pitchFamily="49" charset="0"/>
                <a:cs typeface="Courier New" pitchFamily="49" charset="0"/>
              </a:rPr>
              <a:t>&lt;Node&gt;&amp; feeder) {</a:t>
            </a:r>
          </a:p>
          <a:p>
            <a:r>
              <a:rPr lang="en-US" sz="1100" b="1" dirty="0">
                <a:latin typeface="Courier New" pitchFamily="49" charset="0"/>
                <a:cs typeface="Courier New" pitchFamily="49" charset="0"/>
              </a:rPr>
              <a:t>    vector&lt;Node&gt; queue;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queue.push_back</a:t>
            </a:r>
            <a:r>
              <a:rPr lang="en-US" sz="1100" b="1" dirty="0">
                <a:latin typeface="Courier New" pitchFamily="49" charset="0"/>
                <a:cs typeface="Courier New" pitchFamily="49" charset="0"/>
              </a:rPr>
              <a:t>(n);</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while (!</a:t>
            </a:r>
            <a:r>
              <a:rPr lang="en-US" sz="1100" b="1" dirty="0" err="1">
                <a:latin typeface="Courier New" pitchFamily="49" charset="0"/>
                <a:cs typeface="Courier New" pitchFamily="49" charset="0"/>
              </a:rPr>
              <a:t>queue.empty</a:t>
            </a:r>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Node n = </a:t>
            </a:r>
            <a:r>
              <a:rPr lang="en-US" sz="1100" b="1" dirty="0" err="1">
                <a:latin typeface="Courier New" pitchFamily="49" charset="0"/>
                <a:cs typeface="Courier New" pitchFamily="49" charset="0"/>
              </a:rPr>
              <a:t>queue.back</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queue.pop_back</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uint_8 old = _bytes[</a:t>
            </a:r>
            <a:r>
              <a:rPr lang="en-US" sz="1100" b="1" dirty="0" err="1">
                <a:latin typeface="Courier New" pitchFamily="49" charset="0"/>
                <a:cs typeface="Courier New" pitchFamily="49" charset="0"/>
              </a:rPr>
              <a:t>n.idx</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fetch_and_store</a:t>
            </a:r>
            <a:r>
              <a:rPr lang="en-US" sz="1100" b="1" dirty="0">
                <a:latin typeface="Courier New" pitchFamily="49" charset="0"/>
                <a:cs typeface="Courier New" pitchFamily="49" charset="0"/>
              </a:rPr>
              <a:t>(0x1);</a:t>
            </a:r>
          </a:p>
          <a:p>
            <a:r>
              <a:rPr lang="en-US" sz="1100" b="1" dirty="0">
                <a:latin typeface="Courier New" pitchFamily="49" charset="0"/>
                <a:cs typeface="Courier New" pitchFamily="49" charset="0"/>
              </a:rPr>
              <a:t>        if (old == 0x1) {</a:t>
            </a:r>
          </a:p>
          <a:p>
            <a:r>
              <a:rPr lang="en-US" sz="1100" b="1" dirty="0">
                <a:latin typeface="Courier New" pitchFamily="49" charset="0"/>
                <a:cs typeface="Courier New" pitchFamily="49" charset="0"/>
              </a:rPr>
              <a:t>            // Another thread took ownership of the node</a:t>
            </a:r>
          </a:p>
          <a:p>
            <a:r>
              <a:rPr lang="en-US" sz="1100" b="1" dirty="0">
                <a:latin typeface="Courier New" pitchFamily="49" charset="0"/>
                <a:cs typeface="Courier New" pitchFamily="49" charset="0"/>
              </a:rPr>
              <a:t>            continue;</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queue.insert</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queue.end</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n.beginFanin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n.endFanin</a:t>
            </a:r>
            <a:r>
              <a:rPr lang="en-US" sz="1100" b="1" dirty="0">
                <a:latin typeface="Courier New" pitchFamily="49" charset="0"/>
                <a:cs typeface="Courier New" pitchFamily="49" charset="0"/>
              </a:rPr>
              <a:t>());	</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while (</a:t>
            </a:r>
            <a:r>
              <a:rPr lang="en-US" sz="1100" b="1" dirty="0" err="1">
                <a:latin typeface="Courier New" pitchFamily="49" charset="0"/>
                <a:cs typeface="Courier New" pitchFamily="49" charset="0"/>
              </a:rPr>
              <a:t>queue.size</a:t>
            </a:r>
            <a:r>
              <a:rPr lang="en-US" sz="1100" b="1" dirty="0">
                <a:latin typeface="Courier New" pitchFamily="49" charset="0"/>
                <a:cs typeface="Courier New" pitchFamily="49" charset="0"/>
              </a:rPr>
              <a:t>() &gt; TOO_LARGE) {</a:t>
            </a:r>
          </a:p>
          <a:p>
            <a:r>
              <a:rPr lang="en-US" sz="1100" b="1" dirty="0">
                <a:latin typeface="Courier New" pitchFamily="49" charset="0"/>
                <a:cs typeface="Courier New" pitchFamily="49" charset="0"/>
              </a:rPr>
              <a:t>            Node n = </a:t>
            </a:r>
            <a:r>
              <a:rPr lang="en-US" sz="1100" b="1" dirty="0" err="1">
                <a:latin typeface="Courier New" pitchFamily="49" charset="0"/>
                <a:cs typeface="Courier New" pitchFamily="49" charset="0"/>
              </a:rPr>
              <a:t>queue.back</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queue.pop_back</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feeder.add</a:t>
            </a:r>
            <a:r>
              <a:rPr lang="en-US" sz="1100" b="1" dirty="0">
                <a:latin typeface="Courier New" pitchFamily="49" charset="0"/>
                <a:cs typeface="Courier New" pitchFamily="49" charset="0"/>
              </a:rPr>
              <a:t>(n);</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parallel_for_each</a:t>
            </a:r>
            <a:r>
              <a:rPr lang="en-US" sz="1100" b="1" dirty="0">
                <a:latin typeface="Courier New" pitchFamily="49" charset="0"/>
                <a:cs typeface="Courier New" pitchFamily="49" charset="0"/>
              </a:rPr>
              <a:t>(begin, end, Fun());</a:t>
            </a:r>
          </a:p>
        </p:txBody>
      </p:sp>
      <p:sp>
        <p:nvSpPr>
          <p:cNvPr id="5" name="Speech Bubble: Rectangle with Corners Rounded 4">
            <a:extLst>
              <a:ext uri="{FF2B5EF4-FFF2-40B4-BE49-F238E27FC236}">
                <a16:creationId xmlns:a16="http://schemas.microsoft.com/office/drawing/2014/main" id="{06E6819E-23C6-4ED3-B147-EAFDB7A7DAC9}"/>
              </a:ext>
            </a:extLst>
          </p:cNvPr>
          <p:cNvSpPr/>
          <p:nvPr/>
        </p:nvSpPr>
        <p:spPr>
          <a:xfrm>
            <a:off x="798596" y="5011430"/>
            <a:ext cx="4400674" cy="969718"/>
          </a:xfrm>
          <a:prstGeom prst="wedgeRoundRectCallout">
            <a:avLst>
              <a:gd name="adj1" fmla="val 87818"/>
              <a:gd name="adj2" fmla="val -11280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The workload of this thread has become too large: delegate the processing of some items to other threads </a:t>
            </a:r>
          </a:p>
        </p:txBody>
      </p:sp>
      <p:sp>
        <p:nvSpPr>
          <p:cNvPr id="7" name="Speech Bubble: Rectangle with Corners Rounded 6">
            <a:extLst>
              <a:ext uri="{FF2B5EF4-FFF2-40B4-BE49-F238E27FC236}">
                <a16:creationId xmlns:a16="http://schemas.microsoft.com/office/drawing/2014/main" id="{33F7D5F3-6D77-4261-86FB-8CE4BD27E4A6}"/>
              </a:ext>
            </a:extLst>
          </p:cNvPr>
          <p:cNvSpPr/>
          <p:nvPr/>
        </p:nvSpPr>
        <p:spPr>
          <a:xfrm>
            <a:off x="5782365" y="5879224"/>
            <a:ext cx="3846291" cy="441840"/>
          </a:xfrm>
          <a:prstGeom prst="wedgeRoundRectCallout">
            <a:avLst>
              <a:gd name="adj1" fmla="val -65045"/>
              <a:gd name="adj2" fmla="val -4481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Achieve even workload distribution</a:t>
            </a:r>
          </a:p>
        </p:txBody>
      </p:sp>
    </p:spTree>
    <p:extLst>
      <p:ext uri="{BB962C8B-B14F-4D97-AF65-F5344CB8AC3E}">
        <p14:creationId xmlns:p14="http://schemas.microsoft.com/office/powerpoint/2010/main" val="174729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Thread synchronization</a:t>
            </a:r>
            <a:endParaRPr lang="en-US" dirty="0"/>
          </a:p>
        </p:txBody>
      </p:sp>
      <p:sp>
        <p:nvSpPr>
          <p:cNvPr id="8" name="Text Placeholder 7">
            <a:extLst>
              <a:ext uri="{FF2B5EF4-FFF2-40B4-BE49-F238E27FC236}">
                <a16:creationId xmlns:a16="http://schemas.microsoft.com/office/drawing/2014/main" id="{7A1D1458-EDE2-4A0E-8421-6E37A2A494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2706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C044-02D5-4E50-9BB9-BF29A8B94FE9}"/>
              </a:ext>
            </a:extLst>
          </p:cNvPr>
          <p:cNvSpPr>
            <a:spLocks noGrp="1"/>
          </p:cNvSpPr>
          <p:nvPr>
            <p:ph type="title"/>
          </p:nvPr>
        </p:nvSpPr>
        <p:spPr/>
        <p:txBody>
          <a:bodyPr/>
          <a:lstStyle/>
          <a:p>
            <a:r>
              <a:rPr lang="en-US"/>
              <a:t>Synchronization</a:t>
            </a:r>
            <a:endParaRPr lang="en-US" dirty="0"/>
          </a:p>
        </p:txBody>
      </p:sp>
      <p:sp>
        <p:nvSpPr>
          <p:cNvPr id="3" name="Content Placeholder 2">
            <a:extLst>
              <a:ext uri="{FF2B5EF4-FFF2-40B4-BE49-F238E27FC236}">
                <a16:creationId xmlns:a16="http://schemas.microsoft.com/office/drawing/2014/main" id="{4CB034B1-0FFB-425A-8FAF-62AC785F0445}"/>
              </a:ext>
            </a:extLst>
          </p:cNvPr>
          <p:cNvSpPr>
            <a:spLocks noGrp="1"/>
          </p:cNvSpPr>
          <p:nvPr>
            <p:ph idx="1"/>
          </p:nvPr>
        </p:nvSpPr>
        <p:spPr/>
        <p:txBody>
          <a:bodyPr/>
          <a:lstStyle/>
          <a:p>
            <a:r>
              <a:rPr lang="en-US"/>
              <a:t>Needed when</a:t>
            </a:r>
          </a:p>
          <a:p>
            <a:pPr lvl="1"/>
            <a:r>
              <a:rPr lang="en-US"/>
              <a:t>Threads compete for the same resource</a:t>
            </a:r>
          </a:p>
          <a:p>
            <a:pPr lvl="1"/>
            <a:r>
              <a:rPr lang="en-US"/>
              <a:t>Threads must wait for another thread to complete before then can move on (e.g., join)</a:t>
            </a:r>
          </a:p>
          <a:p>
            <a:r>
              <a:rPr lang="en-US"/>
              <a:t>Lock</a:t>
            </a:r>
          </a:p>
          <a:p>
            <a:pPr lvl="1"/>
            <a:r>
              <a:rPr lang="en-US"/>
              <a:t>Used to take ownership of a resource (e.g., to read/write)</a:t>
            </a:r>
          </a:p>
          <a:p>
            <a:pPr lvl="1"/>
            <a:r>
              <a:rPr lang="en-US"/>
              <a:t>This can be exclusive</a:t>
            </a:r>
          </a:p>
          <a:p>
            <a:pPr lvl="2"/>
            <a:r>
              <a:rPr lang="en-US"/>
              <a:t>no other thread can access the resource</a:t>
            </a:r>
          </a:p>
          <a:p>
            <a:pPr lvl="1"/>
            <a:r>
              <a:rPr lang="en-US"/>
              <a:t>This can be non-exclusive but with restricted actions</a:t>
            </a:r>
          </a:p>
          <a:p>
            <a:pPr lvl="2"/>
            <a:r>
              <a:rPr lang="en-US"/>
              <a:t>E.g., multiple threads can access the same resource read-only. If a thread comes to write, he will have to wait for all reading threads to complete. A thread can promote a lock-to-read to a lock-to-write access.</a:t>
            </a:r>
          </a:p>
          <a:p>
            <a:pPr lvl="1"/>
            <a:r>
              <a:rPr lang="en-US"/>
              <a:t>This can be non-blocking</a:t>
            </a:r>
          </a:p>
          <a:p>
            <a:pPr lvl="2"/>
            <a:r>
              <a:rPr lang="en-US"/>
              <a:t>mutex::try_lock()</a:t>
            </a:r>
          </a:p>
          <a:p>
            <a:endParaRPr lang="en-US"/>
          </a:p>
          <a:p>
            <a:pPr lvl="2"/>
            <a:endParaRPr lang="en-US"/>
          </a:p>
          <a:p>
            <a:pPr lvl="1"/>
            <a:endParaRPr lang="en-US"/>
          </a:p>
          <a:p>
            <a:endParaRPr lang="en-US" dirty="0"/>
          </a:p>
        </p:txBody>
      </p:sp>
    </p:spTree>
    <p:extLst>
      <p:ext uri="{BB962C8B-B14F-4D97-AF65-F5344CB8AC3E}">
        <p14:creationId xmlns:p14="http://schemas.microsoft.com/office/powerpoint/2010/main" val="28535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69E0-C9FC-4D1C-AD04-F9E8CA18D3BC}"/>
              </a:ext>
            </a:extLst>
          </p:cNvPr>
          <p:cNvSpPr>
            <a:spLocks noGrp="1"/>
          </p:cNvSpPr>
          <p:nvPr>
            <p:ph type="title"/>
          </p:nvPr>
        </p:nvSpPr>
        <p:spPr/>
        <p:txBody>
          <a:bodyPr/>
          <a:lstStyle/>
          <a:p>
            <a:r>
              <a:rPr lang="en-US" dirty="0"/>
              <a:t>Synchronization is anything but free</a:t>
            </a:r>
          </a:p>
        </p:txBody>
      </p:sp>
      <p:sp>
        <p:nvSpPr>
          <p:cNvPr id="3" name="Content Placeholder 2">
            <a:extLst>
              <a:ext uri="{FF2B5EF4-FFF2-40B4-BE49-F238E27FC236}">
                <a16:creationId xmlns:a16="http://schemas.microsoft.com/office/drawing/2014/main" id="{DCC8B88B-70FC-4A29-AD1D-4A626EF1841F}"/>
              </a:ext>
            </a:extLst>
          </p:cNvPr>
          <p:cNvSpPr>
            <a:spLocks noGrp="1"/>
          </p:cNvSpPr>
          <p:nvPr>
            <p:ph idx="1"/>
          </p:nvPr>
        </p:nvSpPr>
        <p:spPr/>
        <p:txBody>
          <a:bodyPr/>
          <a:lstStyle/>
          <a:p>
            <a:r>
              <a:rPr lang="en-US" dirty="0"/>
              <a:t>A lock takes memory</a:t>
            </a:r>
          </a:p>
          <a:p>
            <a:r>
              <a:rPr lang="en-US" dirty="0"/>
              <a:t>Acquiring a lock has some overhead</a:t>
            </a:r>
          </a:p>
          <a:p>
            <a:r>
              <a:rPr lang="en-US" dirty="0"/>
              <a:t>Failure to acquire a blocking lock results in</a:t>
            </a:r>
          </a:p>
          <a:p>
            <a:pPr lvl="1"/>
            <a:r>
              <a:rPr lang="en-US" dirty="0"/>
              <a:t>Threads wasting CPU (</a:t>
            </a:r>
            <a:r>
              <a:rPr lang="en-US" dirty="0" err="1"/>
              <a:t>e.g</a:t>
            </a:r>
            <a:r>
              <a:rPr lang="en-US" dirty="0"/>
              <a:t>, </a:t>
            </a:r>
            <a:r>
              <a:rPr lang="en-US" dirty="0" err="1"/>
              <a:t>spin_lock</a:t>
            </a:r>
            <a:r>
              <a:rPr lang="en-US" dirty="0"/>
              <a:t>)</a:t>
            </a:r>
          </a:p>
          <a:p>
            <a:pPr lvl="1"/>
            <a:r>
              <a:rPr lang="en-US" dirty="0"/>
              <a:t>Threads doing context switching (yield), which is expensive</a:t>
            </a:r>
          </a:p>
          <a:p>
            <a:pPr lvl="1"/>
            <a:endParaRPr lang="en-US" dirty="0"/>
          </a:p>
          <a:p>
            <a:r>
              <a:rPr lang="en-US" dirty="0"/>
              <a:t>Scalability of multi-treads applications is hard</a:t>
            </a:r>
          </a:p>
          <a:p>
            <a:pPr lvl="1"/>
            <a:r>
              <a:rPr lang="en-US" dirty="0"/>
              <a:t>Not only it can be difficult to design the algorithm for multiple threads…</a:t>
            </a:r>
          </a:p>
          <a:p>
            <a:pPr lvl="1"/>
            <a:r>
              <a:rPr lang="en-US" dirty="0"/>
              <a:t>…but we must account for the cost of thread synchronization</a:t>
            </a:r>
          </a:p>
          <a:p>
            <a:pPr lvl="1"/>
            <a:endParaRPr lang="en-US" dirty="0"/>
          </a:p>
          <a:p>
            <a:endParaRPr lang="en-US" dirty="0"/>
          </a:p>
        </p:txBody>
      </p:sp>
    </p:spTree>
    <p:extLst>
      <p:ext uri="{BB962C8B-B14F-4D97-AF65-F5344CB8AC3E}">
        <p14:creationId xmlns:p14="http://schemas.microsoft.com/office/powerpoint/2010/main" val="1167485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3766717" y="1389515"/>
            <a:ext cx="5107096" cy="4493538"/>
          </a:xfrm>
          <a:prstGeom prst="rect">
            <a:avLst/>
          </a:prstGeom>
          <a:noFill/>
          <a:ln w="9525">
            <a:solidFill>
              <a:schemeClr val="tx1"/>
            </a:solidFill>
          </a:ln>
        </p:spPr>
        <p:txBody>
          <a:bodyPr wrap="square" rtlCol="0">
            <a:spAutoFit/>
          </a:bodyPr>
          <a:lstStyle/>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virtual ~Fun();</a:t>
            </a:r>
          </a:p>
          <a:p>
            <a:r>
              <a:rPr lang="en-US" sz="1100" b="1" dirty="0">
                <a:latin typeface="Courier New" pitchFamily="49" charset="0"/>
                <a:cs typeface="Courier New" pitchFamily="49" charset="0"/>
              </a:rPr>
              <a:t>  virtual void operator()();</a:t>
            </a:r>
          </a:p>
          <a:p>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class A : public Fun {</a:t>
            </a:r>
          </a:p>
          <a:p>
            <a:r>
              <a:rPr lang="en-US" sz="1100" b="1" dirty="0">
                <a:latin typeface="Courier New" pitchFamily="49" charset="0"/>
                <a:cs typeface="Courier New" pitchFamily="49" charset="0"/>
              </a:rPr>
              <a:t>  virtual ~A();</a:t>
            </a:r>
          </a:p>
          <a:p>
            <a:r>
              <a:rPr lang="en-US" sz="1100" b="1" dirty="0">
                <a:latin typeface="Courier New" pitchFamily="49" charset="0"/>
                <a:cs typeface="Courier New" pitchFamily="49" charset="0"/>
              </a:rPr>
              <a:t>  virtual void operator()();</a:t>
            </a:r>
          </a:p>
          <a:p>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class B : public Fun {</a:t>
            </a:r>
          </a:p>
          <a:p>
            <a:r>
              <a:rPr lang="en-US" sz="1100" b="1" dirty="0">
                <a:latin typeface="Courier New" pitchFamily="49" charset="0"/>
                <a:cs typeface="Courier New" pitchFamily="49" charset="0"/>
              </a:rPr>
              <a:t>  virtual ~B();</a:t>
            </a:r>
          </a:p>
          <a:p>
            <a:r>
              <a:rPr lang="en-US" sz="1100" b="1" dirty="0">
                <a:latin typeface="Courier New" pitchFamily="49" charset="0"/>
                <a:cs typeface="Courier New" pitchFamily="49" charset="0"/>
              </a:rPr>
              <a:t>  virtual void operator()();</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vector&lt;thread&lt;Fun&gt;* &gt; tasks;</a:t>
            </a:r>
          </a:p>
          <a:p>
            <a:r>
              <a:rPr lang="en-US" sz="1100" b="1" dirty="0" err="1">
                <a:latin typeface="Courier New" pitchFamily="49" charset="0"/>
                <a:cs typeface="Courier New" pitchFamily="49" charset="0"/>
              </a:rPr>
              <a:t>tasks.push_back</a:t>
            </a:r>
            <a:r>
              <a:rPr lang="en-US" sz="1100" b="1" dirty="0">
                <a:latin typeface="Courier New" pitchFamily="49" charset="0"/>
                <a:cs typeface="Courier New" pitchFamily="49" charset="0"/>
              </a:rPr>
              <a:t>(new </a:t>
            </a:r>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::thread(Fun()));</a:t>
            </a:r>
          </a:p>
          <a:p>
            <a:r>
              <a:rPr lang="en-US" sz="1100" b="1" dirty="0" err="1">
                <a:latin typeface="Courier New" pitchFamily="49" charset="0"/>
                <a:cs typeface="Courier New" pitchFamily="49" charset="0"/>
              </a:rPr>
              <a:t>tasks.push_back</a:t>
            </a:r>
            <a:r>
              <a:rPr lang="en-US" sz="1100" b="1" dirty="0">
                <a:latin typeface="Courier New" pitchFamily="49" charset="0"/>
                <a:cs typeface="Courier New" pitchFamily="49" charset="0"/>
              </a:rPr>
              <a:t>(new </a:t>
            </a:r>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::thread(A()));</a:t>
            </a:r>
          </a:p>
          <a:p>
            <a:r>
              <a:rPr lang="en-US" sz="1100" b="1" dirty="0" err="1">
                <a:latin typeface="Courier New" pitchFamily="49" charset="0"/>
                <a:cs typeface="Courier New" pitchFamily="49" charset="0"/>
              </a:rPr>
              <a:t>tasks.push_back</a:t>
            </a:r>
            <a:r>
              <a:rPr lang="en-US" sz="1100" b="1" dirty="0">
                <a:latin typeface="Courier New" pitchFamily="49" charset="0"/>
                <a:cs typeface="Courier New" pitchFamily="49" charset="0"/>
              </a:rPr>
              <a:t>(new </a:t>
            </a:r>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::thread(B()));</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Here...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for (</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 0;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&lt; 3;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tasks[</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].join();</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There...</a:t>
            </a:r>
          </a:p>
          <a:p>
            <a:endParaRPr lang="en-US" sz="1100" b="1" dirty="0">
              <a:latin typeface="Courier New" pitchFamily="49" charset="0"/>
              <a:cs typeface="Courier New" pitchFamily="49" charset="0"/>
            </a:endParaRPr>
          </a:p>
        </p:txBody>
      </p:sp>
      <p:sp>
        <p:nvSpPr>
          <p:cNvPr id="4" name="Rounded Rectangular Callout 3"/>
          <p:cNvSpPr/>
          <p:nvPr/>
        </p:nvSpPr>
        <p:spPr>
          <a:xfrm>
            <a:off x="7247991" y="1490265"/>
            <a:ext cx="2132649" cy="560858"/>
          </a:xfrm>
          <a:prstGeom prst="wedgeRoundRectCallout">
            <a:avLst>
              <a:gd name="adj1" fmla="val -94748"/>
              <a:gd name="adj2" fmla="val 1556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operator()() is the code executed by the thread </a:t>
            </a:r>
          </a:p>
        </p:txBody>
      </p:sp>
      <p:sp>
        <p:nvSpPr>
          <p:cNvPr id="7" name="Rounded Rectangular Callout 6"/>
          <p:cNvSpPr/>
          <p:nvPr/>
        </p:nvSpPr>
        <p:spPr>
          <a:xfrm>
            <a:off x="7247991" y="4373451"/>
            <a:ext cx="2390590" cy="560858"/>
          </a:xfrm>
          <a:prstGeom prst="wedgeRoundRectCallout">
            <a:avLst>
              <a:gd name="adj1" fmla="val -153456"/>
              <a:gd name="adj2" fmla="val -1631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At this point we have 3 threads running in parallel</a:t>
            </a:r>
          </a:p>
        </p:txBody>
      </p:sp>
      <p:sp>
        <p:nvSpPr>
          <p:cNvPr id="8" name="Rounded Rectangular Callout 7"/>
          <p:cNvSpPr/>
          <p:nvPr/>
        </p:nvSpPr>
        <p:spPr>
          <a:xfrm>
            <a:off x="7247991" y="5148096"/>
            <a:ext cx="2265963" cy="727393"/>
          </a:xfrm>
          <a:prstGeom prst="wedgeRoundRectCallout">
            <a:avLst>
              <a:gd name="adj1" fmla="val -151834"/>
              <a:gd name="adj2" fmla="val 889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At this point the 3 threads have completed, main thread resumes</a:t>
            </a:r>
          </a:p>
        </p:txBody>
      </p:sp>
      <p:sp>
        <p:nvSpPr>
          <p:cNvPr id="9" name="Rounded Rectangular Callout 3">
            <a:extLst>
              <a:ext uri="{FF2B5EF4-FFF2-40B4-BE49-F238E27FC236}">
                <a16:creationId xmlns:a16="http://schemas.microsoft.com/office/drawing/2014/main" id="{20112135-783E-4BA1-8595-E618F08BB6AC}"/>
              </a:ext>
            </a:extLst>
          </p:cNvPr>
          <p:cNvSpPr/>
          <p:nvPr/>
        </p:nvSpPr>
        <p:spPr>
          <a:xfrm>
            <a:off x="7247991" y="2889134"/>
            <a:ext cx="2075358" cy="753678"/>
          </a:xfrm>
          <a:prstGeom prst="wedgeRoundRectCallout">
            <a:avLst>
              <a:gd name="adj1" fmla="val -49897"/>
              <a:gd name="adj2" fmla="val 777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Once the </a:t>
            </a:r>
            <a:r>
              <a:rPr lang="en-US" sz="1400" dirty="0" err="1"/>
              <a:t>functor</a:t>
            </a:r>
            <a:r>
              <a:rPr lang="en-US" sz="1400" dirty="0"/>
              <a:t> is created, operator()() is immediately called</a:t>
            </a:r>
          </a:p>
        </p:txBody>
      </p:sp>
      <p:sp>
        <p:nvSpPr>
          <p:cNvPr id="10" name="Rounded Rectangular Callout 6">
            <a:extLst>
              <a:ext uri="{FF2B5EF4-FFF2-40B4-BE49-F238E27FC236}">
                <a16:creationId xmlns:a16="http://schemas.microsoft.com/office/drawing/2014/main" id="{2D11EAB2-2D3E-4B4A-88FF-2D7F1A80C54C}"/>
              </a:ext>
            </a:extLst>
          </p:cNvPr>
          <p:cNvSpPr/>
          <p:nvPr/>
        </p:nvSpPr>
        <p:spPr>
          <a:xfrm>
            <a:off x="1184318" y="4385571"/>
            <a:ext cx="2490534" cy="784128"/>
          </a:xfrm>
          <a:prstGeom prst="wedgeRoundRectCallout">
            <a:avLst>
              <a:gd name="adj1" fmla="val 58957"/>
              <a:gd name="adj2" fmla="val 29302"/>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This forces the main thread to wait for the 3 children threads to complete</a:t>
            </a:r>
          </a:p>
        </p:txBody>
      </p:sp>
    </p:spTree>
    <p:extLst>
      <p:ext uri="{BB962C8B-B14F-4D97-AF65-F5344CB8AC3E}">
        <p14:creationId xmlns:p14="http://schemas.microsoft.com/office/powerpoint/2010/main" val="392289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3425495" y="1488331"/>
            <a:ext cx="5107096" cy="4154984"/>
          </a:xfrm>
          <a:prstGeom prst="rect">
            <a:avLst/>
          </a:prstGeom>
          <a:noFill/>
          <a:ln w="9525">
            <a:solidFill>
              <a:schemeClr val="tx1"/>
            </a:solidFill>
          </a:ln>
        </p:spPr>
        <p:txBody>
          <a:bodyPr wrap="square" rtlCol="0">
            <a:spAutoFit/>
          </a:bodyPr>
          <a:lstStyle/>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Fun(</a:t>
            </a:r>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mutex</a:t>
            </a:r>
            <a:r>
              <a:rPr lang="en-US" sz="1100" b="1" dirty="0">
                <a:latin typeface="Courier New" pitchFamily="49" charset="0"/>
                <a:cs typeface="Courier New" pitchFamily="49" charset="0"/>
              </a:rPr>
              <a:t>&amp; </a:t>
            </a:r>
            <a:r>
              <a:rPr lang="en-US" sz="1100" b="1" dirty="0" err="1">
                <a:latin typeface="Courier New" pitchFamily="49" charset="0"/>
                <a:cs typeface="Courier New" pitchFamily="49" charset="0"/>
              </a:rPr>
              <a:t>mutex</a:t>
            </a:r>
            <a:r>
              <a:rPr lang="en-US" sz="1100" b="1" dirty="0">
                <a:latin typeface="Courier New" pitchFamily="49" charset="0"/>
                <a:cs typeface="Courier New" pitchFamily="49" charset="0"/>
              </a:rPr>
              <a:t>) : _</a:t>
            </a:r>
            <a:r>
              <a:rPr lang="en-US" sz="1100" b="1" dirty="0" err="1">
                <a:latin typeface="Courier New" pitchFamily="49" charset="0"/>
                <a:cs typeface="Courier New" pitchFamily="49" charset="0"/>
              </a:rPr>
              <a:t>mutex</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mutex</a:t>
            </a:r>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void operator()();</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mutex</a:t>
            </a:r>
            <a:r>
              <a:rPr lang="en-US" sz="1100" b="1" dirty="0">
                <a:latin typeface="Courier New" pitchFamily="49" charset="0"/>
                <a:cs typeface="Courier New" pitchFamily="49" charset="0"/>
              </a:rPr>
              <a:t>&amp; _</a:t>
            </a:r>
            <a:r>
              <a:rPr lang="en-US" sz="1100" b="1" dirty="0" err="1">
                <a:latin typeface="Courier New" pitchFamily="49" charset="0"/>
                <a:cs typeface="Courier New" pitchFamily="49" charset="0"/>
              </a:rPr>
              <a:t>mutex</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void Fun::operator()() {</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::map&lt;Key, Value&gt;&amp; table = </a:t>
            </a:r>
            <a:r>
              <a:rPr lang="en-US" sz="1100" b="1" dirty="0" err="1">
                <a:latin typeface="Courier New" pitchFamily="49" charset="0"/>
                <a:cs typeface="Courier New" pitchFamily="49" charset="0"/>
              </a:rPr>
              <a:t>GetTable</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_</a:t>
            </a:r>
            <a:r>
              <a:rPr lang="en-US" sz="1100" b="1" dirty="0" err="1">
                <a:latin typeface="Courier New" pitchFamily="49" charset="0"/>
                <a:cs typeface="Courier New" pitchFamily="49" charset="0"/>
              </a:rPr>
              <a:t>mutex.lock</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doSomethingWithThatTable</a:t>
            </a:r>
            <a:r>
              <a:rPr lang="en-US" sz="1100" b="1" dirty="0">
                <a:latin typeface="Courier New" pitchFamily="49" charset="0"/>
                <a:cs typeface="Courier New" pitchFamily="49" charset="0"/>
              </a:rPr>
              <a:t>(table);</a:t>
            </a:r>
          </a:p>
          <a:p>
            <a:r>
              <a:rPr lang="en-US" sz="1100" b="1" dirty="0">
                <a:latin typeface="Courier New" pitchFamily="49" charset="0"/>
                <a:cs typeface="Courier New" pitchFamily="49" charset="0"/>
              </a:rPr>
              <a:t>      _</a:t>
            </a:r>
            <a:r>
              <a:rPr lang="en-US" sz="1100" b="1" dirty="0" err="1">
                <a:latin typeface="Courier New" pitchFamily="49" charset="0"/>
                <a:cs typeface="Courier New" pitchFamily="49" charset="0"/>
              </a:rPr>
              <a:t>mutex.unlock</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mutex</a:t>
            </a:r>
            <a:r>
              <a:rPr lang="en-US" sz="1100" b="1" dirty="0">
                <a:latin typeface="Courier New" pitchFamily="49" charset="0"/>
                <a:cs typeface="Courier New" pitchFamily="49" charset="0"/>
              </a:rPr>
              <a:t> m;</a:t>
            </a:r>
          </a:p>
          <a:p>
            <a:r>
              <a:rPr lang="en-US" sz="1100" b="1" dirty="0">
                <a:latin typeface="Courier New" pitchFamily="49" charset="0"/>
                <a:cs typeface="Courier New" pitchFamily="49" charset="0"/>
              </a:rPr>
              <a:t>vector&lt;thread&lt;Fun&gt;* &gt; tasks;</a:t>
            </a:r>
          </a:p>
          <a:p>
            <a:r>
              <a:rPr lang="en-US" sz="1100" b="1" dirty="0">
                <a:latin typeface="Courier New" pitchFamily="49" charset="0"/>
                <a:cs typeface="Courier New" pitchFamily="49" charset="0"/>
              </a:rPr>
              <a:t>for (</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 0;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&lt; 100;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tasks.push_back</a:t>
            </a:r>
            <a:r>
              <a:rPr lang="en-US" sz="1100" b="1" dirty="0">
                <a:latin typeface="Courier New" pitchFamily="49" charset="0"/>
                <a:cs typeface="Courier New" pitchFamily="49" charset="0"/>
              </a:rPr>
              <a:t>(new </a:t>
            </a:r>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::thread(Fun(m)));</a:t>
            </a:r>
          </a:p>
          <a:p>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for (</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 0;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&lt; 100;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tasks[</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].join();</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p:txBody>
      </p:sp>
      <p:sp>
        <p:nvSpPr>
          <p:cNvPr id="5" name="Rounded Rectangular Callout 4"/>
          <p:cNvSpPr/>
          <p:nvPr/>
        </p:nvSpPr>
        <p:spPr>
          <a:xfrm>
            <a:off x="7710237" y="1845207"/>
            <a:ext cx="2947480" cy="651907"/>
          </a:xfrm>
          <a:prstGeom prst="wedgeRoundRectCallout">
            <a:avLst>
              <a:gd name="adj1" fmla="val -80874"/>
              <a:gd name="adj2" fmla="val -45598"/>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Share the </a:t>
            </a:r>
            <a:r>
              <a:rPr lang="en-US" sz="1400" dirty="0" err="1"/>
              <a:t>mutex</a:t>
            </a:r>
            <a:r>
              <a:rPr lang="en-US" sz="1400" dirty="0"/>
              <a:t> so that threads can share common resources</a:t>
            </a:r>
          </a:p>
        </p:txBody>
      </p:sp>
      <p:grpSp>
        <p:nvGrpSpPr>
          <p:cNvPr id="11" name="Group 10"/>
          <p:cNvGrpSpPr/>
          <p:nvPr/>
        </p:nvGrpSpPr>
        <p:grpSpPr>
          <a:xfrm>
            <a:off x="1369556" y="3092343"/>
            <a:ext cx="2391620" cy="405080"/>
            <a:chOff x="225122" y="3092343"/>
            <a:chExt cx="2391620" cy="405080"/>
          </a:xfrm>
          <a:solidFill>
            <a:schemeClr val="accent1"/>
          </a:solidFill>
        </p:grpSpPr>
        <p:sp>
          <p:nvSpPr>
            <p:cNvPr id="6" name="Rounded Rectangular Callout 5"/>
            <p:cNvSpPr/>
            <p:nvPr/>
          </p:nvSpPr>
          <p:spPr>
            <a:xfrm>
              <a:off x="225122" y="3122576"/>
              <a:ext cx="1916351" cy="345663"/>
            </a:xfrm>
            <a:prstGeom prst="wedgeRoundRectCallout">
              <a:avLst>
                <a:gd name="adj1" fmla="val 45968"/>
                <a:gd name="adj2" fmla="val 8564"/>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Critical region</a:t>
              </a:r>
            </a:p>
          </p:txBody>
        </p:sp>
        <p:sp>
          <p:nvSpPr>
            <p:cNvPr id="9" name="Left Brace 8"/>
            <p:cNvSpPr/>
            <p:nvPr/>
          </p:nvSpPr>
          <p:spPr>
            <a:xfrm>
              <a:off x="2141473" y="3092343"/>
              <a:ext cx="475269" cy="405080"/>
            </a:xfrm>
            <a:prstGeom prst="leftBrace">
              <a:avLst>
                <a:gd name="adj1" fmla="val 8333"/>
                <a:gd name="adj2" fmla="val 51283"/>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sz="1400"/>
            </a:p>
          </p:txBody>
        </p:sp>
      </p:grpSp>
    </p:spTree>
    <p:extLst>
      <p:ext uri="{BB962C8B-B14F-4D97-AF65-F5344CB8AC3E}">
        <p14:creationId xmlns:p14="http://schemas.microsoft.com/office/powerpoint/2010/main" val="143425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r>
              <a:rPr lang="en-US" dirty="0"/>
              <a:t> flavors</a:t>
            </a:r>
          </a:p>
        </p:txBody>
      </p:sp>
      <p:sp>
        <p:nvSpPr>
          <p:cNvPr id="3" name="Content Placeholder 2"/>
          <p:cNvSpPr>
            <a:spLocks noGrp="1"/>
          </p:cNvSpPr>
          <p:nvPr>
            <p:ph idx="1"/>
          </p:nvPr>
        </p:nvSpPr>
        <p:spPr/>
        <p:txBody>
          <a:bodyPr/>
          <a:lstStyle/>
          <a:p>
            <a:r>
              <a:rPr lang="en-US" dirty="0" err="1"/>
              <a:t>mutex</a:t>
            </a:r>
            <a:endParaRPr lang="en-US" dirty="0"/>
          </a:p>
          <a:p>
            <a:pPr lvl="1"/>
            <a:r>
              <a:rPr lang="en-US" dirty="0"/>
              <a:t>medium slow, fat, blocking</a:t>
            </a:r>
          </a:p>
          <a:p>
            <a:r>
              <a:rPr lang="en-US" dirty="0" err="1"/>
              <a:t>spin_mutex</a:t>
            </a:r>
            <a:endParaRPr lang="en-US" dirty="0"/>
          </a:p>
          <a:p>
            <a:pPr lvl="1"/>
            <a:r>
              <a:rPr lang="en-US" dirty="0"/>
              <a:t>very fast, lean, blocking and non-blocking </a:t>
            </a:r>
          </a:p>
          <a:p>
            <a:pPr lvl="1"/>
            <a:r>
              <a:rPr lang="en-US" dirty="0"/>
              <a:t>To use for light contention access</a:t>
            </a:r>
          </a:p>
          <a:p>
            <a:r>
              <a:rPr lang="en-US" dirty="0" err="1"/>
              <a:t>queuing_mutex</a:t>
            </a:r>
            <a:endParaRPr lang="en-US" dirty="0"/>
          </a:p>
          <a:p>
            <a:pPr lvl="1"/>
            <a:r>
              <a:rPr lang="en-US" dirty="0"/>
              <a:t>medium fast, lean, non-blocking, fair</a:t>
            </a:r>
          </a:p>
          <a:p>
            <a:pPr lvl="1"/>
            <a:r>
              <a:rPr lang="en-US" dirty="0"/>
              <a:t>To use when deadlock happens on blocking</a:t>
            </a:r>
          </a:p>
        </p:txBody>
      </p:sp>
      <p:sp>
        <p:nvSpPr>
          <p:cNvPr id="4" name="Rounded Rectangular Callout 3"/>
          <p:cNvSpPr/>
          <p:nvPr/>
        </p:nvSpPr>
        <p:spPr>
          <a:xfrm>
            <a:off x="5692182" y="1622432"/>
            <a:ext cx="2282659" cy="398534"/>
          </a:xfrm>
          <a:prstGeom prst="wedgeRoundRectCallout">
            <a:avLst>
              <a:gd name="adj1" fmla="val -129486"/>
              <a:gd name="adj2" fmla="val 54102"/>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Can produce deadlock</a:t>
            </a:r>
          </a:p>
        </p:txBody>
      </p:sp>
      <p:sp>
        <p:nvSpPr>
          <p:cNvPr id="5" name="Rounded Rectangular Callout 4"/>
          <p:cNvSpPr/>
          <p:nvPr/>
        </p:nvSpPr>
        <p:spPr>
          <a:xfrm>
            <a:off x="5692183" y="2968858"/>
            <a:ext cx="2232617" cy="564771"/>
          </a:xfrm>
          <a:prstGeom prst="wedgeRoundRectCallout">
            <a:avLst>
              <a:gd name="adj1" fmla="val -97074"/>
              <a:gd name="adj2" fmla="val -21077"/>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Can produce uneven load distribution</a:t>
            </a:r>
          </a:p>
        </p:txBody>
      </p:sp>
    </p:spTree>
    <p:extLst>
      <p:ext uri="{BB962C8B-B14F-4D97-AF65-F5344CB8AC3E}">
        <p14:creationId xmlns:p14="http://schemas.microsoft.com/office/powerpoint/2010/main" val="326203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tbb</a:t>
            </a:r>
            <a:r>
              <a:rPr lang="en-US" dirty="0"/>
              <a:t> </a:t>
            </a:r>
            <a:r>
              <a:rPr lang="en-US" dirty="0" err="1"/>
              <a:t>mutex</a:t>
            </a:r>
            <a:r>
              <a:rPr lang="en-US" dirty="0"/>
              <a:t> flavors</a:t>
            </a:r>
          </a:p>
        </p:txBody>
      </p:sp>
      <p:graphicFrame>
        <p:nvGraphicFramePr>
          <p:cNvPr id="4" name="Content Placeholder 3"/>
          <p:cNvGraphicFramePr>
            <a:graphicFrameLocks noGrp="1"/>
          </p:cNvGraphicFramePr>
          <p:nvPr>
            <p:ph idx="1"/>
          </p:nvPr>
        </p:nvGraphicFramePr>
        <p:xfrm>
          <a:off x="2452540" y="1970656"/>
          <a:ext cx="8064230" cy="3881033"/>
        </p:xfrm>
        <a:graphic>
          <a:graphicData uri="http://schemas.openxmlformats.org/drawingml/2006/table">
            <a:tbl>
              <a:tblPr/>
              <a:tblGrid>
                <a:gridCol w="2263310">
                  <a:extLst>
                    <a:ext uri="{9D8B030D-6E8A-4147-A177-3AD203B41FA5}">
                      <a16:colId xmlns:a16="http://schemas.microsoft.com/office/drawing/2014/main" val="3140152622"/>
                    </a:ext>
                  </a:extLst>
                </a:gridCol>
                <a:gridCol w="1331358">
                  <a:extLst>
                    <a:ext uri="{9D8B030D-6E8A-4147-A177-3AD203B41FA5}">
                      <a16:colId xmlns:a16="http://schemas.microsoft.com/office/drawing/2014/main" val="3215590596"/>
                    </a:ext>
                  </a:extLst>
                </a:gridCol>
                <a:gridCol w="1337254">
                  <a:extLst>
                    <a:ext uri="{9D8B030D-6E8A-4147-A177-3AD203B41FA5}">
                      <a16:colId xmlns:a16="http://schemas.microsoft.com/office/drawing/2014/main" val="3172458637"/>
                    </a:ext>
                  </a:extLst>
                </a:gridCol>
                <a:gridCol w="926056">
                  <a:extLst>
                    <a:ext uri="{9D8B030D-6E8A-4147-A177-3AD203B41FA5}">
                      <a16:colId xmlns:a16="http://schemas.microsoft.com/office/drawing/2014/main" val="1447312822"/>
                    </a:ext>
                  </a:extLst>
                </a:gridCol>
                <a:gridCol w="960481">
                  <a:extLst>
                    <a:ext uri="{9D8B030D-6E8A-4147-A177-3AD203B41FA5}">
                      <a16:colId xmlns:a16="http://schemas.microsoft.com/office/drawing/2014/main" val="2132239046"/>
                    </a:ext>
                  </a:extLst>
                </a:gridCol>
                <a:gridCol w="1245771">
                  <a:extLst>
                    <a:ext uri="{9D8B030D-6E8A-4147-A177-3AD203B41FA5}">
                      <a16:colId xmlns:a16="http://schemas.microsoft.com/office/drawing/2014/main" val="1283136663"/>
                    </a:ext>
                  </a:extLst>
                </a:gridCol>
              </a:tblGrid>
              <a:tr h="385758">
                <a:tc>
                  <a:txBody>
                    <a:bodyPr/>
                    <a:lstStyle/>
                    <a:p>
                      <a:pPr algn="l"/>
                      <a:r>
                        <a:rPr lang="en-US" sz="1400" b="0">
                          <a:solidFill>
                            <a:srgbClr val="FFFFFF"/>
                          </a:solidFill>
                          <a:effectLst/>
                        </a:rPr>
                        <a:t>Mutex</a:t>
                      </a:r>
                    </a:p>
                  </a:txBody>
                  <a:tcPr marL="26600" marR="26600" marT="17733"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71C5"/>
                    </a:solidFill>
                  </a:tcPr>
                </a:tc>
                <a:tc>
                  <a:txBody>
                    <a:bodyPr/>
                    <a:lstStyle/>
                    <a:p>
                      <a:pPr algn="l"/>
                      <a:r>
                        <a:rPr lang="en-US" sz="1400" b="0" dirty="0">
                          <a:solidFill>
                            <a:srgbClr val="FFFFFF"/>
                          </a:solidFill>
                          <a:effectLst/>
                        </a:rPr>
                        <a:t>Scalable</a:t>
                      </a:r>
                    </a:p>
                  </a:txBody>
                  <a:tcPr marL="26600" marR="26600" marT="17733"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71C5"/>
                    </a:solidFill>
                  </a:tcPr>
                </a:tc>
                <a:tc>
                  <a:txBody>
                    <a:bodyPr/>
                    <a:lstStyle/>
                    <a:p>
                      <a:pPr algn="l"/>
                      <a:r>
                        <a:rPr lang="en-US" sz="1400" b="0">
                          <a:solidFill>
                            <a:srgbClr val="FFFFFF"/>
                          </a:solidFill>
                          <a:effectLst/>
                        </a:rPr>
                        <a:t>Fair</a:t>
                      </a:r>
                    </a:p>
                  </a:txBody>
                  <a:tcPr marL="26600" marR="26600" marT="17733"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71C5"/>
                    </a:solidFill>
                  </a:tcPr>
                </a:tc>
                <a:tc>
                  <a:txBody>
                    <a:bodyPr/>
                    <a:lstStyle/>
                    <a:p>
                      <a:pPr algn="l"/>
                      <a:r>
                        <a:rPr lang="en-US" sz="1400" b="0">
                          <a:solidFill>
                            <a:srgbClr val="FFFFFF"/>
                          </a:solidFill>
                          <a:effectLst/>
                        </a:rPr>
                        <a:t>Recursive</a:t>
                      </a:r>
                    </a:p>
                  </a:txBody>
                  <a:tcPr marL="26600" marR="26600" marT="17733"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71C5"/>
                    </a:solidFill>
                  </a:tcPr>
                </a:tc>
                <a:tc>
                  <a:txBody>
                    <a:bodyPr/>
                    <a:lstStyle/>
                    <a:p>
                      <a:pPr algn="l"/>
                      <a:r>
                        <a:rPr lang="en-US" sz="1400" b="0">
                          <a:solidFill>
                            <a:srgbClr val="FFFFFF"/>
                          </a:solidFill>
                          <a:effectLst/>
                        </a:rPr>
                        <a:t>Long Wait</a:t>
                      </a:r>
                    </a:p>
                  </a:txBody>
                  <a:tcPr marL="26600" marR="26600" marT="17733"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71C5"/>
                    </a:solidFill>
                  </a:tcPr>
                </a:tc>
                <a:tc>
                  <a:txBody>
                    <a:bodyPr/>
                    <a:lstStyle/>
                    <a:p>
                      <a:pPr algn="l"/>
                      <a:r>
                        <a:rPr lang="en-US" sz="1400" b="0" dirty="0">
                          <a:solidFill>
                            <a:srgbClr val="FFFFFF"/>
                          </a:solidFill>
                          <a:effectLst/>
                        </a:rPr>
                        <a:t>Size</a:t>
                      </a:r>
                    </a:p>
                  </a:txBody>
                  <a:tcPr marL="26600" marR="26600" marT="17733"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71C5"/>
                    </a:solidFill>
                  </a:tcPr>
                </a:tc>
                <a:extLst>
                  <a:ext uri="{0D108BD9-81ED-4DB2-BD59-A6C34878D82A}">
                    <a16:rowId xmlns:a16="http://schemas.microsoft.com/office/drawing/2014/main" val="450384872"/>
                  </a:ext>
                </a:extLst>
              </a:tr>
              <a:tr h="405506">
                <a:tc>
                  <a:txBody>
                    <a:bodyPr/>
                    <a:lstStyle/>
                    <a:p>
                      <a:pPr algn="l" fontAlgn="t"/>
                      <a:r>
                        <a:rPr lang="en-US" sz="1400" dirty="0" err="1">
                          <a:effectLst/>
                        </a:rPr>
                        <a:t>mutex</a:t>
                      </a:r>
                      <a:endParaRPr lang="en-US" sz="1400" dirty="0">
                        <a:effectLst/>
                      </a:endParaRP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OS dependent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OS dependent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blocks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 3 words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83643787"/>
                  </a:ext>
                </a:extLst>
              </a:tr>
              <a:tr h="428017">
                <a:tc>
                  <a:txBody>
                    <a:bodyPr/>
                    <a:lstStyle/>
                    <a:p>
                      <a:pPr algn="l" fontAlgn="t"/>
                      <a:r>
                        <a:rPr lang="en-US" sz="1400" dirty="0" err="1">
                          <a:effectLst/>
                        </a:rPr>
                        <a:t>recursive_mutex</a:t>
                      </a:r>
                      <a:endParaRPr lang="en-US" sz="1400" dirty="0">
                        <a:effectLst/>
                      </a:endParaRP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OS dependent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OS dependent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blocks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 3 words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46483059"/>
                  </a:ext>
                </a:extLst>
              </a:tr>
              <a:tr h="326289">
                <a:tc>
                  <a:txBody>
                    <a:bodyPr/>
                    <a:lstStyle/>
                    <a:p>
                      <a:pPr algn="l" fontAlgn="t"/>
                      <a:r>
                        <a:rPr lang="en-US" sz="1400">
                          <a:effectLst/>
                        </a:rPr>
                        <a:t>spin_mutex</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yields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1 byte</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059624"/>
                  </a:ext>
                </a:extLst>
              </a:tr>
              <a:tr h="335192">
                <a:tc>
                  <a:txBody>
                    <a:bodyPr/>
                    <a:lstStyle/>
                    <a:p>
                      <a:pPr algn="l" fontAlgn="t"/>
                      <a:r>
                        <a:rPr lang="en-US" sz="1400">
                          <a:effectLst/>
                        </a:rPr>
                        <a:t>speculative_spin_mutex</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HW dependent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yields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2 cache lines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907247354"/>
                  </a:ext>
                </a:extLst>
              </a:tr>
              <a:tr h="326289">
                <a:tc>
                  <a:txBody>
                    <a:bodyPr/>
                    <a:lstStyle/>
                    <a:p>
                      <a:pPr algn="l" fontAlgn="t"/>
                      <a:r>
                        <a:rPr lang="en-US" sz="1400">
                          <a:effectLst/>
                        </a:rPr>
                        <a:t>queuing_mutex</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yields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1 word</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51195965"/>
                  </a:ext>
                </a:extLst>
              </a:tr>
              <a:tr h="326289">
                <a:tc>
                  <a:txBody>
                    <a:bodyPr/>
                    <a:lstStyle/>
                    <a:p>
                      <a:pPr algn="l" fontAlgn="t"/>
                      <a:r>
                        <a:rPr lang="en-US" sz="1400">
                          <a:effectLst/>
                        </a:rPr>
                        <a:t>spin_rw_mutex</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yields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1 word</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475043703"/>
                  </a:ext>
                </a:extLst>
              </a:tr>
              <a:tr h="368826">
                <a:tc>
                  <a:txBody>
                    <a:bodyPr/>
                    <a:lstStyle/>
                    <a:p>
                      <a:pPr algn="l" fontAlgn="t"/>
                      <a:r>
                        <a:rPr lang="en-US" sz="1400" dirty="0" err="1">
                          <a:effectLst/>
                        </a:rPr>
                        <a:t>speculative_spin_rw_mutex</a:t>
                      </a:r>
                      <a:endParaRPr lang="en-US" sz="1400" dirty="0">
                        <a:effectLst/>
                      </a:endParaRP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HW dependent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yields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3 cache lines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91591869"/>
                  </a:ext>
                </a:extLst>
              </a:tr>
              <a:tr h="326289">
                <a:tc>
                  <a:txBody>
                    <a:bodyPr/>
                    <a:lstStyle/>
                    <a:p>
                      <a:pPr algn="l" fontAlgn="t"/>
                      <a:r>
                        <a:rPr lang="en-US" sz="1400">
                          <a:effectLst/>
                        </a:rPr>
                        <a:t>queuing_rw_mutex</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no</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yields</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1 word</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3148155554"/>
                  </a:ext>
                </a:extLst>
              </a:tr>
              <a:tr h="326289">
                <a:tc>
                  <a:txBody>
                    <a:bodyPr/>
                    <a:lstStyle/>
                    <a:p>
                      <a:pPr algn="l" fontAlgn="t"/>
                      <a:r>
                        <a:rPr lang="en-US" sz="1400" dirty="0" err="1">
                          <a:effectLst/>
                        </a:rPr>
                        <a:t>null_mutex</a:t>
                      </a:r>
                      <a:endParaRPr lang="en-US" sz="1400" dirty="0">
                        <a:effectLst/>
                      </a:endParaRP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moot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never</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empty</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08214081"/>
                  </a:ext>
                </a:extLst>
              </a:tr>
              <a:tr h="326289">
                <a:tc>
                  <a:txBody>
                    <a:bodyPr/>
                    <a:lstStyle/>
                    <a:p>
                      <a:pPr algn="l" fontAlgn="t"/>
                      <a:r>
                        <a:rPr lang="en-US" sz="1400">
                          <a:effectLst/>
                        </a:rPr>
                        <a:t>null_rw_mutex</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moot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never</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dirty="0">
                          <a:effectLst/>
                        </a:rPr>
                        <a:t>empty</a:t>
                      </a:r>
                    </a:p>
                  </a:txBody>
                  <a:tcPr marL="35466" marR="35466" marT="35466" marB="354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868061277"/>
                  </a:ext>
                </a:extLst>
              </a:tr>
            </a:tbl>
          </a:graphicData>
        </a:graphic>
      </p:graphicFrame>
      <p:sp>
        <p:nvSpPr>
          <p:cNvPr id="5" name="Rounded Rectangular Callout 4"/>
          <p:cNvSpPr/>
          <p:nvPr/>
        </p:nvSpPr>
        <p:spPr>
          <a:xfrm>
            <a:off x="7736295" y="805074"/>
            <a:ext cx="1558533" cy="617374"/>
          </a:xfrm>
          <a:prstGeom prst="wedgeRoundRectCallout">
            <a:avLst>
              <a:gd name="adj1" fmla="val 9266"/>
              <a:gd name="adj2" fmla="val 15094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Use blocking for long wait</a:t>
            </a:r>
          </a:p>
        </p:txBody>
      </p:sp>
      <p:sp>
        <p:nvSpPr>
          <p:cNvPr id="6" name="Rounded Rectangular Callout 5"/>
          <p:cNvSpPr/>
          <p:nvPr/>
        </p:nvSpPr>
        <p:spPr>
          <a:xfrm>
            <a:off x="655092" y="3026989"/>
            <a:ext cx="1529933" cy="589668"/>
          </a:xfrm>
          <a:prstGeom prst="wedgeRoundRectCallout">
            <a:avLst>
              <a:gd name="adj1" fmla="val 68354"/>
              <a:gd name="adj2" fmla="val 7898"/>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Good for very short wait</a:t>
            </a:r>
          </a:p>
        </p:txBody>
      </p:sp>
      <p:sp>
        <p:nvSpPr>
          <p:cNvPr id="7" name="Rounded Rectangular Callout 6"/>
          <p:cNvSpPr/>
          <p:nvPr/>
        </p:nvSpPr>
        <p:spPr>
          <a:xfrm>
            <a:off x="131928" y="4153739"/>
            <a:ext cx="2053097" cy="759455"/>
          </a:xfrm>
          <a:prstGeom prst="wedgeRoundRectCallout">
            <a:avLst>
              <a:gd name="adj1" fmla="val 64424"/>
              <a:gd name="adj2" fmla="val -2046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Typical usage is r/w in non-contentious container</a:t>
            </a:r>
          </a:p>
        </p:txBody>
      </p:sp>
    </p:spTree>
    <p:extLst>
      <p:ext uri="{BB962C8B-B14F-4D97-AF65-F5344CB8AC3E}">
        <p14:creationId xmlns:p14="http://schemas.microsoft.com/office/powerpoint/2010/main" val="289089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555" y="1554480"/>
            <a:ext cx="5825964" cy="4846320"/>
          </a:xfrm>
        </p:spPr>
        <p:txBody>
          <a:bodyPr/>
          <a:lstStyle/>
          <a:p>
            <a:endParaRPr lang="en-US" dirty="0"/>
          </a:p>
          <a:p>
            <a:endParaRPr lang="en-US" dirty="0"/>
          </a:p>
          <a:p>
            <a:r>
              <a:rPr lang="en-US" dirty="0"/>
              <a:t>This means that when multiple threads read/write a data in an atomic way, the data is always consistent (as in “not corrupted”)</a:t>
            </a:r>
          </a:p>
          <a:p>
            <a:r>
              <a:rPr lang="en-US" dirty="0"/>
              <a:t>But the read value MAY depend on race conditions</a:t>
            </a:r>
          </a:p>
          <a:p>
            <a:r>
              <a:rPr lang="en-US" dirty="0"/>
              <a:t>Modern processors allows native (i.e., lock-free) atomic read/write on scalar types with 1, 2, 4, and 8 bytes.</a:t>
            </a:r>
          </a:p>
          <a:p>
            <a:endParaRPr lang="en-US" dirty="0"/>
          </a:p>
          <a:p>
            <a:pPr lvl="1"/>
            <a:endParaRPr lang="en-US" dirty="0"/>
          </a:p>
        </p:txBody>
      </p:sp>
      <p:sp>
        <p:nvSpPr>
          <p:cNvPr id="2" name="Title 1"/>
          <p:cNvSpPr>
            <a:spLocks noGrp="1"/>
          </p:cNvSpPr>
          <p:nvPr>
            <p:ph type="title"/>
          </p:nvPr>
        </p:nvSpPr>
        <p:spPr/>
        <p:txBody>
          <a:bodyPr/>
          <a:lstStyle/>
          <a:p>
            <a:r>
              <a:rPr lang="en-US" dirty="0"/>
              <a:t>Atomic operations (1/2)</a:t>
            </a:r>
          </a:p>
        </p:txBody>
      </p:sp>
      <p:sp>
        <p:nvSpPr>
          <p:cNvPr id="5" name="TextBox 4"/>
          <p:cNvSpPr txBox="1"/>
          <p:nvPr/>
        </p:nvSpPr>
        <p:spPr>
          <a:xfrm>
            <a:off x="6400548" y="2197893"/>
            <a:ext cx="4796287" cy="2462213"/>
          </a:xfrm>
          <a:prstGeom prst="rect">
            <a:avLst/>
          </a:prstGeom>
          <a:noFill/>
          <a:ln w="9525">
            <a:solidFill>
              <a:schemeClr val="tx1"/>
            </a:solidFill>
          </a:ln>
        </p:spPr>
        <p:txBody>
          <a:bodyPr wrap="square" rtlCol="0">
            <a:spAutoFit/>
          </a:bodyPr>
          <a:lstStyle/>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Fun(atomic&lt;</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&gt;&amp; x) : _x(x) {}</a:t>
            </a:r>
          </a:p>
          <a:p>
            <a:r>
              <a:rPr lang="en-US" sz="1100" b="1" dirty="0">
                <a:latin typeface="Courier New" pitchFamily="49" charset="0"/>
                <a:cs typeface="Courier New" pitchFamily="49" charset="0"/>
              </a:rPr>
              <a:t>  void operator()() { sleep(10); ++x; </a:t>
            </a:r>
            <a:r>
              <a:rPr lang="en-US" sz="1100" b="1" dirty="0" err="1">
                <a:latin typeface="Courier New" pitchFamily="49" charset="0"/>
                <a:cs typeface="Courier New" pitchFamily="49" charset="0"/>
              </a:rPr>
              <a:t>cout</a:t>
            </a:r>
            <a:r>
              <a:rPr lang="en-US" sz="1100" b="1" dirty="0">
                <a:latin typeface="Courier New" pitchFamily="49" charset="0"/>
                <a:cs typeface="Courier New" pitchFamily="49" charset="0"/>
              </a:rPr>
              <a:t> &lt;&lt; x; }</a:t>
            </a:r>
          </a:p>
          <a:p>
            <a:r>
              <a:rPr lang="en-US" sz="1100" b="1" dirty="0">
                <a:latin typeface="Courier New" pitchFamily="49" charset="0"/>
                <a:cs typeface="Courier New" pitchFamily="49" charset="0"/>
              </a:rPr>
              <a:t>  atomic&lt;</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&gt;&amp; _x;</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atomic&lt;</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&gt; x;</a:t>
            </a:r>
          </a:p>
          <a:p>
            <a:r>
              <a:rPr lang="en-US" sz="1100" b="1" dirty="0">
                <a:latin typeface="Courier New" pitchFamily="49" charset="0"/>
                <a:cs typeface="Courier New" pitchFamily="49" charset="0"/>
              </a:rPr>
              <a:t>x = 0;</a:t>
            </a:r>
          </a:p>
          <a:p>
            <a:r>
              <a:rPr lang="en-US" sz="1100" b="1" dirty="0">
                <a:latin typeface="Courier New" pitchFamily="49" charset="0"/>
                <a:cs typeface="Courier New" pitchFamily="49" charset="0"/>
              </a:rPr>
              <a:t>vector&lt;thread&lt;Fun&gt;* &gt; tasks;</a:t>
            </a:r>
          </a:p>
          <a:p>
            <a:r>
              <a:rPr lang="en-US" sz="1100" b="1" dirty="0">
                <a:latin typeface="Courier New" pitchFamily="49" charset="0"/>
                <a:cs typeface="Courier New" pitchFamily="49" charset="0"/>
              </a:rPr>
              <a:t>for (</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 0;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&lt; 100;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tasks.push_back</a:t>
            </a:r>
            <a:r>
              <a:rPr lang="en-US" sz="1100" b="1" dirty="0">
                <a:latin typeface="Courier New" pitchFamily="49" charset="0"/>
                <a:cs typeface="Courier New" pitchFamily="49" charset="0"/>
              </a:rPr>
              <a:t>(new </a:t>
            </a:r>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::thread(Fun(x)));</a:t>
            </a:r>
          </a:p>
          <a:p>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for (int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 0;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&lt; 100; ++</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 { tasks[</a:t>
            </a:r>
            <a:r>
              <a:rPr lang="en-US" sz="1100" b="1" dirty="0" err="1">
                <a:latin typeface="Courier New" pitchFamily="49" charset="0"/>
                <a:cs typeface="Courier New" pitchFamily="49" charset="0"/>
              </a:rPr>
              <a:t>i</a:t>
            </a:r>
            <a:r>
              <a:rPr lang="en-US" sz="1100" b="1" dirty="0">
                <a:latin typeface="Courier New" pitchFamily="49" charset="0"/>
                <a:cs typeface="Courier New" pitchFamily="49" charset="0"/>
              </a:rPr>
              <a:t>].join(); }</a:t>
            </a:r>
          </a:p>
          <a:p>
            <a:r>
              <a:rPr lang="en-US" sz="1100" b="1" dirty="0" err="1">
                <a:latin typeface="Courier New" pitchFamily="49" charset="0"/>
                <a:cs typeface="Courier New" pitchFamily="49" charset="0"/>
              </a:rPr>
              <a:t>cout</a:t>
            </a:r>
            <a:r>
              <a:rPr lang="en-US" sz="1100" b="1" dirty="0">
                <a:latin typeface="Courier New" pitchFamily="49" charset="0"/>
                <a:cs typeface="Courier New" pitchFamily="49" charset="0"/>
              </a:rPr>
              <a:t> &lt;&lt; x &lt;&lt; </a:t>
            </a:r>
            <a:r>
              <a:rPr lang="en-US" sz="1100" b="1" dirty="0" err="1">
                <a:latin typeface="Courier New" pitchFamily="49" charset="0"/>
                <a:cs typeface="Courier New" pitchFamily="49" charset="0"/>
              </a:rPr>
              <a:t>endl</a:t>
            </a:r>
            <a:r>
              <a:rPr lang="en-US" sz="1100" b="1" dirty="0">
                <a:latin typeface="Courier New" pitchFamily="49" charset="0"/>
                <a:cs typeface="Courier New" pitchFamily="49" charset="0"/>
              </a:rPr>
              <a:t>;</a:t>
            </a:r>
          </a:p>
        </p:txBody>
      </p:sp>
      <p:sp>
        <p:nvSpPr>
          <p:cNvPr id="7" name="Rounded Rectangular Callout 6"/>
          <p:cNvSpPr/>
          <p:nvPr/>
        </p:nvSpPr>
        <p:spPr>
          <a:xfrm>
            <a:off x="741185" y="1211574"/>
            <a:ext cx="6245232" cy="697838"/>
          </a:xfrm>
          <a:prstGeom prst="wedgeRoundRectCallout">
            <a:avLst>
              <a:gd name="adj1" fmla="val -45216"/>
              <a:gd name="adj2" fmla="val -33158"/>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dirty="0"/>
              <a:t>An operation acting on shared memory is atomic if it completes in a single step relative to other threads</a:t>
            </a:r>
          </a:p>
        </p:txBody>
      </p:sp>
      <p:sp>
        <p:nvSpPr>
          <p:cNvPr id="8" name="Rounded Rectangular Callout 7"/>
          <p:cNvSpPr/>
          <p:nvPr/>
        </p:nvSpPr>
        <p:spPr>
          <a:xfrm>
            <a:off x="9423036" y="1177977"/>
            <a:ext cx="2251881" cy="831802"/>
          </a:xfrm>
          <a:prstGeom prst="wedgeRoundRectCallout">
            <a:avLst>
              <a:gd name="adj1" fmla="val -48666"/>
              <a:gd name="adj2" fmla="val 12189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X’s value at any time depends on race between threads</a:t>
            </a:r>
          </a:p>
        </p:txBody>
      </p:sp>
      <p:sp>
        <p:nvSpPr>
          <p:cNvPr id="9" name="Rounded Rectangular Callout 8"/>
          <p:cNvSpPr/>
          <p:nvPr/>
        </p:nvSpPr>
        <p:spPr>
          <a:xfrm>
            <a:off x="9060629" y="4898794"/>
            <a:ext cx="2394392" cy="1088023"/>
          </a:xfrm>
          <a:prstGeom prst="wedgeRoundRectCallout">
            <a:avLst>
              <a:gd name="adj1" fmla="val -120420"/>
              <a:gd name="adj2" fmla="val -750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Final value of x is known (i.e., 100), but output sequence is non-deterministic</a:t>
            </a:r>
          </a:p>
        </p:txBody>
      </p:sp>
    </p:spTree>
    <p:extLst>
      <p:ext uri="{BB962C8B-B14F-4D97-AF65-F5344CB8AC3E}">
        <p14:creationId xmlns:p14="http://schemas.microsoft.com/office/powerpoint/2010/main" val="36894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operations (2/2)</a:t>
            </a:r>
          </a:p>
        </p:txBody>
      </p:sp>
      <p:sp>
        <p:nvSpPr>
          <p:cNvPr id="3" name="Content Placeholder 2"/>
          <p:cNvSpPr>
            <a:spLocks noGrp="1"/>
          </p:cNvSpPr>
          <p:nvPr>
            <p:ph idx="1"/>
          </p:nvPr>
        </p:nvSpPr>
        <p:spPr/>
        <p:txBody>
          <a:bodyPr/>
          <a:lstStyle/>
          <a:p>
            <a:r>
              <a:rPr lang="en-US" dirty="0"/>
              <a:t>read-modify-write</a:t>
            </a:r>
          </a:p>
          <a:p>
            <a:pPr lvl="1"/>
            <a:r>
              <a:rPr lang="en-US" dirty="0"/>
              <a:t>Atomic operations that consist of reading a value and writing a new value at the same memory location in a single step</a:t>
            </a:r>
          </a:p>
          <a:p>
            <a:r>
              <a:rPr lang="en-US" dirty="0"/>
              <a:t>They enable lock-free thread synchronization</a:t>
            </a:r>
          </a:p>
          <a:p>
            <a:pPr lvl="1"/>
            <a:r>
              <a:rPr lang="en-US" dirty="0"/>
              <a:t>Extremely efficient –assuming we don’t re-implement a lock…</a:t>
            </a:r>
          </a:p>
          <a:p>
            <a:pPr lvl="1"/>
            <a:r>
              <a:rPr lang="en-US" dirty="0"/>
              <a:t>Can lead to quite complicated synchronization mechanism</a:t>
            </a:r>
          </a:p>
          <a:p>
            <a:pPr lvl="1"/>
            <a:r>
              <a:rPr lang="en-US" dirty="0"/>
              <a:t>Correctness can be hard to prove</a:t>
            </a:r>
          </a:p>
          <a:p>
            <a:r>
              <a:rPr lang="en-US" dirty="0"/>
              <a:t>Most common:</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6053665"/>
              </p:ext>
            </p:extLst>
          </p:nvPr>
        </p:nvGraphicFramePr>
        <p:xfrm>
          <a:off x="1981201" y="4543319"/>
          <a:ext cx="8317148" cy="1337310"/>
        </p:xfrm>
        <a:graphic>
          <a:graphicData uri="http://schemas.openxmlformats.org/drawingml/2006/table">
            <a:tbl>
              <a:tblPr>
                <a:tableStyleId>{69CF1AB2-1976-4502-BF36-3FF5EA218861}</a:tableStyleId>
              </a:tblPr>
              <a:tblGrid>
                <a:gridCol w="2960828">
                  <a:extLst>
                    <a:ext uri="{9D8B030D-6E8A-4147-A177-3AD203B41FA5}">
                      <a16:colId xmlns:a16="http://schemas.microsoft.com/office/drawing/2014/main" val="1578208913"/>
                    </a:ext>
                  </a:extLst>
                </a:gridCol>
                <a:gridCol w="5356320">
                  <a:extLst>
                    <a:ext uri="{9D8B030D-6E8A-4147-A177-3AD203B41FA5}">
                      <a16:colId xmlns:a16="http://schemas.microsoft.com/office/drawing/2014/main" val="1661010215"/>
                    </a:ext>
                  </a:extLst>
                </a:gridCol>
              </a:tblGrid>
              <a:tr h="0">
                <a:tc>
                  <a:txBody>
                    <a:bodyPr/>
                    <a:lstStyle/>
                    <a:p>
                      <a:pPr algn="l" fontAlgn="t"/>
                      <a:r>
                        <a:rPr lang="en-US" dirty="0" err="1">
                          <a:effectLst/>
                        </a:rPr>
                        <a:t>x.fetch_and_store</a:t>
                      </a:r>
                      <a:r>
                        <a:rPr lang="en-US" dirty="0">
                          <a:effectLst/>
                        </a:rPr>
                        <a:t>(y)</a:t>
                      </a:r>
                      <a:endParaRPr lang="en-US" dirty="0">
                        <a:solidFill>
                          <a:schemeClr val="bg2"/>
                        </a:solidFill>
                        <a:effectLst/>
                      </a:endParaRPr>
                    </a:p>
                  </a:txBody>
                  <a:tcPr marL="95250" marR="95250" marT="85725" marB="85725">
                    <a:solidFill>
                      <a:schemeClr val="bg1">
                        <a:lumMod val="85000"/>
                      </a:schemeClr>
                    </a:solidFill>
                  </a:tcPr>
                </a:tc>
                <a:tc>
                  <a:txBody>
                    <a:bodyPr/>
                    <a:lstStyle/>
                    <a:p>
                      <a:pPr algn="l" fontAlgn="t"/>
                      <a:r>
                        <a:rPr lang="en-US" dirty="0">
                          <a:effectLst/>
                        </a:rPr>
                        <a:t>do x = y, and return the old value of x</a:t>
                      </a:r>
                      <a:endParaRPr lang="en-US" dirty="0">
                        <a:solidFill>
                          <a:schemeClr val="bg2"/>
                        </a:solidFill>
                        <a:effectLst/>
                      </a:endParaRPr>
                    </a:p>
                  </a:txBody>
                  <a:tcPr marL="95250" marR="95250" marT="85725" marB="85725">
                    <a:solidFill>
                      <a:schemeClr val="bg1">
                        <a:lumMod val="85000"/>
                      </a:schemeClr>
                    </a:solidFill>
                  </a:tcPr>
                </a:tc>
                <a:extLst>
                  <a:ext uri="{0D108BD9-81ED-4DB2-BD59-A6C34878D82A}">
                    <a16:rowId xmlns:a16="http://schemas.microsoft.com/office/drawing/2014/main" val="3812779544"/>
                  </a:ext>
                </a:extLst>
              </a:tr>
              <a:tr h="0">
                <a:tc>
                  <a:txBody>
                    <a:bodyPr/>
                    <a:lstStyle/>
                    <a:p>
                      <a:pPr algn="l" fontAlgn="t"/>
                      <a:r>
                        <a:rPr lang="en-US" dirty="0" err="1">
                          <a:effectLst/>
                        </a:rPr>
                        <a:t>x.fetch_and_add</a:t>
                      </a:r>
                      <a:r>
                        <a:rPr lang="en-US" dirty="0">
                          <a:effectLst/>
                        </a:rPr>
                        <a:t>(y)</a:t>
                      </a:r>
                      <a:endParaRPr lang="en-US" dirty="0">
                        <a:solidFill>
                          <a:schemeClr val="bg2"/>
                        </a:solidFill>
                        <a:effectLst/>
                      </a:endParaRPr>
                    </a:p>
                  </a:txBody>
                  <a:tcPr marL="95250" marR="95250" marT="85725" marB="85725"/>
                </a:tc>
                <a:tc>
                  <a:txBody>
                    <a:bodyPr/>
                    <a:lstStyle/>
                    <a:p>
                      <a:pPr algn="l" fontAlgn="t"/>
                      <a:r>
                        <a:rPr lang="en-US" dirty="0">
                          <a:effectLst/>
                        </a:rPr>
                        <a:t>do x += y, and return the old value of x</a:t>
                      </a:r>
                      <a:endParaRPr lang="en-US" dirty="0">
                        <a:solidFill>
                          <a:schemeClr val="bg2"/>
                        </a:solidFill>
                        <a:effectLst/>
                      </a:endParaRPr>
                    </a:p>
                  </a:txBody>
                  <a:tcPr marL="95250" marR="95250" marT="85725" marB="85725"/>
                </a:tc>
                <a:extLst>
                  <a:ext uri="{0D108BD9-81ED-4DB2-BD59-A6C34878D82A}">
                    <a16:rowId xmlns:a16="http://schemas.microsoft.com/office/drawing/2014/main" val="595199549"/>
                  </a:ext>
                </a:extLst>
              </a:tr>
              <a:tr h="0">
                <a:tc>
                  <a:txBody>
                    <a:bodyPr/>
                    <a:lstStyle/>
                    <a:p>
                      <a:pPr algn="l" fontAlgn="t"/>
                      <a:r>
                        <a:rPr lang="en-US" dirty="0" err="1">
                          <a:effectLst/>
                        </a:rPr>
                        <a:t>x.compare_and_swap</a:t>
                      </a:r>
                      <a:r>
                        <a:rPr lang="en-US" dirty="0">
                          <a:effectLst/>
                        </a:rPr>
                        <a:t>(y, z)</a:t>
                      </a:r>
                      <a:endParaRPr lang="en-US" dirty="0">
                        <a:solidFill>
                          <a:schemeClr val="bg2"/>
                        </a:solidFill>
                        <a:effectLst/>
                      </a:endParaRPr>
                    </a:p>
                  </a:txBody>
                  <a:tcPr marL="95250" marR="95250" marT="85725" marB="85725">
                    <a:solidFill>
                      <a:schemeClr val="bg1">
                        <a:lumMod val="85000"/>
                      </a:schemeClr>
                    </a:solidFill>
                  </a:tcPr>
                </a:tc>
                <a:tc>
                  <a:txBody>
                    <a:bodyPr/>
                    <a:lstStyle/>
                    <a:p>
                      <a:pPr algn="l" fontAlgn="t"/>
                      <a:r>
                        <a:rPr lang="en-US" dirty="0">
                          <a:effectLst/>
                        </a:rPr>
                        <a:t>if x equals z, do x = y. Always return old value of x.</a:t>
                      </a:r>
                      <a:endParaRPr lang="en-US" dirty="0">
                        <a:solidFill>
                          <a:schemeClr val="bg2"/>
                        </a:solidFill>
                        <a:effectLst/>
                      </a:endParaRPr>
                    </a:p>
                  </a:txBody>
                  <a:tcPr marL="95250" marR="95250" marT="85725" marB="85725">
                    <a:solidFill>
                      <a:schemeClr val="bg1">
                        <a:lumMod val="85000"/>
                      </a:schemeClr>
                    </a:solidFill>
                  </a:tcPr>
                </a:tc>
                <a:extLst>
                  <a:ext uri="{0D108BD9-81ED-4DB2-BD59-A6C34878D82A}">
                    <a16:rowId xmlns:a16="http://schemas.microsoft.com/office/drawing/2014/main" val="1678680652"/>
                  </a:ext>
                </a:extLst>
              </a:tr>
            </a:tbl>
          </a:graphicData>
        </a:graphic>
      </p:graphicFrame>
    </p:spTree>
    <p:extLst>
      <p:ext uri="{BB962C8B-B14F-4D97-AF65-F5344CB8AC3E}">
        <p14:creationId xmlns:p14="http://schemas.microsoft.com/office/powerpoint/2010/main" val="197674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3" name="Content Placeholder 2"/>
          <p:cNvSpPr>
            <a:spLocks noGrp="1"/>
          </p:cNvSpPr>
          <p:nvPr>
            <p:ph type="body" sz="quarter" idx="10"/>
          </p:nvPr>
        </p:nvSpPr>
        <p:spPr/>
        <p:txBody>
          <a:bodyPr/>
          <a:lstStyle/>
          <a:p>
            <a:r>
              <a:rPr lang="en-US" dirty="0"/>
              <a:t>Parallelism</a:t>
            </a:r>
          </a:p>
          <a:p>
            <a:r>
              <a:rPr lang="en-US" dirty="0" err="1"/>
              <a:t>pthread</a:t>
            </a:r>
            <a:r>
              <a:rPr lang="en-US" dirty="0"/>
              <a:t> vs. </a:t>
            </a:r>
            <a:r>
              <a:rPr lang="en-US" dirty="0" err="1"/>
              <a:t>tbb</a:t>
            </a:r>
            <a:endParaRPr lang="en-US" dirty="0"/>
          </a:p>
          <a:p>
            <a:r>
              <a:rPr lang="en-US" dirty="0"/>
              <a:t>Basic concepts of </a:t>
            </a:r>
            <a:r>
              <a:rPr lang="en-US" dirty="0" err="1"/>
              <a:t>tbb</a:t>
            </a:r>
            <a:endParaRPr lang="en-US" dirty="0"/>
          </a:p>
          <a:p>
            <a:r>
              <a:rPr lang="en-US" dirty="0"/>
              <a:t>Thread synchronization</a:t>
            </a:r>
          </a:p>
          <a:p>
            <a:r>
              <a:rPr lang="en-US" dirty="0"/>
              <a:t>Multi-threading and memory allocation</a:t>
            </a:r>
          </a:p>
          <a:p>
            <a:r>
              <a:rPr lang="en-US" dirty="0"/>
              <a:t>Thread-local storage</a:t>
            </a:r>
          </a:p>
          <a:p>
            <a:r>
              <a:rPr lang="en-US" dirty="0"/>
              <a:t>Conclusion</a:t>
            </a:r>
          </a:p>
          <a:p>
            <a:endParaRPr lang="en-US" dirty="0"/>
          </a:p>
        </p:txBody>
      </p:sp>
    </p:spTree>
    <p:extLst>
      <p:ext uri="{BB962C8B-B14F-4D97-AF65-F5344CB8AC3E}">
        <p14:creationId xmlns:p14="http://schemas.microsoft.com/office/powerpoint/2010/main" val="126041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TextBox 3"/>
          <p:cNvSpPr txBox="1"/>
          <p:nvPr/>
        </p:nvSpPr>
        <p:spPr>
          <a:xfrm>
            <a:off x="3290449" y="1051400"/>
            <a:ext cx="6819164" cy="5001369"/>
          </a:xfrm>
          <a:prstGeom prst="rect">
            <a:avLst/>
          </a:prstGeom>
          <a:noFill/>
          <a:ln w="9525">
            <a:solidFill>
              <a:schemeClr val="tx1"/>
            </a:solidFill>
          </a:ln>
        </p:spPr>
        <p:txBody>
          <a:bodyPr wrap="square" rtlCol="0">
            <a:spAutoFit/>
          </a:bodyPr>
          <a:lstStyle/>
          <a:p>
            <a:r>
              <a:rPr lang="en-US" sz="1100" b="1" dirty="0">
                <a:latin typeface="Courier New" pitchFamily="49" charset="0"/>
                <a:cs typeface="Courier New" pitchFamily="49" charset="0"/>
              </a:rPr>
              <a:t>bool</a:t>
            </a:r>
          </a:p>
          <a:p>
            <a:r>
              <a:rPr lang="en-US" sz="1100" b="1" dirty="0" err="1">
                <a:latin typeface="Courier New" pitchFamily="49" charset="0"/>
                <a:cs typeface="Courier New" pitchFamily="49" charset="0"/>
              </a:rPr>
              <a:t>TraceTFI</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FunTrace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needToProcessWire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UnfoldedWire</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fw</a:t>
            </a:r>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 Atomic reference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::atomic&lt;BYTE&gt;&amp; </a:t>
            </a:r>
            <a:r>
              <a:rPr lang="en-US" sz="1100" b="1" dirty="0" err="1">
                <a:latin typeface="Courier New" pitchFamily="49" charset="0"/>
                <a:cs typeface="Courier New" pitchFamily="49" charset="0"/>
              </a:rPr>
              <a:t>aref</a:t>
            </a:r>
            <a:r>
              <a:rPr lang="en-US" sz="1100" b="1" dirty="0">
                <a:latin typeface="Courier New" pitchFamily="49" charset="0"/>
                <a:cs typeface="Courier New" pitchFamily="49" charset="0"/>
              </a:rPr>
              <a:t> = </a:t>
            </a:r>
            <a:r>
              <a:rPr lang="en-US" sz="1100" b="1" dirty="0" err="1">
                <a:latin typeface="Courier New" pitchFamily="49" charset="0"/>
                <a:cs typeface="Courier New" pitchFamily="49" charset="0"/>
              </a:rPr>
              <a:t>awb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atomicGetRef</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fw.getUnfoldedIndex</a:t>
            </a:r>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 Atomic read</a:t>
            </a:r>
          </a:p>
          <a:p>
            <a:r>
              <a:rPr lang="en-US" sz="1100" b="1" dirty="0">
                <a:latin typeface="Courier New" pitchFamily="49" charset="0"/>
                <a:cs typeface="Courier New" pitchFamily="49" charset="0"/>
              </a:rPr>
              <a:t>    BYTE </a:t>
            </a:r>
            <a:r>
              <a:rPr lang="en-US" sz="1100" b="1" dirty="0" err="1">
                <a:latin typeface="Courier New" pitchFamily="49" charset="0"/>
                <a:cs typeface="Courier New" pitchFamily="49" charset="0"/>
              </a:rPr>
              <a:t>oldStatus</a:t>
            </a:r>
            <a:r>
              <a:rPr lang="en-US" sz="1100" b="1" dirty="0">
                <a:latin typeface="Courier New" pitchFamily="49" charset="0"/>
                <a:cs typeface="Courier New" pitchFamily="49" charset="0"/>
              </a:rPr>
              <a:t> = </a:t>
            </a:r>
            <a:r>
              <a:rPr lang="en-US" sz="1100" b="1" dirty="0" err="1">
                <a:latin typeface="Courier New" pitchFamily="49" charset="0"/>
                <a:cs typeface="Courier New" pitchFamily="49" charset="0"/>
              </a:rPr>
              <a:t>aref</a:t>
            </a:r>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if (</a:t>
            </a:r>
            <a:r>
              <a:rPr lang="en-US" sz="1100" b="1" dirty="0" err="1">
                <a:latin typeface="Courier New" pitchFamily="49" charset="0"/>
                <a:cs typeface="Courier New" pitchFamily="49" charset="0"/>
              </a:rPr>
              <a:t>oldStatus</a:t>
            </a:r>
            <a:r>
              <a:rPr lang="en-US" sz="1100" b="1" dirty="0">
                <a:latin typeface="Courier New" pitchFamily="49" charset="0"/>
                <a:cs typeface="Courier New" pitchFamily="49" charset="0"/>
              </a:rPr>
              <a:t> == PROCESSED) {</a:t>
            </a:r>
          </a:p>
          <a:p>
            <a:r>
              <a:rPr lang="en-US" sz="1100" b="1" dirty="0">
                <a:latin typeface="Courier New" pitchFamily="49" charset="0"/>
                <a:cs typeface="Courier New" pitchFamily="49" charset="0"/>
              </a:rPr>
              <a:t>        // Already processed.</a:t>
            </a:r>
          </a:p>
          <a:p>
            <a:r>
              <a:rPr lang="en-US" sz="1100" b="1" dirty="0">
                <a:latin typeface="Courier New" pitchFamily="49" charset="0"/>
                <a:cs typeface="Courier New" pitchFamily="49" charset="0"/>
              </a:rPr>
              <a:t>        ++_stats[</a:t>
            </a:r>
            <a:r>
              <a:rPr lang="en-US" sz="1100" b="1" dirty="0" err="1">
                <a:latin typeface="Courier New" pitchFamily="49" charset="0"/>
                <a:cs typeface="Courier New" pitchFamily="49" charset="0"/>
              </a:rPr>
              <a:t>e_numHits</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return false;</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const BYTE </a:t>
            </a:r>
            <a:r>
              <a:rPr lang="en-US" sz="1100" b="1" dirty="0" err="1">
                <a:latin typeface="Courier New" pitchFamily="49" charset="0"/>
                <a:cs typeface="Courier New" pitchFamily="49" charset="0"/>
              </a:rPr>
              <a:t>newStatus</a:t>
            </a:r>
            <a:r>
              <a:rPr lang="en-US" sz="1100" b="1" dirty="0">
                <a:latin typeface="Courier New" pitchFamily="49" charset="0"/>
                <a:cs typeface="Courier New" pitchFamily="49" charset="0"/>
              </a:rPr>
              <a:t> = PROCESSED;</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 Atomic swap.</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oldStatus</a:t>
            </a:r>
            <a:r>
              <a:rPr lang="en-US" sz="1100" b="1" dirty="0">
                <a:latin typeface="Courier New" pitchFamily="49" charset="0"/>
                <a:cs typeface="Courier New" pitchFamily="49" charset="0"/>
              </a:rPr>
              <a:t> = </a:t>
            </a:r>
            <a:r>
              <a:rPr lang="en-US" sz="1100" b="1" dirty="0" err="1">
                <a:latin typeface="Courier New" pitchFamily="49" charset="0"/>
                <a:cs typeface="Courier New" pitchFamily="49" charset="0"/>
              </a:rPr>
              <a:t>aref.fetch_and_store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newStatus</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if (</a:t>
            </a:r>
            <a:r>
              <a:rPr lang="en-US" sz="1100" b="1" dirty="0" err="1">
                <a:latin typeface="Courier New" pitchFamily="49" charset="0"/>
                <a:cs typeface="Courier New" pitchFamily="49" charset="0"/>
              </a:rPr>
              <a:t>oldStatus</a:t>
            </a:r>
            <a:r>
              <a:rPr lang="en-US" sz="1100" b="1" dirty="0">
                <a:latin typeface="Courier New" pitchFamily="49" charset="0"/>
                <a:cs typeface="Courier New" pitchFamily="49" charset="0"/>
              </a:rPr>
              <a:t> == PROCESSED) {</a:t>
            </a:r>
          </a:p>
          <a:p>
            <a:r>
              <a:rPr lang="en-US" sz="1100" b="1" dirty="0">
                <a:latin typeface="Courier New" pitchFamily="49" charset="0"/>
                <a:cs typeface="Courier New" pitchFamily="49" charset="0"/>
              </a:rPr>
              <a:t>        // Another thread just marked that wire since </a:t>
            </a:r>
          </a:p>
          <a:p>
            <a:r>
              <a:rPr lang="en-US" sz="1100" b="1" dirty="0">
                <a:latin typeface="Courier New" pitchFamily="49" charset="0"/>
                <a:cs typeface="Courier New" pitchFamily="49" charset="0"/>
              </a:rPr>
              <a:t>        // the last test on PROCESSED.</a:t>
            </a:r>
          </a:p>
          <a:p>
            <a:r>
              <a:rPr lang="en-US" sz="1100" b="1" dirty="0">
                <a:latin typeface="Courier New" pitchFamily="49" charset="0"/>
                <a:cs typeface="Courier New" pitchFamily="49" charset="0"/>
              </a:rPr>
              <a:t>        ++_stats[</a:t>
            </a:r>
            <a:r>
              <a:rPr lang="en-US" sz="1100" b="1" dirty="0" err="1">
                <a:latin typeface="Courier New" pitchFamily="49" charset="0"/>
                <a:cs typeface="Courier New" pitchFamily="49" charset="0"/>
              </a:rPr>
              <a:t>e_numOverlaps</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return false;</a:t>
            </a:r>
          </a:p>
          <a:p>
            <a:r>
              <a:rPr lang="en-US" sz="1100" b="1" dirty="0">
                <a:latin typeface="Courier New" pitchFamily="49" charset="0"/>
                <a:cs typeface="Courier New" pitchFamily="49" charset="0"/>
              </a:rPr>
              <a:t>    }</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return true;</a:t>
            </a:r>
          </a:p>
          <a:p>
            <a:r>
              <a:rPr lang="en-US" sz="1100" b="1" dirty="0">
                <a:latin typeface="Courier New" pitchFamily="49" charset="0"/>
                <a:cs typeface="Courier New" pitchFamily="49" charset="0"/>
              </a:rPr>
              <a:t>}</a:t>
            </a:r>
          </a:p>
        </p:txBody>
      </p:sp>
      <p:sp>
        <p:nvSpPr>
          <p:cNvPr id="5" name="Rounded Rectangular Callout 4"/>
          <p:cNvSpPr/>
          <p:nvPr/>
        </p:nvSpPr>
        <p:spPr>
          <a:xfrm>
            <a:off x="8239181" y="1969941"/>
            <a:ext cx="2066846" cy="719847"/>
          </a:xfrm>
          <a:prstGeom prst="wedgeRoundRectCallout">
            <a:avLst>
              <a:gd name="adj1" fmla="val -148405"/>
              <a:gd name="adj2" fmla="val 4751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Current thread checks status of object</a:t>
            </a:r>
          </a:p>
        </p:txBody>
      </p:sp>
      <p:sp>
        <p:nvSpPr>
          <p:cNvPr id="6" name="Rounded Rectangular Callout 5"/>
          <p:cNvSpPr/>
          <p:nvPr/>
        </p:nvSpPr>
        <p:spPr>
          <a:xfrm>
            <a:off x="8239181" y="2981576"/>
            <a:ext cx="2066846" cy="719847"/>
          </a:xfrm>
          <a:prstGeom prst="wedgeRoundRectCallout">
            <a:avLst>
              <a:gd name="adj1" fmla="val -132782"/>
              <a:gd name="adj2" fmla="val 48014"/>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Current thread computes the status it wants to write</a:t>
            </a:r>
          </a:p>
        </p:txBody>
      </p:sp>
      <p:sp>
        <p:nvSpPr>
          <p:cNvPr id="7" name="Rounded Rectangular Callout 6"/>
          <p:cNvSpPr/>
          <p:nvPr/>
        </p:nvSpPr>
        <p:spPr>
          <a:xfrm>
            <a:off x="8239181" y="3964402"/>
            <a:ext cx="2066846" cy="719847"/>
          </a:xfrm>
          <a:prstGeom prst="wedgeRoundRectCallout">
            <a:avLst>
              <a:gd name="adj1" fmla="val -87285"/>
              <a:gd name="adj2" fmla="val -14218"/>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Atomic swap: current thread writes its data and return the old data</a:t>
            </a:r>
          </a:p>
        </p:txBody>
      </p:sp>
      <p:sp>
        <p:nvSpPr>
          <p:cNvPr id="9" name="Rounded Rectangular Callout 8"/>
          <p:cNvSpPr/>
          <p:nvPr/>
        </p:nvSpPr>
        <p:spPr>
          <a:xfrm>
            <a:off x="8239181" y="5052824"/>
            <a:ext cx="2066846" cy="457200"/>
          </a:xfrm>
          <a:prstGeom prst="wedgeRoundRectCallout">
            <a:avLst>
              <a:gd name="adj1" fmla="val -147459"/>
              <a:gd name="adj2" fmla="val -4080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Overlapping threads</a:t>
            </a:r>
          </a:p>
        </p:txBody>
      </p:sp>
      <p:sp>
        <p:nvSpPr>
          <p:cNvPr id="17" name="Rounded Rectangular Callout 8">
            <a:extLst>
              <a:ext uri="{FF2B5EF4-FFF2-40B4-BE49-F238E27FC236}">
                <a16:creationId xmlns:a16="http://schemas.microsoft.com/office/drawing/2014/main" id="{E4293ABC-2486-4874-87D1-A0D5B9F3812B}"/>
              </a:ext>
            </a:extLst>
          </p:cNvPr>
          <p:cNvSpPr/>
          <p:nvPr/>
        </p:nvSpPr>
        <p:spPr>
          <a:xfrm>
            <a:off x="6096000" y="5674329"/>
            <a:ext cx="2066846" cy="614744"/>
          </a:xfrm>
          <a:prstGeom prst="wedgeRoundRectCallout">
            <a:avLst>
              <a:gd name="adj1" fmla="val -112121"/>
              <a:gd name="adj2" fmla="val -3692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Current thread took ownership of its data</a:t>
            </a:r>
          </a:p>
        </p:txBody>
      </p:sp>
      <p:grpSp>
        <p:nvGrpSpPr>
          <p:cNvPr id="25" name="Group 24">
            <a:extLst>
              <a:ext uri="{FF2B5EF4-FFF2-40B4-BE49-F238E27FC236}">
                <a16:creationId xmlns:a16="http://schemas.microsoft.com/office/drawing/2014/main" id="{9E7B354C-52A6-4160-8E16-F8AC755F1B7D}"/>
              </a:ext>
            </a:extLst>
          </p:cNvPr>
          <p:cNvGrpSpPr/>
          <p:nvPr/>
        </p:nvGrpSpPr>
        <p:grpSpPr>
          <a:xfrm>
            <a:off x="653215" y="2485417"/>
            <a:ext cx="3022975" cy="1731523"/>
            <a:chOff x="653215" y="2485417"/>
            <a:chExt cx="3022975" cy="1731523"/>
          </a:xfrm>
        </p:grpSpPr>
        <p:sp>
          <p:nvSpPr>
            <p:cNvPr id="8" name="Rounded Rectangular Callout 4">
              <a:extLst>
                <a:ext uri="{FF2B5EF4-FFF2-40B4-BE49-F238E27FC236}">
                  <a16:creationId xmlns:a16="http://schemas.microsoft.com/office/drawing/2014/main" id="{BC5CD955-7468-4E2C-BA8A-91EC338974B2}"/>
                </a:ext>
              </a:extLst>
            </p:cNvPr>
            <p:cNvSpPr/>
            <p:nvPr/>
          </p:nvSpPr>
          <p:spPr>
            <a:xfrm>
              <a:off x="653215" y="2760486"/>
              <a:ext cx="2066846" cy="1082626"/>
            </a:xfrm>
            <a:prstGeom prst="wedgeRoundRectCallout">
              <a:avLst>
                <a:gd name="adj1" fmla="val 87659"/>
                <a:gd name="adj2" fmla="val 4057"/>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Between these two points another thread may have changed the value of </a:t>
              </a:r>
              <a:r>
                <a:rPr lang="en-US" sz="1400" dirty="0" err="1"/>
                <a:t>aref</a:t>
              </a:r>
              <a:r>
                <a:rPr lang="en-US" sz="1400" dirty="0"/>
                <a:t>.</a:t>
              </a:r>
            </a:p>
          </p:txBody>
        </p:sp>
        <p:grpSp>
          <p:nvGrpSpPr>
            <p:cNvPr id="24" name="Group 23">
              <a:extLst>
                <a:ext uri="{FF2B5EF4-FFF2-40B4-BE49-F238E27FC236}">
                  <a16:creationId xmlns:a16="http://schemas.microsoft.com/office/drawing/2014/main" id="{E721A94F-FAD5-4ACE-AEEC-5F78417B78E3}"/>
                </a:ext>
              </a:extLst>
            </p:cNvPr>
            <p:cNvGrpSpPr/>
            <p:nvPr/>
          </p:nvGrpSpPr>
          <p:grpSpPr>
            <a:xfrm>
              <a:off x="3501092" y="2485417"/>
              <a:ext cx="175098" cy="1731523"/>
              <a:chOff x="3501092" y="2485417"/>
              <a:chExt cx="175098" cy="1731523"/>
            </a:xfrm>
          </p:grpSpPr>
          <p:cxnSp>
            <p:nvCxnSpPr>
              <p:cNvPr id="13" name="Straight Arrow Connector 12">
                <a:extLst>
                  <a:ext uri="{FF2B5EF4-FFF2-40B4-BE49-F238E27FC236}">
                    <a16:creationId xmlns:a16="http://schemas.microsoft.com/office/drawing/2014/main" id="{52345DD2-2D0C-4060-9CE2-4BEC064D95A0}"/>
                  </a:ext>
                </a:extLst>
              </p:cNvPr>
              <p:cNvCxnSpPr>
                <a:cxnSpLocks/>
              </p:cNvCxnSpPr>
              <p:nvPr/>
            </p:nvCxnSpPr>
            <p:spPr>
              <a:xfrm>
                <a:off x="3588425" y="2495145"/>
                <a:ext cx="0" cy="1721795"/>
              </a:xfrm>
              <a:prstGeom prst="straightConnector1">
                <a:avLst/>
              </a:prstGeom>
              <a:solidFill>
                <a:schemeClr val="accent1"/>
              </a:solidFill>
              <a:ln w="762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43DAEE-8E5D-43D5-80D9-17DC527532E5}"/>
                  </a:ext>
                </a:extLst>
              </p:cNvPr>
              <p:cNvCxnSpPr>
                <a:cxnSpLocks/>
              </p:cNvCxnSpPr>
              <p:nvPr/>
            </p:nvCxnSpPr>
            <p:spPr>
              <a:xfrm>
                <a:off x="3501092" y="2485417"/>
                <a:ext cx="17509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4332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34FB-0A0C-479A-A865-F305B8E67DD0}"/>
              </a:ext>
            </a:extLst>
          </p:cNvPr>
          <p:cNvSpPr>
            <a:spLocks noGrp="1"/>
          </p:cNvSpPr>
          <p:nvPr>
            <p:ph type="title"/>
          </p:nvPr>
        </p:nvSpPr>
        <p:spPr/>
        <p:txBody>
          <a:bodyPr/>
          <a:lstStyle/>
          <a:p>
            <a:r>
              <a:rPr lang="en-US"/>
              <a:t>How costly is a mutex?</a:t>
            </a:r>
            <a:endParaRPr lang="en-US" dirty="0"/>
          </a:p>
        </p:txBody>
      </p:sp>
      <p:sp>
        <p:nvSpPr>
          <p:cNvPr id="4" name="Content Placeholder 3">
            <a:extLst>
              <a:ext uri="{FF2B5EF4-FFF2-40B4-BE49-F238E27FC236}">
                <a16:creationId xmlns:a16="http://schemas.microsoft.com/office/drawing/2014/main" id="{BA9AB6E7-269C-4699-981D-98B89DE4D66B}"/>
              </a:ext>
            </a:extLst>
          </p:cNvPr>
          <p:cNvSpPr>
            <a:spLocks noGrp="1"/>
          </p:cNvSpPr>
          <p:nvPr>
            <p:ph idx="1"/>
          </p:nvPr>
        </p:nvSpPr>
        <p:spPr/>
        <p:txBody>
          <a:bodyPr/>
          <a:lstStyle/>
          <a:p>
            <a:r>
              <a:rPr lang="en-US" dirty="0"/>
              <a:t>Acquiring a mutex is attempted with an atomic </a:t>
            </a:r>
            <a:r>
              <a:rPr lang="en-US" dirty="0" err="1"/>
              <a:t>compare_and_swap</a:t>
            </a:r>
            <a:endParaRPr lang="en-US" dirty="0"/>
          </a:p>
          <a:p>
            <a:pPr lvl="1"/>
            <a:endParaRPr lang="en-US" dirty="0"/>
          </a:p>
          <a:p>
            <a:pPr lvl="1"/>
            <a:endParaRPr lang="en-US" dirty="0"/>
          </a:p>
          <a:p>
            <a:pPr lvl="1"/>
            <a:endParaRPr lang="en-US" dirty="0"/>
          </a:p>
          <a:p>
            <a:endParaRPr lang="en-US" dirty="0"/>
          </a:p>
          <a:p>
            <a:endParaRPr lang="en-US" dirty="0"/>
          </a:p>
          <a:p>
            <a:r>
              <a:rPr lang="en-US" dirty="0"/>
              <a:t>If we fail to acquire the mutex</a:t>
            </a:r>
          </a:p>
          <a:p>
            <a:pPr lvl="1"/>
            <a:r>
              <a:rPr lang="en-US" dirty="0"/>
              <a:t>The thread must wait until the mutex is unlocked</a:t>
            </a:r>
          </a:p>
          <a:p>
            <a:pPr lvl="1"/>
            <a:r>
              <a:rPr lang="en-US" dirty="0"/>
              <a:t>The task is sent back to the system scheduling queue…</a:t>
            </a:r>
          </a:p>
          <a:p>
            <a:pPr lvl="2"/>
            <a:r>
              <a:rPr lang="en-US" dirty="0"/>
              <a:t>Costly system call</a:t>
            </a:r>
          </a:p>
          <a:p>
            <a:pPr lvl="1"/>
            <a:r>
              <a:rPr lang="en-US" dirty="0"/>
              <a:t>…and the core is assigned to another task</a:t>
            </a:r>
          </a:p>
          <a:p>
            <a:pPr lvl="2"/>
            <a:r>
              <a:rPr lang="en-US" dirty="0"/>
              <a:t>Costly context switch</a:t>
            </a:r>
          </a:p>
          <a:p>
            <a:pPr lvl="1"/>
            <a:endParaRPr lang="en-US" dirty="0"/>
          </a:p>
        </p:txBody>
      </p:sp>
      <p:sp>
        <p:nvSpPr>
          <p:cNvPr id="7" name="Rounded Rectangular Callout 7">
            <a:extLst>
              <a:ext uri="{FF2B5EF4-FFF2-40B4-BE49-F238E27FC236}">
                <a16:creationId xmlns:a16="http://schemas.microsoft.com/office/drawing/2014/main" id="{045850D4-AB43-4AB4-911D-79FFB03679A3}"/>
              </a:ext>
            </a:extLst>
          </p:cNvPr>
          <p:cNvSpPr/>
          <p:nvPr/>
        </p:nvSpPr>
        <p:spPr>
          <a:xfrm>
            <a:off x="8028179" y="2406555"/>
            <a:ext cx="2526090" cy="884499"/>
          </a:xfrm>
          <a:prstGeom prst="wedgeRoundRectCallout">
            <a:avLst>
              <a:gd name="adj1" fmla="val -112344"/>
              <a:gd name="adj2" fmla="val -4006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Successfully acquiring a mutex on first try is very cheap</a:t>
            </a:r>
          </a:p>
        </p:txBody>
      </p:sp>
      <p:sp>
        <p:nvSpPr>
          <p:cNvPr id="8" name="Rounded Rectangular Callout 7">
            <a:extLst>
              <a:ext uri="{FF2B5EF4-FFF2-40B4-BE49-F238E27FC236}">
                <a16:creationId xmlns:a16="http://schemas.microsoft.com/office/drawing/2014/main" id="{48573B52-743D-4A8F-B214-ABCB338A53E3}"/>
              </a:ext>
            </a:extLst>
          </p:cNvPr>
          <p:cNvSpPr/>
          <p:nvPr/>
        </p:nvSpPr>
        <p:spPr>
          <a:xfrm>
            <a:off x="8027725" y="4350001"/>
            <a:ext cx="2526090" cy="817644"/>
          </a:xfrm>
          <a:prstGeom prst="wedgeRoundRectCallout">
            <a:avLst>
              <a:gd name="adj1" fmla="val -134200"/>
              <a:gd name="adj2" fmla="val 34718"/>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Failing to acquire a mutex is expensive</a:t>
            </a:r>
          </a:p>
        </p:txBody>
      </p:sp>
      <p:sp>
        <p:nvSpPr>
          <p:cNvPr id="9" name="TextBox 8">
            <a:extLst>
              <a:ext uri="{FF2B5EF4-FFF2-40B4-BE49-F238E27FC236}">
                <a16:creationId xmlns:a16="http://schemas.microsoft.com/office/drawing/2014/main" id="{8A435AC8-F573-42A4-9284-2826D44DAF4F}"/>
              </a:ext>
            </a:extLst>
          </p:cNvPr>
          <p:cNvSpPr txBox="1"/>
          <p:nvPr/>
        </p:nvSpPr>
        <p:spPr>
          <a:xfrm>
            <a:off x="1404426" y="2033556"/>
            <a:ext cx="5675883" cy="1446550"/>
          </a:xfrm>
          <a:prstGeom prst="rect">
            <a:avLst/>
          </a:prstGeom>
          <a:noFill/>
          <a:ln w="9525">
            <a:solidFill>
              <a:schemeClr val="tx1"/>
            </a:solidFill>
          </a:ln>
        </p:spPr>
        <p:txBody>
          <a:bodyPr wrap="square" rtlCol="0">
            <a:spAutoFit/>
          </a:bodyPr>
          <a:lstStyle/>
          <a:p>
            <a:r>
              <a:rPr lang="en-US" sz="1100" b="1" dirty="0">
                <a:latin typeface="Courier New" pitchFamily="49" charset="0"/>
                <a:cs typeface="Courier New" pitchFamily="49" charset="0"/>
              </a:rPr>
              <a:t>bool</a:t>
            </a:r>
          </a:p>
          <a:p>
            <a:r>
              <a:rPr lang="en-US" sz="1100" b="1" dirty="0" err="1">
                <a:latin typeface="Courier New" pitchFamily="49" charset="0"/>
                <a:cs typeface="Courier New" pitchFamily="49" charset="0"/>
              </a:rPr>
              <a:t>tryToAcquireMutex</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::mutex&amp; mutex) {</a:t>
            </a:r>
          </a:p>
          <a:p>
            <a:r>
              <a:rPr lang="en-US" sz="1100" b="1" dirty="0">
                <a:latin typeface="Courier New" pitchFamily="49" charset="0"/>
                <a:cs typeface="Courier New" pitchFamily="49" charset="0"/>
              </a:rPr>
              <a:t>    // Atomic operation: if _byte == 0x0, assign it to 0x1.</a:t>
            </a:r>
          </a:p>
          <a:p>
            <a:r>
              <a:rPr lang="en-US" sz="1100" b="1" dirty="0">
                <a:latin typeface="Courier New" pitchFamily="49" charset="0"/>
                <a:cs typeface="Courier New" pitchFamily="49" charset="0"/>
              </a:rPr>
              <a:t>    uint8_t </a:t>
            </a:r>
            <a:r>
              <a:rPr lang="en-US" sz="1100" b="1" dirty="0" err="1">
                <a:latin typeface="Courier New" pitchFamily="49" charset="0"/>
                <a:cs typeface="Courier New" pitchFamily="49" charset="0"/>
              </a:rPr>
              <a:t>oldValue</a:t>
            </a:r>
            <a:r>
              <a:rPr lang="en-US" sz="1100" b="1" dirty="0">
                <a:latin typeface="Courier New" pitchFamily="49" charset="0"/>
                <a:cs typeface="Courier New" pitchFamily="49" charset="0"/>
              </a:rPr>
              <a:t> = mutex._</a:t>
            </a:r>
            <a:r>
              <a:rPr lang="en-US" sz="1100" b="1" dirty="0" err="1">
                <a:latin typeface="Courier New" pitchFamily="49" charset="0"/>
                <a:cs typeface="Courier New" pitchFamily="49" charset="0"/>
              </a:rPr>
              <a:t>byte.compare_and_swap</a:t>
            </a:r>
            <a:r>
              <a:rPr lang="en-US" sz="1100" b="1" dirty="0">
                <a:latin typeface="Courier New" pitchFamily="49" charset="0"/>
                <a:cs typeface="Courier New" pitchFamily="49" charset="0"/>
              </a:rPr>
              <a:t>(0x0, 0x1);</a:t>
            </a:r>
          </a:p>
          <a:p>
            <a:r>
              <a:rPr lang="en-US" sz="1100" b="1" dirty="0">
                <a:latin typeface="Courier New" pitchFamily="49" charset="0"/>
                <a:cs typeface="Courier New" pitchFamily="49" charset="0"/>
              </a:rPr>
              <a:t>    // If </a:t>
            </a:r>
            <a:r>
              <a:rPr lang="en-US" sz="1100" b="1" dirty="0" err="1">
                <a:latin typeface="Courier New" pitchFamily="49" charset="0"/>
                <a:cs typeface="Courier New" pitchFamily="49" charset="0"/>
              </a:rPr>
              <a:t>oldValue</a:t>
            </a:r>
            <a:r>
              <a:rPr lang="en-US" sz="1100" b="1" dirty="0">
                <a:latin typeface="Courier New" pitchFamily="49" charset="0"/>
                <a:cs typeface="Courier New" pitchFamily="49" charset="0"/>
              </a:rPr>
              <a:t> is 0x0, this thread has just written 0x1, </a:t>
            </a:r>
          </a:p>
          <a:p>
            <a:r>
              <a:rPr lang="en-US" sz="1100" b="1" dirty="0">
                <a:latin typeface="Courier New" pitchFamily="49" charset="0"/>
                <a:cs typeface="Courier New" pitchFamily="49" charset="0"/>
              </a:rPr>
              <a:t>    // and therefore has acquired the mutex.</a:t>
            </a:r>
          </a:p>
          <a:p>
            <a:r>
              <a:rPr lang="en-US" sz="1100" b="1" dirty="0">
                <a:latin typeface="Courier New" pitchFamily="49" charset="0"/>
                <a:cs typeface="Courier New" pitchFamily="49" charset="0"/>
              </a:rPr>
              <a:t>    return (</a:t>
            </a:r>
            <a:r>
              <a:rPr lang="en-US" sz="1100" b="1" dirty="0" err="1">
                <a:latin typeface="Courier New" pitchFamily="49" charset="0"/>
                <a:cs typeface="Courier New" pitchFamily="49" charset="0"/>
              </a:rPr>
              <a:t>oldValue</a:t>
            </a:r>
            <a:r>
              <a:rPr lang="en-US" sz="1100" b="1" dirty="0">
                <a:latin typeface="Courier New" pitchFamily="49" charset="0"/>
                <a:cs typeface="Courier New" pitchFamily="49" charset="0"/>
              </a:rPr>
              <a:t> == 0x0);</a:t>
            </a:r>
          </a:p>
          <a:p>
            <a:r>
              <a:rPr lang="en-US" sz="1100" b="1" dirty="0">
                <a:latin typeface="Courier New" pitchFamily="49" charset="0"/>
                <a:cs typeface="Courier New" pitchFamily="49" charset="0"/>
              </a:rPr>
              <a:t>}</a:t>
            </a:r>
            <a:endParaRPr lang="en-US" sz="1200" b="1" dirty="0">
              <a:latin typeface="Courier New" pitchFamily="49" charset="0"/>
              <a:cs typeface="Courier New" pitchFamily="49" charset="0"/>
            </a:endParaRPr>
          </a:p>
        </p:txBody>
      </p:sp>
    </p:spTree>
    <p:extLst>
      <p:ext uri="{BB962C8B-B14F-4D97-AF65-F5344CB8AC3E}">
        <p14:creationId xmlns:p14="http://schemas.microsoft.com/office/powerpoint/2010/main" val="40992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and memory allocation</a:t>
            </a:r>
          </a:p>
        </p:txBody>
      </p:sp>
      <p:sp>
        <p:nvSpPr>
          <p:cNvPr id="6" name="Text Placeholder 5">
            <a:extLst>
              <a:ext uri="{FF2B5EF4-FFF2-40B4-BE49-F238E27FC236}">
                <a16:creationId xmlns:a16="http://schemas.microsoft.com/office/drawing/2014/main" id="{01ECC7C9-009F-4367-B15D-802E413176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24149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56B6F87-70E6-468A-BA6B-2C881640FE94}"/>
              </a:ext>
            </a:extLst>
          </p:cNvPr>
          <p:cNvSpPr>
            <a:spLocks noGrp="1"/>
          </p:cNvSpPr>
          <p:nvPr>
            <p:ph type="body" sz="quarter" idx="12"/>
          </p:nvPr>
        </p:nvSpPr>
        <p:spPr/>
        <p:txBody>
          <a:bodyPr/>
          <a:lstStyle/>
          <a:p>
            <a:r>
              <a:rPr lang="en-US" dirty="0"/>
              <a:t>Peter </a:t>
            </a:r>
            <a:r>
              <a:rPr lang="en-US" dirty="0" err="1"/>
              <a:t>Norvig</a:t>
            </a:r>
            <a:r>
              <a:rPr lang="en-US" dirty="0"/>
              <a:t>, Jeff Dean (2010), actualized for 2019</a:t>
            </a:r>
          </a:p>
        </p:txBody>
      </p:sp>
      <p:sp>
        <p:nvSpPr>
          <p:cNvPr id="2" name="Title 1">
            <a:extLst>
              <a:ext uri="{FF2B5EF4-FFF2-40B4-BE49-F238E27FC236}">
                <a16:creationId xmlns:a16="http://schemas.microsoft.com/office/drawing/2014/main" id="{65BC0953-E1AB-4BE7-8CB4-5B564D9FB886}"/>
              </a:ext>
            </a:extLst>
          </p:cNvPr>
          <p:cNvSpPr>
            <a:spLocks noGrp="1"/>
          </p:cNvSpPr>
          <p:nvPr>
            <p:ph type="title"/>
          </p:nvPr>
        </p:nvSpPr>
        <p:spPr/>
        <p:txBody>
          <a:bodyPr/>
          <a:lstStyle/>
          <a:p>
            <a:r>
              <a:rPr lang="en-US"/>
              <a:t>“Latency Numbers Every Programmer Should Know”</a:t>
            </a:r>
            <a:endParaRPr lang="en-US" dirty="0"/>
          </a:p>
        </p:txBody>
      </p:sp>
      <p:graphicFrame>
        <p:nvGraphicFramePr>
          <p:cNvPr id="7" name="Chart 6">
            <a:extLst>
              <a:ext uri="{FF2B5EF4-FFF2-40B4-BE49-F238E27FC236}">
                <a16:creationId xmlns:a16="http://schemas.microsoft.com/office/drawing/2014/main" id="{892928A2-6E29-43AF-AC55-FE04C739F11B}"/>
              </a:ext>
            </a:extLst>
          </p:cNvPr>
          <p:cNvGraphicFramePr>
            <a:graphicFrameLocks/>
          </p:cNvGraphicFramePr>
          <p:nvPr>
            <p:extLst>
              <p:ext uri="{D42A27DB-BD31-4B8C-83A1-F6EECF244321}">
                <p14:modId xmlns:p14="http://schemas.microsoft.com/office/powerpoint/2010/main" val="3456626682"/>
              </p:ext>
            </p:extLst>
          </p:nvPr>
        </p:nvGraphicFramePr>
        <p:xfrm>
          <a:off x="1374475" y="1340890"/>
          <a:ext cx="9420046" cy="5249174"/>
        </p:xfrm>
        <a:graphic>
          <a:graphicData uri="http://schemas.openxmlformats.org/drawingml/2006/chart">
            <c:chart xmlns:c="http://schemas.openxmlformats.org/drawingml/2006/chart" xmlns:r="http://schemas.openxmlformats.org/officeDocument/2006/relationships" r:id="rId2"/>
          </a:graphicData>
        </a:graphic>
      </p:graphicFrame>
      <p:sp>
        <p:nvSpPr>
          <p:cNvPr id="8" name="Rounded Rectangular Callout 3">
            <a:extLst>
              <a:ext uri="{FF2B5EF4-FFF2-40B4-BE49-F238E27FC236}">
                <a16:creationId xmlns:a16="http://schemas.microsoft.com/office/drawing/2014/main" id="{CAD348D6-67FD-4CE9-B1BE-644A31F16588}"/>
              </a:ext>
            </a:extLst>
          </p:cNvPr>
          <p:cNvSpPr/>
          <p:nvPr/>
        </p:nvSpPr>
        <p:spPr>
          <a:xfrm>
            <a:off x="3826690" y="2280170"/>
            <a:ext cx="2079528" cy="611642"/>
          </a:xfrm>
          <a:prstGeom prst="wedgeRoundRectCallout">
            <a:avLst>
              <a:gd name="adj1" fmla="val 2652"/>
              <a:gd name="adj2" fmla="val 252138"/>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Main memory access is 20x slower than L2</a:t>
            </a:r>
          </a:p>
        </p:txBody>
      </p:sp>
      <p:sp>
        <p:nvSpPr>
          <p:cNvPr id="9" name="Rounded Rectangular Callout 3">
            <a:extLst>
              <a:ext uri="{FF2B5EF4-FFF2-40B4-BE49-F238E27FC236}">
                <a16:creationId xmlns:a16="http://schemas.microsoft.com/office/drawing/2014/main" id="{0D2C9645-B30C-45FC-AB88-1DFC01C9959B}"/>
              </a:ext>
            </a:extLst>
          </p:cNvPr>
          <p:cNvSpPr/>
          <p:nvPr/>
        </p:nvSpPr>
        <p:spPr>
          <a:xfrm>
            <a:off x="2529853" y="3048014"/>
            <a:ext cx="2079528" cy="611642"/>
          </a:xfrm>
          <a:prstGeom prst="wedgeRoundRectCallout">
            <a:avLst>
              <a:gd name="adj1" fmla="val 33902"/>
              <a:gd name="adj2" fmla="val 18161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Mutex is 17x slower than one L1 access</a:t>
            </a:r>
          </a:p>
        </p:txBody>
      </p:sp>
      <p:sp>
        <p:nvSpPr>
          <p:cNvPr id="10" name="Rounded Rectangular Callout 3">
            <a:extLst>
              <a:ext uri="{FF2B5EF4-FFF2-40B4-BE49-F238E27FC236}">
                <a16:creationId xmlns:a16="http://schemas.microsoft.com/office/drawing/2014/main" id="{3036182D-ACD3-4090-BC3E-B3E104112544}"/>
              </a:ext>
            </a:extLst>
          </p:cNvPr>
          <p:cNvSpPr/>
          <p:nvPr/>
        </p:nvSpPr>
        <p:spPr>
          <a:xfrm>
            <a:off x="6613022" y="3965477"/>
            <a:ext cx="2835778" cy="724618"/>
          </a:xfrm>
          <a:prstGeom prst="wedgeRoundRectCallout">
            <a:avLst>
              <a:gd name="adj1" fmla="val -86951"/>
              <a:gd name="adj2" fmla="val -8067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Compressing data for writing on disk or sending data over network is a worthy investment</a:t>
            </a:r>
          </a:p>
        </p:txBody>
      </p:sp>
      <p:sp>
        <p:nvSpPr>
          <p:cNvPr id="11" name="Rounded Rectangular Callout 3">
            <a:extLst>
              <a:ext uri="{FF2B5EF4-FFF2-40B4-BE49-F238E27FC236}">
                <a16:creationId xmlns:a16="http://schemas.microsoft.com/office/drawing/2014/main" id="{173CDDB6-A78C-4F1F-B19D-D98050274E1A}"/>
              </a:ext>
            </a:extLst>
          </p:cNvPr>
          <p:cNvSpPr/>
          <p:nvPr/>
        </p:nvSpPr>
        <p:spPr>
          <a:xfrm>
            <a:off x="6254148" y="1906999"/>
            <a:ext cx="2139352" cy="724618"/>
          </a:xfrm>
          <a:prstGeom prst="wedgeRoundRectCallout">
            <a:avLst>
              <a:gd name="adj1" fmla="val 5253"/>
              <a:gd name="adj2" fmla="val 10900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Best case reading from SSD is 16x slower than reading from RAM</a:t>
            </a:r>
          </a:p>
        </p:txBody>
      </p:sp>
      <p:sp>
        <p:nvSpPr>
          <p:cNvPr id="12" name="Rounded Rectangular Callout 3">
            <a:extLst>
              <a:ext uri="{FF2B5EF4-FFF2-40B4-BE49-F238E27FC236}">
                <a16:creationId xmlns:a16="http://schemas.microsoft.com/office/drawing/2014/main" id="{BE07E78D-1205-40DD-A82F-78C162DADA9C}"/>
              </a:ext>
            </a:extLst>
          </p:cNvPr>
          <p:cNvSpPr/>
          <p:nvPr/>
        </p:nvSpPr>
        <p:spPr>
          <a:xfrm>
            <a:off x="8134001" y="1050399"/>
            <a:ext cx="2280251" cy="724618"/>
          </a:xfrm>
          <a:prstGeom prst="wedgeRoundRectCallout">
            <a:avLst>
              <a:gd name="adj1" fmla="val 29047"/>
              <a:gd name="adj2" fmla="val 140762"/>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Usually reading from disk is +200x slower than reading from RAM</a:t>
            </a:r>
          </a:p>
        </p:txBody>
      </p:sp>
      <p:sp>
        <p:nvSpPr>
          <p:cNvPr id="13" name="Rounded Rectangular Callout 3">
            <a:extLst>
              <a:ext uri="{FF2B5EF4-FFF2-40B4-BE49-F238E27FC236}">
                <a16:creationId xmlns:a16="http://schemas.microsoft.com/office/drawing/2014/main" id="{464DE125-2DFF-49CC-B8F0-CA90C30C992E}"/>
              </a:ext>
            </a:extLst>
          </p:cNvPr>
          <p:cNvSpPr/>
          <p:nvPr/>
        </p:nvSpPr>
        <p:spPr>
          <a:xfrm>
            <a:off x="409489" y="3892132"/>
            <a:ext cx="1595291" cy="611642"/>
          </a:xfrm>
          <a:prstGeom prst="wedgeRoundRectCallout">
            <a:avLst>
              <a:gd name="adj1" fmla="val 153339"/>
              <a:gd name="adj2" fmla="val 85714"/>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L2 access is 4x slower than L1</a:t>
            </a:r>
          </a:p>
        </p:txBody>
      </p:sp>
    </p:spTree>
    <p:extLst>
      <p:ext uri="{BB962C8B-B14F-4D97-AF65-F5344CB8AC3E}">
        <p14:creationId xmlns:p14="http://schemas.microsoft.com/office/powerpoint/2010/main" val="74095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allocators</a:t>
            </a:r>
            <a:endParaRPr lang="en-US" dirty="0"/>
          </a:p>
        </p:txBody>
      </p:sp>
      <p:sp>
        <p:nvSpPr>
          <p:cNvPr id="3" name="Content Placeholder 2"/>
          <p:cNvSpPr>
            <a:spLocks noGrp="1"/>
          </p:cNvSpPr>
          <p:nvPr>
            <p:ph idx="1"/>
          </p:nvPr>
        </p:nvSpPr>
        <p:spPr/>
        <p:txBody>
          <a:bodyPr/>
          <a:lstStyle/>
          <a:p>
            <a:r>
              <a:rPr lang="en-US" dirty="0"/>
              <a:t>malloc</a:t>
            </a:r>
          </a:p>
          <a:p>
            <a:pPr lvl="1"/>
            <a:r>
              <a:rPr lang="en-US" dirty="0" err="1"/>
              <a:t>MT’ed</a:t>
            </a:r>
            <a:r>
              <a:rPr lang="en-US" dirty="0"/>
              <a:t> allocation requires a lock</a:t>
            </a:r>
          </a:p>
          <a:p>
            <a:r>
              <a:rPr lang="en-US" dirty="0"/>
              <a:t>Hand-made block allocator</a:t>
            </a:r>
          </a:p>
          <a:p>
            <a:pPr lvl="1"/>
            <a:r>
              <a:rPr lang="en-US" dirty="0"/>
              <a:t>Manage dedicated pages and free lists</a:t>
            </a:r>
          </a:p>
          <a:p>
            <a:pPr lvl="1"/>
            <a:r>
              <a:rPr lang="en-US" dirty="0"/>
              <a:t>May beat malloc if we don’t need a generic allocation</a:t>
            </a:r>
          </a:p>
          <a:p>
            <a:pPr lvl="1"/>
            <a:r>
              <a:rPr lang="en-US" dirty="0"/>
              <a:t>Prone to fragmentation if dealing with uneven size objects</a:t>
            </a:r>
          </a:p>
          <a:p>
            <a:r>
              <a:rPr lang="en-US" dirty="0" err="1"/>
              <a:t>tcmalloc</a:t>
            </a:r>
            <a:endParaRPr lang="en-US" dirty="0"/>
          </a:p>
          <a:p>
            <a:pPr lvl="1"/>
            <a:r>
              <a:rPr lang="en-US" dirty="0"/>
              <a:t>Designed upfront for </a:t>
            </a:r>
            <a:r>
              <a:rPr lang="en-US" dirty="0" err="1"/>
              <a:t>MT’ed</a:t>
            </a:r>
            <a:r>
              <a:rPr lang="en-US" dirty="0"/>
              <a:t> applications</a:t>
            </a:r>
          </a:p>
          <a:p>
            <a:pPr lvl="1"/>
            <a:r>
              <a:rPr lang="en-US" dirty="0"/>
              <a:t>Block allocator with binned sizes</a:t>
            </a:r>
          </a:p>
          <a:p>
            <a:pPr lvl="1"/>
            <a:r>
              <a:rPr lang="en-US" dirty="0"/>
              <a:t>Can dynamically rebalance free lists among threads</a:t>
            </a:r>
          </a:p>
          <a:p>
            <a:pPr lvl="1"/>
            <a:endParaRPr lang="en-US" dirty="0"/>
          </a:p>
          <a:p>
            <a:pPr lvl="1"/>
            <a:endParaRPr lang="en-US" dirty="0"/>
          </a:p>
        </p:txBody>
      </p:sp>
      <p:sp>
        <p:nvSpPr>
          <p:cNvPr id="4" name="Rounded Rectangular Callout 3"/>
          <p:cNvSpPr/>
          <p:nvPr/>
        </p:nvSpPr>
        <p:spPr>
          <a:xfrm>
            <a:off x="7496782" y="4119513"/>
            <a:ext cx="2480552" cy="458091"/>
          </a:xfrm>
          <a:prstGeom prst="wedgeRoundRectCallout">
            <a:avLst>
              <a:gd name="adj1" fmla="val -164337"/>
              <a:gd name="adj2" fmla="val 6425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Avoid fragmentation </a:t>
            </a:r>
          </a:p>
        </p:txBody>
      </p:sp>
      <p:sp>
        <p:nvSpPr>
          <p:cNvPr id="7" name="Rounded Rectangular Callout 6"/>
          <p:cNvSpPr/>
          <p:nvPr/>
        </p:nvSpPr>
        <p:spPr>
          <a:xfrm>
            <a:off x="4582138" y="5404694"/>
            <a:ext cx="3119064" cy="848384"/>
          </a:xfrm>
          <a:prstGeom prst="wedgeRoundRectCallout">
            <a:avLst>
              <a:gd name="adj1" fmla="val -29856"/>
              <a:gd name="adj2" fmla="val 610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tcmalloc</a:t>
            </a:r>
            <a:r>
              <a:rPr lang="en-US" dirty="0"/>
              <a:t> should be the default all-purpose allocator</a:t>
            </a:r>
          </a:p>
        </p:txBody>
      </p:sp>
      <p:sp>
        <p:nvSpPr>
          <p:cNvPr id="6" name="Rounded Rectangular Callout 5"/>
          <p:cNvSpPr/>
          <p:nvPr/>
        </p:nvSpPr>
        <p:spPr>
          <a:xfrm>
            <a:off x="7496782" y="2130900"/>
            <a:ext cx="3089331" cy="903964"/>
          </a:xfrm>
          <a:prstGeom prst="wedgeRoundRectCallout">
            <a:avLst>
              <a:gd name="adj1" fmla="val -64663"/>
              <a:gd name="adj2" fmla="val 9315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Hand-made allocators don’t bring a lot of value and can be counter-productive</a:t>
            </a:r>
          </a:p>
        </p:txBody>
      </p:sp>
    </p:spTree>
    <p:extLst>
      <p:ext uri="{BB962C8B-B14F-4D97-AF65-F5344CB8AC3E}">
        <p14:creationId xmlns:p14="http://schemas.microsoft.com/office/powerpoint/2010/main" val="1935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MT’ing</a:t>
            </a:r>
            <a:r>
              <a:rPr lang="en-US" dirty="0"/>
              <a:t> and memory allocation</a:t>
            </a:r>
          </a:p>
        </p:txBody>
      </p:sp>
      <p:sp>
        <p:nvSpPr>
          <p:cNvPr id="3" name="Content Placeholder 2"/>
          <p:cNvSpPr>
            <a:spLocks noGrp="1"/>
          </p:cNvSpPr>
          <p:nvPr>
            <p:ph idx="1"/>
          </p:nvPr>
        </p:nvSpPr>
        <p:spPr/>
        <p:txBody>
          <a:bodyPr/>
          <a:lstStyle/>
          <a:p>
            <a:r>
              <a:rPr lang="en-US" dirty="0"/>
              <a:t>Allocation on the stack</a:t>
            </a:r>
          </a:p>
          <a:p>
            <a:pPr lvl="1"/>
            <a:r>
              <a:rPr lang="en-US" dirty="0"/>
              <a:t>No lock needed</a:t>
            </a:r>
          </a:p>
          <a:p>
            <a:pPr lvl="1"/>
            <a:r>
              <a:rPr lang="en-US" dirty="0"/>
              <a:t>But stack has a fixed static size when using threads </a:t>
            </a:r>
          </a:p>
          <a:p>
            <a:pPr lvl="1"/>
            <a:r>
              <a:rPr lang="en-US" dirty="0"/>
              <a:t>Recursive algorithms can quickly exhaust the stack </a:t>
            </a:r>
          </a:p>
          <a:p>
            <a:r>
              <a:rPr lang="en-US" dirty="0"/>
              <a:t>Allocation on the heap (new/delete)</a:t>
            </a:r>
          </a:p>
          <a:p>
            <a:pPr lvl="1"/>
            <a:r>
              <a:rPr lang="en-US" dirty="0"/>
              <a:t>Must synchronize between multiple threads doing new/delete</a:t>
            </a:r>
          </a:p>
          <a:p>
            <a:pPr lvl="1"/>
            <a:r>
              <a:rPr lang="en-US" dirty="0"/>
              <a:t>Lock is used for exclusive access to complex resources (page manager, free lists, </a:t>
            </a:r>
            <a:r>
              <a:rPr lang="en-US" dirty="0" err="1"/>
              <a:t>etc</a:t>
            </a:r>
            <a:r>
              <a:rPr lang="en-US" dirty="0"/>
              <a:t>)</a:t>
            </a:r>
          </a:p>
          <a:p>
            <a:pPr lvl="1"/>
            <a:r>
              <a:rPr lang="en-US" dirty="0"/>
              <a:t>Too many concurrent new/delete will hurt scalability </a:t>
            </a:r>
          </a:p>
          <a:p>
            <a:pPr lvl="1"/>
            <a:endParaRPr lang="en-US" dirty="0"/>
          </a:p>
        </p:txBody>
      </p:sp>
      <p:sp>
        <p:nvSpPr>
          <p:cNvPr id="4" name="Rounded Rectangular Callout 3"/>
          <p:cNvSpPr/>
          <p:nvPr/>
        </p:nvSpPr>
        <p:spPr>
          <a:xfrm>
            <a:off x="7719821" y="1775962"/>
            <a:ext cx="2506901" cy="844222"/>
          </a:xfrm>
          <a:prstGeom prst="wedgeRoundRectCallout">
            <a:avLst>
              <a:gd name="adj1" fmla="val -103255"/>
              <a:gd name="adj2" fmla="val 7147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t>MT’ed</a:t>
            </a:r>
            <a:r>
              <a:rPr lang="en-US" dirty="0"/>
              <a:t> algorithm must be non-recursive</a:t>
            </a:r>
          </a:p>
        </p:txBody>
      </p:sp>
      <p:sp>
        <p:nvSpPr>
          <p:cNvPr id="5" name="Rounded Rectangular Callout 4"/>
          <p:cNvSpPr/>
          <p:nvPr/>
        </p:nvSpPr>
        <p:spPr>
          <a:xfrm>
            <a:off x="7719821" y="4534658"/>
            <a:ext cx="2575140" cy="913428"/>
          </a:xfrm>
          <a:prstGeom prst="wedgeRoundRectCallout">
            <a:avLst>
              <a:gd name="adj1" fmla="val -71710"/>
              <a:gd name="adj2" fmla="val -94712"/>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t>MT’ed</a:t>
            </a:r>
            <a:r>
              <a:rPr lang="en-US" dirty="0"/>
              <a:t> algorithm must avoid dynamic heap allocation</a:t>
            </a:r>
          </a:p>
        </p:txBody>
      </p:sp>
    </p:spTree>
    <p:extLst>
      <p:ext uri="{BB962C8B-B14F-4D97-AF65-F5344CB8AC3E}">
        <p14:creationId xmlns:p14="http://schemas.microsoft.com/office/powerpoint/2010/main" val="411676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 the amount of new/delete</a:t>
            </a:r>
          </a:p>
        </p:txBody>
      </p:sp>
      <p:sp>
        <p:nvSpPr>
          <p:cNvPr id="3" name="Content Placeholder 2"/>
          <p:cNvSpPr>
            <a:spLocks noGrp="1"/>
          </p:cNvSpPr>
          <p:nvPr>
            <p:ph idx="1"/>
          </p:nvPr>
        </p:nvSpPr>
        <p:spPr/>
        <p:txBody>
          <a:bodyPr/>
          <a:lstStyle/>
          <a:p>
            <a:r>
              <a:rPr lang="en-US" dirty="0"/>
              <a:t>NEVER use lists to accumulate objects</a:t>
            </a:r>
          </a:p>
          <a:p>
            <a:pPr lvl="1"/>
            <a:r>
              <a:rPr lang="en-US" dirty="0"/>
              <a:t>Use vector instead</a:t>
            </a:r>
          </a:p>
          <a:p>
            <a:pPr lvl="2"/>
            <a:r>
              <a:rPr lang="en-US" dirty="0"/>
              <a:t>#new/delete in is O(log_2(n)) for a vector, as opposed to O(n) for a list</a:t>
            </a:r>
          </a:p>
          <a:p>
            <a:pPr lvl="2"/>
            <a:r>
              <a:rPr lang="en-US" dirty="0"/>
              <a:t>Amortized cost is always better</a:t>
            </a:r>
          </a:p>
          <a:p>
            <a:r>
              <a:rPr lang="en-US" dirty="0"/>
              <a:t>Pre-allocate memory dedicated for each thread when possible</a:t>
            </a:r>
          </a:p>
          <a:p>
            <a:pPr lvl="1"/>
            <a:r>
              <a:rPr lang="en-US" dirty="0"/>
              <a:t>E.g., oversize the containers to reduce dynamic allocation</a:t>
            </a:r>
          </a:p>
          <a:p>
            <a:r>
              <a:rPr lang="en-US" dirty="0"/>
              <a:t>Accumulate results in memory local to a thread, wait for the join to communicate it to the shared memory</a:t>
            </a:r>
          </a:p>
          <a:p>
            <a:pPr lvl="1"/>
            <a:r>
              <a:rPr lang="en-US" dirty="0"/>
              <a:t>This may create redundant results, but it’s always more scalable to do so than locking during processing</a:t>
            </a:r>
          </a:p>
          <a:p>
            <a:r>
              <a:rPr lang="en-US" dirty="0"/>
              <a:t>Use specialized containers</a:t>
            </a:r>
          </a:p>
          <a:p>
            <a:pPr lvl="1"/>
            <a:r>
              <a:rPr lang="en-US" dirty="0"/>
              <a:t>E.g., open addressing hash table: it manages collisions w/o linked list, i.e., no dynamic memory allocation is required.</a:t>
            </a:r>
          </a:p>
          <a:p>
            <a:pPr lvl="1"/>
            <a:endParaRPr lang="en-US" dirty="0"/>
          </a:p>
        </p:txBody>
      </p:sp>
    </p:spTree>
    <p:extLst>
      <p:ext uri="{BB962C8B-B14F-4D97-AF65-F5344CB8AC3E}">
        <p14:creationId xmlns:p14="http://schemas.microsoft.com/office/powerpoint/2010/main" val="2817319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access and granularity do matter</a:t>
            </a:r>
          </a:p>
        </p:txBody>
      </p:sp>
      <p:sp>
        <p:nvSpPr>
          <p:cNvPr id="3" name="Content Placeholder 2"/>
          <p:cNvSpPr>
            <a:spLocks noGrp="1"/>
          </p:cNvSpPr>
          <p:nvPr>
            <p:ph idx="1"/>
          </p:nvPr>
        </p:nvSpPr>
        <p:spPr/>
        <p:txBody>
          <a:bodyPr/>
          <a:lstStyle/>
          <a:p>
            <a:r>
              <a:rPr lang="en-US" dirty="0"/>
              <a:t>Simple application: scan a large collection and collect statistics</a:t>
            </a:r>
          </a:p>
          <a:p>
            <a:pPr lvl="1"/>
            <a:r>
              <a:rPr lang="en-US" dirty="0"/>
              <a:t>E.g., how many in this collection satisfy predicate P?</a:t>
            </a:r>
          </a:p>
          <a:p>
            <a:pPr lvl="1"/>
            <a:endParaRPr lang="en-US" dirty="0"/>
          </a:p>
          <a:p>
            <a:r>
              <a:rPr lang="en-US" dirty="0"/>
              <a:t>Sequential implementation</a:t>
            </a:r>
          </a:p>
          <a:p>
            <a:endParaRPr lang="en-US" dirty="0"/>
          </a:p>
          <a:p>
            <a:endParaRPr lang="en-US" dirty="0"/>
          </a:p>
          <a:p>
            <a:pPr lvl="1"/>
            <a:endParaRPr lang="en-US" dirty="0"/>
          </a:p>
        </p:txBody>
      </p:sp>
      <p:sp>
        <p:nvSpPr>
          <p:cNvPr id="4" name="TextBox 3"/>
          <p:cNvSpPr txBox="1"/>
          <p:nvPr/>
        </p:nvSpPr>
        <p:spPr>
          <a:xfrm>
            <a:off x="3114397" y="3180945"/>
            <a:ext cx="5107096" cy="938719"/>
          </a:xfrm>
          <a:prstGeom prst="rect">
            <a:avLst/>
          </a:prstGeom>
          <a:noFill/>
          <a:ln w="9525">
            <a:solidFill>
              <a:schemeClr val="tx1"/>
            </a:solidFill>
          </a:ln>
        </p:spPr>
        <p:txBody>
          <a:bodyPr wrap="square" rtlCol="0">
            <a:spAutoFit/>
          </a:bodyPr>
          <a:lstStyle/>
          <a:p>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for (</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idx</a:t>
            </a:r>
            <a:r>
              <a:rPr lang="en-US" sz="1100" b="1" dirty="0">
                <a:latin typeface="Courier New" pitchFamily="49" charset="0"/>
                <a:cs typeface="Courier New" pitchFamily="49" charset="0"/>
              </a:rPr>
              <a:t> = begin(); </a:t>
            </a:r>
            <a:r>
              <a:rPr lang="en-US" sz="1100" b="1" dirty="0" err="1">
                <a:latin typeface="Courier New" pitchFamily="49" charset="0"/>
                <a:cs typeface="Courier New" pitchFamily="49" charset="0"/>
              </a:rPr>
              <a:t>idx</a:t>
            </a:r>
            <a:r>
              <a:rPr lang="en-US" sz="1100" b="1" dirty="0">
                <a:latin typeface="Courier New" pitchFamily="49" charset="0"/>
                <a:cs typeface="Courier New" pitchFamily="49" charset="0"/>
              </a:rPr>
              <a:t> &lt; end(); ++</a:t>
            </a:r>
            <a:r>
              <a:rPr lang="en-US" sz="1100" b="1" dirty="0" err="1">
                <a:latin typeface="Courier New" pitchFamily="49" charset="0"/>
                <a:cs typeface="Courier New" pitchFamily="49" charset="0"/>
              </a:rPr>
              <a:t>idx</a:t>
            </a:r>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 += </a:t>
            </a:r>
            <a:r>
              <a:rPr lang="en-US" sz="1100" b="1" dirty="0" err="1">
                <a:latin typeface="Courier New" pitchFamily="49" charset="0"/>
                <a:cs typeface="Courier New" pitchFamily="49" charset="0"/>
              </a:rPr>
              <a:t>isPredicateTrue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idx</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a:t>
            </a:r>
          </a:p>
        </p:txBody>
      </p:sp>
    </p:spTree>
    <p:extLst>
      <p:ext uri="{BB962C8B-B14F-4D97-AF65-F5344CB8AC3E}">
        <p14:creationId xmlns:p14="http://schemas.microsoft.com/office/powerpoint/2010/main" val="3851120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access and granularity do matter</a:t>
            </a:r>
          </a:p>
        </p:txBody>
      </p:sp>
      <p:sp>
        <p:nvSpPr>
          <p:cNvPr id="3" name="Content Placeholder 2"/>
          <p:cNvSpPr>
            <a:spLocks noGrp="1"/>
          </p:cNvSpPr>
          <p:nvPr>
            <p:ph idx="1"/>
          </p:nvPr>
        </p:nvSpPr>
        <p:spPr>
          <a:xfrm>
            <a:off x="578169" y="1135375"/>
            <a:ext cx="3784121" cy="4848225"/>
          </a:xfrm>
        </p:spPr>
        <p:txBody>
          <a:bodyPr>
            <a:normAutofit lnSpcReduction="10000"/>
          </a:bodyPr>
          <a:lstStyle/>
          <a:p>
            <a:r>
              <a:rPr lang="en-US" dirty="0"/>
              <a:t>Implementation 1</a:t>
            </a:r>
          </a:p>
          <a:p>
            <a:endParaRPr lang="en-US" dirty="0"/>
          </a:p>
          <a:p>
            <a:endParaRPr lang="en-US" dirty="0"/>
          </a:p>
          <a:p>
            <a:endParaRPr lang="en-US" dirty="0"/>
          </a:p>
          <a:p>
            <a:endParaRPr lang="en-US" dirty="0"/>
          </a:p>
          <a:p>
            <a:r>
              <a:rPr lang="en-US" dirty="0"/>
              <a:t>Implementation 2</a:t>
            </a:r>
          </a:p>
          <a:p>
            <a:endParaRPr lang="en-US" dirty="0"/>
          </a:p>
          <a:p>
            <a:r>
              <a:rPr lang="en-US" dirty="0"/>
              <a:t>#2’s user time higher due to the overhead to generate the intervals</a:t>
            </a:r>
          </a:p>
          <a:p>
            <a:r>
              <a:rPr lang="en-US" dirty="0"/>
              <a:t>#1’s sys time higher due to too much contention on _Num</a:t>
            </a:r>
          </a:p>
          <a:p>
            <a:r>
              <a:rPr lang="en-US" dirty="0"/>
              <a:t>#2’s wall time lower because better thread utilization</a:t>
            </a:r>
          </a:p>
          <a:p>
            <a:endParaRPr lang="en-US" dirty="0"/>
          </a:p>
          <a:p>
            <a:pPr lvl="1"/>
            <a:endParaRPr lang="en-US" dirty="0"/>
          </a:p>
        </p:txBody>
      </p:sp>
      <p:sp>
        <p:nvSpPr>
          <p:cNvPr id="4" name="TextBox 3"/>
          <p:cNvSpPr txBox="1"/>
          <p:nvPr/>
        </p:nvSpPr>
        <p:spPr>
          <a:xfrm>
            <a:off x="4405653" y="1135375"/>
            <a:ext cx="6184396" cy="1615827"/>
          </a:xfrm>
          <a:prstGeom prst="rect">
            <a:avLst/>
          </a:prstGeom>
          <a:noFill/>
          <a:ln w="9525">
            <a:solidFill>
              <a:schemeClr val="tx1"/>
            </a:solidFill>
          </a:ln>
        </p:spPr>
        <p:txBody>
          <a:bodyPr wrap="square" rtlCol="0">
            <a:spAutoFit/>
          </a:bodyPr>
          <a:lstStyle/>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::atomic&lt;</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&gt; 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void </a:t>
            </a:r>
            <a:r>
              <a:rPr lang="pt-BR" sz="1100" b="1" dirty="0">
                <a:latin typeface="Courier New" pitchFamily="49" charset="0"/>
                <a:cs typeface="Courier New" pitchFamily="49" charset="0"/>
              </a:rPr>
              <a:t>operator()(size_t idx) const { _Num += isPredicateTrue(idx); }</a:t>
            </a:r>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 = 0;</a:t>
            </a:r>
          </a:p>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parallel_for_each</a:t>
            </a:r>
            <a:r>
              <a:rPr lang="en-US" sz="1100" b="1" dirty="0">
                <a:latin typeface="Courier New" pitchFamily="49" charset="0"/>
                <a:cs typeface="Courier New" pitchFamily="49" charset="0"/>
              </a:rPr>
              <a:t>(begin(), end(), Fun());</a:t>
            </a:r>
          </a:p>
          <a:p>
            <a:endParaRPr lang="en-US" sz="1100" b="1" dirty="0">
              <a:latin typeface="Courier New" pitchFamily="49" charset="0"/>
              <a:cs typeface="Courier New" pitchFamily="49" charset="0"/>
            </a:endParaRPr>
          </a:p>
        </p:txBody>
      </p:sp>
      <p:sp>
        <p:nvSpPr>
          <p:cNvPr id="5" name="TextBox 4"/>
          <p:cNvSpPr txBox="1"/>
          <p:nvPr/>
        </p:nvSpPr>
        <p:spPr>
          <a:xfrm>
            <a:off x="4405653" y="2954090"/>
            <a:ext cx="6184396" cy="3139321"/>
          </a:xfrm>
          <a:prstGeom prst="rect">
            <a:avLst/>
          </a:prstGeom>
          <a:noFill/>
          <a:ln w="9525">
            <a:solidFill>
              <a:schemeClr val="tx1"/>
            </a:solidFill>
          </a:ln>
        </p:spPr>
        <p:txBody>
          <a:bodyPr wrap="square" rtlCol="0">
            <a:spAutoFit/>
          </a:bodyPr>
          <a:lstStyle/>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::atomic&lt;</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&gt; 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Fun() : 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(0) {}</a:t>
            </a:r>
          </a:p>
          <a:p>
            <a:r>
              <a:rPr lang="en-US" sz="1100" b="1" dirty="0">
                <a:latin typeface="Courier New" pitchFamily="49" charset="0"/>
                <a:cs typeface="Courier New" pitchFamily="49" charset="0"/>
              </a:rPr>
              <a:t>  Fun(</a:t>
            </a:r>
            <a:r>
              <a:rPr lang="en-US" sz="1100" b="1" dirty="0" err="1">
                <a:latin typeface="Courier New" pitchFamily="49" charset="0"/>
                <a:cs typeface="Courier New" pitchFamily="49" charset="0"/>
              </a:rPr>
              <a:t>const</a:t>
            </a:r>
            <a:r>
              <a:rPr lang="en-US" sz="1100" b="1" dirty="0">
                <a:latin typeface="Courier New" pitchFamily="49" charset="0"/>
                <a:cs typeface="Courier New" pitchFamily="49" charset="0"/>
              </a:rPr>
              <a:t> Fun&amp;) : 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(0) {}</a:t>
            </a:r>
          </a:p>
          <a:p>
            <a:r>
              <a:rPr lang="en-US" sz="1100" b="1" dirty="0">
                <a:latin typeface="Courier New" pitchFamily="49" charset="0"/>
                <a:cs typeface="Courier New" pitchFamily="49" charset="0"/>
              </a:rPr>
              <a:t>  typedef </a:t>
            </a:r>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blocked_range</a:t>
            </a:r>
            <a:r>
              <a:rPr lang="en-US" sz="1100" b="1" dirty="0">
                <a:latin typeface="Courier New" pitchFamily="49" charset="0"/>
                <a:cs typeface="Courier New" pitchFamily="49" charset="0"/>
              </a:rPr>
              <a:t>&lt;</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&gt; Range;</a:t>
            </a:r>
          </a:p>
          <a:p>
            <a:r>
              <a:rPr lang="en-US" sz="1100" b="1" dirty="0">
                <a:latin typeface="Courier New" pitchFamily="49" charset="0"/>
                <a:cs typeface="Courier New" pitchFamily="49" charset="0"/>
              </a:rPr>
              <a:t>  void </a:t>
            </a:r>
            <a:r>
              <a:rPr lang="pt-BR" sz="1100" b="1" dirty="0">
                <a:latin typeface="Courier New" pitchFamily="49" charset="0"/>
                <a:cs typeface="Courier New" pitchFamily="49" charset="0"/>
              </a:rPr>
              <a:t>operator()(const Range&amp; r) const { </a:t>
            </a:r>
          </a:p>
          <a:p>
            <a:r>
              <a:rPr lang="pt-BR" sz="1100" b="1" dirty="0">
                <a:latin typeface="Courier New" pitchFamily="49" charset="0"/>
                <a:cs typeface="Courier New" pitchFamily="49" charset="0"/>
              </a:rPr>
              <a:t>    </a:t>
            </a:r>
            <a:r>
              <a:rPr lang="en-US" sz="1100" b="1" dirty="0">
                <a:latin typeface="Courier New" pitchFamily="49" charset="0"/>
                <a:cs typeface="Courier New" pitchFamily="49" charset="0"/>
              </a:rPr>
              <a:t>for (Range::</a:t>
            </a:r>
            <a:r>
              <a:rPr lang="en-US" sz="1100" b="1" dirty="0" err="1">
                <a:latin typeface="Courier New" pitchFamily="49" charset="0"/>
                <a:cs typeface="Courier New" pitchFamily="49" charset="0"/>
              </a:rPr>
              <a:t>const_iterator</a:t>
            </a:r>
            <a:r>
              <a:rPr lang="en-US" sz="1100" b="1" dirty="0">
                <a:latin typeface="Courier New" pitchFamily="49" charset="0"/>
                <a:cs typeface="Courier New" pitchFamily="49" charset="0"/>
              </a:rPr>
              <a:t> it = </a:t>
            </a:r>
            <a:r>
              <a:rPr lang="en-US" sz="1100" b="1" dirty="0" err="1">
                <a:latin typeface="Courier New" pitchFamily="49" charset="0"/>
                <a:cs typeface="Courier New" pitchFamily="49" charset="0"/>
              </a:rPr>
              <a:t>r.begin</a:t>
            </a:r>
            <a:r>
              <a:rPr lang="en-US" sz="1100" b="1" dirty="0">
                <a:latin typeface="Courier New" pitchFamily="49" charset="0"/>
                <a:cs typeface="Courier New" pitchFamily="49" charset="0"/>
              </a:rPr>
              <a:t>(); it != </a:t>
            </a:r>
            <a:r>
              <a:rPr lang="en-US" sz="1100" b="1" dirty="0" err="1">
                <a:latin typeface="Courier New" pitchFamily="49" charset="0"/>
                <a:cs typeface="Courier New" pitchFamily="49" charset="0"/>
              </a:rPr>
              <a:t>r.end</a:t>
            </a:r>
            <a:r>
              <a:rPr lang="en-US" sz="1100" b="1" dirty="0">
                <a:latin typeface="Courier New" pitchFamily="49" charset="0"/>
                <a:cs typeface="Courier New" pitchFamily="49" charset="0"/>
              </a:rPr>
              <a:t>(); ++it) {</a:t>
            </a:r>
          </a:p>
          <a:p>
            <a:r>
              <a:rPr lang="en-US" sz="1100" b="1" dirty="0">
                <a:latin typeface="Courier New" pitchFamily="49" charset="0"/>
                <a:cs typeface="Courier New" pitchFamily="49" charset="0"/>
              </a:rPr>
              <a:t>      </a:t>
            </a:r>
            <a:r>
              <a:rPr lang="pt-BR" sz="1100" b="1" dirty="0">
                <a:latin typeface="Courier New" pitchFamily="49" charset="0"/>
                <a:cs typeface="Courier New" pitchFamily="49" charset="0"/>
              </a:rPr>
              <a:t>_num += isPredicateTrue(*it);</a:t>
            </a:r>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~Fun() { 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 += 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_</a:t>
            </a:r>
            <a:r>
              <a:rPr lang="en-US" sz="1100" b="1" dirty="0" err="1">
                <a:latin typeface="Courier New" pitchFamily="49" charset="0"/>
                <a:cs typeface="Courier New" pitchFamily="49" charset="0"/>
              </a:rPr>
              <a:t>Num</a:t>
            </a:r>
            <a:r>
              <a:rPr lang="en-US" sz="1100" b="1" dirty="0">
                <a:latin typeface="Courier New" pitchFamily="49" charset="0"/>
                <a:cs typeface="Courier New" pitchFamily="49" charset="0"/>
              </a:rPr>
              <a:t> = 0;</a:t>
            </a:r>
          </a:p>
          <a:p>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grainsize = </a:t>
            </a:r>
            <a:r>
              <a:rPr lang="en-US" sz="1100" b="1" dirty="0" err="1">
                <a:latin typeface="Courier New" pitchFamily="49" charset="0"/>
                <a:cs typeface="Courier New" pitchFamily="49" charset="0"/>
              </a:rPr>
              <a:t>std</a:t>
            </a:r>
            <a:r>
              <a:rPr lang="en-US" sz="1100" b="1" dirty="0">
                <a:latin typeface="Courier New" pitchFamily="49" charset="0"/>
                <a:cs typeface="Courier New" pitchFamily="49" charset="0"/>
              </a:rPr>
              <a:t>::distance(begin(), end()) / (</a:t>
            </a:r>
            <a:r>
              <a:rPr lang="en-US" sz="1100" b="1" dirty="0" err="1">
                <a:latin typeface="Courier New" pitchFamily="49" charset="0"/>
                <a:cs typeface="Courier New" pitchFamily="49" charset="0"/>
              </a:rPr>
              <a:t>numThreads</a:t>
            </a:r>
            <a:r>
              <a:rPr lang="en-US" sz="1100" b="1" dirty="0">
                <a:latin typeface="Courier New" pitchFamily="49" charset="0"/>
                <a:cs typeface="Courier New" pitchFamily="49" charset="0"/>
              </a:rPr>
              <a:t>() + 20);</a:t>
            </a:r>
          </a:p>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parallel_for</a:t>
            </a:r>
            <a:r>
              <a:rPr lang="en-US" sz="1100" b="1" dirty="0">
                <a:latin typeface="Courier New" pitchFamily="49" charset="0"/>
                <a:cs typeface="Courier New" pitchFamily="49" charset="0"/>
              </a:rPr>
              <a:t>(Fun::Range(begin(), end(), grainsize), fun());</a:t>
            </a:r>
          </a:p>
          <a:p>
            <a:endParaRPr lang="en-US" sz="1100" b="1" dirty="0">
              <a:latin typeface="Courier New" pitchFamily="49" charset="0"/>
              <a:cs typeface="Courier New" pitchFamily="49" charset="0"/>
            </a:endParaRPr>
          </a:p>
        </p:txBody>
      </p:sp>
      <p:sp>
        <p:nvSpPr>
          <p:cNvPr id="6" name="Rounded Rectangular Callout 3"/>
          <p:cNvSpPr/>
          <p:nvPr/>
        </p:nvSpPr>
        <p:spPr>
          <a:xfrm>
            <a:off x="10676773" y="1843742"/>
            <a:ext cx="1349193" cy="811299"/>
          </a:xfrm>
          <a:prstGeom prst="wedgeRoundRectCallout">
            <a:avLst>
              <a:gd name="adj1" fmla="val -62539"/>
              <a:gd name="adj2" fmla="val 3590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Wall:  640s</a:t>
            </a:r>
          </a:p>
          <a:p>
            <a:r>
              <a:rPr lang="en-US" sz="1400" dirty="0"/>
              <a:t>User: 988s</a:t>
            </a:r>
          </a:p>
          <a:p>
            <a:r>
              <a:rPr lang="en-US" sz="1400" dirty="0"/>
              <a:t>Sys: 96s</a:t>
            </a:r>
          </a:p>
        </p:txBody>
      </p:sp>
      <p:sp>
        <p:nvSpPr>
          <p:cNvPr id="7" name="Rounded Rectangular Callout 3"/>
          <p:cNvSpPr/>
          <p:nvPr/>
        </p:nvSpPr>
        <p:spPr>
          <a:xfrm>
            <a:off x="10676774" y="2944026"/>
            <a:ext cx="1349193" cy="811299"/>
          </a:xfrm>
          <a:prstGeom prst="wedgeRoundRectCallout">
            <a:avLst>
              <a:gd name="adj1" fmla="val -60408"/>
              <a:gd name="adj2" fmla="val 542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Wall:  68s</a:t>
            </a:r>
          </a:p>
          <a:p>
            <a:r>
              <a:rPr lang="en-US" sz="1400" dirty="0"/>
              <a:t>User: 1153s</a:t>
            </a:r>
          </a:p>
          <a:p>
            <a:r>
              <a:rPr lang="en-US" sz="1400" dirty="0"/>
              <a:t>Sys: 8s</a:t>
            </a:r>
          </a:p>
        </p:txBody>
      </p:sp>
      <p:sp>
        <p:nvSpPr>
          <p:cNvPr id="8" name="Rounded Rectangular Callout 3"/>
          <p:cNvSpPr/>
          <p:nvPr/>
        </p:nvSpPr>
        <p:spPr>
          <a:xfrm>
            <a:off x="6996044" y="4660635"/>
            <a:ext cx="2091866" cy="494581"/>
          </a:xfrm>
          <a:prstGeom prst="wedgeRoundRectCallout">
            <a:avLst>
              <a:gd name="adj1" fmla="val -63698"/>
              <a:gd name="adj2" fmla="val -26402"/>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Aggregate </a:t>
            </a:r>
            <a:r>
              <a:rPr lang="en-US" sz="1400" dirty="0" err="1"/>
              <a:t>functor</a:t>
            </a:r>
            <a:r>
              <a:rPr lang="en-US" sz="1400" dirty="0"/>
              <a:t>-local result to global result</a:t>
            </a:r>
          </a:p>
        </p:txBody>
      </p:sp>
      <p:sp>
        <p:nvSpPr>
          <p:cNvPr id="9" name="Rounded Rectangular Callout 3"/>
          <p:cNvSpPr/>
          <p:nvPr/>
        </p:nvSpPr>
        <p:spPr>
          <a:xfrm>
            <a:off x="8162272" y="3135559"/>
            <a:ext cx="1729951" cy="586881"/>
          </a:xfrm>
          <a:prstGeom prst="wedgeRoundRectCallout">
            <a:avLst>
              <a:gd name="adj1" fmla="val -58564"/>
              <a:gd name="adj2" fmla="val 11508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Accumulate result local to the </a:t>
            </a:r>
            <a:r>
              <a:rPr lang="en-US" sz="1400" dirty="0" err="1"/>
              <a:t>functor</a:t>
            </a:r>
            <a:endParaRPr lang="en-US" sz="1400" dirty="0"/>
          </a:p>
        </p:txBody>
      </p:sp>
      <p:sp>
        <p:nvSpPr>
          <p:cNvPr id="10" name="Rounded Rectangular Callout 3"/>
          <p:cNvSpPr/>
          <p:nvPr/>
        </p:nvSpPr>
        <p:spPr>
          <a:xfrm>
            <a:off x="9576741" y="4793664"/>
            <a:ext cx="1626097" cy="504381"/>
          </a:xfrm>
          <a:prstGeom prst="wedgeRoundRectCallout">
            <a:avLst>
              <a:gd name="adj1" fmla="val -53808"/>
              <a:gd name="adj2" fmla="val 9629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Don’t aggregate too often</a:t>
            </a:r>
          </a:p>
        </p:txBody>
      </p:sp>
    </p:spTree>
    <p:extLst>
      <p:ext uri="{BB962C8B-B14F-4D97-AF65-F5344CB8AC3E}">
        <p14:creationId xmlns:p14="http://schemas.microsoft.com/office/powerpoint/2010/main" val="204588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layout does matter</a:t>
            </a:r>
            <a:endParaRPr lang="en-US" dirty="0"/>
          </a:p>
        </p:txBody>
      </p:sp>
      <p:sp>
        <p:nvSpPr>
          <p:cNvPr id="3" name="Content Placeholder 2"/>
          <p:cNvSpPr>
            <a:spLocks noGrp="1"/>
          </p:cNvSpPr>
          <p:nvPr>
            <p:ph idx="1"/>
          </p:nvPr>
        </p:nvSpPr>
        <p:spPr/>
        <p:txBody>
          <a:bodyPr/>
          <a:lstStyle/>
          <a:p>
            <a:r>
              <a:rPr lang="en-US"/>
              <a:t>Use local memory associated to each thread</a:t>
            </a:r>
          </a:p>
          <a:p>
            <a:pPr lvl="1"/>
            <a:r>
              <a:rPr lang="en-US"/>
              <a:t>Caching local to the thread is good</a:t>
            </a:r>
          </a:p>
          <a:p>
            <a:pPr lvl="1"/>
            <a:r>
              <a:rPr lang="en-US"/>
              <a:t>But avoid allocating memory!</a:t>
            </a:r>
          </a:p>
          <a:p>
            <a:pPr lvl="1"/>
            <a:r>
              <a:rPr lang="en-US"/>
              <a:t>Watch the functor’s destructor overhead!</a:t>
            </a:r>
          </a:p>
          <a:p>
            <a:r>
              <a:rPr lang="en-US"/>
              <a:t>Keep shared memory as contiguous as possible</a:t>
            </a:r>
          </a:p>
          <a:p>
            <a:pPr lvl="1"/>
            <a:r>
              <a:rPr lang="en-US"/>
              <a:t>Cache miss is expensive</a:t>
            </a:r>
          </a:p>
          <a:p>
            <a:pPr lvl="2"/>
            <a:r>
              <a:rPr lang="en-US"/>
              <a:t>L2 is 4x slower than L1</a:t>
            </a:r>
          </a:p>
          <a:p>
            <a:pPr lvl="2"/>
            <a:r>
              <a:rPr lang="en-US"/>
              <a:t>RAM access is 25x slower than L2</a:t>
            </a:r>
          </a:p>
          <a:p>
            <a:pPr lvl="1"/>
            <a:endParaRPr lang="en-US"/>
          </a:p>
          <a:p>
            <a:r>
              <a:rPr lang="en-US"/>
              <a:t>E.g., same simulation algorithm (874M leaf cells, 640 cycles):</a:t>
            </a:r>
          </a:p>
          <a:p>
            <a:r>
              <a:rPr lang="en-US" sz="1400"/>
              <a:t>#   step SMZ_SIMUL : Done in     </a:t>
            </a:r>
            <a:r>
              <a:rPr lang="en-US" sz="1400">
                <a:solidFill>
                  <a:srgbClr val="FF0000"/>
                </a:solidFill>
              </a:rPr>
              <a:t>elapsed:225 s   user:1227 s      </a:t>
            </a:r>
            <a:r>
              <a:rPr lang="en-US" sz="1400"/>
              <a:t>system:4 s   vm:103472 m</a:t>
            </a:r>
          </a:p>
          <a:p>
            <a:r>
              <a:rPr lang="en-US" sz="1400"/>
              <a:t>#   step SMZ_SIMUL : Done in     </a:t>
            </a:r>
            <a:r>
              <a:rPr lang="en-US" sz="1400">
                <a:solidFill>
                  <a:srgbClr val="00B050"/>
                </a:solidFill>
              </a:rPr>
              <a:t>elapsed:173 s   user:  770 s      </a:t>
            </a:r>
            <a:r>
              <a:rPr lang="en-US" sz="1400"/>
              <a:t>system:3 s   vm:129414 m</a:t>
            </a:r>
            <a:endParaRPr lang="en-US" sz="1400" dirty="0"/>
          </a:p>
        </p:txBody>
      </p:sp>
      <p:sp>
        <p:nvSpPr>
          <p:cNvPr id="6" name="Rounded Rectangular Callout 3"/>
          <p:cNvSpPr/>
          <p:nvPr/>
        </p:nvSpPr>
        <p:spPr>
          <a:xfrm>
            <a:off x="8097517" y="5681469"/>
            <a:ext cx="2188344" cy="581260"/>
          </a:xfrm>
          <a:prstGeom prst="wedgeRoundRectCallout">
            <a:avLst>
              <a:gd name="adj1" fmla="val -47944"/>
              <a:gd name="adj2" fmla="val -7882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t>Levelized</a:t>
            </a:r>
            <a:r>
              <a:rPr lang="en-US" sz="1400" dirty="0"/>
              <a:t> contiguous allocation</a:t>
            </a:r>
          </a:p>
        </p:txBody>
      </p:sp>
      <p:sp>
        <p:nvSpPr>
          <p:cNvPr id="7" name="Rounded Rectangular Callout 3"/>
          <p:cNvSpPr/>
          <p:nvPr/>
        </p:nvSpPr>
        <p:spPr>
          <a:xfrm>
            <a:off x="8101106" y="4547146"/>
            <a:ext cx="2249377" cy="491131"/>
          </a:xfrm>
          <a:prstGeom prst="wedgeRoundRectCallout">
            <a:avLst>
              <a:gd name="adj1" fmla="val -47242"/>
              <a:gd name="adj2" fmla="val 9760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Contiguous allocation with random order</a:t>
            </a:r>
          </a:p>
        </p:txBody>
      </p:sp>
      <p:sp>
        <p:nvSpPr>
          <p:cNvPr id="8" name="Rounded Rectangular Callout 3"/>
          <p:cNvSpPr/>
          <p:nvPr/>
        </p:nvSpPr>
        <p:spPr>
          <a:xfrm>
            <a:off x="3609827" y="5942264"/>
            <a:ext cx="1966386" cy="574382"/>
          </a:xfrm>
          <a:prstGeom prst="wedgeRoundRectCallout">
            <a:avLst>
              <a:gd name="adj1" fmla="val -5595"/>
              <a:gd name="adj2" fmla="val -9240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User time 1.6x faster</a:t>
            </a:r>
          </a:p>
          <a:p>
            <a:r>
              <a:rPr lang="en-US" sz="1400" dirty="0"/>
              <a:t>Wall time 1.3x faster</a:t>
            </a:r>
          </a:p>
        </p:txBody>
      </p:sp>
      <p:sp>
        <p:nvSpPr>
          <p:cNvPr id="9" name="Rounded Rectangular Callout 3"/>
          <p:cNvSpPr/>
          <p:nvPr/>
        </p:nvSpPr>
        <p:spPr>
          <a:xfrm>
            <a:off x="6777666" y="2389072"/>
            <a:ext cx="1998689" cy="378349"/>
          </a:xfrm>
          <a:prstGeom prst="wedgeRoundRectCallout">
            <a:avLst>
              <a:gd name="adj1" fmla="val -118695"/>
              <a:gd name="adj2" fmla="val 1977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Need to reuse threads</a:t>
            </a:r>
          </a:p>
        </p:txBody>
      </p:sp>
      <p:sp>
        <p:nvSpPr>
          <p:cNvPr id="10" name="Rounded Rectangular Callout 3"/>
          <p:cNvSpPr/>
          <p:nvPr/>
        </p:nvSpPr>
        <p:spPr>
          <a:xfrm>
            <a:off x="6777667" y="1491779"/>
            <a:ext cx="2583150" cy="705435"/>
          </a:xfrm>
          <a:prstGeom prst="wedgeRoundRectCallout">
            <a:avLst>
              <a:gd name="adj1" fmla="val -146775"/>
              <a:gd name="adj2" fmla="val 73827"/>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 </a:t>
            </a:r>
            <a:r>
              <a:rPr lang="en-US" sz="1400" dirty="0" err="1"/>
              <a:t>Alloc</a:t>
            </a:r>
            <a:r>
              <a:rPr lang="en-US" sz="1400" dirty="0"/>
              <a:t> on the stack is limited </a:t>
            </a:r>
          </a:p>
          <a:p>
            <a:r>
              <a:rPr lang="en-US" sz="1400" dirty="0"/>
              <a:t>- </a:t>
            </a:r>
            <a:r>
              <a:rPr lang="en-US" sz="1400" dirty="0" err="1"/>
              <a:t>Alloc</a:t>
            </a:r>
            <a:r>
              <a:rPr lang="en-US" sz="1400" dirty="0"/>
              <a:t> on the heap locks</a:t>
            </a:r>
          </a:p>
        </p:txBody>
      </p:sp>
    </p:spTree>
    <p:extLst>
      <p:ext uri="{BB962C8B-B14F-4D97-AF65-F5344CB8AC3E}">
        <p14:creationId xmlns:p14="http://schemas.microsoft.com/office/powerpoint/2010/main" val="33999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1B9A-2A81-4EB7-B670-11D911D53848}"/>
              </a:ext>
            </a:extLst>
          </p:cNvPr>
          <p:cNvSpPr>
            <a:spLocks noGrp="1"/>
          </p:cNvSpPr>
          <p:nvPr>
            <p:ph type="title"/>
          </p:nvPr>
        </p:nvSpPr>
        <p:spPr/>
        <p:txBody>
          <a:bodyPr/>
          <a:lstStyle/>
          <a:p>
            <a:r>
              <a:rPr lang="en-US" dirty="0"/>
              <a:t>Parallelism</a:t>
            </a:r>
          </a:p>
        </p:txBody>
      </p:sp>
      <p:sp>
        <p:nvSpPr>
          <p:cNvPr id="3" name="Text Placeholder 2">
            <a:extLst>
              <a:ext uri="{FF2B5EF4-FFF2-40B4-BE49-F238E27FC236}">
                <a16:creationId xmlns:a16="http://schemas.microsoft.com/office/drawing/2014/main" id="{F9ED6395-4E99-4B1A-817B-A679270DA7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32216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A29C-A0AE-43DA-9CE4-B77D47E6C108}"/>
              </a:ext>
            </a:extLst>
          </p:cNvPr>
          <p:cNvSpPr>
            <a:spLocks noGrp="1"/>
          </p:cNvSpPr>
          <p:nvPr>
            <p:ph type="title"/>
          </p:nvPr>
        </p:nvSpPr>
        <p:spPr/>
        <p:txBody>
          <a:bodyPr/>
          <a:lstStyle/>
          <a:p>
            <a:r>
              <a:rPr lang="en-US" dirty="0"/>
              <a:t>Thread-local storage</a:t>
            </a:r>
          </a:p>
        </p:txBody>
      </p:sp>
      <p:sp>
        <p:nvSpPr>
          <p:cNvPr id="3" name="Text Placeholder 2">
            <a:extLst>
              <a:ext uri="{FF2B5EF4-FFF2-40B4-BE49-F238E27FC236}">
                <a16:creationId xmlns:a16="http://schemas.microsoft.com/office/drawing/2014/main" id="{5299CFCD-CA8F-447E-8AA2-BDCAEF3F6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1296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292B-1FF7-40CC-AD6B-C58A2579A5F6}"/>
              </a:ext>
            </a:extLst>
          </p:cNvPr>
          <p:cNvSpPr>
            <a:spLocks noGrp="1"/>
          </p:cNvSpPr>
          <p:nvPr>
            <p:ph type="title"/>
          </p:nvPr>
        </p:nvSpPr>
        <p:spPr/>
        <p:txBody>
          <a:bodyPr/>
          <a:lstStyle/>
          <a:p>
            <a:r>
              <a:rPr lang="en-US" dirty="0"/>
              <a:t>Example: aggregate a feature in a collection</a:t>
            </a:r>
          </a:p>
        </p:txBody>
      </p:sp>
      <p:sp>
        <p:nvSpPr>
          <p:cNvPr id="6" name="Speech Bubble: Rectangle with Corners Rounded 5">
            <a:extLst>
              <a:ext uri="{FF2B5EF4-FFF2-40B4-BE49-F238E27FC236}">
                <a16:creationId xmlns:a16="http://schemas.microsoft.com/office/drawing/2014/main" id="{3310E36F-F3F1-4103-A8DD-2FD7757393CC}"/>
              </a:ext>
            </a:extLst>
          </p:cNvPr>
          <p:cNvSpPr/>
          <p:nvPr/>
        </p:nvSpPr>
        <p:spPr>
          <a:xfrm>
            <a:off x="7932920" y="1455445"/>
            <a:ext cx="3156838" cy="742663"/>
          </a:xfrm>
          <a:prstGeom prst="wedgeRoundRectCallout">
            <a:avLst>
              <a:gd name="adj1" fmla="val -109186"/>
              <a:gd name="adj2" fmla="val 49286"/>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Problem: leads to contention on the global atomic </a:t>
            </a:r>
          </a:p>
        </p:txBody>
      </p:sp>
      <p:grpSp>
        <p:nvGrpSpPr>
          <p:cNvPr id="3" name="Group 2">
            <a:extLst>
              <a:ext uri="{FF2B5EF4-FFF2-40B4-BE49-F238E27FC236}">
                <a16:creationId xmlns:a16="http://schemas.microsoft.com/office/drawing/2014/main" id="{18DB4FA7-B858-48FE-B1D6-96EDA9AC4BFE}"/>
              </a:ext>
            </a:extLst>
          </p:cNvPr>
          <p:cNvGrpSpPr/>
          <p:nvPr/>
        </p:nvGrpSpPr>
        <p:grpSpPr>
          <a:xfrm>
            <a:off x="695784" y="1161929"/>
            <a:ext cx="5559998" cy="1815882"/>
            <a:chOff x="695784" y="1161929"/>
            <a:chExt cx="5559998" cy="1815882"/>
          </a:xfrm>
        </p:grpSpPr>
        <p:sp>
          <p:nvSpPr>
            <p:cNvPr id="4" name="TextBox 3">
              <a:extLst>
                <a:ext uri="{FF2B5EF4-FFF2-40B4-BE49-F238E27FC236}">
                  <a16:creationId xmlns:a16="http://schemas.microsoft.com/office/drawing/2014/main" id="{D4312397-3154-43F6-A264-01B1EA08CDE2}"/>
                </a:ext>
              </a:extLst>
            </p:cNvPr>
            <p:cNvSpPr txBox="1"/>
            <p:nvPr/>
          </p:nvSpPr>
          <p:spPr>
            <a:xfrm>
              <a:off x="695786" y="1531261"/>
              <a:ext cx="5559996" cy="1446550"/>
            </a:xfrm>
            <a:prstGeom prst="rect">
              <a:avLst/>
            </a:prstGeom>
            <a:noFill/>
            <a:ln w="9525">
              <a:solidFill>
                <a:schemeClr val="tx1"/>
              </a:solidFill>
            </a:ln>
          </p:spPr>
          <p:txBody>
            <a:bodyPr wrap="square" rtlCol="0">
              <a:spAutoFit/>
            </a:bodyPr>
            <a:lstStyle/>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::atomic&lt;</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&gt; count;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void </a:t>
              </a:r>
              <a:r>
                <a:rPr lang="pt-BR" sz="1100" b="1" dirty="0">
                  <a:latin typeface="Courier New" pitchFamily="49" charset="0"/>
                  <a:cs typeface="Courier New" pitchFamily="49" charset="0"/>
                </a:rPr>
                <a:t>operator()(const T&amp; o) const { count += o.getCount(); }</a:t>
              </a:r>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const vector&lt;T&gt;&amp; data = </a:t>
              </a:r>
              <a:r>
                <a:rPr lang="en-US" sz="1100" b="1" dirty="0" err="1">
                  <a:latin typeface="Courier New" pitchFamily="49" charset="0"/>
                  <a:cs typeface="Courier New" pitchFamily="49" charset="0"/>
                </a:rPr>
                <a:t>getData</a:t>
              </a:r>
              <a:r>
                <a:rPr lang="en-US" sz="1100" b="1" dirty="0">
                  <a:latin typeface="Courier New" pitchFamily="49" charset="0"/>
                  <a:cs typeface="Courier New" pitchFamily="49" charset="0"/>
                </a:rPr>
                <a:t>();</a:t>
              </a:r>
            </a:p>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parallel_for_each</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data.begin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data.end</a:t>
              </a:r>
              <a:r>
                <a:rPr lang="en-US" sz="1100" b="1" dirty="0">
                  <a:latin typeface="Courier New" pitchFamily="49" charset="0"/>
                  <a:cs typeface="Courier New" pitchFamily="49" charset="0"/>
                </a:rPr>
                <a:t>(), Fun());</a:t>
              </a:r>
            </a:p>
          </p:txBody>
        </p:sp>
        <p:sp>
          <p:nvSpPr>
            <p:cNvPr id="10" name="TextBox 9">
              <a:extLst>
                <a:ext uri="{FF2B5EF4-FFF2-40B4-BE49-F238E27FC236}">
                  <a16:creationId xmlns:a16="http://schemas.microsoft.com/office/drawing/2014/main" id="{7712A455-CE6A-44F9-A176-47C5DEFE1504}"/>
                </a:ext>
              </a:extLst>
            </p:cNvPr>
            <p:cNvSpPr txBox="1"/>
            <p:nvPr/>
          </p:nvSpPr>
          <p:spPr>
            <a:xfrm>
              <a:off x="695784" y="1161929"/>
              <a:ext cx="1787669" cy="369332"/>
            </a:xfrm>
            <a:prstGeom prst="rect">
              <a:avLst/>
            </a:prstGeom>
            <a:noFill/>
          </p:spPr>
          <p:txBody>
            <a:bodyPr wrap="none" rtlCol="0">
              <a:spAutoFit/>
            </a:bodyPr>
            <a:lstStyle/>
            <a:p>
              <a:pPr algn="l"/>
              <a:r>
                <a:rPr lang="en-US" dirty="0"/>
                <a:t>Naïve version 1</a:t>
              </a:r>
            </a:p>
          </p:txBody>
        </p:sp>
      </p:grpSp>
      <p:grpSp>
        <p:nvGrpSpPr>
          <p:cNvPr id="7" name="Group 6">
            <a:extLst>
              <a:ext uri="{FF2B5EF4-FFF2-40B4-BE49-F238E27FC236}">
                <a16:creationId xmlns:a16="http://schemas.microsoft.com/office/drawing/2014/main" id="{2FB7B506-EFD4-4D39-9042-35A0986C0BB1}"/>
              </a:ext>
            </a:extLst>
          </p:cNvPr>
          <p:cNvGrpSpPr/>
          <p:nvPr/>
        </p:nvGrpSpPr>
        <p:grpSpPr>
          <a:xfrm>
            <a:off x="695783" y="3230839"/>
            <a:ext cx="5560000" cy="3197089"/>
            <a:chOff x="695783" y="3230839"/>
            <a:chExt cx="5560000" cy="3197089"/>
          </a:xfrm>
        </p:grpSpPr>
        <p:sp>
          <p:nvSpPr>
            <p:cNvPr id="5" name="TextBox 4">
              <a:extLst>
                <a:ext uri="{FF2B5EF4-FFF2-40B4-BE49-F238E27FC236}">
                  <a16:creationId xmlns:a16="http://schemas.microsoft.com/office/drawing/2014/main" id="{CCF73858-DEC1-40D4-B503-1AE9C05755E3}"/>
                </a:ext>
              </a:extLst>
            </p:cNvPr>
            <p:cNvSpPr txBox="1"/>
            <p:nvPr/>
          </p:nvSpPr>
          <p:spPr>
            <a:xfrm>
              <a:off x="695787" y="3627161"/>
              <a:ext cx="5559996" cy="2800767"/>
            </a:xfrm>
            <a:prstGeom prst="rect">
              <a:avLst/>
            </a:prstGeom>
            <a:noFill/>
            <a:ln w="9525">
              <a:solidFill>
                <a:schemeClr val="tx1"/>
              </a:solidFill>
            </a:ln>
          </p:spPr>
          <p:txBody>
            <a:bodyPr wrap="square" rtlCol="0">
              <a:spAutoFit/>
            </a:bodyPr>
            <a:lstStyle/>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::atomic&lt;</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&gt; count;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typedef </a:t>
              </a:r>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blocked_range</a:t>
              </a:r>
              <a:r>
                <a:rPr lang="en-US" sz="1100" b="1" dirty="0">
                  <a:latin typeface="Courier New" pitchFamily="49" charset="0"/>
                  <a:cs typeface="Courier New" pitchFamily="49" charset="0"/>
                </a:rPr>
                <a:t>&lt;vector&lt;T&gt;::</a:t>
              </a:r>
              <a:r>
                <a:rPr lang="en-US" sz="1100" b="1" dirty="0" err="1">
                  <a:latin typeface="Courier New" pitchFamily="49" charset="0"/>
                  <a:cs typeface="Courier New" pitchFamily="49" charset="0"/>
                </a:rPr>
                <a:t>const_iterator</a:t>
              </a:r>
              <a:r>
                <a:rPr lang="en-US" sz="1100" b="1" dirty="0">
                  <a:latin typeface="Courier New" pitchFamily="49" charset="0"/>
                  <a:cs typeface="Courier New" pitchFamily="49" charset="0"/>
                </a:rPr>
                <a:t>&gt; Range;</a:t>
              </a:r>
            </a:p>
            <a:p>
              <a:r>
                <a:rPr lang="en-US" sz="1100" b="1" dirty="0">
                  <a:latin typeface="Courier New" pitchFamily="49" charset="0"/>
                  <a:cs typeface="Courier New" pitchFamily="49" charset="0"/>
                </a:rPr>
                <a:t>  void </a:t>
              </a:r>
              <a:r>
                <a:rPr lang="pt-BR" sz="1100" b="1" dirty="0">
                  <a:latin typeface="Courier New" pitchFamily="49" charset="0"/>
                  <a:cs typeface="Courier New" pitchFamily="49" charset="0"/>
                </a:rPr>
                <a:t>operator()(const Range&amp; r) const { </a:t>
              </a:r>
            </a:p>
            <a:p>
              <a:r>
                <a:rPr lang="pt-BR" sz="1100" b="1" dirty="0">
                  <a:latin typeface="Courier New" pitchFamily="49" charset="0"/>
                  <a:cs typeface="Courier New" pitchFamily="49" charset="0"/>
                </a:rPr>
                <a:t>    for (auto it = r.begin; it != r.end(); ++it) {</a:t>
              </a:r>
            </a:p>
            <a:p>
              <a:r>
                <a:rPr lang="pt-BR" sz="1100" b="1" dirty="0">
                  <a:latin typeface="Courier New" pitchFamily="49" charset="0"/>
                  <a:cs typeface="Courier New" pitchFamily="49" charset="0"/>
                </a:rPr>
                <a:t>	_localCount += it-&gt;getCount(); </a:t>
              </a:r>
            </a:p>
            <a:p>
              <a:r>
                <a:rPr lang="pt-BR" sz="1100" b="1" dirty="0">
                  <a:latin typeface="Courier New" pitchFamily="49" charset="0"/>
                  <a:cs typeface="Courier New" pitchFamily="49" charset="0"/>
                </a:rPr>
                <a:t>    }</a:t>
              </a:r>
            </a:p>
            <a:p>
              <a:r>
                <a:rPr lang="pt-BR" sz="1100" b="1" dirty="0">
                  <a:latin typeface="Courier New" pitchFamily="49" charset="0"/>
                  <a:cs typeface="Courier New" pitchFamily="49" charset="0"/>
                </a:rPr>
                <a:t>  }</a:t>
              </a:r>
            </a:p>
            <a:p>
              <a:r>
                <a:rPr lang="pt-BR" sz="1100" b="1" dirty="0">
                  <a:latin typeface="Courier New" pitchFamily="49" charset="0"/>
                  <a:cs typeface="Courier New" pitchFamily="49" charset="0"/>
                </a:rPr>
                <a:t>  ~Fun() { count += _localCount; }</a:t>
              </a:r>
            </a:p>
            <a:p>
              <a:r>
                <a:rPr lang="pt-BR" sz="1100" b="1" dirty="0">
                  <a:latin typeface="Courier New" pitchFamily="49" charset="0"/>
                  <a:cs typeface="Courier New" pitchFamily="49" charset="0"/>
                </a:rPr>
                <a:t>  size_t _localCount = 0;</a:t>
              </a:r>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const vector&lt;T&gt;&amp; data = </a:t>
              </a:r>
              <a:r>
                <a:rPr lang="en-US" sz="1100" b="1" dirty="0" err="1">
                  <a:latin typeface="Courier New" pitchFamily="49" charset="0"/>
                  <a:cs typeface="Courier New" pitchFamily="49" charset="0"/>
                </a:rPr>
                <a:t>getData</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Fun::Range r(</a:t>
              </a:r>
              <a:r>
                <a:rPr lang="en-US" sz="1100" b="1" dirty="0" err="1">
                  <a:latin typeface="Courier New" pitchFamily="49" charset="0"/>
                  <a:cs typeface="Courier New" pitchFamily="49" charset="0"/>
                </a:rPr>
                <a:t>data.begin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data.end</a:t>
              </a:r>
              <a:r>
                <a:rPr lang="en-US" sz="1100" b="1" dirty="0">
                  <a:latin typeface="Courier New" pitchFamily="49" charset="0"/>
                  <a:cs typeface="Courier New" pitchFamily="49" charset="0"/>
                </a:rPr>
                <a:t>(), grainsize());</a:t>
              </a:r>
            </a:p>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parallel_for</a:t>
              </a:r>
              <a:r>
                <a:rPr lang="en-US" sz="1100" b="1" dirty="0">
                  <a:latin typeface="Courier New" pitchFamily="49" charset="0"/>
                  <a:cs typeface="Courier New" pitchFamily="49" charset="0"/>
                </a:rPr>
                <a:t>(r, Fun());</a:t>
              </a:r>
            </a:p>
          </p:txBody>
        </p:sp>
        <p:sp>
          <p:nvSpPr>
            <p:cNvPr id="11" name="TextBox 10">
              <a:extLst>
                <a:ext uri="{FF2B5EF4-FFF2-40B4-BE49-F238E27FC236}">
                  <a16:creationId xmlns:a16="http://schemas.microsoft.com/office/drawing/2014/main" id="{42260587-1A99-4CDC-B963-C2648D1A9F2A}"/>
                </a:ext>
              </a:extLst>
            </p:cNvPr>
            <p:cNvSpPr txBox="1"/>
            <p:nvPr/>
          </p:nvSpPr>
          <p:spPr>
            <a:xfrm>
              <a:off x="695783" y="3230839"/>
              <a:ext cx="2480166" cy="369332"/>
            </a:xfrm>
            <a:prstGeom prst="rect">
              <a:avLst/>
            </a:prstGeom>
            <a:noFill/>
          </p:spPr>
          <p:txBody>
            <a:bodyPr wrap="none" rtlCol="0">
              <a:spAutoFit/>
            </a:bodyPr>
            <a:lstStyle/>
            <a:p>
              <a:pPr algn="l"/>
              <a:r>
                <a:rPr lang="en-US" dirty="0"/>
                <a:t>Not so naïve version 2</a:t>
              </a:r>
            </a:p>
          </p:txBody>
        </p:sp>
      </p:grpSp>
      <p:sp>
        <p:nvSpPr>
          <p:cNvPr id="12" name="Speech Bubble: Rectangle with Corners Rounded 11">
            <a:extLst>
              <a:ext uri="{FF2B5EF4-FFF2-40B4-BE49-F238E27FC236}">
                <a16:creationId xmlns:a16="http://schemas.microsoft.com/office/drawing/2014/main" id="{BEC707BC-657F-49A6-8632-1868C873CD1F}"/>
              </a:ext>
            </a:extLst>
          </p:cNvPr>
          <p:cNvSpPr/>
          <p:nvPr/>
        </p:nvSpPr>
        <p:spPr>
          <a:xfrm>
            <a:off x="7932920" y="3377921"/>
            <a:ext cx="3156838" cy="742663"/>
          </a:xfrm>
          <a:prstGeom prst="wedgeRoundRectCallout">
            <a:avLst>
              <a:gd name="adj1" fmla="val -137646"/>
              <a:gd name="adj2" fmla="val 11514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Better: locally count on a range, then aggregate</a:t>
            </a:r>
          </a:p>
        </p:txBody>
      </p:sp>
      <p:sp>
        <p:nvSpPr>
          <p:cNvPr id="14" name="Speech Bubble: Rectangle with Corners Rounded 13">
            <a:extLst>
              <a:ext uri="{FF2B5EF4-FFF2-40B4-BE49-F238E27FC236}">
                <a16:creationId xmlns:a16="http://schemas.microsoft.com/office/drawing/2014/main" id="{BFD42FD5-B055-418B-ABE7-65C0DD2281F6}"/>
              </a:ext>
            </a:extLst>
          </p:cNvPr>
          <p:cNvSpPr/>
          <p:nvPr/>
        </p:nvSpPr>
        <p:spPr>
          <a:xfrm>
            <a:off x="7932920" y="4656213"/>
            <a:ext cx="3156838" cy="521844"/>
          </a:xfrm>
          <a:prstGeom prst="wedgeRoundRectCallout">
            <a:avLst>
              <a:gd name="adj1" fmla="val -183958"/>
              <a:gd name="adj2" fmla="val 67761"/>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But what if += is costly?</a:t>
            </a:r>
          </a:p>
        </p:txBody>
      </p:sp>
      <p:sp>
        <p:nvSpPr>
          <p:cNvPr id="15" name="Speech Bubble: Rectangle with Corners Rounded 14">
            <a:extLst>
              <a:ext uri="{FF2B5EF4-FFF2-40B4-BE49-F238E27FC236}">
                <a16:creationId xmlns:a16="http://schemas.microsoft.com/office/drawing/2014/main" id="{ACB09878-031A-49A4-91B0-9A9EAAA007E1}"/>
              </a:ext>
            </a:extLst>
          </p:cNvPr>
          <p:cNvSpPr/>
          <p:nvPr/>
        </p:nvSpPr>
        <p:spPr>
          <a:xfrm>
            <a:off x="7932920" y="5402555"/>
            <a:ext cx="3156838" cy="742663"/>
          </a:xfrm>
          <a:prstGeom prst="wedgeRoundRectCallout">
            <a:avLst>
              <a:gd name="adj1" fmla="val -205345"/>
              <a:gd name="adj2" fmla="val -40910"/>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But what if creating/deleting the local variable is costly? </a:t>
            </a:r>
          </a:p>
        </p:txBody>
      </p:sp>
    </p:spTree>
    <p:extLst>
      <p:ext uri="{BB962C8B-B14F-4D97-AF65-F5344CB8AC3E}">
        <p14:creationId xmlns:p14="http://schemas.microsoft.com/office/powerpoint/2010/main" val="96488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292B-1FF7-40CC-AD6B-C58A2579A5F6}"/>
              </a:ext>
            </a:extLst>
          </p:cNvPr>
          <p:cNvSpPr>
            <a:spLocks noGrp="1"/>
          </p:cNvSpPr>
          <p:nvPr>
            <p:ph type="title"/>
          </p:nvPr>
        </p:nvSpPr>
        <p:spPr/>
        <p:txBody>
          <a:bodyPr/>
          <a:lstStyle/>
          <a:p>
            <a:r>
              <a:rPr lang="en-US" dirty="0"/>
              <a:t>Example: aggregate a feature in a collection</a:t>
            </a:r>
          </a:p>
        </p:txBody>
      </p:sp>
      <p:sp>
        <p:nvSpPr>
          <p:cNvPr id="5" name="TextBox 4">
            <a:extLst>
              <a:ext uri="{FF2B5EF4-FFF2-40B4-BE49-F238E27FC236}">
                <a16:creationId xmlns:a16="http://schemas.microsoft.com/office/drawing/2014/main" id="{CCF73858-DEC1-40D4-B503-1AE9C05755E3}"/>
              </a:ext>
            </a:extLst>
          </p:cNvPr>
          <p:cNvSpPr txBox="1"/>
          <p:nvPr/>
        </p:nvSpPr>
        <p:spPr>
          <a:xfrm>
            <a:off x="695783" y="1585710"/>
            <a:ext cx="6151583" cy="3816429"/>
          </a:xfrm>
          <a:prstGeom prst="rect">
            <a:avLst/>
          </a:prstGeom>
          <a:noFill/>
          <a:ln w="9525">
            <a:solidFill>
              <a:schemeClr val="tx1"/>
            </a:solidFill>
          </a:ln>
        </p:spPr>
        <p:txBody>
          <a:bodyPr wrap="square" rtlCol="0">
            <a:spAutoFit/>
          </a:bodyPr>
          <a:lstStyle/>
          <a:p>
            <a:r>
              <a:rPr lang="en-US" sz="1100" b="1" dirty="0">
                <a:latin typeface="Courier New" pitchFamily="49" charset="0"/>
                <a:cs typeface="Courier New" pitchFamily="49" charset="0"/>
              </a:rPr>
              <a:t>typedef </a:t>
            </a:r>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::combinable&lt;</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&gt; TLS;</a:t>
            </a:r>
          </a:p>
          <a:p>
            <a:r>
              <a:rPr lang="en-US" sz="1100" b="1" dirty="0">
                <a:latin typeface="Courier New" pitchFamily="49" charset="0"/>
                <a:cs typeface="Courier New" pitchFamily="49" charset="0"/>
              </a:rPr>
              <a:t>TLS </a:t>
            </a:r>
            <a:r>
              <a:rPr lang="en-US" sz="1100" b="1" dirty="0" err="1">
                <a:latin typeface="Courier New" pitchFamily="49" charset="0"/>
                <a:cs typeface="Courier New" pitchFamily="49" charset="0"/>
              </a:rPr>
              <a:t>tls</a:t>
            </a:r>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typedef </a:t>
            </a:r>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blocked_range</a:t>
            </a:r>
            <a:r>
              <a:rPr lang="en-US" sz="1100" b="1" dirty="0">
                <a:latin typeface="Courier New" pitchFamily="49" charset="0"/>
                <a:cs typeface="Courier New" pitchFamily="49" charset="0"/>
              </a:rPr>
              <a:t>&lt;vector&lt;T&gt;::</a:t>
            </a:r>
            <a:r>
              <a:rPr lang="en-US" sz="1100" b="1" dirty="0" err="1">
                <a:latin typeface="Courier New" pitchFamily="49" charset="0"/>
                <a:cs typeface="Courier New" pitchFamily="49" charset="0"/>
              </a:rPr>
              <a:t>const_iterator</a:t>
            </a:r>
            <a:r>
              <a:rPr lang="en-US" sz="1100" b="1" dirty="0">
                <a:latin typeface="Courier New" pitchFamily="49" charset="0"/>
                <a:cs typeface="Courier New" pitchFamily="49" charset="0"/>
              </a:rPr>
              <a:t>&gt; Range;</a:t>
            </a:r>
          </a:p>
          <a:p>
            <a:r>
              <a:rPr lang="en-US" sz="1100" b="1" dirty="0">
                <a:latin typeface="Courier New" pitchFamily="49" charset="0"/>
                <a:cs typeface="Courier New" pitchFamily="49" charset="0"/>
              </a:rPr>
              <a:t>  void </a:t>
            </a:r>
            <a:r>
              <a:rPr lang="pt-BR" sz="1100" b="1" dirty="0">
                <a:latin typeface="Courier New" pitchFamily="49" charset="0"/>
                <a:cs typeface="Courier New" pitchFamily="49" charset="0"/>
              </a:rPr>
              <a:t>operator()(const Range&amp; r) const { </a:t>
            </a:r>
          </a:p>
          <a:p>
            <a:r>
              <a:rPr lang="pt-BR" sz="1100" b="1" dirty="0">
                <a:latin typeface="Courier New" pitchFamily="49" charset="0"/>
                <a:cs typeface="Courier New" pitchFamily="49" charset="0"/>
              </a:rPr>
              <a:t>    size_t&amp; count = tls.local();</a:t>
            </a:r>
          </a:p>
          <a:p>
            <a:r>
              <a:rPr lang="pt-BR" sz="1100" b="1" dirty="0">
                <a:latin typeface="Courier New" pitchFamily="49" charset="0"/>
                <a:cs typeface="Courier New" pitchFamily="49" charset="0"/>
              </a:rPr>
              <a:t>    for (auto it = r.begin; it != r.end(); ++it) {</a:t>
            </a:r>
          </a:p>
          <a:p>
            <a:r>
              <a:rPr lang="pt-BR" sz="1100" b="1" dirty="0">
                <a:latin typeface="Courier New" pitchFamily="49" charset="0"/>
                <a:cs typeface="Courier New" pitchFamily="49" charset="0"/>
              </a:rPr>
              <a:t>      count += it-&gt;getCount(); </a:t>
            </a:r>
          </a:p>
          <a:p>
            <a:r>
              <a:rPr lang="pt-BR" sz="1100" b="1" dirty="0">
                <a:latin typeface="Courier New" pitchFamily="49" charset="0"/>
                <a:cs typeface="Courier New" pitchFamily="49" charset="0"/>
              </a:rPr>
              <a:t>    }</a:t>
            </a:r>
          </a:p>
          <a:p>
            <a:r>
              <a:rPr lang="pt-BR" sz="1100" b="1" dirty="0">
                <a:latin typeface="Courier New" pitchFamily="49" charset="0"/>
                <a:cs typeface="Courier New" pitchFamily="49" charset="0"/>
              </a:rPr>
              <a:t>  }</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const vector&lt;T&gt;&amp; data = </a:t>
            </a:r>
            <a:r>
              <a:rPr lang="en-US" sz="1100" b="1" dirty="0" err="1">
                <a:latin typeface="Courier New" pitchFamily="49" charset="0"/>
                <a:cs typeface="Courier New" pitchFamily="49" charset="0"/>
              </a:rPr>
              <a:t>getData</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Fun::Range r(</a:t>
            </a:r>
            <a:r>
              <a:rPr lang="en-US" sz="1100" b="1" dirty="0" err="1">
                <a:latin typeface="Courier New" pitchFamily="49" charset="0"/>
                <a:cs typeface="Courier New" pitchFamily="49" charset="0"/>
              </a:rPr>
              <a:t>data.begin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data.end</a:t>
            </a:r>
            <a:r>
              <a:rPr lang="en-US" sz="1100" b="1" dirty="0">
                <a:latin typeface="Courier New" pitchFamily="49" charset="0"/>
                <a:cs typeface="Courier New" pitchFamily="49" charset="0"/>
              </a:rPr>
              <a:t>(), grainsize());</a:t>
            </a:r>
          </a:p>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parallel_for</a:t>
            </a:r>
            <a:r>
              <a:rPr lang="en-US" sz="1100" b="1" dirty="0">
                <a:latin typeface="Courier New" pitchFamily="49" charset="0"/>
                <a:cs typeface="Courier New" pitchFamily="49" charset="0"/>
              </a:rPr>
              <a:t>(r, Fun());</a:t>
            </a:r>
          </a:p>
          <a:p>
            <a:endParaRPr lang="en-US" sz="1100" b="1" dirty="0">
              <a:latin typeface="Courier New" pitchFamily="49" charset="0"/>
              <a:cs typeface="Courier New" pitchFamily="49" charset="0"/>
            </a:endParaRPr>
          </a:p>
          <a:p>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res = 0;</a:t>
            </a:r>
          </a:p>
          <a:p>
            <a:r>
              <a:rPr lang="en-US" sz="1100" b="1" dirty="0" err="1">
                <a:latin typeface="Courier New" pitchFamily="49" charset="0"/>
                <a:cs typeface="Courier New" pitchFamily="49" charset="0"/>
              </a:rPr>
              <a:t>tls.combine_each</a:t>
            </a:r>
            <a:r>
              <a:rPr lang="en-US" sz="1100" b="1" dirty="0">
                <a:latin typeface="Courier New" pitchFamily="49" charset="0"/>
                <a:cs typeface="Courier New" pitchFamily="49" charset="0"/>
              </a:rPr>
              <a:t>([&amp;](</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count){</a:t>
            </a:r>
          </a:p>
          <a:p>
            <a:r>
              <a:rPr lang="en-US" sz="1100" b="1" dirty="0">
                <a:latin typeface="Courier New" pitchFamily="49" charset="0"/>
                <a:cs typeface="Courier New" pitchFamily="49" charset="0"/>
              </a:rPr>
              <a:t>        res += count;</a:t>
            </a:r>
          </a:p>
          <a:p>
            <a:r>
              <a:rPr lang="en-US" sz="1100" b="1" dirty="0">
                <a:latin typeface="Courier New" pitchFamily="49" charset="0"/>
                <a:cs typeface="Courier New" pitchFamily="49" charset="0"/>
              </a:rPr>
              <a:t>     });</a:t>
            </a:r>
          </a:p>
          <a:p>
            <a:endParaRPr lang="en-US" sz="1100" b="1" dirty="0">
              <a:latin typeface="Courier New" pitchFamily="49" charset="0"/>
              <a:cs typeface="Courier New" pitchFamily="49" charset="0"/>
            </a:endParaRPr>
          </a:p>
        </p:txBody>
      </p:sp>
      <p:sp>
        <p:nvSpPr>
          <p:cNvPr id="6" name="Speech Bubble: Rectangle with Corners Rounded 5">
            <a:extLst>
              <a:ext uri="{FF2B5EF4-FFF2-40B4-BE49-F238E27FC236}">
                <a16:creationId xmlns:a16="http://schemas.microsoft.com/office/drawing/2014/main" id="{3310E36F-F3F1-4103-A8DD-2FD7757393CC}"/>
              </a:ext>
            </a:extLst>
          </p:cNvPr>
          <p:cNvSpPr/>
          <p:nvPr/>
        </p:nvSpPr>
        <p:spPr>
          <a:xfrm>
            <a:off x="7364079" y="1996112"/>
            <a:ext cx="3156838" cy="742663"/>
          </a:xfrm>
          <a:prstGeom prst="wedgeRoundRectCallout">
            <a:avLst>
              <a:gd name="adj1" fmla="val -169475"/>
              <a:gd name="adj2" fmla="val 44991"/>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local() returns a reference to a thread-local counter</a:t>
            </a:r>
          </a:p>
        </p:txBody>
      </p:sp>
      <p:sp>
        <p:nvSpPr>
          <p:cNvPr id="10" name="TextBox 9">
            <a:extLst>
              <a:ext uri="{FF2B5EF4-FFF2-40B4-BE49-F238E27FC236}">
                <a16:creationId xmlns:a16="http://schemas.microsoft.com/office/drawing/2014/main" id="{7712A455-CE6A-44F9-A176-47C5DEFE1504}"/>
              </a:ext>
            </a:extLst>
          </p:cNvPr>
          <p:cNvSpPr txBox="1"/>
          <p:nvPr/>
        </p:nvSpPr>
        <p:spPr>
          <a:xfrm>
            <a:off x="695784" y="1161929"/>
            <a:ext cx="1800493" cy="369332"/>
          </a:xfrm>
          <a:prstGeom prst="rect">
            <a:avLst/>
          </a:prstGeom>
          <a:noFill/>
        </p:spPr>
        <p:txBody>
          <a:bodyPr wrap="none" rtlCol="0">
            <a:spAutoFit/>
          </a:bodyPr>
          <a:lstStyle/>
          <a:p>
            <a:pPr algn="l"/>
            <a:r>
              <a:rPr lang="en-US" dirty="0"/>
              <a:t>Better version 3</a:t>
            </a:r>
          </a:p>
        </p:txBody>
      </p:sp>
      <p:sp>
        <p:nvSpPr>
          <p:cNvPr id="12" name="Speech Bubble: Rectangle with Corners Rounded 11">
            <a:extLst>
              <a:ext uri="{FF2B5EF4-FFF2-40B4-BE49-F238E27FC236}">
                <a16:creationId xmlns:a16="http://schemas.microsoft.com/office/drawing/2014/main" id="{BEC707BC-657F-49A6-8632-1868C873CD1F}"/>
              </a:ext>
            </a:extLst>
          </p:cNvPr>
          <p:cNvSpPr/>
          <p:nvPr/>
        </p:nvSpPr>
        <p:spPr>
          <a:xfrm>
            <a:off x="7364079" y="3500369"/>
            <a:ext cx="3156838" cy="742663"/>
          </a:xfrm>
          <a:prstGeom prst="wedgeRoundRectCallout">
            <a:avLst>
              <a:gd name="adj1" fmla="val -160549"/>
              <a:gd name="adj2" fmla="val 11013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Aggregation is done at the end, sequentially</a:t>
            </a:r>
          </a:p>
        </p:txBody>
      </p:sp>
      <p:sp>
        <p:nvSpPr>
          <p:cNvPr id="15" name="Speech Bubble: Rectangle with Corners Rounded 14">
            <a:extLst>
              <a:ext uri="{FF2B5EF4-FFF2-40B4-BE49-F238E27FC236}">
                <a16:creationId xmlns:a16="http://schemas.microsoft.com/office/drawing/2014/main" id="{ACB09878-031A-49A4-91B0-9A9EAAA007E1}"/>
              </a:ext>
            </a:extLst>
          </p:cNvPr>
          <p:cNvSpPr/>
          <p:nvPr/>
        </p:nvSpPr>
        <p:spPr>
          <a:xfrm>
            <a:off x="7364079" y="4727387"/>
            <a:ext cx="2130795" cy="742663"/>
          </a:xfrm>
          <a:prstGeom prst="wedgeRoundRectCallout">
            <a:avLst>
              <a:gd name="adj1" fmla="val -22214"/>
              <a:gd name="adj2" fmla="val -460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No atomic, no synchronization! </a:t>
            </a:r>
          </a:p>
        </p:txBody>
      </p:sp>
      <p:sp>
        <p:nvSpPr>
          <p:cNvPr id="8" name="Speech Bubble: Rectangle with Corners Rounded 7">
            <a:extLst>
              <a:ext uri="{FF2B5EF4-FFF2-40B4-BE49-F238E27FC236}">
                <a16:creationId xmlns:a16="http://schemas.microsoft.com/office/drawing/2014/main" id="{F5FDCE4F-8E40-4AAA-B168-BA75F48D8ADD}"/>
              </a:ext>
            </a:extLst>
          </p:cNvPr>
          <p:cNvSpPr/>
          <p:nvPr/>
        </p:nvSpPr>
        <p:spPr>
          <a:xfrm>
            <a:off x="3217715" y="5579454"/>
            <a:ext cx="3183085" cy="959621"/>
          </a:xfrm>
          <a:prstGeom prst="wedgeRoundRectCallout">
            <a:avLst>
              <a:gd name="adj1" fmla="val -74299"/>
              <a:gd name="adj2" fmla="val -131651"/>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Note the lambda-capture by reference to accumulate in variable “res”</a:t>
            </a:r>
          </a:p>
        </p:txBody>
      </p:sp>
    </p:spTree>
    <p:extLst>
      <p:ext uri="{BB962C8B-B14F-4D97-AF65-F5344CB8AC3E}">
        <p14:creationId xmlns:p14="http://schemas.microsoft.com/office/powerpoint/2010/main" val="146651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292B-1FF7-40CC-AD6B-C58A2579A5F6}"/>
              </a:ext>
            </a:extLst>
          </p:cNvPr>
          <p:cNvSpPr>
            <a:spLocks noGrp="1"/>
          </p:cNvSpPr>
          <p:nvPr>
            <p:ph type="title"/>
          </p:nvPr>
        </p:nvSpPr>
        <p:spPr/>
        <p:txBody>
          <a:bodyPr/>
          <a:lstStyle/>
          <a:p>
            <a:r>
              <a:rPr lang="en-US" dirty="0"/>
              <a:t>Example: collect objects satisfying a predicate</a:t>
            </a:r>
          </a:p>
        </p:txBody>
      </p:sp>
      <p:sp>
        <p:nvSpPr>
          <p:cNvPr id="5" name="TextBox 4">
            <a:extLst>
              <a:ext uri="{FF2B5EF4-FFF2-40B4-BE49-F238E27FC236}">
                <a16:creationId xmlns:a16="http://schemas.microsoft.com/office/drawing/2014/main" id="{CCF73858-DEC1-40D4-B503-1AE9C05755E3}"/>
              </a:ext>
            </a:extLst>
          </p:cNvPr>
          <p:cNvSpPr txBox="1"/>
          <p:nvPr/>
        </p:nvSpPr>
        <p:spPr>
          <a:xfrm>
            <a:off x="695783" y="1585710"/>
            <a:ext cx="6151583" cy="4154984"/>
          </a:xfrm>
          <a:prstGeom prst="rect">
            <a:avLst/>
          </a:prstGeom>
          <a:noFill/>
          <a:ln w="9525">
            <a:solidFill>
              <a:schemeClr val="tx1"/>
            </a:solidFill>
          </a:ln>
        </p:spPr>
        <p:txBody>
          <a:bodyPr wrap="square" rtlCol="0">
            <a:spAutoFit/>
          </a:bodyPr>
          <a:lstStyle/>
          <a:p>
            <a:r>
              <a:rPr lang="en-US" sz="1100" b="1" dirty="0">
                <a:latin typeface="Courier New" pitchFamily="49" charset="0"/>
                <a:cs typeface="Courier New" pitchFamily="49" charset="0"/>
              </a:rPr>
              <a:t>typedef </a:t>
            </a:r>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::combinable&lt;set&lt;T&gt;&gt; TLS;</a:t>
            </a:r>
          </a:p>
          <a:p>
            <a:r>
              <a:rPr lang="en-US" sz="1100" b="1" dirty="0">
                <a:latin typeface="Courier New" pitchFamily="49" charset="0"/>
                <a:cs typeface="Courier New" pitchFamily="49" charset="0"/>
              </a:rPr>
              <a:t>TLS </a:t>
            </a:r>
            <a:r>
              <a:rPr lang="en-US" sz="1100" b="1" dirty="0" err="1">
                <a:latin typeface="Courier New" pitchFamily="49" charset="0"/>
                <a:cs typeface="Courier New" pitchFamily="49" charset="0"/>
              </a:rPr>
              <a:t>tls</a:t>
            </a:r>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class Fun {</a:t>
            </a:r>
          </a:p>
          <a:p>
            <a:r>
              <a:rPr lang="en-US" sz="1100" b="1" dirty="0">
                <a:latin typeface="Courier New" pitchFamily="49" charset="0"/>
                <a:cs typeface="Courier New" pitchFamily="49" charset="0"/>
              </a:rPr>
              <a:t>  typedef </a:t>
            </a:r>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blocked_range</a:t>
            </a:r>
            <a:r>
              <a:rPr lang="en-US" sz="1100" b="1" dirty="0">
                <a:latin typeface="Courier New" pitchFamily="49" charset="0"/>
                <a:cs typeface="Courier New" pitchFamily="49" charset="0"/>
              </a:rPr>
              <a:t>&lt;vector&lt;T&gt;::</a:t>
            </a:r>
            <a:r>
              <a:rPr lang="en-US" sz="1100" b="1" dirty="0" err="1">
                <a:latin typeface="Courier New" pitchFamily="49" charset="0"/>
                <a:cs typeface="Courier New" pitchFamily="49" charset="0"/>
              </a:rPr>
              <a:t>const_iterator</a:t>
            </a:r>
            <a:r>
              <a:rPr lang="en-US" sz="1100" b="1" dirty="0">
                <a:latin typeface="Courier New" pitchFamily="49" charset="0"/>
                <a:cs typeface="Courier New" pitchFamily="49" charset="0"/>
              </a:rPr>
              <a:t>&gt; Range;</a:t>
            </a:r>
          </a:p>
          <a:p>
            <a:r>
              <a:rPr lang="en-US" sz="1100" b="1" dirty="0">
                <a:latin typeface="Courier New" pitchFamily="49" charset="0"/>
                <a:cs typeface="Courier New" pitchFamily="49" charset="0"/>
              </a:rPr>
              <a:t>  void </a:t>
            </a:r>
            <a:r>
              <a:rPr lang="pt-BR" sz="1100" b="1" dirty="0">
                <a:latin typeface="Courier New" pitchFamily="49" charset="0"/>
                <a:cs typeface="Courier New" pitchFamily="49" charset="0"/>
              </a:rPr>
              <a:t>operator()(const Range&amp; r) const { </a:t>
            </a:r>
          </a:p>
          <a:p>
            <a:r>
              <a:rPr lang="pt-BR" sz="1100" b="1" dirty="0">
                <a:latin typeface="Courier New" pitchFamily="49" charset="0"/>
                <a:cs typeface="Courier New" pitchFamily="49" charset="0"/>
              </a:rPr>
              <a:t>    set&lt;T&gt;&amp; s = tls.local();</a:t>
            </a:r>
          </a:p>
          <a:p>
            <a:r>
              <a:rPr lang="pt-BR" sz="1100" b="1" dirty="0">
                <a:latin typeface="Courier New" pitchFamily="49" charset="0"/>
                <a:cs typeface="Courier New" pitchFamily="49" charset="0"/>
              </a:rPr>
              <a:t>    for (auto it = r.begin; it != r.end(); ++it) {</a:t>
            </a:r>
          </a:p>
          <a:p>
            <a:r>
              <a:rPr lang="pt-BR" sz="1100" b="1" dirty="0">
                <a:latin typeface="Courier New" pitchFamily="49" charset="0"/>
                <a:cs typeface="Courier New" pitchFamily="49" charset="0"/>
              </a:rPr>
              <a:t>      if (satisfyPredicate(*it)) {</a:t>
            </a:r>
          </a:p>
          <a:p>
            <a:r>
              <a:rPr lang="pt-BR" sz="1100" b="1" dirty="0">
                <a:latin typeface="Courier New" pitchFamily="49" charset="0"/>
                <a:cs typeface="Courier New" pitchFamily="49" charset="0"/>
              </a:rPr>
              <a:t>         s.insert(*it);</a:t>
            </a:r>
          </a:p>
          <a:p>
            <a:r>
              <a:rPr lang="pt-BR" sz="1100" b="1" dirty="0">
                <a:latin typeface="Courier New" pitchFamily="49" charset="0"/>
                <a:cs typeface="Courier New" pitchFamily="49" charset="0"/>
              </a:rPr>
              <a:t>      }</a:t>
            </a:r>
          </a:p>
          <a:p>
            <a:r>
              <a:rPr lang="pt-BR" sz="1100" b="1" dirty="0">
                <a:latin typeface="Courier New" pitchFamily="49" charset="0"/>
                <a:cs typeface="Courier New" pitchFamily="49" charset="0"/>
              </a:rPr>
              <a:t>    }</a:t>
            </a:r>
          </a:p>
          <a:p>
            <a:r>
              <a:rPr lang="pt-BR" sz="1100" b="1" dirty="0">
                <a:latin typeface="Courier New" pitchFamily="49" charset="0"/>
                <a:cs typeface="Courier New" pitchFamily="49" charset="0"/>
              </a:rPr>
              <a:t>  }</a:t>
            </a:r>
          </a:p>
          <a:p>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const vector&lt;T&gt;&amp; data = </a:t>
            </a:r>
            <a:r>
              <a:rPr lang="en-US" sz="1100" b="1" dirty="0" err="1">
                <a:latin typeface="Courier New" pitchFamily="49" charset="0"/>
                <a:cs typeface="Courier New" pitchFamily="49" charset="0"/>
              </a:rPr>
              <a:t>getData</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Fun::Range r(</a:t>
            </a:r>
            <a:r>
              <a:rPr lang="en-US" sz="1100" b="1" dirty="0" err="1">
                <a:latin typeface="Courier New" pitchFamily="49" charset="0"/>
                <a:cs typeface="Courier New" pitchFamily="49" charset="0"/>
              </a:rPr>
              <a:t>data.begin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data.end</a:t>
            </a:r>
            <a:r>
              <a:rPr lang="en-US" sz="1100" b="1" dirty="0">
                <a:latin typeface="Courier New" pitchFamily="49" charset="0"/>
                <a:cs typeface="Courier New" pitchFamily="49" charset="0"/>
              </a:rPr>
              <a:t>(), grainsize());</a:t>
            </a:r>
          </a:p>
          <a:p>
            <a:r>
              <a:rPr lang="en-US" sz="1100" b="1" dirty="0" err="1">
                <a:latin typeface="Courier New" pitchFamily="49" charset="0"/>
                <a:cs typeface="Courier New" pitchFamily="49" charset="0"/>
              </a:rPr>
              <a:t>tbb</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parallel_for</a:t>
            </a:r>
            <a:r>
              <a:rPr lang="en-US" sz="1100" b="1" dirty="0">
                <a:latin typeface="Courier New" pitchFamily="49" charset="0"/>
                <a:cs typeface="Courier New" pitchFamily="49" charset="0"/>
              </a:rPr>
              <a:t>(r, Fun());</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set&lt;T&gt; res;</a:t>
            </a:r>
          </a:p>
          <a:p>
            <a:r>
              <a:rPr lang="en-US" sz="1100" b="1" dirty="0" err="1">
                <a:latin typeface="Courier New" pitchFamily="49" charset="0"/>
                <a:cs typeface="Courier New" pitchFamily="49" charset="0"/>
              </a:rPr>
              <a:t>tls.combine_each</a:t>
            </a:r>
            <a:r>
              <a:rPr lang="en-US" sz="1100" b="1" dirty="0">
                <a:latin typeface="Courier New" pitchFamily="49" charset="0"/>
                <a:cs typeface="Courier New" pitchFamily="49" charset="0"/>
              </a:rPr>
              <a:t>([&amp;](const set&lt;T&gt;&amp; 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res.insert</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s.begin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s.end</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p>
          <a:p>
            <a:endParaRPr lang="en-US" sz="1100" b="1" dirty="0">
              <a:latin typeface="Courier New" pitchFamily="49" charset="0"/>
              <a:cs typeface="Courier New" pitchFamily="49" charset="0"/>
            </a:endParaRPr>
          </a:p>
        </p:txBody>
      </p:sp>
      <p:sp>
        <p:nvSpPr>
          <p:cNvPr id="6" name="Speech Bubble: Rectangle with Corners Rounded 5">
            <a:extLst>
              <a:ext uri="{FF2B5EF4-FFF2-40B4-BE49-F238E27FC236}">
                <a16:creationId xmlns:a16="http://schemas.microsoft.com/office/drawing/2014/main" id="{3310E36F-F3F1-4103-A8DD-2FD7757393CC}"/>
              </a:ext>
            </a:extLst>
          </p:cNvPr>
          <p:cNvSpPr/>
          <p:nvPr/>
        </p:nvSpPr>
        <p:spPr>
          <a:xfrm>
            <a:off x="7364079" y="1996112"/>
            <a:ext cx="3156838" cy="742663"/>
          </a:xfrm>
          <a:prstGeom prst="wedgeRoundRectCallout">
            <a:avLst>
              <a:gd name="adj1" fmla="val -172675"/>
              <a:gd name="adj2" fmla="val 52865"/>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 set&lt;T&gt; is created only once per thread</a:t>
            </a:r>
          </a:p>
        </p:txBody>
      </p:sp>
      <p:sp>
        <p:nvSpPr>
          <p:cNvPr id="12" name="Speech Bubble: Rectangle with Corners Rounded 11">
            <a:extLst>
              <a:ext uri="{FF2B5EF4-FFF2-40B4-BE49-F238E27FC236}">
                <a16:creationId xmlns:a16="http://schemas.microsoft.com/office/drawing/2014/main" id="{BEC707BC-657F-49A6-8632-1868C873CD1F}"/>
              </a:ext>
            </a:extLst>
          </p:cNvPr>
          <p:cNvSpPr/>
          <p:nvPr/>
        </p:nvSpPr>
        <p:spPr>
          <a:xfrm>
            <a:off x="7364079" y="3500369"/>
            <a:ext cx="3156838" cy="742663"/>
          </a:xfrm>
          <a:prstGeom prst="wedgeRoundRectCallout">
            <a:avLst>
              <a:gd name="adj1" fmla="val -149771"/>
              <a:gd name="adj2" fmla="val 16525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Aggregation is done at the end, sequentially</a:t>
            </a:r>
          </a:p>
        </p:txBody>
      </p:sp>
      <p:sp>
        <p:nvSpPr>
          <p:cNvPr id="15" name="Speech Bubble: Rectangle with Corners Rounded 14">
            <a:extLst>
              <a:ext uri="{FF2B5EF4-FFF2-40B4-BE49-F238E27FC236}">
                <a16:creationId xmlns:a16="http://schemas.microsoft.com/office/drawing/2014/main" id="{ACB09878-031A-49A4-91B0-9A9EAAA007E1}"/>
              </a:ext>
            </a:extLst>
          </p:cNvPr>
          <p:cNvSpPr/>
          <p:nvPr/>
        </p:nvSpPr>
        <p:spPr>
          <a:xfrm>
            <a:off x="7364079" y="4727387"/>
            <a:ext cx="2130795" cy="742663"/>
          </a:xfrm>
          <a:prstGeom prst="wedgeRoundRectCallout">
            <a:avLst>
              <a:gd name="adj1" fmla="val -22214"/>
              <a:gd name="adj2" fmla="val -460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No atomic, no synchronization! </a:t>
            </a:r>
          </a:p>
        </p:txBody>
      </p:sp>
      <p:sp>
        <p:nvSpPr>
          <p:cNvPr id="8" name="Speech Bubble: Rectangle with Corners Rounded 7">
            <a:extLst>
              <a:ext uri="{FF2B5EF4-FFF2-40B4-BE49-F238E27FC236}">
                <a16:creationId xmlns:a16="http://schemas.microsoft.com/office/drawing/2014/main" id="{50488901-37B5-4A14-9657-348EBD9361BE}"/>
              </a:ext>
            </a:extLst>
          </p:cNvPr>
          <p:cNvSpPr/>
          <p:nvPr/>
        </p:nvSpPr>
        <p:spPr>
          <a:xfrm>
            <a:off x="7364079" y="1129644"/>
            <a:ext cx="3156838" cy="699155"/>
          </a:xfrm>
          <a:prstGeom prst="wedgeRoundRectCallout">
            <a:avLst>
              <a:gd name="adj1" fmla="val -160550"/>
              <a:gd name="adj2" fmla="val 3719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Thread-local storage of set&lt;T&gt;</a:t>
            </a:r>
          </a:p>
        </p:txBody>
      </p:sp>
    </p:spTree>
    <p:extLst>
      <p:ext uri="{BB962C8B-B14F-4D97-AF65-F5344CB8AC3E}">
        <p14:creationId xmlns:p14="http://schemas.microsoft.com/office/powerpoint/2010/main" val="3537751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0E07B6-0D7C-4A8D-AF6D-678E30EB9E9B}"/>
              </a:ext>
            </a:extLst>
          </p:cNvPr>
          <p:cNvSpPr>
            <a:spLocks noGrp="1"/>
          </p:cNvSpPr>
          <p:nvPr>
            <p:ph type="title"/>
          </p:nvPr>
        </p:nvSpPr>
        <p:spPr/>
        <p:txBody>
          <a:bodyPr/>
          <a:lstStyle/>
          <a:p>
            <a:r>
              <a:rPr lang="en-US" dirty="0"/>
              <a:t>Memory access</a:t>
            </a:r>
          </a:p>
        </p:txBody>
      </p:sp>
      <p:sp>
        <p:nvSpPr>
          <p:cNvPr id="5" name="Content Placeholder 4">
            <a:extLst>
              <a:ext uri="{FF2B5EF4-FFF2-40B4-BE49-F238E27FC236}">
                <a16:creationId xmlns:a16="http://schemas.microsoft.com/office/drawing/2014/main" id="{09AC9EFD-A905-4D3A-8E89-6D6B38487E81}"/>
              </a:ext>
            </a:extLst>
          </p:cNvPr>
          <p:cNvSpPr>
            <a:spLocks noGrp="1"/>
          </p:cNvSpPr>
          <p:nvPr>
            <p:ph idx="1"/>
          </p:nvPr>
        </p:nvSpPr>
        <p:spPr/>
        <p:txBody>
          <a:bodyPr/>
          <a:lstStyle/>
          <a:p>
            <a:r>
              <a:rPr lang="en-US" dirty="0"/>
              <a:t>A thread works with four types of memory:	</a:t>
            </a:r>
          </a:p>
          <a:p>
            <a:pPr marL="795528" lvl="1" indent="-457200">
              <a:buFont typeface="+mj-lt"/>
              <a:buAutoNum type="arabicPeriod"/>
            </a:pPr>
            <a:r>
              <a:rPr lang="en-US" dirty="0"/>
              <a:t>The data it must process</a:t>
            </a:r>
          </a:p>
          <a:p>
            <a:pPr marL="795528" lvl="1" indent="-457200">
              <a:buFont typeface="+mj-lt"/>
              <a:buAutoNum type="arabicPeriod"/>
            </a:pPr>
            <a:r>
              <a:rPr lang="en-US" dirty="0"/>
              <a:t>The thread-local data</a:t>
            </a:r>
          </a:p>
          <a:p>
            <a:pPr marL="795528" lvl="1" indent="-457200">
              <a:buFont typeface="+mj-lt"/>
              <a:buAutoNum type="arabicPeriod"/>
            </a:pPr>
            <a:r>
              <a:rPr lang="en-US" dirty="0"/>
              <a:t>The data members of the </a:t>
            </a:r>
            <a:r>
              <a:rPr lang="en-US" dirty="0" err="1"/>
              <a:t>functor</a:t>
            </a:r>
            <a:endParaRPr lang="en-US" dirty="0"/>
          </a:p>
          <a:p>
            <a:pPr marL="795528" lvl="1" indent="-457200">
              <a:buFont typeface="+mj-lt"/>
              <a:buAutoNum type="arabicPeriod"/>
            </a:pPr>
            <a:r>
              <a:rPr lang="en-US" dirty="0"/>
              <a:t>The data on the stack</a:t>
            </a:r>
          </a:p>
          <a:p>
            <a:pPr marL="795528" lvl="1" indent="-457200">
              <a:buFont typeface="+mj-lt"/>
              <a:buAutoNum type="arabicPeriod"/>
            </a:pPr>
            <a:endParaRPr lang="en-US" dirty="0"/>
          </a:p>
          <a:p>
            <a:pPr marL="795528" lvl="1" indent="-457200">
              <a:buFont typeface="+mj-lt"/>
              <a:buAutoNum type="arabicPeriod"/>
            </a:pPr>
            <a:endParaRPr lang="en-US" dirty="0"/>
          </a:p>
          <a:p>
            <a:pPr marL="795528" lvl="1" indent="-457200">
              <a:buFont typeface="+mj-lt"/>
              <a:buAutoNum type="arabicPeriod"/>
            </a:pPr>
            <a:endParaRPr lang="en-US" dirty="0"/>
          </a:p>
          <a:p>
            <a:pPr marL="795528" lvl="1" indent="-457200">
              <a:buFont typeface="+mj-lt"/>
              <a:buAutoNum type="arabicPeriod"/>
            </a:pPr>
            <a:endParaRPr lang="en-US" dirty="0"/>
          </a:p>
          <a:p>
            <a:r>
              <a:rPr lang="en-US" dirty="0"/>
              <a:t>Type (3) is subsumed by (2)</a:t>
            </a:r>
          </a:p>
          <a:p>
            <a:pPr lvl="1"/>
            <a:r>
              <a:rPr lang="en-US" dirty="0"/>
              <a:t>Can be justified only to increase data locality</a:t>
            </a:r>
          </a:p>
          <a:p>
            <a:pPr marL="1371600" lvl="3" indent="-457200">
              <a:buFont typeface="+mj-lt"/>
              <a:buAutoNum type="arabicPeriod"/>
            </a:pPr>
            <a:endParaRPr lang="en-US" dirty="0"/>
          </a:p>
          <a:p>
            <a:pPr marL="1088136" lvl="2" indent="-457200"/>
            <a:endParaRPr lang="en-US" dirty="0"/>
          </a:p>
        </p:txBody>
      </p:sp>
      <p:sp>
        <p:nvSpPr>
          <p:cNvPr id="7" name="Speech Bubble: Rectangle with Corners Rounded 6">
            <a:extLst>
              <a:ext uri="{FF2B5EF4-FFF2-40B4-BE49-F238E27FC236}">
                <a16:creationId xmlns:a16="http://schemas.microsoft.com/office/drawing/2014/main" id="{41B6DBD0-6E97-4D64-80FF-C16CAA014AA6}"/>
              </a:ext>
            </a:extLst>
          </p:cNvPr>
          <p:cNvSpPr/>
          <p:nvPr/>
        </p:nvSpPr>
        <p:spPr>
          <a:xfrm>
            <a:off x="6467695" y="1178087"/>
            <a:ext cx="3380120" cy="1005840"/>
          </a:xfrm>
          <a:prstGeom prst="wedgeRoundRectCallout">
            <a:avLst>
              <a:gd name="adj1" fmla="val -120906"/>
              <a:gd name="adj2" fmla="val 51254"/>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Make it contiguous in memory so that processing a range results in lesser cache miss</a:t>
            </a:r>
          </a:p>
        </p:txBody>
      </p:sp>
      <p:sp>
        <p:nvSpPr>
          <p:cNvPr id="8" name="Speech Bubble: Rectangle with Corners Rounded 7">
            <a:extLst>
              <a:ext uri="{FF2B5EF4-FFF2-40B4-BE49-F238E27FC236}">
                <a16:creationId xmlns:a16="http://schemas.microsoft.com/office/drawing/2014/main" id="{D6FDAE47-D70E-4877-9122-42EF993CED91}"/>
              </a:ext>
            </a:extLst>
          </p:cNvPr>
          <p:cNvSpPr/>
          <p:nvPr/>
        </p:nvSpPr>
        <p:spPr>
          <a:xfrm>
            <a:off x="6467695" y="2229647"/>
            <a:ext cx="3380120" cy="1005840"/>
          </a:xfrm>
          <a:prstGeom prst="wedgeRoundRectCallout">
            <a:avLst>
              <a:gd name="adj1" fmla="val -130343"/>
              <a:gd name="adj2" fmla="val -2274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Created/deleted only once per thread. The function local() provides a very fast access</a:t>
            </a:r>
          </a:p>
        </p:txBody>
      </p:sp>
      <p:sp>
        <p:nvSpPr>
          <p:cNvPr id="9" name="Speech Bubble: Rectangle with Corners Rounded 8">
            <a:extLst>
              <a:ext uri="{FF2B5EF4-FFF2-40B4-BE49-F238E27FC236}">
                <a16:creationId xmlns:a16="http://schemas.microsoft.com/office/drawing/2014/main" id="{674BF0EB-E836-41A9-8289-048934A3EE8E}"/>
              </a:ext>
            </a:extLst>
          </p:cNvPr>
          <p:cNvSpPr/>
          <p:nvPr/>
        </p:nvSpPr>
        <p:spPr>
          <a:xfrm>
            <a:off x="6467695" y="3281207"/>
            <a:ext cx="3380120" cy="737898"/>
          </a:xfrm>
          <a:prstGeom prst="wedgeRoundRectCallout">
            <a:avLst>
              <a:gd name="adj1" fmla="val -100774"/>
              <a:gd name="adj2" fmla="val -97650"/>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Created/deleted every time we create/copy/delete the </a:t>
            </a:r>
            <a:r>
              <a:rPr lang="en-US" dirty="0" err="1"/>
              <a:t>functor</a:t>
            </a:r>
            <a:endParaRPr lang="en-US" dirty="0"/>
          </a:p>
        </p:txBody>
      </p:sp>
      <p:sp>
        <p:nvSpPr>
          <p:cNvPr id="10" name="Speech Bubble: Rectangle with Corners Rounded 9">
            <a:extLst>
              <a:ext uri="{FF2B5EF4-FFF2-40B4-BE49-F238E27FC236}">
                <a16:creationId xmlns:a16="http://schemas.microsoft.com/office/drawing/2014/main" id="{B923B762-952B-4385-81AA-E7DBF0C1B38D}"/>
              </a:ext>
            </a:extLst>
          </p:cNvPr>
          <p:cNvSpPr/>
          <p:nvPr/>
        </p:nvSpPr>
        <p:spPr>
          <a:xfrm>
            <a:off x="6467695" y="4103105"/>
            <a:ext cx="3380120" cy="737898"/>
          </a:xfrm>
          <a:prstGeom prst="wedgeRoundRectCallout">
            <a:avLst>
              <a:gd name="adj1" fmla="val -151418"/>
              <a:gd name="adj2" fmla="val -150244"/>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Created/deleted every time we call operator()(const Range&amp;)</a:t>
            </a:r>
          </a:p>
        </p:txBody>
      </p:sp>
    </p:spTree>
    <p:extLst>
      <p:ext uri="{BB962C8B-B14F-4D97-AF65-F5344CB8AC3E}">
        <p14:creationId xmlns:p14="http://schemas.microsoft.com/office/powerpoint/2010/main" val="294861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A29C-A0AE-43DA-9CE4-B77D47E6C108}"/>
              </a:ext>
            </a:extLst>
          </p:cNvPr>
          <p:cNvSpPr>
            <a:spLocks noGrp="1"/>
          </p:cNvSpPr>
          <p:nvPr>
            <p:ph type="title"/>
          </p:nvPr>
        </p:nvSpPr>
        <p:spPr/>
        <p:txBody>
          <a:bodyPr/>
          <a:lstStyle/>
          <a:p>
            <a:r>
              <a:rPr lang="en-US" dirty="0"/>
              <a:t>Combinable</a:t>
            </a:r>
          </a:p>
        </p:txBody>
      </p:sp>
      <p:sp>
        <p:nvSpPr>
          <p:cNvPr id="3" name="Text Placeholder 2">
            <a:extLst>
              <a:ext uri="{FF2B5EF4-FFF2-40B4-BE49-F238E27FC236}">
                <a16:creationId xmlns:a16="http://schemas.microsoft.com/office/drawing/2014/main" id="{5299CFCD-CA8F-447E-8AA2-BDCAEF3F6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2663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E920-C4C1-44D5-9767-E90A7CE5F850}"/>
              </a:ext>
            </a:extLst>
          </p:cNvPr>
          <p:cNvSpPr>
            <a:spLocks noGrp="1"/>
          </p:cNvSpPr>
          <p:nvPr>
            <p:ph type="title"/>
          </p:nvPr>
        </p:nvSpPr>
        <p:spPr/>
        <p:txBody>
          <a:bodyPr/>
          <a:lstStyle/>
          <a:p>
            <a:r>
              <a:rPr lang="en-US" dirty="0"/>
              <a:t>Why the name “combinable”?</a:t>
            </a:r>
          </a:p>
        </p:txBody>
      </p:sp>
      <p:sp>
        <p:nvSpPr>
          <p:cNvPr id="3" name="Content Placeholder 2">
            <a:extLst>
              <a:ext uri="{FF2B5EF4-FFF2-40B4-BE49-F238E27FC236}">
                <a16:creationId xmlns:a16="http://schemas.microsoft.com/office/drawing/2014/main" id="{2033A00A-F4ED-46F6-9ECB-DA092ABA825E}"/>
              </a:ext>
            </a:extLst>
          </p:cNvPr>
          <p:cNvSpPr>
            <a:spLocks noGrp="1"/>
          </p:cNvSpPr>
          <p:nvPr>
            <p:ph idx="1"/>
          </p:nvPr>
        </p:nvSpPr>
        <p:spPr/>
        <p:txBody>
          <a:bodyPr/>
          <a:lstStyle/>
          <a:p>
            <a:r>
              <a:rPr lang="en-US" dirty="0"/>
              <a:t>Apply-combine flow</a:t>
            </a:r>
          </a:p>
          <a:p>
            <a:pPr lvl="1"/>
            <a:r>
              <a:rPr lang="en-US" dirty="0"/>
              <a:t>Apply a </a:t>
            </a:r>
            <a:r>
              <a:rPr lang="en-US" dirty="0" err="1"/>
              <a:t>functor</a:t>
            </a:r>
            <a:r>
              <a:rPr lang="en-US" dirty="0"/>
              <a:t> on chunks (=ranges) of data, using k workers (=threads) in parallel</a:t>
            </a:r>
          </a:p>
          <a:p>
            <a:pPr lvl="1"/>
            <a:r>
              <a:rPr lang="en-US" dirty="0"/>
              <a:t>A worker produces some local result (=thread-local storage)</a:t>
            </a:r>
          </a:p>
          <a:p>
            <a:pPr lvl="1"/>
            <a:r>
              <a:rPr lang="en-US" dirty="0"/>
              <a:t>Combine (=reduce) the local results to produce the final result</a:t>
            </a:r>
          </a:p>
          <a:p>
            <a:pPr lvl="1"/>
            <a:endParaRPr lang="en-US" dirty="0"/>
          </a:p>
          <a:p>
            <a:r>
              <a:rPr lang="en-US" dirty="0"/>
              <a:t>Combining</a:t>
            </a:r>
          </a:p>
          <a:p>
            <a:pPr lvl="1"/>
            <a:endParaRPr lang="en-US" dirty="0"/>
          </a:p>
        </p:txBody>
      </p:sp>
      <p:sp>
        <p:nvSpPr>
          <p:cNvPr id="6" name="TextBox 5">
            <a:extLst>
              <a:ext uri="{FF2B5EF4-FFF2-40B4-BE49-F238E27FC236}">
                <a16:creationId xmlns:a16="http://schemas.microsoft.com/office/drawing/2014/main" id="{E6FB6911-F7F9-4425-81EB-2B1865314533}"/>
              </a:ext>
            </a:extLst>
          </p:cNvPr>
          <p:cNvSpPr txBox="1"/>
          <p:nvPr/>
        </p:nvSpPr>
        <p:spPr>
          <a:xfrm>
            <a:off x="1722835" y="3729166"/>
            <a:ext cx="4923292" cy="2970044"/>
          </a:xfrm>
          <a:prstGeom prst="rect">
            <a:avLst/>
          </a:prstGeom>
          <a:noFill/>
          <a:ln w="9525">
            <a:solidFill>
              <a:schemeClr val="tx1"/>
            </a:solidFill>
          </a:ln>
        </p:spPr>
        <p:txBody>
          <a:bodyPr wrap="square" rtlCol="0">
            <a:spAutoFit/>
          </a:bodyPr>
          <a:lstStyle/>
          <a:p>
            <a:r>
              <a:rPr lang="fr-FR" sz="1100" b="1" dirty="0" err="1">
                <a:latin typeface="Courier New" pitchFamily="49" charset="0"/>
                <a:cs typeface="Courier New" pitchFamily="49" charset="0"/>
              </a:rPr>
              <a:t>template</a:t>
            </a:r>
            <a:r>
              <a:rPr lang="fr-FR" sz="1100" b="1" dirty="0">
                <a:latin typeface="Courier New" pitchFamily="49" charset="0"/>
                <a:cs typeface="Courier New" pitchFamily="49" charset="0"/>
              </a:rPr>
              <a:t>&lt;T&gt; class </a:t>
            </a:r>
            <a:r>
              <a:rPr lang="fr-FR" sz="1100" b="1" dirty="0" err="1">
                <a:latin typeface="Courier New" pitchFamily="49" charset="0"/>
                <a:cs typeface="Courier New" pitchFamily="49" charset="0"/>
              </a:rPr>
              <a:t>tbb</a:t>
            </a:r>
            <a:r>
              <a:rPr lang="fr-FR" sz="1100" b="1" dirty="0">
                <a:latin typeface="Courier New" pitchFamily="49" charset="0"/>
                <a:cs typeface="Courier New" pitchFamily="49" charset="0"/>
              </a:rPr>
              <a:t>::combinable {</a:t>
            </a:r>
          </a:p>
          <a:p>
            <a:endParaRPr lang="fr-FR" sz="1100" b="1" dirty="0">
              <a:latin typeface="Courier New" pitchFamily="49" charset="0"/>
              <a:cs typeface="Courier New" pitchFamily="49" charset="0"/>
            </a:endParaRPr>
          </a:p>
          <a:p>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template</a:t>
            </a:r>
            <a:r>
              <a:rPr lang="fr-FR" sz="1100" b="1" dirty="0">
                <a:latin typeface="Courier New" pitchFamily="49" charset="0"/>
                <a:cs typeface="Courier New" pitchFamily="49" charset="0"/>
              </a:rPr>
              <a:t>&lt;</a:t>
            </a:r>
            <a:r>
              <a:rPr lang="fr-FR" sz="1100" b="1" dirty="0" err="1">
                <a:latin typeface="Courier New" pitchFamily="49" charset="0"/>
                <a:cs typeface="Courier New" pitchFamily="49" charset="0"/>
              </a:rPr>
              <a:t>BinaryFun</a:t>
            </a:r>
            <a:r>
              <a:rPr lang="fr-FR" sz="1100" b="1" dirty="0">
                <a:latin typeface="Courier New" pitchFamily="49" charset="0"/>
                <a:cs typeface="Courier New" pitchFamily="49" charset="0"/>
              </a:rPr>
              <a:t>&gt; T    combine(</a:t>
            </a:r>
            <a:r>
              <a:rPr lang="fr-FR" sz="1100" b="1" dirty="0" err="1">
                <a:latin typeface="Courier New" pitchFamily="49" charset="0"/>
                <a:cs typeface="Courier New" pitchFamily="49" charset="0"/>
              </a:rPr>
              <a:t>BinaryFun</a:t>
            </a:r>
            <a:r>
              <a:rPr lang="fr-FR" sz="1100" b="1" dirty="0">
                <a:latin typeface="Courier New" pitchFamily="49" charset="0"/>
                <a:cs typeface="Courier New" pitchFamily="49" charset="0"/>
              </a:rPr>
              <a:t> fun);</a:t>
            </a:r>
          </a:p>
          <a:p>
            <a:endParaRPr lang="fr-FR" sz="1100" b="1" dirty="0">
              <a:latin typeface="Courier New" pitchFamily="49" charset="0"/>
              <a:cs typeface="Courier New" pitchFamily="49" charset="0"/>
            </a:endParaRPr>
          </a:p>
          <a:p>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template</a:t>
            </a:r>
            <a:r>
              <a:rPr lang="fr-FR" sz="1100" b="1" dirty="0">
                <a:latin typeface="Courier New" pitchFamily="49" charset="0"/>
                <a:cs typeface="Courier New" pitchFamily="49" charset="0"/>
              </a:rPr>
              <a:t>&lt;</a:t>
            </a:r>
            <a:r>
              <a:rPr lang="fr-FR" sz="1100" b="1" dirty="0" err="1">
                <a:latin typeface="Courier New" pitchFamily="49" charset="0"/>
                <a:cs typeface="Courier New" pitchFamily="49" charset="0"/>
              </a:rPr>
              <a:t>UnaryFun</a:t>
            </a:r>
            <a:r>
              <a:rPr lang="fr-FR" sz="1100" b="1" dirty="0">
                <a:latin typeface="Courier New" pitchFamily="49" charset="0"/>
                <a:cs typeface="Courier New" pitchFamily="49" charset="0"/>
              </a:rPr>
              <a:t>&gt;  </a:t>
            </a:r>
            <a:r>
              <a:rPr lang="fr-FR" sz="1100" b="1" dirty="0" err="1">
                <a:latin typeface="Courier New" pitchFamily="49" charset="0"/>
                <a:cs typeface="Courier New" pitchFamily="49" charset="0"/>
              </a:rPr>
              <a:t>void</a:t>
            </a:r>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combine_each</a:t>
            </a:r>
            <a:r>
              <a:rPr lang="fr-FR" sz="1100" b="1" dirty="0">
                <a:latin typeface="Courier New" pitchFamily="49" charset="0"/>
                <a:cs typeface="Courier New" pitchFamily="49" charset="0"/>
              </a:rPr>
              <a:t>(</a:t>
            </a:r>
            <a:r>
              <a:rPr lang="fr-FR" sz="1100" b="1" dirty="0" err="1">
                <a:latin typeface="Courier New" pitchFamily="49" charset="0"/>
                <a:cs typeface="Courier New" pitchFamily="49" charset="0"/>
              </a:rPr>
              <a:t>UnaryFun</a:t>
            </a:r>
            <a:r>
              <a:rPr lang="fr-FR" sz="1100" b="1" dirty="0">
                <a:latin typeface="Courier New" pitchFamily="49" charset="0"/>
                <a:cs typeface="Courier New" pitchFamily="49" charset="0"/>
              </a:rPr>
              <a:t> fun);</a:t>
            </a:r>
          </a:p>
          <a:p>
            <a:r>
              <a:rPr lang="fr-FR" sz="1100" b="1" dirty="0">
                <a:latin typeface="Courier New" pitchFamily="49" charset="0"/>
                <a:cs typeface="Courier New" pitchFamily="49" charset="0"/>
              </a:rPr>
              <a:t>};</a:t>
            </a: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a:p>
            <a:endParaRPr lang="fr-FR" sz="1100" b="1" dirty="0">
              <a:latin typeface="Courier New" pitchFamily="49" charset="0"/>
              <a:cs typeface="Courier New" pitchFamily="49" charset="0"/>
            </a:endParaRPr>
          </a:p>
        </p:txBody>
      </p:sp>
    </p:spTree>
    <p:extLst>
      <p:ext uri="{BB962C8B-B14F-4D97-AF65-F5344CB8AC3E}">
        <p14:creationId xmlns:p14="http://schemas.microsoft.com/office/powerpoint/2010/main" val="332571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E920-C4C1-44D5-9767-E90A7CE5F850}"/>
              </a:ext>
            </a:extLst>
          </p:cNvPr>
          <p:cNvSpPr>
            <a:spLocks noGrp="1"/>
          </p:cNvSpPr>
          <p:nvPr>
            <p:ph type="title"/>
          </p:nvPr>
        </p:nvSpPr>
        <p:spPr/>
        <p:txBody>
          <a:bodyPr/>
          <a:lstStyle/>
          <a:p>
            <a:r>
              <a:rPr lang="en-US"/>
              <a:t>Watch out: apply-combine is not map-reduce</a:t>
            </a:r>
            <a:endParaRPr lang="en-US" dirty="0"/>
          </a:p>
        </p:txBody>
      </p:sp>
      <p:sp>
        <p:nvSpPr>
          <p:cNvPr id="3" name="Content Placeholder 2">
            <a:extLst>
              <a:ext uri="{FF2B5EF4-FFF2-40B4-BE49-F238E27FC236}">
                <a16:creationId xmlns:a16="http://schemas.microsoft.com/office/drawing/2014/main" id="{2033A00A-F4ED-46F6-9ECB-DA092ABA825E}"/>
              </a:ext>
            </a:extLst>
          </p:cNvPr>
          <p:cNvSpPr>
            <a:spLocks noGrp="1"/>
          </p:cNvSpPr>
          <p:nvPr>
            <p:ph idx="1"/>
          </p:nvPr>
        </p:nvSpPr>
        <p:spPr/>
        <p:txBody>
          <a:bodyPr/>
          <a:lstStyle/>
          <a:p>
            <a:r>
              <a:rPr lang="en-US"/>
              <a:t>Map-reduce distributed flow</a:t>
            </a:r>
          </a:p>
          <a:p>
            <a:pPr lvl="1"/>
            <a:r>
              <a:rPr lang="en-US"/>
              <a:t>K1 and K2 are two sets of keys</a:t>
            </a:r>
          </a:p>
          <a:p>
            <a:pPr lvl="1"/>
            <a:r>
              <a:rPr lang="en-US"/>
              <a:t>Data is an arbitrary set of values </a:t>
            </a:r>
          </a:p>
          <a:p>
            <a:pPr lvl="1"/>
            <a:r>
              <a:rPr lang="en-US"/>
              <a:t>Initial data set is a collection of key-value pairs (k1, d1), i.e., it is a subset of K1 x D.</a:t>
            </a:r>
          </a:p>
          <a:p>
            <a:pPr lvl="1"/>
            <a:r>
              <a:rPr lang="en-US"/>
              <a:t>Map is a function that takes one (k1, d1) and produces a set of key-value pairs (k2, d2), k2 in K2</a:t>
            </a:r>
          </a:p>
          <a:p>
            <a:pPr lvl="1"/>
            <a:r>
              <a:rPr lang="en-US"/>
              <a:t>Reduce is a function that takes data d2 with the same key k2, and produces a data d3</a:t>
            </a:r>
          </a:p>
          <a:p>
            <a:r>
              <a:rPr lang="en-US"/>
              <a:t>Map is done in parallel, one worker per key k1</a:t>
            </a:r>
          </a:p>
          <a:p>
            <a:r>
              <a:rPr lang="en-US"/>
              <a:t>Reduce is done in parallel, one worked per key k2</a:t>
            </a:r>
          </a:p>
          <a:p>
            <a:pPr lvl="1"/>
            <a:endParaRPr lang="en-US"/>
          </a:p>
          <a:p>
            <a:endParaRPr lang="en-US"/>
          </a:p>
          <a:p>
            <a:pPr lvl="1"/>
            <a:endParaRPr lang="en-US"/>
          </a:p>
          <a:p>
            <a:pPr lvl="1"/>
            <a:endParaRPr lang="en-US"/>
          </a:p>
          <a:p>
            <a:pPr lvl="1"/>
            <a:endParaRPr lang="en-US" dirty="0"/>
          </a:p>
        </p:txBody>
      </p:sp>
    </p:spTree>
    <p:extLst>
      <p:ext uri="{BB962C8B-B14F-4D97-AF65-F5344CB8AC3E}">
        <p14:creationId xmlns:p14="http://schemas.microsoft.com/office/powerpoint/2010/main" val="11752102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E920-C4C1-44D5-9767-E90A7CE5F850}"/>
              </a:ext>
            </a:extLst>
          </p:cNvPr>
          <p:cNvSpPr>
            <a:spLocks noGrp="1"/>
          </p:cNvSpPr>
          <p:nvPr>
            <p:ph type="title"/>
          </p:nvPr>
        </p:nvSpPr>
        <p:spPr/>
        <p:txBody>
          <a:bodyPr/>
          <a:lstStyle/>
          <a:p>
            <a:r>
              <a:rPr lang="en-US" dirty="0"/>
              <a:t>Why the name “combinable”?</a:t>
            </a:r>
          </a:p>
        </p:txBody>
      </p:sp>
      <p:sp>
        <p:nvSpPr>
          <p:cNvPr id="3" name="Content Placeholder 2">
            <a:extLst>
              <a:ext uri="{FF2B5EF4-FFF2-40B4-BE49-F238E27FC236}">
                <a16:creationId xmlns:a16="http://schemas.microsoft.com/office/drawing/2014/main" id="{2033A00A-F4ED-46F6-9ECB-DA092ABA825E}"/>
              </a:ext>
            </a:extLst>
          </p:cNvPr>
          <p:cNvSpPr>
            <a:spLocks noGrp="1"/>
          </p:cNvSpPr>
          <p:nvPr>
            <p:ph idx="1"/>
          </p:nvPr>
        </p:nvSpPr>
        <p:spPr/>
        <p:txBody>
          <a:bodyPr/>
          <a:lstStyle/>
          <a:p>
            <a:r>
              <a:rPr lang="en-US" dirty="0"/>
              <a:t>Apply-combine flow</a:t>
            </a:r>
          </a:p>
          <a:p>
            <a:pPr lvl="1"/>
            <a:r>
              <a:rPr lang="en-US" dirty="0"/>
              <a:t>Apply a </a:t>
            </a:r>
            <a:r>
              <a:rPr lang="en-US" dirty="0" err="1"/>
              <a:t>functor</a:t>
            </a:r>
            <a:r>
              <a:rPr lang="en-US" dirty="0"/>
              <a:t> on chunks (=ranges) of data, using k workers (=threads) in parallel</a:t>
            </a:r>
          </a:p>
          <a:p>
            <a:pPr lvl="1"/>
            <a:r>
              <a:rPr lang="en-US" dirty="0"/>
              <a:t>A worker produces some local result (=thread-local storage)</a:t>
            </a:r>
          </a:p>
          <a:p>
            <a:pPr lvl="1"/>
            <a:r>
              <a:rPr lang="en-US" dirty="0"/>
              <a:t>Combine (=reduce) the local results to produce the final result</a:t>
            </a:r>
          </a:p>
          <a:p>
            <a:pPr lvl="1"/>
            <a:endParaRPr lang="en-US" dirty="0"/>
          </a:p>
          <a:p>
            <a:r>
              <a:rPr lang="en-US" dirty="0"/>
              <a:t>Combining</a:t>
            </a:r>
          </a:p>
          <a:p>
            <a:pPr lvl="1"/>
            <a:endParaRPr lang="en-US" dirty="0"/>
          </a:p>
        </p:txBody>
      </p:sp>
      <p:sp>
        <p:nvSpPr>
          <p:cNvPr id="6" name="TextBox 5">
            <a:extLst>
              <a:ext uri="{FF2B5EF4-FFF2-40B4-BE49-F238E27FC236}">
                <a16:creationId xmlns:a16="http://schemas.microsoft.com/office/drawing/2014/main" id="{E6FB6911-F7F9-4425-81EB-2B1865314533}"/>
              </a:ext>
            </a:extLst>
          </p:cNvPr>
          <p:cNvSpPr txBox="1"/>
          <p:nvPr/>
        </p:nvSpPr>
        <p:spPr>
          <a:xfrm>
            <a:off x="1722835" y="3729166"/>
            <a:ext cx="4923292" cy="2970044"/>
          </a:xfrm>
          <a:prstGeom prst="rect">
            <a:avLst/>
          </a:prstGeom>
          <a:noFill/>
          <a:ln w="9525">
            <a:solidFill>
              <a:schemeClr val="tx1"/>
            </a:solidFill>
          </a:ln>
        </p:spPr>
        <p:txBody>
          <a:bodyPr wrap="square" rtlCol="0">
            <a:spAutoFit/>
          </a:bodyPr>
          <a:lstStyle/>
          <a:p>
            <a:r>
              <a:rPr lang="fr-FR" sz="1100" b="1" dirty="0" err="1">
                <a:latin typeface="Courier New" pitchFamily="49" charset="0"/>
                <a:cs typeface="Courier New" pitchFamily="49" charset="0"/>
              </a:rPr>
              <a:t>template</a:t>
            </a:r>
            <a:r>
              <a:rPr lang="fr-FR" sz="1100" b="1" dirty="0">
                <a:latin typeface="Courier New" pitchFamily="49" charset="0"/>
                <a:cs typeface="Courier New" pitchFamily="49" charset="0"/>
              </a:rPr>
              <a:t>&lt;T&gt; class </a:t>
            </a:r>
            <a:r>
              <a:rPr lang="fr-FR" sz="1100" b="1" dirty="0" err="1">
                <a:latin typeface="Courier New" pitchFamily="49" charset="0"/>
                <a:cs typeface="Courier New" pitchFamily="49" charset="0"/>
              </a:rPr>
              <a:t>tbb</a:t>
            </a:r>
            <a:r>
              <a:rPr lang="fr-FR" sz="1100" b="1" dirty="0">
                <a:latin typeface="Courier New" pitchFamily="49" charset="0"/>
                <a:cs typeface="Courier New" pitchFamily="49" charset="0"/>
              </a:rPr>
              <a:t>::combinable {</a:t>
            </a:r>
          </a:p>
          <a:p>
            <a:endParaRPr lang="fr-FR" sz="1100" b="1" dirty="0">
              <a:latin typeface="Courier New" pitchFamily="49" charset="0"/>
              <a:cs typeface="Courier New" pitchFamily="49" charset="0"/>
            </a:endParaRPr>
          </a:p>
          <a:p>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template</a:t>
            </a:r>
            <a:r>
              <a:rPr lang="fr-FR" sz="1100" b="1" dirty="0">
                <a:latin typeface="Courier New" pitchFamily="49" charset="0"/>
                <a:cs typeface="Courier New" pitchFamily="49" charset="0"/>
              </a:rPr>
              <a:t>&lt;</a:t>
            </a:r>
            <a:r>
              <a:rPr lang="fr-FR" sz="1100" b="1" dirty="0" err="1">
                <a:latin typeface="Courier New" pitchFamily="49" charset="0"/>
                <a:cs typeface="Courier New" pitchFamily="49" charset="0"/>
              </a:rPr>
              <a:t>BinaryFun</a:t>
            </a:r>
            <a:r>
              <a:rPr lang="fr-FR" sz="1100" b="1" dirty="0">
                <a:latin typeface="Courier New" pitchFamily="49" charset="0"/>
                <a:cs typeface="Courier New" pitchFamily="49" charset="0"/>
              </a:rPr>
              <a:t>&gt; T    combine(</a:t>
            </a:r>
            <a:r>
              <a:rPr lang="fr-FR" sz="1100" b="1" dirty="0" err="1">
                <a:latin typeface="Courier New" pitchFamily="49" charset="0"/>
                <a:cs typeface="Courier New" pitchFamily="49" charset="0"/>
              </a:rPr>
              <a:t>BinaryFun</a:t>
            </a:r>
            <a:r>
              <a:rPr lang="fr-FR" sz="1100" b="1" dirty="0">
                <a:latin typeface="Courier New" pitchFamily="49" charset="0"/>
                <a:cs typeface="Courier New" pitchFamily="49" charset="0"/>
              </a:rPr>
              <a:t> fun);</a:t>
            </a:r>
          </a:p>
          <a:p>
            <a:endParaRPr lang="fr-FR" sz="1100" b="1" dirty="0">
              <a:latin typeface="Courier New" pitchFamily="49" charset="0"/>
              <a:cs typeface="Courier New" pitchFamily="49" charset="0"/>
            </a:endParaRPr>
          </a:p>
          <a:p>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template</a:t>
            </a:r>
            <a:r>
              <a:rPr lang="fr-FR" sz="1100" b="1" dirty="0">
                <a:latin typeface="Courier New" pitchFamily="49" charset="0"/>
                <a:cs typeface="Courier New" pitchFamily="49" charset="0"/>
              </a:rPr>
              <a:t>&lt;</a:t>
            </a:r>
            <a:r>
              <a:rPr lang="fr-FR" sz="1100" b="1" dirty="0" err="1">
                <a:latin typeface="Courier New" pitchFamily="49" charset="0"/>
                <a:cs typeface="Courier New" pitchFamily="49" charset="0"/>
              </a:rPr>
              <a:t>UnaryFun</a:t>
            </a:r>
            <a:r>
              <a:rPr lang="fr-FR" sz="1100" b="1" dirty="0">
                <a:latin typeface="Courier New" pitchFamily="49" charset="0"/>
                <a:cs typeface="Courier New" pitchFamily="49" charset="0"/>
              </a:rPr>
              <a:t>&gt;  </a:t>
            </a:r>
            <a:r>
              <a:rPr lang="fr-FR" sz="1100" b="1" dirty="0" err="1">
                <a:latin typeface="Courier New" pitchFamily="49" charset="0"/>
                <a:cs typeface="Courier New" pitchFamily="49" charset="0"/>
              </a:rPr>
              <a:t>void</a:t>
            </a:r>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combine_each</a:t>
            </a:r>
            <a:r>
              <a:rPr lang="fr-FR" sz="1100" b="1" dirty="0">
                <a:latin typeface="Courier New" pitchFamily="49" charset="0"/>
                <a:cs typeface="Courier New" pitchFamily="49" charset="0"/>
              </a:rPr>
              <a:t>(</a:t>
            </a:r>
            <a:r>
              <a:rPr lang="fr-FR" sz="1100" b="1" dirty="0" err="1">
                <a:latin typeface="Courier New" pitchFamily="49" charset="0"/>
                <a:cs typeface="Courier New" pitchFamily="49" charset="0"/>
              </a:rPr>
              <a:t>UnaryFun</a:t>
            </a:r>
            <a:r>
              <a:rPr lang="fr-FR" sz="1100" b="1" dirty="0">
                <a:latin typeface="Courier New" pitchFamily="49" charset="0"/>
                <a:cs typeface="Courier New" pitchFamily="49" charset="0"/>
              </a:rPr>
              <a:t> fun);</a:t>
            </a:r>
          </a:p>
          <a:p>
            <a:r>
              <a:rPr lang="fr-FR" sz="1100" b="1" dirty="0">
                <a:latin typeface="Courier New" pitchFamily="49" charset="0"/>
                <a:cs typeface="Courier New" pitchFamily="49" charset="0"/>
              </a:rPr>
              <a:t>};</a:t>
            </a:r>
          </a:p>
          <a:p>
            <a:endParaRPr lang="fr-FR" sz="1100" b="1" dirty="0">
              <a:latin typeface="Courier New" pitchFamily="49" charset="0"/>
              <a:cs typeface="Courier New" pitchFamily="49" charset="0"/>
            </a:endParaRPr>
          </a:p>
          <a:p>
            <a:r>
              <a:rPr lang="fr-FR" sz="1100" b="1" dirty="0">
                <a:latin typeface="Courier New" pitchFamily="49" charset="0"/>
                <a:cs typeface="Courier New" pitchFamily="49" charset="0"/>
              </a:rPr>
              <a:t>// Example </a:t>
            </a:r>
            <a:r>
              <a:rPr lang="fr-FR" sz="1100" b="1" dirty="0" err="1">
                <a:latin typeface="Courier New" pitchFamily="49" charset="0"/>
                <a:cs typeface="Courier New" pitchFamily="49" charset="0"/>
              </a:rPr>
              <a:t>using</a:t>
            </a:r>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tbb</a:t>
            </a:r>
            <a:r>
              <a:rPr lang="fr-FR" sz="1100" b="1" dirty="0">
                <a:latin typeface="Courier New" pitchFamily="49" charset="0"/>
                <a:cs typeface="Courier New" pitchFamily="49" charset="0"/>
              </a:rPr>
              <a:t>::combinable&lt;</a:t>
            </a:r>
            <a:r>
              <a:rPr lang="fr-FR" sz="1100" b="1" dirty="0" err="1">
                <a:latin typeface="Courier New" pitchFamily="49" charset="0"/>
                <a:cs typeface="Courier New" pitchFamily="49" charset="0"/>
              </a:rPr>
              <a:t>size_t</a:t>
            </a:r>
            <a:r>
              <a:rPr lang="fr-FR" sz="1100" b="1" dirty="0">
                <a:latin typeface="Courier New" pitchFamily="49" charset="0"/>
                <a:cs typeface="Courier New" pitchFamily="49" charset="0"/>
              </a:rPr>
              <a:t>&gt;</a:t>
            </a:r>
          </a:p>
          <a:p>
            <a:r>
              <a:rPr lang="fr-FR" sz="1100" b="1" dirty="0" err="1">
                <a:latin typeface="Courier New" pitchFamily="49" charset="0"/>
                <a:cs typeface="Courier New" pitchFamily="49" charset="0"/>
              </a:rPr>
              <a:t>size_t</a:t>
            </a:r>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res</a:t>
            </a:r>
            <a:r>
              <a:rPr lang="fr-FR" sz="1100" b="1" dirty="0">
                <a:latin typeface="Courier New" pitchFamily="49" charset="0"/>
                <a:cs typeface="Courier New" pitchFamily="49" charset="0"/>
              </a:rPr>
              <a:t> = </a:t>
            </a:r>
            <a:r>
              <a:rPr lang="en-US" sz="1100" b="1" dirty="0" err="1">
                <a:latin typeface="Courier New" pitchFamily="49" charset="0"/>
                <a:cs typeface="Courier New" pitchFamily="49" charset="0"/>
              </a:rPr>
              <a:t>tls.combine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n1, </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n2){</a:t>
            </a:r>
          </a:p>
          <a:p>
            <a:r>
              <a:rPr lang="en-US" sz="1100" b="1" dirty="0">
                <a:latin typeface="Courier New" pitchFamily="49" charset="0"/>
                <a:cs typeface="Courier New" pitchFamily="49" charset="0"/>
              </a:rPr>
              <a:t>                               return (n1 + n2);</a:t>
            </a:r>
          </a:p>
          <a:p>
            <a:r>
              <a:rPr lang="en-US" sz="1100" b="1" dirty="0">
                <a:latin typeface="Courier New" pitchFamily="49" charset="0"/>
                <a:cs typeface="Courier New" pitchFamily="49" charset="0"/>
              </a:rPr>
              <a:t>                            });</a:t>
            </a:r>
          </a:p>
          <a:p>
            <a:endParaRPr lang="fr-FR" sz="1100" b="1" dirty="0">
              <a:latin typeface="Courier New" pitchFamily="49" charset="0"/>
              <a:cs typeface="Courier New" pitchFamily="49" charset="0"/>
            </a:endParaRPr>
          </a:p>
          <a:p>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Produces</a:t>
            </a:r>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same</a:t>
            </a:r>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result</a:t>
            </a:r>
            <a:r>
              <a:rPr lang="fr-FR" sz="1100" b="1" dirty="0">
                <a:latin typeface="Courier New" pitchFamily="49" charset="0"/>
                <a:cs typeface="Courier New" pitchFamily="49" charset="0"/>
              </a:rPr>
              <a:t> as </a:t>
            </a:r>
            <a:r>
              <a:rPr lang="fr-FR" sz="1100" b="1" dirty="0" err="1">
                <a:latin typeface="Courier New" pitchFamily="49" charset="0"/>
                <a:cs typeface="Courier New" pitchFamily="49" charset="0"/>
              </a:rPr>
              <a:t>above</a:t>
            </a:r>
            <a:endParaRPr lang="fr-FR" sz="1100" b="1" dirty="0">
              <a:latin typeface="Courier New" pitchFamily="49" charset="0"/>
              <a:cs typeface="Courier New" pitchFamily="49" charset="0"/>
            </a:endParaRPr>
          </a:p>
          <a:p>
            <a:r>
              <a:rPr lang="fr-FR" sz="1100" b="1" dirty="0" err="1">
                <a:latin typeface="Courier New" pitchFamily="49" charset="0"/>
                <a:cs typeface="Courier New" pitchFamily="49" charset="0"/>
              </a:rPr>
              <a:t>size_t</a:t>
            </a:r>
            <a:r>
              <a:rPr lang="fr-FR" sz="1100" b="1" dirty="0">
                <a:latin typeface="Courier New" pitchFamily="49" charset="0"/>
                <a:cs typeface="Courier New" pitchFamily="49" charset="0"/>
              </a:rPr>
              <a:t> </a:t>
            </a:r>
            <a:r>
              <a:rPr lang="fr-FR" sz="1100" b="1" dirty="0" err="1">
                <a:latin typeface="Courier New" pitchFamily="49" charset="0"/>
                <a:cs typeface="Courier New" pitchFamily="49" charset="0"/>
              </a:rPr>
              <a:t>res</a:t>
            </a:r>
            <a:r>
              <a:rPr lang="fr-FR" sz="1100" b="1" dirty="0">
                <a:latin typeface="Courier New" pitchFamily="49" charset="0"/>
                <a:cs typeface="Courier New" pitchFamily="49" charset="0"/>
              </a:rPr>
              <a:t> = 0;</a:t>
            </a:r>
          </a:p>
          <a:p>
            <a:r>
              <a:rPr lang="en-US" sz="1100" b="1" dirty="0" err="1">
                <a:latin typeface="Courier New" pitchFamily="49" charset="0"/>
                <a:cs typeface="Courier New" pitchFamily="49" charset="0"/>
              </a:rPr>
              <a:t>tls.combine_each</a:t>
            </a:r>
            <a:r>
              <a:rPr lang="en-US" sz="1100" b="1" dirty="0">
                <a:latin typeface="Courier New" pitchFamily="49" charset="0"/>
                <a:cs typeface="Courier New" pitchFamily="49" charset="0"/>
              </a:rPr>
              <a:t>([&amp;](</a:t>
            </a:r>
            <a:r>
              <a:rPr lang="en-US" sz="1100" b="1" dirty="0" err="1">
                <a:latin typeface="Courier New" pitchFamily="49" charset="0"/>
                <a:cs typeface="Courier New" pitchFamily="49" charset="0"/>
              </a:rPr>
              <a:t>size_t</a:t>
            </a:r>
            <a:r>
              <a:rPr lang="en-US" sz="1100" b="1" dirty="0">
                <a:latin typeface="Courier New" pitchFamily="49" charset="0"/>
                <a:cs typeface="Courier New" pitchFamily="49" charset="0"/>
              </a:rPr>
              <a:t> n){</a:t>
            </a:r>
          </a:p>
          <a:p>
            <a:r>
              <a:rPr lang="en-US" sz="1100" b="1" dirty="0">
                <a:latin typeface="Courier New" pitchFamily="49" charset="0"/>
                <a:cs typeface="Courier New" pitchFamily="49" charset="0"/>
              </a:rPr>
              <a:t>                  res += n;</a:t>
            </a:r>
          </a:p>
          <a:p>
            <a:r>
              <a:rPr lang="en-US" sz="1100" b="1" dirty="0">
                <a:latin typeface="Courier New" pitchFamily="49" charset="0"/>
                <a:cs typeface="Courier New" pitchFamily="49" charset="0"/>
              </a:rPr>
              <a:t>                });</a:t>
            </a:r>
            <a:endParaRPr lang="fr-FR" sz="1100" b="1" dirty="0">
              <a:latin typeface="Courier New" pitchFamily="49" charset="0"/>
              <a:cs typeface="Courier New" pitchFamily="49" charset="0"/>
            </a:endParaRPr>
          </a:p>
        </p:txBody>
      </p:sp>
      <p:sp>
        <p:nvSpPr>
          <p:cNvPr id="7" name="Speech Bubble: Rectangle with Corners Rounded 6">
            <a:extLst>
              <a:ext uri="{FF2B5EF4-FFF2-40B4-BE49-F238E27FC236}">
                <a16:creationId xmlns:a16="http://schemas.microsoft.com/office/drawing/2014/main" id="{FFAFDEDD-5F36-4CB9-8012-78487A307A26}"/>
              </a:ext>
            </a:extLst>
          </p:cNvPr>
          <p:cNvSpPr/>
          <p:nvPr/>
        </p:nvSpPr>
        <p:spPr>
          <a:xfrm>
            <a:off x="7110433" y="3835364"/>
            <a:ext cx="3759031" cy="741194"/>
          </a:xfrm>
          <a:prstGeom prst="wedgeRoundRectCallout">
            <a:avLst>
              <a:gd name="adj1" fmla="val -77603"/>
              <a:gd name="adj2" fmla="val -300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Fun’s signature must be T(T, T) or T(const T&amp;, const T&amp;)</a:t>
            </a:r>
          </a:p>
        </p:txBody>
      </p:sp>
      <p:sp>
        <p:nvSpPr>
          <p:cNvPr id="8" name="Speech Bubble: Rectangle with Corners Rounded 7">
            <a:extLst>
              <a:ext uri="{FF2B5EF4-FFF2-40B4-BE49-F238E27FC236}">
                <a16:creationId xmlns:a16="http://schemas.microsoft.com/office/drawing/2014/main" id="{50DF71F8-AA55-49D4-96C3-0AC0FCEE209E}"/>
              </a:ext>
            </a:extLst>
          </p:cNvPr>
          <p:cNvSpPr/>
          <p:nvPr/>
        </p:nvSpPr>
        <p:spPr>
          <a:xfrm>
            <a:off x="7110432" y="4713022"/>
            <a:ext cx="3759031" cy="741194"/>
          </a:xfrm>
          <a:prstGeom prst="wedgeRoundRectCallout">
            <a:avLst>
              <a:gd name="adj1" fmla="val -73092"/>
              <a:gd name="adj2" fmla="val -61979"/>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Fun’s signature must be void(T), void(T&amp;), or void(const T&amp;)</a:t>
            </a:r>
          </a:p>
        </p:txBody>
      </p:sp>
      <p:sp>
        <p:nvSpPr>
          <p:cNvPr id="9" name="Speech Bubble: Rectangle with Corners Rounded 8">
            <a:extLst>
              <a:ext uri="{FF2B5EF4-FFF2-40B4-BE49-F238E27FC236}">
                <a16:creationId xmlns:a16="http://schemas.microsoft.com/office/drawing/2014/main" id="{C8E282EA-476B-4E4E-A595-F6FCAE6AA53D}"/>
              </a:ext>
            </a:extLst>
          </p:cNvPr>
          <p:cNvSpPr/>
          <p:nvPr/>
        </p:nvSpPr>
        <p:spPr>
          <a:xfrm>
            <a:off x="5353104" y="3178170"/>
            <a:ext cx="3175659" cy="388811"/>
          </a:xfrm>
          <a:prstGeom prst="wedgeRoundRectCallout">
            <a:avLst>
              <a:gd name="adj1" fmla="val -37933"/>
              <a:gd name="adj2" fmla="val 190071"/>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Fun is the reduction function</a:t>
            </a:r>
          </a:p>
        </p:txBody>
      </p:sp>
    </p:spTree>
    <p:extLst>
      <p:ext uri="{BB962C8B-B14F-4D97-AF65-F5344CB8AC3E}">
        <p14:creationId xmlns:p14="http://schemas.microsoft.com/office/powerpoint/2010/main" val="282267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51AB-4287-4687-86D1-2C9843EA180C}"/>
              </a:ext>
            </a:extLst>
          </p:cNvPr>
          <p:cNvSpPr>
            <a:spLocks noGrp="1"/>
          </p:cNvSpPr>
          <p:nvPr>
            <p:ph type="title"/>
          </p:nvPr>
        </p:nvSpPr>
        <p:spPr/>
        <p:txBody>
          <a:bodyPr/>
          <a:lstStyle/>
          <a:p>
            <a:r>
              <a:rPr lang="en-US" dirty="0"/>
              <a:t>Combinable</a:t>
            </a:r>
          </a:p>
        </p:txBody>
      </p:sp>
      <p:sp>
        <p:nvSpPr>
          <p:cNvPr id="3" name="Content Placeholder 2">
            <a:extLst>
              <a:ext uri="{FF2B5EF4-FFF2-40B4-BE49-F238E27FC236}">
                <a16:creationId xmlns:a16="http://schemas.microsoft.com/office/drawing/2014/main" id="{83F7E790-13D7-444C-8112-5C8ED889099C}"/>
              </a:ext>
            </a:extLst>
          </p:cNvPr>
          <p:cNvSpPr>
            <a:spLocks noGrp="1"/>
          </p:cNvSpPr>
          <p:nvPr>
            <p:ph idx="1"/>
          </p:nvPr>
        </p:nvSpPr>
        <p:spPr/>
        <p:txBody>
          <a:bodyPr/>
          <a:lstStyle/>
          <a:p>
            <a:r>
              <a:rPr lang="en-US" dirty="0"/>
              <a:t>Methods combine and </a:t>
            </a:r>
            <a:r>
              <a:rPr lang="en-US" dirty="0" err="1"/>
              <a:t>combine_each</a:t>
            </a:r>
            <a:r>
              <a:rPr lang="en-US" dirty="0"/>
              <a:t> are very generic</a:t>
            </a:r>
          </a:p>
          <a:p>
            <a:pPr lvl="1"/>
            <a:r>
              <a:rPr lang="en-US" dirty="0"/>
              <a:t>They may do nothing, e.g., when the thread-local storage is a scratchpad</a:t>
            </a:r>
          </a:p>
          <a:p>
            <a:pPr lvl="1"/>
            <a:r>
              <a:rPr lang="en-US" dirty="0"/>
              <a:t>They MUST use an associate and commutative reduction function</a:t>
            </a:r>
          </a:p>
          <a:p>
            <a:pPr lvl="2"/>
            <a:r>
              <a:rPr lang="en-US" dirty="0"/>
              <a:t>Otherwise the end result depends on the thread ID and the assignment of tasks to the threads</a:t>
            </a:r>
          </a:p>
        </p:txBody>
      </p:sp>
    </p:spTree>
    <p:extLst>
      <p:ext uri="{BB962C8B-B14F-4D97-AF65-F5344CB8AC3E}">
        <p14:creationId xmlns:p14="http://schemas.microsoft.com/office/powerpoint/2010/main" val="337807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Parallelism</a:t>
            </a:r>
            <a:endParaRPr lang="en-US" dirty="0"/>
          </a:p>
        </p:txBody>
      </p:sp>
      <p:sp>
        <p:nvSpPr>
          <p:cNvPr id="3" name="Content Placeholder 2"/>
          <p:cNvSpPr>
            <a:spLocks noGrp="1"/>
          </p:cNvSpPr>
          <p:nvPr>
            <p:ph idx="1"/>
          </p:nvPr>
        </p:nvSpPr>
        <p:spPr/>
        <p:txBody>
          <a:bodyPr/>
          <a:lstStyle/>
          <a:p>
            <a:r>
              <a:rPr lang="en-US" dirty="0"/>
              <a:t>Use multiple processing agents</a:t>
            </a:r>
          </a:p>
          <a:p>
            <a:pPr lvl="1"/>
            <a:r>
              <a:rPr lang="en-US" dirty="0"/>
              <a:t>Goal is to decrease wall time (total CPU time may increase)</a:t>
            </a:r>
          </a:p>
          <a:p>
            <a:r>
              <a:rPr lang="en-US" dirty="0"/>
              <a:t>Flavors (Single/Multiple/Instruction/Data)</a:t>
            </a:r>
          </a:p>
          <a:p>
            <a:pPr lvl="1"/>
            <a:r>
              <a:rPr lang="en-US" dirty="0"/>
              <a:t>SIMD</a:t>
            </a:r>
          </a:p>
          <a:p>
            <a:pPr lvl="2"/>
            <a:r>
              <a:rPr lang="en-US" dirty="0"/>
              <a:t>Several processing units perform same operation on multiple data</a:t>
            </a:r>
          </a:p>
          <a:p>
            <a:pPr lvl="1"/>
            <a:r>
              <a:rPr lang="en-US" dirty="0"/>
              <a:t>MISD</a:t>
            </a:r>
          </a:p>
          <a:p>
            <a:pPr lvl="2"/>
            <a:r>
              <a:rPr lang="en-US" dirty="0"/>
              <a:t>Several processing units perform different operations on the same data</a:t>
            </a:r>
          </a:p>
          <a:p>
            <a:pPr lvl="1"/>
            <a:r>
              <a:rPr lang="en-US" dirty="0"/>
              <a:t>MIMD</a:t>
            </a:r>
          </a:p>
          <a:p>
            <a:pPr lvl="2"/>
            <a:r>
              <a:rPr lang="en-US" dirty="0"/>
              <a:t>Several processing units perform different operations on multiple data</a:t>
            </a:r>
          </a:p>
          <a:p>
            <a:pPr lvl="2"/>
            <a:endParaRPr lang="en-US" dirty="0"/>
          </a:p>
          <a:p>
            <a:pPr lvl="1"/>
            <a:endParaRPr lang="en-US" dirty="0"/>
          </a:p>
          <a:p>
            <a:pPr lvl="1"/>
            <a:endParaRPr lang="en-US" dirty="0"/>
          </a:p>
        </p:txBody>
      </p:sp>
      <p:sp>
        <p:nvSpPr>
          <p:cNvPr id="4" name="Rounded Rectangular Callout 3"/>
          <p:cNvSpPr/>
          <p:nvPr/>
        </p:nvSpPr>
        <p:spPr>
          <a:xfrm>
            <a:off x="7643044" y="2047165"/>
            <a:ext cx="3907511" cy="716199"/>
          </a:xfrm>
          <a:prstGeom prst="wedgeRoundRectCallout">
            <a:avLst>
              <a:gd name="adj1" fmla="val -55931"/>
              <a:gd name="adj2" fmla="val 11936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SIMD is often the one of interest: same code to apply on a lot of  data</a:t>
            </a:r>
          </a:p>
        </p:txBody>
      </p:sp>
    </p:spTree>
    <p:extLst>
      <p:ext uri="{BB962C8B-B14F-4D97-AF65-F5344CB8AC3E}">
        <p14:creationId xmlns:p14="http://schemas.microsoft.com/office/powerpoint/2010/main" val="116339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Non-trivial examples</a:t>
            </a:r>
          </a:p>
        </p:txBody>
      </p:sp>
      <p:sp>
        <p:nvSpPr>
          <p:cNvPr id="6" name="Text Placeholder 5">
            <a:extLst>
              <a:ext uri="{FF2B5EF4-FFF2-40B4-BE49-F238E27FC236}">
                <a16:creationId xmlns:a16="http://schemas.microsoft.com/office/drawing/2014/main" id="{1CC2090E-9F34-471B-98C0-BBE428B594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3677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backward tracing (1/3)</a:t>
            </a:r>
          </a:p>
        </p:txBody>
      </p:sp>
      <p:sp>
        <p:nvSpPr>
          <p:cNvPr id="5" name="Rectangle 4"/>
          <p:cNvSpPr/>
          <p:nvPr/>
        </p:nvSpPr>
        <p:spPr>
          <a:xfrm>
            <a:off x="6245950" y="1618054"/>
            <a:ext cx="4460045" cy="1323439"/>
          </a:xfrm>
          <a:prstGeom prst="rect">
            <a:avLst/>
          </a:prstGeom>
          <a:ln>
            <a:solidFill>
              <a:schemeClr val="dk1"/>
            </a:solidFill>
          </a:ln>
        </p:spPr>
        <p:txBody>
          <a:bodyPr wrap="square">
            <a:spAutoFit/>
          </a:bodyPr>
          <a:lstStyle/>
          <a:p>
            <a:r>
              <a:rPr lang="en-US" sz="1000" b="1" dirty="0">
                <a:latin typeface="Courier New" pitchFamily="49" charset="0"/>
                <a:cs typeface="Courier New" pitchFamily="49" charset="0"/>
              </a:rPr>
              <a:t>void Main::run() {</a:t>
            </a:r>
          </a:p>
          <a:p>
            <a:r>
              <a:rPr lang="en-US" sz="1000" b="1" dirty="0">
                <a:latin typeface="Courier New" pitchFamily="49" charset="0"/>
                <a:cs typeface="Courier New" pitchFamily="49" charset="0"/>
              </a:rPr>
              <a:t>    typedef </a:t>
            </a:r>
            <a:r>
              <a:rPr lang="en-US" sz="1000" b="1" dirty="0" err="1">
                <a:latin typeface="Courier New" pitchFamily="49" charset="0"/>
                <a:cs typeface="Courier New" pitchFamily="49" charset="0"/>
              </a:rPr>
              <a:t>CellAnnotation</a:t>
            </a:r>
            <a:r>
              <a:rPr lang="en-US" sz="1000" b="1" dirty="0">
                <a:latin typeface="Courier New" pitchFamily="49" charset="0"/>
                <a:cs typeface="Courier New" pitchFamily="49" charset="0"/>
              </a:rPr>
              <a:t>&lt;uint8_t&gt; CID2Mark;</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NL::</a:t>
            </a:r>
            <a:r>
              <a:rPr lang="en-US" sz="1000" b="1" dirty="0" err="1">
                <a:latin typeface="Courier New" pitchFamily="49" charset="0"/>
                <a:cs typeface="Courier New" pitchFamily="49" charset="0"/>
              </a:rPr>
              <a:t>Netplus</a:t>
            </a:r>
            <a:r>
              <a:rPr lang="en-US" sz="1000" b="1" dirty="0">
                <a:latin typeface="Courier New" pitchFamily="49" charset="0"/>
                <a:cs typeface="Courier New" pitchFamily="49" charset="0"/>
              </a:rPr>
              <a:t>&amp; </a:t>
            </a:r>
            <a:r>
              <a:rPr lang="en-US" sz="1000" b="1" dirty="0" err="1">
                <a:latin typeface="Courier New" pitchFamily="49" charset="0"/>
                <a:cs typeface="Courier New" pitchFamily="49" charset="0"/>
              </a:rPr>
              <a:t>nl</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getNetlist</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CID2Mark cid2mark(</a:t>
            </a:r>
            <a:r>
              <a:rPr lang="en-US" sz="1000" b="1" dirty="0" err="1">
                <a:latin typeface="Courier New" pitchFamily="49" charset="0"/>
                <a:cs typeface="Courier New" pitchFamily="49" charset="0"/>
              </a:rPr>
              <a:t>nl</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_</a:t>
            </a:r>
            <a:r>
              <a:rPr lang="en-US" sz="1000" b="1" dirty="0" err="1">
                <a:latin typeface="Courier New" pitchFamily="49" charset="0"/>
                <a:cs typeface="Courier New" pitchFamily="49" charset="0"/>
              </a:rPr>
              <a:t>nl.applyFun</a:t>
            </a:r>
            <a:r>
              <a:rPr lang="en-US" sz="1000" b="1" dirty="0">
                <a:latin typeface="Courier New" pitchFamily="49" charset="0"/>
                <a:cs typeface="Courier New" pitchFamily="49" charset="0"/>
              </a:rPr>
              <a:t>(fun);</a:t>
            </a:r>
          </a:p>
          <a:p>
            <a:r>
              <a:rPr lang="en-US" sz="1000" b="1" dirty="0">
                <a:latin typeface="Courier New" pitchFamily="49" charset="0"/>
                <a:cs typeface="Courier New" pitchFamily="49" charset="0"/>
              </a:rPr>
              <a:t>}</a:t>
            </a:r>
          </a:p>
        </p:txBody>
      </p:sp>
      <p:sp>
        <p:nvSpPr>
          <p:cNvPr id="6" name="Rounded Rectangular Callout 3"/>
          <p:cNvSpPr/>
          <p:nvPr/>
        </p:nvSpPr>
        <p:spPr>
          <a:xfrm>
            <a:off x="6412869" y="3860527"/>
            <a:ext cx="1960727" cy="747255"/>
          </a:xfrm>
          <a:prstGeom prst="wedgeRoundRectCallout">
            <a:avLst>
              <a:gd name="adj1" fmla="val -159138"/>
              <a:gd name="adj2" fmla="val -9574"/>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Note: this guarantees only one thread will back trace a </a:t>
            </a:r>
            <a:r>
              <a:rPr lang="en-US" sz="1400" dirty="0" err="1"/>
              <a:t>CellID</a:t>
            </a:r>
            <a:endParaRPr lang="en-US" sz="1400" dirty="0">
              <a:solidFill>
                <a:schemeClr val="lt1"/>
              </a:solidFill>
            </a:endParaRPr>
          </a:p>
        </p:txBody>
      </p:sp>
      <p:sp>
        <p:nvSpPr>
          <p:cNvPr id="9" name="Rounded Rectangular Callout 3"/>
          <p:cNvSpPr/>
          <p:nvPr/>
        </p:nvSpPr>
        <p:spPr>
          <a:xfrm>
            <a:off x="8060673" y="4859111"/>
            <a:ext cx="2053027" cy="747255"/>
          </a:xfrm>
          <a:prstGeom prst="wedgeRoundRectCallout">
            <a:avLst>
              <a:gd name="adj1" fmla="val -51444"/>
              <a:gd name="adj2" fmla="val -8124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It is not mandatory: we can allow redundant computations</a:t>
            </a:r>
            <a:endParaRPr lang="en-US" sz="1400" dirty="0">
              <a:solidFill>
                <a:schemeClr val="lt1"/>
              </a:solidFill>
            </a:endParaRPr>
          </a:p>
        </p:txBody>
      </p:sp>
      <p:sp>
        <p:nvSpPr>
          <p:cNvPr id="7" name="Rectangle 6">
            <a:extLst>
              <a:ext uri="{FF2B5EF4-FFF2-40B4-BE49-F238E27FC236}">
                <a16:creationId xmlns:a16="http://schemas.microsoft.com/office/drawing/2014/main" id="{A54F048B-4CA6-4B5A-A56A-3768FE7C4995}"/>
              </a:ext>
            </a:extLst>
          </p:cNvPr>
          <p:cNvSpPr/>
          <p:nvPr/>
        </p:nvSpPr>
        <p:spPr>
          <a:xfrm>
            <a:off x="456554" y="1606867"/>
            <a:ext cx="5693371" cy="3785652"/>
          </a:xfrm>
          <a:prstGeom prst="rect">
            <a:avLst/>
          </a:prstGeom>
          <a:ln>
            <a:solidFill>
              <a:schemeClr val="dk1"/>
            </a:solidFill>
          </a:ln>
        </p:spPr>
        <p:txBody>
          <a:bodyPr wrap="square">
            <a:spAutoFit/>
          </a:bodyPr>
          <a:lstStyle/>
          <a:p>
            <a:r>
              <a:rPr lang="en-US" sz="1000" b="1" dirty="0">
                <a:latin typeface="Courier New" pitchFamily="49" charset="0"/>
                <a:cs typeface="Courier New" pitchFamily="49" charset="0"/>
              </a:rPr>
              <a:t>auto fun = [&amp;](</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if (!</a:t>
            </a:r>
            <a:r>
              <a:rPr lang="en-US" sz="1000" b="1" dirty="0" err="1">
                <a:latin typeface="Courier New" pitchFamily="49" charset="0"/>
                <a:cs typeface="Courier New" pitchFamily="49" charset="0"/>
              </a:rPr>
              <a:t>isStartPointForTraceTFI</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 return;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vector&lt;</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&gt; queue;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while (!</a:t>
            </a:r>
            <a:r>
              <a:rPr lang="en-US" sz="1000" b="1" dirty="0" err="1">
                <a:latin typeface="Courier New" pitchFamily="49" charset="0"/>
                <a:cs typeface="Courier New" pitchFamily="49" charset="0"/>
              </a:rPr>
              <a:t>queue.empty</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queue.back</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queue.pop_back</a:t>
            </a:r>
            <a:r>
              <a:rPr lang="en-US" sz="1000" b="1" dirty="0">
                <a:latin typeface="Courier New" pitchFamily="49" charset="0"/>
                <a:cs typeface="Courier New" pitchFamily="49" charset="0"/>
              </a:rPr>
              <a:t>();</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 Thread sync</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tbb</a:t>
            </a:r>
            <a:r>
              <a:rPr lang="en-US" sz="1000" b="1" dirty="0">
                <a:latin typeface="Courier New" pitchFamily="49" charset="0"/>
                <a:cs typeface="Courier New" pitchFamily="49" charset="0"/>
              </a:rPr>
              <a:t>::atomic&lt;uint8_t&gt;&amp; ref = cid2mark.atomicGetRef(</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 Atomic read</a:t>
            </a:r>
          </a:p>
          <a:p>
            <a:r>
              <a:rPr lang="en-US" sz="1000" b="1" dirty="0">
                <a:latin typeface="Courier New" pitchFamily="49" charset="0"/>
                <a:cs typeface="Courier New" pitchFamily="49" charset="0"/>
              </a:rPr>
              <a:t>        uint8_t </a:t>
            </a:r>
            <a:r>
              <a:rPr lang="en-US" sz="1000" b="1" dirty="0" err="1">
                <a:latin typeface="Courier New" pitchFamily="49" charset="0"/>
                <a:cs typeface="Courier New" pitchFamily="49" charset="0"/>
              </a:rPr>
              <a:t>newMark</a:t>
            </a:r>
            <a:r>
              <a:rPr lang="en-US" sz="1000" b="1" dirty="0">
                <a:latin typeface="Courier New" pitchFamily="49" charset="0"/>
                <a:cs typeface="Courier New" pitchFamily="49" charset="0"/>
              </a:rPr>
              <a:t> = (ref | VISITED);</a:t>
            </a:r>
          </a:p>
          <a:p>
            <a:r>
              <a:rPr lang="en-US" sz="1000" b="1" dirty="0">
                <a:latin typeface="Courier New" pitchFamily="49" charset="0"/>
                <a:cs typeface="Courier New" pitchFamily="49" charset="0"/>
              </a:rPr>
              <a:t>        // Atomic swap</a:t>
            </a:r>
          </a:p>
          <a:p>
            <a:r>
              <a:rPr lang="en-US" sz="1000" b="1" dirty="0">
                <a:latin typeface="Courier New" pitchFamily="49" charset="0"/>
                <a:cs typeface="Courier New" pitchFamily="49" charset="0"/>
              </a:rPr>
              <a:t>        uint8_t </a:t>
            </a:r>
            <a:r>
              <a:rPr lang="en-US" sz="1000" b="1" dirty="0" err="1">
                <a:latin typeface="Courier New" pitchFamily="49" charset="0"/>
                <a:cs typeface="Courier New" pitchFamily="49" charset="0"/>
              </a:rPr>
              <a:t>oldMark</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ref.fetch_and_store</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newMark</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if (</a:t>
            </a:r>
            <a:r>
              <a:rPr lang="en-US" sz="1000" b="1" dirty="0" err="1">
                <a:latin typeface="Courier New" pitchFamily="49" charset="0"/>
                <a:cs typeface="Courier New" pitchFamily="49" charset="0"/>
              </a:rPr>
              <a:t>oldMark</a:t>
            </a:r>
            <a:r>
              <a:rPr lang="en-US" sz="1000" b="1" dirty="0">
                <a:latin typeface="Courier New" pitchFamily="49" charset="0"/>
                <a:cs typeface="Courier New" pitchFamily="49" charset="0"/>
              </a:rPr>
              <a:t> &amp; VISITED) { </a:t>
            </a:r>
          </a:p>
          <a:p>
            <a:r>
              <a:rPr lang="en-US" sz="1000" b="1" dirty="0">
                <a:latin typeface="Courier New" pitchFamily="49" charset="0"/>
                <a:cs typeface="Courier New" pitchFamily="49" charset="0"/>
              </a:rPr>
              <a:t>            // Another thread already went there</a:t>
            </a:r>
          </a:p>
          <a:p>
            <a:r>
              <a:rPr lang="en-US" sz="1000" b="1" dirty="0">
                <a:latin typeface="Courier New" pitchFamily="49" charset="0"/>
                <a:cs typeface="Courier New" pitchFamily="49" charset="0"/>
              </a:rPr>
              <a:t>            continue;</a:t>
            </a:r>
          </a:p>
          <a:p>
            <a:r>
              <a:rPr lang="en-US" sz="1000" b="1" dirty="0">
                <a:latin typeface="Courier New" pitchFamily="49" charset="0"/>
                <a:cs typeface="Courier New" pitchFamily="49" charset="0"/>
              </a:rPr>
              <a:t>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const Cell&amp; cell = *</a:t>
            </a:r>
            <a:r>
              <a:rPr lang="en-US" sz="1000" b="1" dirty="0" err="1">
                <a:latin typeface="Courier New" pitchFamily="49" charset="0"/>
                <a:cs typeface="Courier New" pitchFamily="49" charset="0"/>
              </a:rPr>
              <a:t>nl.getCell</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queue.insert</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queue.end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cell.beginFanin</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cell.endFanin</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a:t>
            </a:r>
          </a:p>
        </p:txBody>
      </p:sp>
    </p:spTree>
    <p:extLst>
      <p:ext uri="{BB962C8B-B14F-4D97-AF65-F5344CB8AC3E}">
        <p14:creationId xmlns:p14="http://schemas.microsoft.com/office/powerpoint/2010/main" val="181666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67C6A1-2968-43BA-860D-BFF23852873F}"/>
              </a:ext>
            </a:extLst>
          </p:cNvPr>
          <p:cNvSpPr>
            <a:spLocks noGrp="1"/>
          </p:cNvSpPr>
          <p:nvPr>
            <p:ph type="title"/>
          </p:nvPr>
        </p:nvSpPr>
        <p:spPr/>
        <p:txBody>
          <a:bodyPr/>
          <a:lstStyle/>
          <a:p>
            <a:r>
              <a:rPr lang="en-US" dirty="0"/>
              <a:t>Example: backward tracing (2/3)</a:t>
            </a:r>
          </a:p>
        </p:txBody>
      </p:sp>
      <p:sp>
        <p:nvSpPr>
          <p:cNvPr id="11" name="Text Placeholder 10">
            <a:extLst>
              <a:ext uri="{FF2B5EF4-FFF2-40B4-BE49-F238E27FC236}">
                <a16:creationId xmlns:a16="http://schemas.microsoft.com/office/drawing/2014/main" id="{FC6B573E-4B96-4092-A4CF-19F7E2A92575}"/>
              </a:ext>
            </a:extLst>
          </p:cNvPr>
          <p:cNvSpPr>
            <a:spLocks noGrp="1"/>
          </p:cNvSpPr>
          <p:nvPr>
            <p:ph type="body" sz="quarter" idx="12"/>
          </p:nvPr>
        </p:nvSpPr>
        <p:spPr/>
        <p:txBody>
          <a:bodyPr/>
          <a:lstStyle/>
          <a:p>
            <a:r>
              <a:rPr lang="en-US" dirty="0"/>
              <a:t>Does that algorithm scale?</a:t>
            </a:r>
          </a:p>
        </p:txBody>
      </p:sp>
      <p:sp>
        <p:nvSpPr>
          <p:cNvPr id="12" name="Rectangle 11">
            <a:extLst>
              <a:ext uri="{FF2B5EF4-FFF2-40B4-BE49-F238E27FC236}">
                <a16:creationId xmlns:a16="http://schemas.microsoft.com/office/drawing/2014/main" id="{28E59F5B-3BCB-45F1-91F3-1DE700548AE9}"/>
              </a:ext>
            </a:extLst>
          </p:cNvPr>
          <p:cNvSpPr/>
          <p:nvPr/>
        </p:nvSpPr>
        <p:spPr>
          <a:xfrm>
            <a:off x="456554" y="1606867"/>
            <a:ext cx="5693371" cy="3785652"/>
          </a:xfrm>
          <a:prstGeom prst="rect">
            <a:avLst/>
          </a:prstGeom>
          <a:ln>
            <a:solidFill>
              <a:schemeClr val="dk1"/>
            </a:solidFill>
          </a:ln>
        </p:spPr>
        <p:txBody>
          <a:bodyPr wrap="square">
            <a:spAutoFit/>
          </a:bodyPr>
          <a:lstStyle/>
          <a:p>
            <a:r>
              <a:rPr lang="en-US" sz="1000" b="1" dirty="0">
                <a:latin typeface="Courier New" pitchFamily="49" charset="0"/>
                <a:cs typeface="Courier New" pitchFamily="49" charset="0"/>
              </a:rPr>
              <a:t>auto fun = [&amp;](</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if (!</a:t>
            </a:r>
            <a:r>
              <a:rPr lang="en-US" sz="1000" b="1" dirty="0" err="1">
                <a:latin typeface="Courier New" pitchFamily="49" charset="0"/>
                <a:cs typeface="Courier New" pitchFamily="49" charset="0"/>
              </a:rPr>
              <a:t>isStartPointForTraceTFI</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 return;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vector&lt;</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&gt; queue;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while (!</a:t>
            </a:r>
            <a:r>
              <a:rPr lang="en-US" sz="1000" b="1" dirty="0" err="1">
                <a:latin typeface="Courier New" pitchFamily="49" charset="0"/>
                <a:cs typeface="Courier New" pitchFamily="49" charset="0"/>
              </a:rPr>
              <a:t>queue.empty</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queue.back</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queue.pop_back</a:t>
            </a:r>
            <a:r>
              <a:rPr lang="en-US" sz="1000" b="1" dirty="0">
                <a:latin typeface="Courier New" pitchFamily="49" charset="0"/>
                <a:cs typeface="Courier New" pitchFamily="49" charset="0"/>
              </a:rPr>
              <a:t>();</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 Thread sync</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tbb</a:t>
            </a:r>
            <a:r>
              <a:rPr lang="en-US" sz="1000" b="1" dirty="0">
                <a:latin typeface="Courier New" pitchFamily="49" charset="0"/>
                <a:cs typeface="Courier New" pitchFamily="49" charset="0"/>
              </a:rPr>
              <a:t>::atomic&lt;uint8_t&gt;&amp; ref = cid2mark.atomicGetRef(</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 Atomic read</a:t>
            </a:r>
          </a:p>
          <a:p>
            <a:r>
              <a:rPr lang="en-US" sz="1000" b="1" dirty="0">
                <a:latin typeface="Courier New" pitchFamily="49" charset="0"/>
                <a:cs typeface="Courier New" pitchFamily="49" charset="0"/>
              </a:rPr>
              <a:t>        uint8_t </a:t>
            </a:r>
            <a:r>
              <a:rPr lang="en-US" sz="1000" b="1" dirty="0" err="1">
                <a:latin typeface="Courier New" pitchFamily="49" charset="0"/>
                <a:cs typeface="Courier New" pitchFamily="49" charset="0"/>
              </a:rPr>
              <a:t>newMark</a:t>
            </a:r>
            <a:r>
              <a:rPr lang="en-US" sz="1000" b="1" dirty="0">
                <a:latin typeface="Courier New" pitchFamily="49" charset="0"/>
                <a:cs typeface="Courier New" pitchFamily="49" charset="0"/>
              </a:rPr>
              <a:t> = (ref | VISITED);</a:t>
            </a:r>
          </a:p>
          <a:p>
            <a:r>
              <a:rPr lang="en-US" sz="1000" b="1" dirty="0">
                <a:latin typeface="Courier New" pitchFamily="49" charset="0"/>
                <a:cs typeface="Courier New" pitchFamily="49" charset="0"/>
              </a:rPr>
              <a:t>        // Atomic swap</a:t>
            </a:r>
          </a:p>
          <a:p>
            <a:r>
              <a:rPr lang="en-US" sz="1000" b="1" dirty="0">
                <a:latin typeface="Courier New" pitchFamily="49" charset="0"/>
                <a:cs typeface="Courier New" pitchFamily="49" charset="0"/>
              </a:rPr>
              <a:t>        uint8_t </a:t>
            </a:r>
            <a:r>
              <a:rPr lang="en-US" sz="1000" b="1" dirty="0" err="1">
                <a:latin typeface="Courier New" pitchFamily="49" charset="0"/>
                <a:cs typeface="Courier New" pitchFamily="49" charset="0"/>
              </a:rPr>
              <a:t>oldMark</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ref.fetch_and_store</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newMark</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if (</a:t>
            </a:r>
            <a:r>
              <a:rPr lang="en-US" sz="1000" b="1" dirty="0" err="1">
                <a:latin typeface="Courier New" pitchFamily="49" charset="0"/>
                <a:cs typeface="Courier New" pitchFamily="49" charset="0"/>
              </a:rPr>
              <a:t>oldMark</a:t>
            </a:r>
            <a:r>
              <a:rPr lang="en-US" sz="1000" b="1" dirty="0">
                <a:latin typeface="Courier New" pitchFamily="49" charset="0"/>
                <a:cs typeface="Courier New" pitchFamily="49" charset="0"/>
              </a:rPr>
              <a:t> &amp; VISITED) { </a:t>
            </a:r>
          </a:p>
          <a:p>
            <a:r>
              <a:rPr lang="en-US" sz="1000" b="1" dirty="0">
                <a:latin typeface="Courier New" pitchFamily="49" charset="0"/>
                <a:cs typeface="Courier New" pitchFamily="49" charset="0"/>
              </a:rPr>
              <a:t>            // Another thread already went there</a:t>
            </a:r>
          </a:p>
          <a:p>
            <a:r>
              <a:rPr lang="en-US" sz="1000" b="1" dirty="0">
                <a:latin typeface="Courier New" pitchFamily="49" charset="0"/>
                <a:cs typeface="Courier New" pitchFamily="49" charset="0"/>
              </a:rPr>
              <a:t>            continue;</a:t>
            </a:r>
          </a:p>
          <a:p>
            <a:r>
              <a:rPr lang="en-US" sz="1000" b="1" dirty="0">
                <a:latin typeface="Courier New" pitchFamily="49" charset="0"/>
                <a:cs typeface="Courier New" pitchFamily="49" charset="0"/>
              </a:rPr>
              <a:t>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const Cell&amp; cell = *</a:t>
            </a:r>
            <a:r>
              <a:rPr lang="en-US" sz="1000" b="1" dirty="0" err="1">
                <a:latin typeface="Courier New" pitchFamily="49" charset="0"/>
                <a:cs typeface="Courier New" pitchFamily="49" charset="0"/>
              </a:rPr>
              <a:t>nl.getCell</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queue.insert</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queue.end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cell.beginFanin</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cell.endFanin</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a:t>
            </a:r>
          </a:p>
        </p:txBody>
      </p:sp>
      <p:sp>
        <p:nvSpPr>
          <p:cNvPr id="13" name="Isosceles Triangle 12">
            <a:extLst>
              <a:ext uri="{FF2B5EF4-FFF2-40B4-BE49-F238E27FC236}">
                <a16:creationId xmlns:a16="http://schemas.microsoft.com/office/drawing/2014/main" id="{F6EC4F72-E137-4173-9764-0B07C7CC12B5}"/>
              </a:ext>
            </a:extLst>
          </p:cNvPr>
          <p:cNvSpPr/>
          <p:nvPr/>
        </p:nvSpPr>
        <p:spPr>
          <a:xfrm>
            <a:off x="6912920" y="2226371"/>
            <a:ext cx="3324225" cy="2983803"/>
          </a:xfrm>
          <a:prstGeom prst="triangle">
            <a:avLst/>
          </a:prstGeom>
          <a:pattFill prst="lgConfetti">
            <a:fgClr>
              <a:schemeClr val="tx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a:p>
        </p:txBody>
      </p:sp>
      <p:grpSp>
        <p:nvGrpSpPr>
          <p:cNvPr id="39" name="Group 38">
            <a:extLst>
              <a:ext uri="{FF2B5EF4-FFF2-40B4-BE49-F238E27FC236}">
                <a16:creationId xmlns:a16="http://schemas.microsoft.com/office/drawing/2014/main" id="{87331CC9-A1E4-4E0D-8979-3514F89F934A}"/>
              </a:ext>
            </a:extLst>
          </p:cNvPr>
          <p:cNvGrpSpPr/>
          <p:nvPr/>
        </p:nvGrpSpPr>
        <p:grpSpPr>
          <a:xfrm>
            <a:off x="7235222" y="1781175"/>
            <a:ext cx="1339811" cy="445196"/>
            <a:chOff x="7235222" y="1781175"/>
            <a:chExt cx="1339811" cy="445196"/>
          </a:xfrm>
        </p:grpSpPr>
        <p:cxnSp>
          <p:nvCxnSpPr>
            <p:cNvPr id="15" name="Straight Arrow Connector 14">
              <a:extLst>
                <a:ext uri="{FF2B5EF4-FFF2-40B4-BE49-F238E27FC236}">
                  <a16:creationId xmlns:a16="http://schemas.microsoft.com/office/drawing/2014/main" id="{5A4DB239-1D77-4373-A2D1-3F9A9CF47252}"/>
                </a:ext>
              </a:extLst>
            </p:cNvPr>
            <p:cNvCxnSpPr>
              <a:cxnSpLocks/>
              <a:stCxn id="23" idx="3"/>
              <a:endCxn id="13" idx="0"/>
            </p:cNvCxnSpPr>
            <p:nvPr/>
          </p:nvCxnSpPr>
          <p:spPr>
            <a:xfrm>
              <a:off x="8032235" y="1981230"/>
              <a:ext cx="542798" cy="245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A252AA0-7A2C-4202-928C-6BC5197C4834}"/>
                </a:ext>
              </a:extLst>
            </p:cNvPr>
            <p:cNvSpPr txBox="1"/>
            <p:nvPr/>
          </p:nvSpPr>
          <p:spPr>
            <a:xfrm>
              <a:off x="7235222" y="1781175"/>
              <a:ext cx="797013" cy="400110"/>
            </a:xfrm>
            <a:prstGeom prst="rect">
              <a:avLst/>
            </a:prstGeom>
            <a:noFill/>
          </p:spPr>
          <p:txBody>
            <a:bodyPr wrap="none" rtlCol="0">
              <a:spAutoFit/>
            </a:bodyPr>
            <a:lstStyle/>
            <a:p>
              <a:pPr algn="l"/>
              <a:r>
                <a:rPr lang="en-US" sz="2000" dirty="0"/>
                <a:t>task1</a:t>
              </a:r>
            </a:p>
          </p:txBody>
        </p:sp>
      </p:grpSp>
      <p:grpSp>
        <p:nvGrpSpPr>
          <p:cNvPr id="40" name="Group 39">
            <a:extLst>
              <a:ext uri="{FF2B5EF4-FFF2-40B4-BE49-F238E27FC236}">
                <a16:creationId xmlns:a16="http://schemas.microsoft.com/office/drawing/2014/main" id="{463440A8-283B-42B1-A1DC-56E8AF47DC3C}"/>
              </a:ext>
            </a:extLst>
          </p:cNvPr>
          <p:cNvGrpSpPr/>
          <p:nvPr/>
        </p:nvGrpSpPr>
        <p:grpSpPr>
          <a:xfrm>
            <a:off x="6438209" y="5210174"/>
            <a:ext cx="4052143" cy="698848"/>
            <a:chOff x="6438209" y="5210174"/>
            <a:chExt cx="4052143" cy="698848"/>
          </a:xfrm>
        </p:grpSpPr>
        <p:sp>
          <p:nvSpPr>
            <p:cNvPr id="24" name="TextBox 23">
              <a:extLst>
                <a:ext uri="{FF2B5EF4-FFF2-40B4-BE49-F238E27FC236}">
                  <a16:creationId xmlns:a16="http://schemas.microsoft.com/office/drawing/2014/main" id="{D87099C6-2709-4634-A50D-15D1892A8420}"/>
                </a:ext>
              </a:extLst>
            </p:cNvPr>
            <p:cNvSpPr txBox="1"/>
            <p:nvPr/>
          </p:nvSpPr>
          <p:spPr>
            <a:xfrm>
              <a:off x="6438209" y="5508912"/>
              <a:ext cx="797013" cy="400110"/>
            </a:xfrm>
            <a:prstGeom prst="rect">
              <a:avLst/>
            </a:prstGeom>
            <a:noFill/>
          </p:spPr>
          <p:txBody>
            <a:bodyPr wrap="none" rtlCol="0">
              <a:spAutoFit/>
            </a:bodyPr>
            <a:lstStyle/>
            <a:p>
              <a:pPr algn="l"/>
              <a:r>
                <a:rPr lang="en-US" sz="2000" dirty="0"/>
                <a:t>task2</a:t>
              </a:r>
            </a:p>
          </p:txBody>
        </p:sp>
        <p:cxnSp>
          <p:nvCxnSpPr>
            <p:cNvPr id="25" name="Straight Arrow Connector 24">
              <a:extLst>
                <a:ext uri="{FF2B5EF4-FFF2-40B4-BE49-F238E27FC236}">
                  <a16:creationId xmlns:a16="http://schemas.microsoft.com/office/drawing/2014/main" id="{A3DB413B-5897-4383-8BA1-77BCA8AF35EB}"/>
                </a:ext>
              </a:extLst>
            </p:cNvPr>
            <p:cNvCxnSpPr>
              <a:cxnSpLocks/>
              <a:stCxn id="24" idx="0"/>
            </p:cNvCxnSpPr>
            <p:nvPr/>
          </p:nvCxnSpPr>
          <p:spPr>
            <a:xfrm flipV="1">
              <a:off x="6836716" y="5210174"/>
              <a:ext cx="157163" cy="2987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666A7EE-F507-4BC8-B492-FCAFE3521C77}"/>
                </a:ext>
              </a:extLst>
            </p:cNvPr>
            <p:cNvSpPr txBox="1"/>
            <p:nvPr/>
          </p:nvSpPr>
          <p:spPr>
            <a:xfrm>
              <a:off x="7312989" y="5508912"/>
              <a:ext cx="797013" cy="400110"/>
            </a:xfrm>
            <a:prstGeom prst="rect">
              <a:avLst/>
            </a:prstGeom>
            <a:noFill/>
          </p:spPr>
          <p:txBody>
            <a:bodyPr wrap="none" rtlCol="0">
              <a:spAutoFit/>
            </a:bodyPr>
            <a:lstStyle/>
            <a:p>
              <a:pPr algn="l"/>
              <a:r>
                <a:rPr lang="en-US" sz="2000" dirty="0"/>
                <a:t>task3</a:t>
              </a:r>
            </a:p>
          </p:txBody>
        </p:sp>
        <p:cxnSp>
          <p:nvCxnSpPr>
            <p:cNvPr id="29" name="Straight Arrow Connector 28">
              <a:extLst>
                <a:ext uri="{FF2B5EF4-FFF2-40B4-BE49-F238E27FC236}">
                  <a16:creationId xmlns:a16="http://schemas.microsoft.com/office/drawing/2014/main" id="{A6AF53C2-005D-4081-90A8-2A4A9EA1B044}"/>
                </a:ext>
              </a:extLst>
            </p:cNvPr>
            <p:cNvCxnSpPr>
              <a:cxnSpLocks/>
              <a:stCxn id="28" idx="0"/>
            </p:cNvCxnSpPr>
            <p:nvPr/>
          </p:nvCxnSpPr>
          <p:spPr>
            <a:xfrm flipV="1">
              <a:off x="7711496" y="5210174"/>
              <a:ext cx="157163" cy="2987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D796892-48B5-4F40-8EE8-BCF5661C9F83}"/>
                </a:ext>
              </a:extLst>
            </p:cNvPr>
            <p:cNvSpPr txBox="1"/>
            <p:nvPr/>
          </p:nvSpPr>
          <p:spPr>
            <a:xfrm>
              <a:off x="9622807" y="5508912"/>
              <a:ext cx="867545" cy="400110"/>
            </a:xfrm>
            <a:prstGeom prst="rect">
              <a:avLst/>
            </a:prstGeom>
            <a:noFill/>
          </p:spPr>
          <p:txBody>
            <a:bodyPr wrap="none" rtlCol="0">
              <a:spAutoFit/>
            </a:bodyPr>
            <a:lstStyle/>
            <a:p>
              <a:pPr algn="l"/>
              <a:r>
                <a:rPr lang="en-US" sz="2000" dirty="0"/>
                <a:t>task n</a:t>
              </a:r>
            </a:p>
          </p:txBody>
        </p:sp>
        <p:cxnSp>
          <p:nvCxnSpPr>
            <p:cNvPr id="31" name="Straight Arrow Connector 30">
              <a:extLst>
                <a:ext uri="{FF2B5EF4-FFF2-40B4-BE49-F238E27FC236}">
                  <a16:creationId xmlns:a16="http://schemas.microsoft.com/office/drawing/2014/main" id="{DECB2C0B-53A7-4A73-911C-80C70D12ED5C}"/>
                </a:ext>
              </a:extLst>
            </p:cNvPr>
            <p:cNvCxnSpPr>
              <a:cxnSpLocks/>
              <a:stCxn id="30" idx="0"/>
            </p:cNvCxnSpPr>
            <p:nvPr/>
          </p:nvCxnSpPr>
          <p:spPr>
            <a:xfrm flipV="1">
              <a:off x="10056580" y="5210174"/>
              <a:ext cx="121897" cy="2987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DB7CD14-55C9-4547-8F40-45C99FE58A0E}"/>
                </a:ext>
              </a:extLst>
            </p:cNvPr>
            <p:cNvSpPr txBox="1"/>
            <p:nvPr/>
          </p:nvSpPr>
          <p:spPr>
            <a:xfrm>
              <a:off x="8940318" y="5420996"/>
              <a:ext cx="441146" cy="400110"/>
            </a:xfrm>
            <a:prstGeom prst="rect">
              <a:avLst/>
            </a:prstGeom>
            <a:noFill/>
          </p:spPr>
          <p:txBody>
            <a:bodyPr wrap="none" rtlCol="0">
              <a:spAutoFit/>
            </a:bodyPr>
            <a:lstStyle/>
            <a:p>
              <a:pPr algn="l"/>
              <a:r>
                <a:rPr lang="en-US" sz="2000" dirty="0"/>
                <a:t>…</a:t>
              </a:r>
            </a:p>
          </p:txBody>
        </p:sp>
        <p:sp>
          <p:nvSpPr>
            <p:cNvPr id="33" name="TextBox 32">
              <a:extLst>
                <a:ext uri="{FF2B5EF4-FFF2-40B4-BE49-F238E27FC236}">
                  <a16:creationId xmlns:a16="http://schemas.microsoft.com/office/drawing/2014/main" id="{92A33C6A-6F7A-4565-84CF-B30E87BBA2FD}"/>
                </a:ext>
              </a:extLst>
            </p:cNvPr>
            <p:cNvSpPr txBox="1"/>
            <p:nvPr/>
          </p:nvSpPr>
          <p:spPr>
            <a:xfrm>
              <a:off x="8126653" y="5508912"/>
              <a:ext cx="797013" cy="400110"/>
            </a:xfrm>
            <a:prstGeom prst="rect">
              <a:avLst/>
            </a:prstGeom>
            <a:noFill/>
          </p:spPr>
          <p:txBody>
            <a:bodyPr wrap="none" rtlCol="0">
              <a:spAutoFit/>
            </a:bodyPr>
            <a:lstStyle/>
            <a:p>
              <a:pPr algn="l"/>
              <a:r>
                <a:rPr lang="en-US" sz="2000" dirty="0"/>
                <a:t>task4</a:t>
              </a:r>
            </a:p>
          </p:txBody>
        </p:sp>
        <p:cxnSp>
          <p:nvCxnSpPr>
            <p:cNvPr id="34" name="Straight Arrow Connector 33">
              <a:extLst>
                <a:ext uri="{FF2B5EF4-FFF2-40B4-BE49-F238E27FC236}">
                  <a16:creationId xmlns:a16="http://schemas.microsoft.com/office/drawing/2014/main" id="{F3754434-C12C-439F-9B28-7ACD9ED82BBB}"/>
                </a:ext>
              </a:extLst>
            </p:cNvPr>
            <p:cNvCxnSpPr>
              <a:cxnSpLocks/>
              <a:stCxn id="33" idx="0"/>
            </p:cNvCxnSpPr>
            <p:nvPr/>
          </p:nvCxnSpPr>
          <p:spPr>
            <a:xfrm flipV="1">
              <a:off x="8525160" y="5210174"/>
              <a:ext cx="157163" cy="2987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Rounded Rectangular Callout 3">
            <a:extLst>
              <a:ext uri="{FF2B5EF4-FFF2-40B4-BE49-F238E27FC236}">
                <a16:creationId xmlns:a16="http://schemas.microsoft.com/office/drawing/2014/main" id="{FE8EACFD-D7DF-41A0-85B6-903A23CBF854}"/>
              </a:ext>
            </a:extLst>
          </p:cNvPr>
          <p:cNvSpPr/>
          <p:nvPr/>
        </p:nvSpPr>
        <p:spPr>
          <a:xfrm>
            <a:off x="8744769" y="1178758"/>
            <a:ext cx="2164167" cy="747255"/>
          </a:xfrm>
          <a:prstGeom prst="wedgeRoundRectCallout">
            <a:avLst>
              <a:gd name="adj1" fmla="val -54970"/>
              <a:gd name="adj2" fmla="val 9126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The thread assigned to task1 does all the work. </a:t>
            </a:r>
            <a:endParaRPr lang="en-US" sz="1400" dirty="0">
              <a:solidFill>
                <a:schemeClr val="lt1"/>
              </a:solidFill>
            </a:endParaRPr>
          </a:p>
        </p:txBody>
      </p:sp>
      <p:sp>
        <p:nvSpPr>
          <p:cNvPr id="37" name="Rounded Rectangular Callout 3">
            <a:extLst>
              <a:ext uri="{FF2B5EF4-FFF2-40B4-BE49-F238E27FC236}">
                <a16:creationId xmlns:a16="http://schemas.microsoft.com/office/drawing/2014/main" id="{01C8BD08-9DFD-4DAE-83BF-166AFD61BD5F}"/>
              </a:ext>
            </a:extLst>
          </p:cNvPr>
          <p:cNvSpPr/>
          <p:nvPr/>
        </p:nvSpPr>
        <p:spPr>
          <a:xfrm>
            <a:off x="2229070" y="5478533"/>
            <a:ext cx="2469843" cy="747255"/>
          </a:xfrm>
          <a:prstGeom prst="wedgeRoundRectCallout">
            <a:avLst>
              <a:gd name="adj1" fmla="val -60144"/>
              <a:gd name="adj2" fmla="val -106387"/>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We should launch a new </a:t>
            </a:r>
            <a:r>
              <a:rPr lang="en-US" sz="1400" dirty="0" err="1"/>
              <a:t>tbb</a:t>
            </a:r>
            <a:r>
              <a:rPr lang="en-US" sz="1400" dirty="0"/>
              <a:t> task if the queue is too large (using a feeder)</a:t>
            </a:r>
            <a:endParaRPr lang="en-US" sz="1400" dirty="0">
              <a:solidFill>
                <a:schemeClr val="lt1"/>
              </a:solidFill>
            </a:endParaRPr>
          </a:p>
        </p:txBody>
      </p:sp>
      <p:sp>
        <p:nvSpPr>
          <p:cNvPr id="38" name="Rounded Rectangular Callout 3">
            <a:extLst>
              <a:ext uri="{FF2B5EF4-FFF2-40B4-BE49-F238E27FC236}">
                <a16:creationId xmlns:a16="http://schemas.microsoft.com/office/drawing/2014/main" id="{076F34B4-5CB8-4AB1-A9E0-058C8BBFC659}"/>
              </a:ext>
            </a:extLst>
          </p:cNvPr>
          <p:cNvSpPr/>
          <p:nvPr/>
        </p:nvSpPr>
        <p:spPr>
          <a:xfrm>
            <a:off x="9300162" y="2562882"/>
            <a:ext cx="2380380" cy="400111"/>
          </a:xfrm>
          <a:prstGeom prst="wedgeRoundRectCallout">
            <a:avLst>
              <a:gd name="adj1" fmla="val -35711"/>
              <a:gd name="adj2" fmla="val -18776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Speedup is 1x: no scaling</a:t>
            </a:r>
            <a:endParaRPr lang="en-US" sz="1400" dirty="0">
              <a:solidFill>
                <a:schemeClr val="lt1"/>
              </a:solidFill>
            </a:endParaRPr>
          </a:p>
        </p:txBody>
      </p:sp>
    </p:spTree>
    <p:extLst>
      <p:ext uri="{BB962C8B-B14F-4D97-AF65-F5344CB8AC3E}">
        <p14:creationId xmlns:p14="http://schemas.microsoft.com/office/powerpoint/2010/main" val="170875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6" grpId="0" animBg="1"/>
      <p:bldP spid="37" grpId="0" animBg="1"/>
      <p:bldP spid="3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519B500-B2C5-4026-9708-00B5892B7F91}"/>
              </a:ext>
            </a:extLst>
          </p:cNvPr>
          <p:cNvSpPr>
            <a:spLocks noGrp="1"/>
          </p:cNvSpPr>
          <p:nvPr>
            <p:ph type="body" sz="quarter" idx="12"/>
          </p:nvPr>
        </p:nvSpPr>
        <p:spPr/>
        <p:txBody>
          <a:bodyPr/>
          <a:lstStyle/>
          <a:p>
            <a:endParaRPr lang="en-US" dirty="0"/>
          </a:p>
        </p:txBody>
      </p:sp>
      <p:sp>
        <p:nvSpPr>
          <p:cNvPr id="3" name="Title 2">
            <a:extLst>
              <a:ext uri="{FF2B5EF4-FFF2-40B4-BE49-F238E27FC236}">
                <a16:creationId xmlns:a16="http://schemas.microsoft.com/office/drawing/2014/main" id="{FA0A1E62-B893-4753-A1B8-562B9F20D856}"/>
              </a:ext>
            </a:extLst>
          </p:cNvPr>
          <p:cNvSpPr>
            <a:spLocks noGrp="1"/>
          </p:cNvSpPr>
          <p:nvPr>
            <p:ph type="title"/>
          </p:nvPr>
        </p:nvSpPr>
        <p:spPr/>
        <p:txBody>
          <a:bodyPr/>
          <a:lstStyle/>
          <a:p>
            <a:r>
              <a:rPr lang="en-US" dirty="0"/>
              <a:t>Example: backward tracing (3/3)</a:t>
            </a:r>
          </a:p>
        </p:txBody>
      </p:sp>
      <p:sp>
        <p:nvSpPr>
          <p:cNvPr id="6" name="Rectangle 5">
            <a:extLst>
              <a:ext uri="{FF2B5EF4-FFF2-40B4-BE49-F238E27FC236}">
                <a16:creationId xmlns:a16="http://schemas.microsoft.com/office/drawing/2014/main" id="{15413F5E-EF83-4C2D-A4CC-75C9594B4281}"/>
              </a:ext>
            </a:extLst>
          </p:cNvPr>
          <p:cNvSpPr/>
          <p:nvPr/>
        </p:nvSpPr>
        <p:spPr>
          <a:xfrm>
            <a:off x="456554" y="1606867"/>
            <a:ext cx="5678484" cy="4862870"/>
          </a:xfrm>
          <a:prstGeom prst="rect">
            <a:avLst/>
          </a:prstGeom>
          <a:ln>
            <a:solidFill>
              <a:schemeClr val="dk1"/>
            </a:solidFill>
          </a:ln>
        </p:spPr>
        <p:txBody>
          <a:bodyPr wrap="square">
            <a:spAutoFit/>
          </a:bodyPr>
          <a:lstStyle/>
          <a:p>
            <a:r>
              <a:rPr lang="en-US" sz="1000" b="1" dirty="0">
                <a:latin typeface="Courier New" pitchFamily="49" charset="0"/>
                <a:cs typeface="Courier New" pitchFamily="49" charset="0"/>
              </a:rPr>
              <a:t>auto fun = [&amp;](</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a:t>
            </a:r>
            <a:r>
              <a:rPr lang="en-US" sz="1000" b="1" dirty="0">
                <a:highlight>
                  <a:srgbClr val="00FF00"/>
                </a:highlight>
                <a:latin typeface="Courier New" pitchFamily="49" charset="0"/>
                <a:cs typeface="Courier New" pitchFamily="49" charset="0"/>
              </a:rPr>
              <a:t>Feeder&amp; feeder</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if (!</a:t>
            </a:r>
            <a:r>
              <a:rPr lang="en-US" sz="1000" b="1" dirty="0" err="1">
                <a:latin typeface="Courier New" pitchFamily="49" charset="0"/>
                <a:cs typeface="Courier New" pitchFamily="49" charset="0"/>
              </a:rPr>
              <a:t>isStartPointForTraceTFI</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 return;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vector&lt;</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&gt; queue;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while (!</a:t>
            </a:r>
            <a:r>
              <a:rPr lang="en-US" sz="1000" b="1" dirty="0" err="1">
                <a:latin typeface="Courier New" pitchFamily="49" charset="0"/>
                <a:cs typeface="Courier New" pitchFamily="49" charset="0"/>
              </a:rPr>
              <a:t>queue.empty</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queue.back</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queue.pop_back</a:t>
            </a:r>
            <a:r>
              <a:rPr lang="en-US" sz="1000" b="1" dirty="0">
                <a:latin typeface="Courier New" pitchFamily="49" charset="0"/>
                <a:cs typeface="Courier New" pitchFamily="49" charset="0"/>
              </a:rPr>
              <a:t>();</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 Thread sync</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tbb</a:t>
            </a:r>
            <a:r>
              <a:rPr lang="en-US" sz="1000" b="1" dirty="0">
                <a:latin typeface="Courier New" pitchFamily="49" charset="0"/>
                <a:cs typeface="Courier New" pitchFamily="49" charset="0"/>
              </a:rPr>
              <a:t>::atomic&lt;uint8_t&gt;&amp; ref = cid2mark.atomicGetRef(</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 Atomic read</a:t>
            </a:r>
          </a:p>
          <a:p>
            <a:r>
              <a:rPr lang="en-US" sz="1000" b="1" dirty="0">
                <a:latin typeface="Courier New" pitchFamily="49" charset="0"/>
                <a:cs typeface="Courier New" pitchFamily="49" charset="0"/>
              </a:rPr>
              <a:t>        uint8_t </a:t>
            </a:r>
            <a:r>
              <a:rPr lang="en-US" sz="1000" b="1" dirty="0" err="1">
                <a:latin typeface="Courier New" pitchFamily="49" charset="0"/>
                <a:cs typeface="Courier New" pitchFamily="49" charset="0"/>
              </a:rPr>
              <a:t>newMark</a:t>
            </a:r>
            <a:r>
              <a:rPr lang="en-US" sz="1000" b="1" dirty="0">
                <a:latin typeface="Courier New" pitchFamily="49" charset="0"/>
                <a:cs typeface="Courier New" pitchFamily="49" charset="0"/>
              </a:rPr>
              <a:t> = (ref | VISITED);</a:t>
            </a:r>
          </a:p>
          <a:p>
            <a:r>
              <a:rPr lang="en-US" sz="1000" b="1" dirty="0">
                <a:latin typeface="Courier New" pitchFamily="49" charset="0"/>
                <a:cs typeface="Courier New" pitchFamily="49" charset="0"/>
              </a:rPr>
              <a:t>        // Atomic swap</a:t>
            </a:r>
          </a:p>
          <a:p>
            <a:r>
              <a:rPr lang="en-US" sz="1000" b="1" dirty="0">
                <a:latin typeface="Courier New" pitchFamily="49" charset="0"/>
                <a:cs typeface="Courier New" pitchFamily="49" charset="0"/>
              </a:rPr>
              <a:t>        uint8_t </a:t>
            </a:r>
            <a:r>
              <a:rPr lang="en-US" sz="1000" b="1" dirty="0" err="1">
                <a:latin typeface="Courier New" pitchFamily="49" charset="0"/>
                <a:cs typeface="Courier New" pitchFamily="49" charset="0"/>
              </a:rPr>
              <a:t>oldMark</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ref.fetch_and_store</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newMark</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if (</a:t>
            </a:r>
            <a:r>
              <a:rPr lang="en-US" sz="1000" b="1" dirty="0" err="1">
                <a:latin typeface="Courier New" pitchFamily="49" charset="0"/>
                <a:cs typeface="Courier New" pitchFamily="49" charset="0"/>
              </a:rPr>
              <a:t>oldMark</a:t>
            </a:r>
            <a:r>
              <a:rPr lang="en-US" sz="1000" b="1" dirty="0">
                <a:latin typeface="Courier New" pitchFamily="49" charset="0"/>
                <a:cs typeface="Courier New" pitchFamily="49" charset="0"/>
              </a:rPr>
              <a:t> &amp; VISITED) { </a:t>
            </a:r>
          </a:p>
          <a:p>
            <a:r>
              <a:rPr lang="en-US" sz="1000" b="1" dirty="0">
                <a:latin typeface="Courier New" pitchFamily="49" charset="0"/>
                <a:cs typeface="Courier New" pitchFamily="49" charset="0"/>
              </a:rPr>
              <a:t>            // Another thread already went there</a:t>
            </a:r>
          </a:p>
          <a:p>
            <a:r>
              <a:rPr lang="en-US" sz="1000" b="1" dirty="0">
                <a:latin typeface="Courier New" pitchFamily="49" charset="0"/>
                <a:cs typeface="Courier New" pitchFamily="49" charset="0"/>
              </a:rPr>
              <a:t>            continue;</a:t>
            </a:r>
          </a:p>
          <a:p>
            <a:r>
              <a:rPr lang="en-US" sz="1000" b="1" dirty="0">
                <a:latin typeface="Courier New" pitchFamily="49" charset="0"/>
                <a:cs typeface="Courier New" pitchFamily="49" charset="0"/>
              </a:rPr>
              <a:t>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const Cell&amp; cell = *</a:t>
            </a:r>
            <a:r>
              <a:rPr lang="en-US" sz="1000" b="1" dirty="0" err="1">
                <a:latin typeface="Courier New" pitchFamily="49" charset="0"/>
                <a:cs typeface="Courier New" pitchFamily="49" charset="0"/>
              </a:rPr>
              <a:t>nl.getCell</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a:highlight>
                  <a:srgbClr val="00FF00"/>
                </a:highlight>
                <a:latin typeface="Courier New" pitchFamily="49" charset="0"/>
                <a:cs typeface="Courier New" pitchFamily="49" charset="0"/>
              </a:rPr>
              <a:t>auto it = </a:t>
            </a:r>
            <a:r>
              <a:rPr lang="en-US" sz="1000" b="1" dirty="0" err="1">
                <a:highlight>
                  <a:srgbClr val="00FF00"/>
                </a:highlight>
                <a:latin typeface="Courier New" pitchFamily="49" charset="0"/>
                <a:cs typeface="Courier New" pitchFamily="49" charset="0"/>
              </a:rPr>
              <a:t>cell.beginFanin</a:t>
            </a:r>
            <a:r>
              <a:rPr lang="en-US" sz="1000" b="1" dirty="0">
                <a:highlight>
                  <a:srgbClr val="00FF00"/>
                </a:highlight>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a:highlight>
                  <a:srgbClr val="00FF00"/>
                </a:highlight>
                <a:latin typeface="Courier New" pitchFamily="49" charset="0"/>
                <a:cs typeface="Courier New" pitchFamily="49" charset="0"/>
              </a:rPr>
              <a:t>for (; it != </a:t>
            </a:r>
            <a:r>
              <a:rPr lang="en-US" sz="1000" b="1" dirty="0" err="1">
                <a:highlight>
                  <a:srgbClr val="00FF00"/>
                </a:highlight>
                <a:latin typeface="Courier New" pitchFamily="49" charset="0"/>
                <a:cs typeface="Courier New" pitchFamily="49" charset="0"/>
              </a:rPr>
              <a:t>cell.endFanin</a:t>
            </a:r>
            <a:r>
              <a:rPr lang="en-US" sz="1000" b="1" dirty="0">
                <a:highlight>
                  <a:srgbClr val="00FF00"/>
                </a:highlight>
                <a:latin typeface="Courier New" pitchFamily="49" charset="0"/>
                <a:cs typeface="Courier New" pitchFamily="49" charset="0"/>
              </a:rPr>
              <a:t>() &amp;&amp; </a:t>
            </a:r>
            <a:r>
              <a:rPr lang="en-US" sz="1000" b="1" dirty="0" err="1">
                <a:highlight>
                  <a:srgbClr val="00FF00"/>
                </a:highlight>
                <a:latin typeface="Courier New" pitchFamily="49" charset="0"/>
                <a:cs typeface="Courier New" pitchFamily="49" charset="0"/>
              </a:rPr>
              <a:t>queue.size</a:t>
            </a:r>
            <a:r>
              <a:rPr lang="en-US" sz="1000" b="1" dirty="0">
                <a:highlight>
                  <a:srgbClr val="00FF00"/>
                </a:highlight>
                <a:latin typeface="Courier New" pitchFamily="49" charset="0"/>
                <a:cs typeface="Courier New" pitchFamily="49" charset="0"/>
              </a:rPr>
              <a:t>() &lt; MAX_SIZE; ++it) {</a:t>
            </a:r>
          </a:p>
          <a:p>
            <a:r>
              <a:rPr lang="en-US" sz="1000" b="1" dirty="0">
                <a:latin typeface="Courier New" pitchFamily="49" charset="0"/>
                <a:cs typeface="Courier New" pitchFamily="49" charset="0"/>
              </a:rPr>
              <a:t>        </a:t>
            </a:r>
            <a:r>
              <a:rPr lang="en-US" sz="1000" b="1" dirty="0">
                <a:highlight>
                  <a:srgbClr val="00FF00"/>
                </a:highlight>
                <a:latin typeface="Courier New" pitchFamily="49" charset="0"/>
                <a:cs typeface="Courier New" pitchFamily="49" charset="0"/>
              </a:rPr>
              <a:t>    </a:t>
            </a:r>
            <a:r>
              <a:rPr lang="en-US" sz="1000" b="1" dirty="0" err="1">
                <a:highlight>
                  <a:srgbClr val="00FF00"/>
                </a:highlight>
                <a:latin typeface="Courier New" pitchFamily="49" charset="0"/>
                <a:cs typeface="Courier New" pitchFamily="49" charset="0"/>
              </a:rPr>
              <a:t>queue.push_back</a:t>
            </a:r>
            <a:r>
              <a:rPr lang="en-US" sz="1000" b="1" dirty="0">
                <a:highlight>
                  <a:srgbClr val="00FF00"/>
                </a:highlight>
                <a:latin typeface="Courier New" pitchFamily="49" charset="0"/>
                <a:cs typeface="Courier New" pitchFamily="49" charset="0"/>
              </a:rPr>
              <a:t>(it-&gt;</a:t>
            </a:r>
            <a:r>
              <a:rPr lang="en-US" sz="1000" b="1" dirty="0" err="1">
                <a:highlight>
                  <a:srgbClr val="00FF00"/>
                </a:highlight>
                <a:latin typeface="Courier New" pitchFamily="49" charset="0"/>
                <a:cs typeface="Courier New" pitchFamily="49" charset="0"/>
              </a:rPr>
              <a:t>cid</a:t>
            </a:r>
            <a:r>
              <a:rPr lang="en-US" sz="1000" b="1" dirty="0">
                <a:highlight>
                  <a:srgbClr val="00FF00"/>
                </a:highlight>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a:highlight>
                  <a:srgbClr val="00FF00"/>
                </a:highlight>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a:highlight>
                  <a:srgbClr val="00FF00"/>
                </a:highlight>
                <a:latin typeface="Courier New" pitchFamily="49" charset="0"/>
                <a:cs typeface="Courier New" pitchFamily="49" charset="0"/>
              </a:rPr>
              <a:t>for (; it != </a:t>
            </a:r>
            <a:r>
              <a:rPr lang="en-US" sz="1000" b="1" dirty="0" err="1">
                <a:highlight>
                  <a:srgbClr val="00FF00"/>
                </a:highlight>
                <a:latin typeface="Courier New" pitchFamily="49" charset="0"/>
                <a:cs typeface="Courier New" pitchFamily="49" charset="0"/>
              </a:rPr>
              <a:t>cell.endFanin</a:t>
            </a:r>
            <a:r>
              <a:rPr lang="en-US" sz="1000" b="1" dirty="0">
                <a:highlight>
                  <a:srgbClr val="00FF00"/>
                </a:highlight>
                <a:latin typeface="Courier New" pitchFamily="49" charset="0"/>
                <a:cs typeface="Courier New" pitchFamily="49" charset="0"/>
              </a:rPr>
              <a:t>(); ++it) {</a:t>
            </a:r>
          </a:p>
          <a:p>
            <a:r>
              <a:rPr lang="en-US" sz="1000" b="1" dirty="0">
                <a:latin typeface="Courier New" pitchFamily="49" charset="0"/>
                <a:cs typeface="Courier New" pitchFamily="49" charset="0"/>
              </a:rPr>
              <a:t>        </a:t>
            </a:r>
            <a:r>
              <a:rPr lang="en-US" sz="1000" b="1" dirty="0">
                <a:highlight>
                  <a:srgbClr val="00FF00"/>
                </a:highlight>
                <a:latin typeface="Courier New" pitchFamily="49" charset="0"/>
                <a:cs typeface="Courier New" pitchFamily="49" charset="0"/>
              </a:rPr>
              <a:t>    </a:t>
            </a:r>
            <a:r>
              <a:rPr lang="en-US" sz="1000" b="1" dirty="0" err="1">
                <a:highlight>
                  <a:srgbClr val="00FF00"/>
                </a:highlight>
                <a:latin typeface="Courier New" pitchFamily="49" charset="0"/>
                <a:cs typeface="Courier New" pitchFamily="49" charset="0"/>
              </a:rPr>
              <a:t>feeder.add</a:t>
            </a:r>
            <a:r>
              <a:rPr lang="en-US" sz="1000" b="1" dirty="0">
                <a:highlight>
                  <a:srgbClr val="00FF00"/>
                </a:highlight>
                <a:latin typeface="Courier New" pitchFamily="49" charset="0"/>
                <a:cs typeface="Courier New" pitchFamily="49" charset="0"/>
              </a:rPr>
              <a:t>(it-&gt;</a:t>
            </a:r>
            <a:r>
              <a:rPr lang="en-US" sz="1000" b="1" dirty="0" err="1">
                <a:highlight>
                  <a:srgbClr val="00FF00"/>
                </a:highlight>
                <a:latin typeface="Courier New" pitchFamily="49" charset="0"/>
                <a:cs typeface="Courier New" pitchFamily="49" charset="0"/>
              </a:rPr>
              <a:t>cid</a:t>
            </a:r>
            <a:r>
              <a:rPr lang="en-US" sz="1000" b="1" dirty="0">
                <a:highlight>
                  <a:srgbClr val="00FF00"/>
                </a:highlight>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a:highlight>
                  <a:srgbClr val="00FF00"/>
                </a:highlight>
                <a:latin typeface="Courier New" pitchFamily="49" charset="0"/>
                <a:cs typeface="Courier New" pitchFamily="49" charset="0"/>
              </a:rPr>
              <a:t>}</a:t>
            </a:r>
          </a:p>
          <a:p>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a:t>
            </a:r>
          </a:p>
        </p:txBody>
      </p:sp>
      <p:grpSp>
        <p:nvGrpSpPr>
          <p:cNvPr id="263" name="Group 262">
            <a:extLst>
              <a:ext uri="{FF2B5EF4-FFF2-40B4-BE49-F238E27FC236}">
                <a16:creationId xmlns:a16="http://schemas.microsoft.com/office/drawing/2014/main" id="{5F80D958-CA22-4299-98B9-3FC55A68499D}"/>
              </a:ext>
            </a:extLst>
          </p:cNvPr>
          <p:cNvGrpSpPr/>
          <p:nvPr/>
        </p:nvGrpSpPr>
        <p:grpSpPr>
          <a:xfrm>
            <a:off x="6438209" y="1781175"/>
            <a:ext cx="4052143" cy="4127847"/>
            <a:chOff x="6438209" y="1781175"/>
            <a:chExt cx="4052143" cy="4127847"/>
          </a:xfrm>
        </p:grpSpPr>
        <p:sp>
          <p:nvSpPr>
            <p:cNvPr id="7" name="Isosceles Triangle 6">
              <a:extLst>
                <a:ext uri="{FF2B5EF4-FFF2-40B4-BE49-F238E27FC236}">
                  <a16:creationId xmlns:a16="http://schemas.microsoft.com/office/drawing/2014/main" id="{A7A0B197-B1DF-45D9-BD2D-2D3B49CDB2B8}"/>
                </a:ext>
              </a:extLst>
            </p:cNvPr>
            <p:cNvSpPr/>
            <p:nvPr/>
          </p:nvSpPr>
          <p:spPr>
            <a:xfrm>
              <a:off x="6912920" y="2226371"/>
              <a:ext cx="3324225" cy="2983803"/>
            </a:xfrm>
            <a:prstGeom prst="triangle">
              <a:avLst/>
            </a:prstGeom>
            <a:pattFill prst="lgConfetti">
              <a:fgClr>
                <a:schemeClr val="tx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a:p>
          </p:txBody>
        </p:sp>
        <p:grpSp>
          <p:nvGrpSpPr>
            <p:cNvPr id="262" name="Group 261">
              <a:extLst>
                <a:ext uri="{FF2B5EF4-FFF2-40B4-BE49-F238E27FC236}">
                  <a16:creationId xmlns:a16="http://schemas.microsoft.com/office/drawing/2014/main" id="{CFA29E6E-164F-4AEE-A716-DC9B321EFB19}"/>
                </a:ext>
              </a:extLst>
            </p:cNvPr>
            <p:cNvGrpSpPr/>
            <p:nvPr/>
          </p:nvGrpSpPr>
          <p:grpSpPr>
            <a:xfrm>
              <a:off x="7235222" y="1781175"/>
              <a:ext cx="1339811" cy="445196"/>
              <a:chOff x="7235222" y="1781175"/>
              <a:chExt cx="1339811" cy="445196"/>
            </a:xfrm>
          </p:grpSpPr>
          <p:cxnSp>
            <p:nvCxnSpPr>
              <p:cNvPr id="8" name="Straight Arrow Connector 7">
                <a:extLst>
                  <a:ext uri="{FF2B5EF4-FFF2-40B4-BE49-F238E27FC236}">
                    <a16:creationId xmlns:a16="http://schemas.microsoft.com/office/drawing/2014/main" id="{1D870BE2-1D6B-4B8F-92FA-8F8E25545270}"/>
                  </a:ext>
                </a:extLst>
              </p:cNvPr>
              <p:cNvCxnSpPr>
                <a:cxnSpLocks/>
                <a:stCxn id="9" idx="3"/>
                <a:endCxn id="7" idx="0"/>
              </p:cNvCxnSpPr>
              <p:nvPr/>
            </p:nvCxnSpPr>
            <p:spPr>
              <a:xfrm>
                <a:off x="8032235" y="1981230"/>
                <a:ext cx="542798" cy="245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57C55D-3921-460C-A043-C98A03F135DE}"/>
                  </a:ext>
                </a:extLst>
              </p:cNvPr>
              <p:cNvSpPr txBox="1"/>
              <p:nvPr/>
            </p:nvSpPr>
            <p:spPr>
              <a:xfrm>
                <a:off x="7235222" y="1781175"/>
                <a:ext cx="797013" cy="400110"/>
              </a:xfrm>
              <a:prstGeom prst="rect">
                <a:avLst/>
              </a:prstGeom>
              <a:noFill/>
            </p:spPr>
            <p:txBody>
              <a:bodyPr wrap="none" rtlCol="0">
                <a:spAutoFit/>
              </a:bodyPr>
              <a:lstStyle/>
              <a:p>
                <a:pPr algn="l"/>
                <a:r>
                  <a:rPr lang="en-US" sz="2000" dirty="0"/>
                  <a:t>task1</a:t>
                </a:r>
              </a:p>
            </p:txBody>
          </p:sp>
        </p:grpSp>
        <p:grpSp>
          <p:nvGrpSpPr>
            <p:cNvPr id="261" name="Group 260">
              <a:extLst>
                <a:ext uri="{FF2B5EF4-FFF2-40B4-BE49-F238E27FC236}">
                  <a16:creationId xmlns:a16="http://schemas.microsoft.com/office/drawing/2014/main" id="{4581A6B7-A7A8-47CE-B0C3-E6818CA04078}"/>
                </a:ext>
              </a:extLst>
            </p:cNvPr>
            <p:cNvGrpSpPr/>
            <p:nvPr/>
          </p:nvGrpSpPr>
          <p:grpSpPr>
            <a:xfrm>
              <a:off x="6438209" y="5210174"/>
              <a:ext cx="4052143" cy="698848"/>
              <a:chOff x="6438209" y="5210174"/>
              <a:chExt cx="4052143" cy="698848"/>
            </a:xfrm>
          </p:grpSpPr>
          <p:sp>
            <p:nvSpPr>
              <p:cNvPr id="10" name="TextBox 9">
                <a:extLst>
                  <a:ext uri="{FF2B5EF4-FFF2-40B4-BE49-F238E27FC236}">
                    <a16:creationId xmlns:a16="http://schemas.microsoft.com/office/drawing/2014/main" id="{EDEB1DBE-246E-4DF0-9784-205D826A73EC}"/>
                  </a:ext>
                </a:extLst>
              </p:cNvPr>
              <p:cNvSpPr txBox="1"/>
              <p:nvPr/>
            </p:nvSpPr>
            <p:spPr>
              <a:xfrm>
                <a:off x="6438209" y="5508912"/>
                <a:ext cx="797013" cy="400110"/>
              </a:xfrm>
              <a:prstGeom prst="rect">
                <a:avLst/>
              </a:prstGeom>
              <a:noFill/>
            </p:spPr>
            <p:txBody>
              <a:bodyPr wrap="none" rtlCol="0">
                <a:spAutoFit/>
              </a:bodyPr>
              <a:lstStyle/>
              <a:p>
                <a:pPr algn="l"/>
                <a:r>
                  <a:rPr lang="en-US" sz="2000" dirty="0"/>
                  <a:t>task2</a:t>
                </a:r>
              </a:p>
            </p:txBody>
          </p:sp>
          <p:cxnSp>
            <p:nvCxnSpPr>
              <p:cNvPr id="11" name="Straight Arrow Connector 10">
                <a:extLst>
                  <a:ext uri="{FF2B5EF4-FFF2-40B4-BE49-F238E27FC236}">
                    <a16:creationId xmlns:a16="http://schemas.microsoft.com/office/drawing/2014/main" id="{385800D6-3A46-4B23-839A-B274BE715307}"/>
                  </a:ext>
                </a:extLst>
              </p:cNvPr>
              <p:cNvCxnSpPr>
                <a:cxnSpLocks/>
                <a:stCxn id="10" idx="0"/>
              </p:cNvCxnSpPr>
              <p:nvPr/>
            </p:nvCxnSpPr>
            <p:spPr>
              <a:xfrm flipV="1">
                <a:off x="6836716" y="5210174"/>
                <a:ext cx="157163" cy="2987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F211794-FCDC-435E-BCD1-6EE366592B6C}"/>
                  </a:ext>
                </a:extLst>
              </p:cNvPr>
              <p:cNvSpPr txBox="1"/>
              <p:nvPr/>
            </p:nvSpPr>
            <p:spPr>
              <a:xfrm>
                <a:off x="7312989" y="5508912"/>
                <a:ext cx="797013" cy="400110"/>
              </a:xfrm>
              <a:prstGeom prst="rect">
                <a:avLst/>
              </a:prstGeom>
              <a:noFill/>
            </p:spPr>
            <p:txBody>
              <a:bodyPr wrap="none" rtlCol="0">
                <a:spAutoFit/>
              </a:bodyPr>
              <a:lstStyle/>
              <a:p>
                <a:pPr algn="l"/>
                <a:r>
                  <a:rPr lang="en-US" sz="2000" dirty="0"/>
                  <a:t>task3</a:t>
                </a:r>
              </a:p>
            </p:txBody>
          </p:sp>
          <p:cxnSp>
            <p:nvCxnSpPr>
              <p:cNvPr id="13" name="Straight Arrow Connector 12">
                <a:extLst>
                  <a:ext uri="{FF2B5EF4-FFF2-40B4-BE49-F238E27FC236}">
                    <a16:creationId xmlns:a16="http://schemas.microsoft.com/office/drawing/2014/main" id="{BAC6CFF5-251C-485E-9094-598EFB538EC3}"/>
                  </a:ext>
                </a:extLst>
              </p:cNvPr>
              <p:cNvCxnSpPr>
                <a:cxnSpLocks/>
                <a:stCxn id="12" idx="0"/>
              </p:cNvCxnSpPr>
              <p:nvPr/>
            </p:nvCxnSpPr>
            <p:spPr>
              <a:xfrm flipV="1">
                <a:off x="7711496" y="5210174"/>
                <a:ext cx="157163" cy="2987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A35CC07-187A-4F6C-B13B-1B5ED28AEABF}"/>
                  </a:ext>
                </a:extLst>
              </p:cNvPr>
              <p:cNvSpPr txBox="1"/>
              <p:nvPr/>
            </p:nvSpPr>
            <p:spPr>
              <a:xfrm>
                <a:off x="9622807" y="5508912"/>
                <a:ext cx="867545" cy="400110"/>
              </a:xfrm>
              <a:prstGeom prst="rect">
                <a:avLst/>
              </a:prstGeom>
              <a:noFill/>
            </p:spPr>
            <p:txBody>
              <a:bodyPr wrap="none" rtlCol="0">
                <a:spAutoFit/>
              </a:bodyPr>
              <a:lstStyle/>
              <a:p>
                <a:pPr algn="l"/>
                <a:r>
                  <a:rPr lang="en-US" sz="2000" dirty="0"/>
                  <a:t>task n</a:t>
                </a:r>
              </a:p>
            </p:txBody>
          </p:sp>
          <p:cxnSp>
            <p:nvCxnSpPr>
              <p:cNvPr id="15" name="Straight Arrow Connector 14">
                <a:extLst>
                  <a:ext uri="{FF2B5EF4-FFF2-40B4-BE49-F238E27FC236}">
                    <a16:creationId xmlns:a16="http://schemas.microsoft.com/office/drawing/2014/main" id="{18A328ED-3B9C-4107-9CF5-C31C54B953BD}"/>
                  </a:ext>
                </a:extLst>
              </p:cNvPr>
              <p:cNvCxnSpPr>
                <a:cxnSpLocks/>
                <a:stCxn id="14" idx="0"/>
              </p:cNvCxnSpPr>
              <p:nvPr/>
            </p:nvCxnSpPr>
            <p:spPr>
              <a:xfrm flipV="1">
                <a:off x="10056580" y="5210174"/>
                <a:ext cx="121897" cy="2987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0EBAC04-CE17-4FDF-8E44-D9DBCF7ACEC2}"/>
                  </a:ext>
                </a:extLst>
              </p:cNvPr>
              <p:cNvSpPr txBox="1"/>
              <p:nvPr/>
            </p:nvSpPr>
            <p:spPr>
              <a:xfrm>
                <a:off x="8940318" y="5420996"/>
                <a:ext cx="441146" cy="400110"/>
              </a:xfrm>
              <a:prstGeom prst="rect">
                <a:avLst/>
              </a:prstGeom>
              <a:noFill/>
            </p:spPr>
            <p:txBody>
              <a:bodyPr wrap="none" rtlCol="0">
                <a:spAutoFit/>
              </a:bodyPr>
              <a:lstStyle/>
              <a:p>
                <a:pPr algn="l"/>
                <a:r>
                  <a:rPr lang="en-US" sz="2000" dirty="0"/>
                  <a:t>…</a:t>
                </a:r>
              </a:p>
            </p:txBody>
          </p:sp>
          <p:sp>
            <p:nvSpPr>
              <p:cNvPr id="17" name="TextBox 16">
                <a:extLst>
                  <a:ext uri="{FF2B5EF4-FFF2-40B4-BE49-F238E27FC236}">
                    <a16:creationId xmlns:a16="http://schemas.microsoft.com/office/drawing/2014/main" id="{92F02EFE-5DAC-4863-B540-F246D7C29B6C}"/>
                  </a:ext>
                </a:extLst>
              </p:cNvPr>
              <p:cNvSpPr txBox="1"/>
              <p:nvPr/>
            </p:nvSpPr>
            <p:spPr>
              <a:xfrm>
                <a:off x="8126653" y="5508912"/>
                <a:ext cx="797013" cy="400110"/>
              </a:xfrm>
              <a:prstGeom prst="rect">
                <a:avLst/>
              </a:prstGeom>
              <a:noFill/>
            </p:spPr>
            <p:txBody>
              <a:bodyPr wrap="none" rtlCol="0">
                <a:spAutoFit/>
              </a:bodyPr>
              <a:lstStyle/>
              <a:p>
                <a:pPr algn="l"/>
                <a:r>
                  <a:rPr lang="en-US" sz="2000" dirty="0"/>
                  <a:t>task4</a:t>
                </a:r>
              </a:p>
            </p:txBody>
          </p:sp>
          <p:cxnSp>
            <p:nvCxnSpPr>
              <p:cNvPr id="18" name="Straight Arrow Connector 17">
                <a:extLst>
                  <a:ext uri="{FF2B5EF4-FFF2-40B4-BE49-F238E27FC236}">
                    <a16:creationId xmlns:a16="http://schemas.microsoft.com/office/drawing/2014/main" id="{C55136F6-70BE-4F0D-871A-80B6BE81D856}"/>
                  </a:ext>
                </a:extLst>
              </p:cNvPr>
              <p:cNvCxnSpPr>
                <a:cxnSpLocks/>
                <a:stCxn id="17" idx="0"/>
              </p:cNvCxnSpPr>
              <p:nvPr/>
            </p:nvCxnSpPr>
            <p:spPr>
              <a:xfrm flipV="1">
                <a:off x="8525160" y="5210174"/>
                <a:ext cx="157163" cy="2987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9" name="Rounded Rectangular Callout 3">
            <a:extLst>
              <a:ext uri="{FF2B5EF4-FFF2-40B4-BE49-F238E27FC236}">
                <a16:creationId xmlns:a16="http://schemas.microsoft.com/office/drawing/2014/main" id="{D5E177D9-2FA9-405D-82A1-33C1EC561FA8}"/>
              </a:ext>
            </a:extLst>
          </p:cNvPr>
          <p:cNvSpPr/>
          <p:nvPr/>
        </p:nvSpPr>
        <p:spPr>
          <a:xfrm>
            <a:off x="8744768" y="1178758"/>
            <a:ext cx="2831625" cy="747255"/>
          </a:xfrm>
          <a:prstGeom prst="wedgeRoundRectCallout">
            <a:avLst>
              <a:gd name="adj1" fmla="val -54970"/>
              <a:gd name="adj2" fmla="val 9126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Once task1’s queue is too large, it starts new tasks, which are assigned to other threads. </a:t>
            </a:r>
            <a:endParaRPr lang="en-US" sz="1400" dirty="0">
              <a:solidFill>
                <a:schemeClr val="lt1"/>
              </a:solidFill>
            </a:endParaRP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076E4D37-163B-4F1B-B004-B56A1A453FFB}"/>
                  </a:ext>
                </a:extLst>
              </p14:cNvPr>
              <p14:cNvContentPartPr/>
              <p14:nvPr/>
            </p14:nvContentPartPr>
            <p14:xfrm>
              <a:off x="1238311" y="-547259"/>
              <a:ext cx="2160" cy="2160"/>
            </p14:xfrm>
          </p:contentPart>
        </mc:Choice>
        <mc:Fallback xmlns="">
          <p:pic>
            <p:nvPicPr>
              <p:cNvPr id="22" name="Ink 21">
                <a:extLst>
                  <a:ext uri="{FF2B5EF4-FFF2-40B4-BE49-F238E27FC236}">
                    <a16:creationId xmlns:a16="http://schemas.microsoft.com/office/drawing/2014/main" id="{076E4D37-163B-4F1B-B004-B56A1A453FFB}"/>
                  </a:ext>
                </a:extLst>
              </p:cNvPr>
              <p:cNvPicPr/>
              <p:nvPr/>
            </p:nvPicPr>
            <p:blipFill>
              <a:blip r:embed="rId3"/>
              <a:stretch>
                <a:fillRect/>
              </a:stretch>
            </p:blipFill>
            <p:spPr>
              <a:xfrm>
                <a:off x="1229311" y="-555899"/>
                <a:ext cx="19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1" name="Ink 50">
                <a:extLst>
                  <a:ext uri="{FF2B5EF4-FFF2-40B4-BE49-F238E27FC236}">
                    <a16:creationId xmlns:a16="http://schemas.microsoft.com/office/drawing/2014/main" id="{BBE90C60-DA68-484C-9906-D32A48E072CB}"/>
                  </a:ext>
                </a:extLst>
              </p14:cNvPr>
              <p14:cNvContentPartPr/>
              <p14:nvPr/>
            </p14:nvContentPartPr>
            <p14:xfrm>
              <a:off x="8074711" y="2305882"/>
              <a:ext cx="703800" cy="924480"/>
            </p14:xfrm>
          </p:contentPart>
        </mc:Choice>
        <mc:Fallback xmlns="">
          <p:pic>
            <p:nvPicPr>
              <p:cNvPr id="51" name="Ink 50">
                <a:extLst>
                  <a:ext uri="{FF2B5EF4-FFF2-40B4-BE49-F238E27FC236}">
                    <a16:creationId xmlns:a16="http://schemas.microsoft.com/office/drawing/2014/main" id="{BBE90C60-DA68-484C-9906-D32A48E072CB}"/>
                  </a:ext>
                </a:extLst>
              </p:cNvPr>
              <p:cNvPicPr/>
              <p:nvPr/>
            </p:nvPicPr>
            <p:blipFill>
              <a:blip r:embed="rId5"/>
              <a:stretch>
                <a:fillRect/>
              </a:stretch>
            </p:blipFill>
            <p:spPr>
              <a:xfrm>
                <a:off x="8038711" y="2270242"/>
                <a:ext cx="775440" cy="99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5" name="Ink 64">
                <a:extLst>
                  <a:ext uri="{FF2B5EF4-FFF2-40B4-BE49-F238E27FC236}">
                    <a16:creationId xmlns:a16="http://schemas.microsoft.com/office/drawing/2014/main" id="{BC00E980-D888-444D-92DC-8B1CE584F2EE}"/>
                  </a:ext>
                </a:extLst>
              </p14:cNvPr>
              <p14:cNvContentPartPr/>
              <p14:nvPr/>
            </p14:nvContentPartPr>
            <p14:xfrm>
              <a:off x="7749631" y="3260962"/>
              <a:ext cx="745560" cy="683640"/>
            </p14:xfrm>
          </p:contentPart>
        </mc:Choice>
        <mc:Fallback xmlns="">
          <p:pic>
            <p:nvPicPr>
              <p:cNvPr id="65" name="Ink 64">
                <a:extLst>
                  <a:ext uri="{FF2B5EF4-FFF2-40B4-BE49-F238E27FC236}">
                    <a16:creationId xmlns:a16="http://schemas.microsoft.com/office/drawing/2014/main" id="{BC00E980-D888-444D-92DC-8B1CE584F2EE}"/>
                  </a:ext>
                </a:extLst>
              </p:cNvPr>
              <p:cNvPicPr/>
              <p:nvPr/>
            </p:nvPicPr>
            <p:blipFill>
              <a:blip r:embed="rId7"/>
              <a:stretch>
                <a:fillRect/>
              </a:stretch>
            </p:blipFill>
            <p:spPr>
              <a:xfrm>
                <a:off x="7713631" y="3225322"/>
                <a:ext cx="817200" cy="755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2" name="Ink 101">
                <a:extLst>
                  <a:ext uri="{FF2B5EF4-FFF2-40B4-BE49-F238E27FC236}">
                    <a16:creationId xmlns:a16="http://schemas.microsoft.com/office/drawing/2014/main" id="{EF1666CB-70E4-4F30-940F-2BD7B7111EED}"/>
                  </a:ext>
                </a:extLst>
              </p14:cNvPr>
              <p14:cNvContentPartPr/>
              <p14:nvPr/>
            </p14:nvContentPartPr>
            <p14:xfrm>
              <a:off x="8634871" y="2772442"/>
              <a:ext cx="428760" cy="1073520"/>
            </p14:xfrm>
          </p:contentPart>
        </mc:Choice>
        <mc:Fallback xmlns="">
          <p:pic>
            <p:nvPicPr>
              <p:cNvPr id="102" name="Ink 101">
                <a:extLst>
                  <a:ext uri="{FF2B5EF4-FFF2-40B4-BE49-F238E27FC236}">
                    <a16:creationId xmlns:a16="http://schemas.microsoft.com/office/drawing/2014/main" id="{EF1666CB-70E4-4F30-940F-2BD7B7111EED}"/>
                  </a:ext>
                </a:extLst>
              </p:cNvPr>
              <p:cNvPicPr/>
              <p:nvPr/>
            </p:nvPicPr>
            <p:blipFill>
              <a:blip r:embed="rId9"/>
              <a:stretch>
                <a:fillRect/>
              </a:stretch>
            </p:blipFill>
            <p:spPr>
              <a:xfrm>
                <a:off x="8598871" y="2736442"/>
                <a:ext cx="500400" cy="1145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7" name="Ink 146">
                <a:extLst>
                  <a:ext uri="{FF2B5EF4-FFF2-40B4-BE49-F238E27FC236}">
                    <a16:creationId xmlns:a16="http://schemas.microsoft.com/office/drawing/2014/main" id="{6780E9C5-0EE6-4E99-8B4D-0EC55388559E}"/>
                  </a:ext>
                </a:extLst>
              </p14:cNvPr>
              <p14:cNvContentPartPr/>
              <p14:nvPr/>
            </p14:nvContentPartPr>
            <p14:xfrm>
              <a:off x="8766631" y="2819242"/>
              <a:ext cx="1000440" cy="1716480"/>
            </p14:xfrm>
          </p:contentPart>
        </mc:Choice>
        <mc:Fallback xmlns="">
          <p:pic>
            <p:nvPicPr>
              <p:cNvPr id="147" name="Ink 146">
                <a:extLst>
                  <a:ext uri="{FF2B5EF4-FFF2-40B4-BE49-F238E27FC236}">
                    <a16:creationId xmlns:a16="http://schemas.microsoft.com/office/drawing/2014/main" id="{6780E9C5-0EE6-4E99-8B4D-0EC55388559E}"/>
                  </a:ext>
                </a:extLst>
              </p:cNvPr>
              <p:cNvPicPr/>
              <p:nvPr/>
            </p:nvPicPr>
            <p:blipFill>
              <a:blip r:embed="rId11"/>
              <a:stretch>
                <a:fillRect/>
              </a:stretch>
            </p:blipFill>
            <p:spPr>
              <a:xfrm>
                <a:off x="8730991" y="2783595"/>
                <a:ext cx="1072080" cy="178813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9" name="Ink 178">
                <a:extLst>
                  <a:ext uri="{FF2B5EF4-FFF2-40B4-BE49-F238E27FC236}">
                    <a16:creationId xmlns:a16="http://schemas.microsoft.com/office/drawing/2014/main" id="{FD76C481-E1B5-47E1-A985-0A83FB4B78FA}"/>
                  </a:ext>
                </a:extLst>
              </p14:cNvPr>
              <p14:cNvContentPartPr/>
              <p14:nvPr/>
            </p14:nvContentPartPr>
            <p14:xfrm>
              <a:off x="7850791" y="4377682"/>
              <a:ext cx="735840" cy="786240"/>
            </p14:xfrm>
          </p:contentPart>
        </mc:Choice>
        <mc:Fallback xmlns="">
          <p:pic>
            <p:nvPicPr>
              <p:cNvPr id="179" name="Ink 178">
                <a:extLst>
                  <a:ext uri="{FF2B5EF4-FFF2-40B4-BE49-F238E27FC236}">
                    <a16:creationId xmlns:a16="http://schemas.microsoft.com/office/drawing/2014/main" id="{FD76C481-E1B5-47E1-A985-0A83FB4B78FA}"/>
                  </a:ext>
                </a:extLst>
              </p:cNvPr>
              <p:cNvPicPr/>
              <p:nvPr/>
            </p:nvPicPr>
            <p:blipFill>
              <a:blip r:embed="rId13"/>
              <a:stretch>
                <a:fillRect/>
              </a:stretch>
            </p:blipFill>
            <p:spPr>
              <a:xfrm>
                <a:off x="7815151" y="4342026"/>
                <a:ext cx="807480" cy="85791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3" name="Ink 202">
                <a:extLst>
                  <a:ext uri="{FF2B5EF4-FFF2-40B4-BE49-F238E27FC236}">
                    <a16:creationId xmlns:a16="http://schemas.microsoft.com/office/drawing/2014/main" id="{3CE1FD47-59CE-442F-8274-7842277621C4}"/>
                  </a:ext>
                </a:extLst>
              </p14:cNvPr>
              <p14:cNvContentPartPr/>
              <p14:nvPr/>
            </p14:nvContentPartPr>
            <p14:xfrm>
              <a:off x="7032871" y="3917962"/>
              <a:ext cx="1112400" cy="1237320"/>
            </p14:xfrm>
          </p:contentPart>
        </mc:Choice>
        <mc:Fallback xmlns="">
          <p:pic>
            <p:nvPicPr>
              <p:cNvPr id="203" name="Ink 202">
                <a:extLst>
                  <a:ext uri="{FF2B5EF4-FFF2-40B4-BE49-F238E27FC236}">
                    <a16:creationId xmlns:a16="http://schemas.microsoft.com/office/drawing/2014/main" id="{3CE1FD47-59CE-442F-8274-7842277621C4}"/>
                  </a:ext>
                </a:extLst>
              </p:cNvPr>
              <p:cNvPicPr/>
              <p:nvPr/>
            </p:nvPicPr>
            <p:blipFill>
              <a:blip r:embed="rId15"/>
              <a:stretch>
                <a:fillRect/>
              </a:stretch>
            </p:blipFill>
            <p:spPr>
              <a:xfrm>
                <a:off x="6996871" y="3882322"/>
                <a:ext cx="1184040" cy="1308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0" name="Ink 209">
                <a:extLst>
                  <a:ext uri="{FF2B5EF4-FFF2-40B4-BE49-F238E27FC236}">
                    <a16:creationId xmlns:a16="http://schemas.microsoft.com/office/drawing/2014/main" id="{1B3C481A-F0AF-4D25-8F19-EBE8E70DD120}"/>
                  </a:ext>
                </a:extLst>
              </p14:cNvPr>
              <p14:cNvContentPartPr/>
              <p14:nvPr/>
            </p14:nvContentPartPr>
            <p14:xfrm>
              <a:off x="8035471" y="3927682"/>
              <a:ext cx="321120" cy="412920"/>
            </p14:xfrm>
          </p:contentPart>
        </mc:Choice>
        <mc:Fallback xmlns="">
          <p:pic>
            <p:nvPicPr>
              <p:cNvPr id="210" name="Ink 209">
                <a:extLst>
                  <a:ext uri="{FF2B5EF4-FFF2-40B4-BE49-F238E27FC236}">
                    <a16:creationId xmlns:a16="http://schemas.microsoft.com/office/drawing/2014/main" id="{1B3C481A-F0AF-4D25-8F19-EBE8E70DD120}"/>
                  </a:ext>
                </a:extLst>
              </p:cNvPr>
              <p:cNvPicPr/>
              <p:nvPr/>
            </p:nvPicPr>
            <p:blipFill>
              <a:blip r:embed="rId17"/>
              <a:stretch>
                <a:fillRect/>
              </a:stretch>
            </p:blipFill>
            <p:spPr>
              <a:xfrm>
                <a:off x="7999831" y="3891682"/>
                <a:ext cx="39276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9" name="Ink 228">
                <a:extLst>
                  <a:ext uri="{FF2B5EF4-FFF2-40B4-BE49-F238E27FC236}">
                    <a16:creationId xmlns:a16="http://schemas.microsoft.com/office/drawing/2014/main" id="{92783E21-29D6-4E7B-89CA-463D25078A1A}"/>
                  </a:ext>
                </a:extLst>
              </p14:cNvPr>
              <p14:cNvContentPartPr/>
              <p14:nvPr/>
            </p14:nvContentPartPr>
            <p14:xfrm>
              <a:off x="8548831" y="4494322"/>
              <a:ext cx="1099440" cy="641160"/>
            </p14:xfrm>
          </p:contentPart>
        </mc:Choice>
        <mc:Fallback xmlns="">
          <p:pic>
            <p:nvPicPr>
              <p:cNvPr id="229" name="Ink 228">
                <a:extLst>
                  <a:ext uri="{FF2B5EF4-FFF2-40B4-BE49-F238E27FC236}">
                    <a16:creationId xmlns:a16="http://schemas.microsoft.com/office/drawing/2014/main" id="{92783E21-29D6-4E7B-89CA-463D25078A1A}"/>
                  </a:ext>
                </a:extLst>
              </p:cNvPr>
              <p:cNvPicPr/>
              <p:nvPr/>
            </p:nvPicPr>
            <p:blipFill>
              <a:blip r:embed="rId19"/>
              <a:stretch>
                <a:fillRect/>
              </a:stretch>
            </p:blipFill>
            <p:spPr>
              <a:xfrm>
                <a:off x="8513191" y="4458322"/>
                <a:ext cx="1171080" cy="712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2" name="Ink 241">
                <a:extLst>
                  <a:ext uri="{FF2B5EF4-FFF2-40B4-BE49-F238E27FC236}">
                    <a16:creationId xmlns:a16="http://schemas.microsoft.com/office/drawing/2014/main" id="{54AC1574-B78B-47B0-8DD7-C986BACD38BC}"/>
                  </a:ext>
                </a:extLst>
              </p14:cNvPr>
              <p14:cNvContentPartPr/>
              <p14:nvPr/>
            </p14:nvContentPartPr>
            <p14:xfrm>
              <a:off x="9462151" y="4598362"/>
              <a:ext cx="682200" cy="554400"/>
            </p14:xfrm>
          </p:contentPart>
        </mc:Choice>
        <mc:Fallback xmlns="">
          <p:pic>
            <p:nvPicPr>
              <p:cNvPr id="242" name="Ink 241">
                <a:extLst>
                  <a:ext uri="{FF2B5EF4-FFF2-40B4-BE49-F238E27FC236}">
                    <a16:creationId xmlns:a16="http://schemas.microsoft.com/office/drawing/2014/main" id="{54AC1574-B78B-47B0-8DD7-C986BACD38BC}"/>
                  </a:ext>
                </a:extLst>
              </p:cNvPr>
              <p:cNvPicPr/>
              <p:nvPr/>
            </p:nvPicPr>
            <p:blipFill>
              <a:blip r:embed="rId21"/>
              <a:stretch>
                <a:fillRect/>
              </a:stretch>
            </p:blipFill>
            <p:spPr>
              <a:xfrm>
                <a:off x="9426511" y="4562722"/>
                <a:ext cx="753840" cy="626040"/>
              </a:xfrm>
              <a:prstGeom prst="rect">
                <a:avLst/>
              </a:prstGeom>
            </p:spPr>
          </p:pic>
        </mc:Fallback>
      </mc:AlternateContent>
      <p:grpSp>
        <p:nvGrpSpPr>
          <p:cNvPr id="264" name="Group 263">
            <a:extLst>
              <a:ext uri="{FF2B5EF4-FFF2-40B4-BE49-F238E27FC236}">
                <a16:creationId xmlns:a16="http://schemas.microsoft.com/office/drawing/2014/main" id="{0E550D73-9831-45D4-927C-E69AC2890E5F}"/>
              </a:ext>
            </a:extLst>
          </p:cNvPr>
          <p:cNvGrpSpPr/>
          <p:nvPr/>
        </p:nvGrpSpPr>
        <p:grpSpPr>
          <a:xfrm>
            <a:off x="8166151" y="2978362"/>
            <a:ext cx="734760" cy="1478520"/>
            <a:chOff x="8166151" y="2978362"/>
            <a:chExt cx="734760" cy="1478520"/>
          </a:xfrm>
        </p:grpSpPr>
        <mc:AlternateContent xmlns:mc="http://schemas.openxmlformats.org/markup-compatibility/2006" xmlns:p14="http://schemas.microsoft.com/office/powerpoint/2010/main">
          <mc:Choice Requires="p14">
            <p:contentPart p14:bwMode="auto" r:id="rId22">
              <p14:nvContentPartPr>
                <p14:cNvPr id="85" name="Ink 84">
                  <a:extLst>
                    <a:ext uri="{FF2B5EF4-FFF2-40B4-BE49-F238E27FC236}">
                      <a16:creationId xmlns:a16="http://schemas.microsoft.com/office/drawing/2014/main" id="{348DAD1B-E892-4851-B7E1-AF0DB9F9EA0C}"/>
                    </a:ext>
                  </a:extLst>
                </p14:cNvPr>
                <p14:cNvContentPartPr/>
                <p14:nvPr/>
              </p14:nvContentPartPr>
              <p14:xfrm>
                <a:off x="8166151" y="2978362"/>
                <a:ext cx="734760" cy="1478520"/>
              </p14:xfrm>
            </p:contentPart>
          </mc:Choice>
          <mc:Fallback xmlns="">
            <p:pic>
              <p:nvPicPr>
                <p:cNvPr id="85" name="Ink 84">
                  <a:extLst>
                    <a:ext uri="{FF2B5EF4-FFF2-40B4-BE49-F238E27FC236}">
                      <a16:creationId xmlns:a16="http://schemas.microsoft.com/office/drawing/2014/main" id="{348DAD1B-E892-4851-B7E1-AF0DB9F9EA0C}"/>
                    </a:ext>
                  </a:extLst>
                </p:cNvPr>
                <p:cNvPicPr/>
                <p:nvPr/>
              </p:nvPicPr>
              <p:blipFill>
                <a:blip r:embed="rId23"/>
                <a:stretch>
                  <a:fillRect/>
                </a:stretch>
              </p:blipFill>
              <p:spPr>
                <a:xfrm>
                  <a:off x="8130511" y="2942362"/>
                  <a:ext cx="806400" cy="1550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8" name="Ink 257">
                  <a:extLst>
                    <a:ext uri="{FF2B5EF4-FFF2-40B4-BE49-F238E27FC236}">
                      <a16:creationId xmlns:a16="http://schemas.microsoft.com/office/drawing/2014/main" id="{716D3AC4-29E9-435B-8729-E2EB407F7356}"/>
                    </a:ext>
                  </a:extLst>
                </p14:cNvPr>
                <p14:cNvContentPartPr/>
                <p14:nvPr/>
              </p14:nvContentPartPr>
              <p14:xfrm>
                <a:off x="8274151" y="3184282"/>
                <a:ext cx="496440" cy="1140120"/>
              </p14:xfrm>
            </p:contentPart>
          </mc:Choice>
          <mc:Fallback xmlns="">
            <p:pic>
              <p:nvPicPr>
                <p:cNvPr id="258" name="Ink 257">
                  <a:extLst>
                    <a:ext uri="{FF2B5EF4-FFF2-40B4-BE49-F238E27FC236}">
                      <a16:creationId xmlns:a16="http://schemas.microsoft.com/office/drawing/2014/main" id="{716D3AC4-29E9-435B-8729-E2EB407F7356}"/>
                    </a:ext>
                  </a:extLst>
                </p:cNvPr>
                <p:cNvPicPr/>
                <p:nvPr/>
              </p:nvPicPr>
              <p:blipFill>
                <a:blip r:embed="rId25"/>
                <a:stretch>
                  <a:fillRect/>
                </a:stretch>
              </p:blipFill>
              <p:spPr>
                <a:xfrm>
                  <a:off x="8238511" y="3148642"/>
                  <a:ext cx="568080" cy="1211760"/>
                </a:xfrm>
                <a:prstGeom prst="rect">
                  <a:avLst/>
                </a:prstGeom>
              </p:spPr>
            </p:pic>
          </mc:Fallback>
        </mc:AlternateContent>
      </p:grpSp>
      <p:sp>
        <p:nvSpPr>
          <p:cNvPr id="259" name="Rounded Rectangular Callout 3">
            <a:extLst>
              <a:ext uri="{FF2B5EF4-FFF2-40B4-BE49-F238E27FC236}">
                <a16:creationId xmlns:a16="http://schemas.microsoft.com/office/drawing/2014/main" id="{DC3475DB-C01B-4D6D-8A76-AC810B98781C}"/>
              </a:ext>
            </a:extLst>
          </p:cNvPr>
          <p:cNvSpPr/>
          <p:nvPr/>
        </p:nvSpPr>
        <p:spPr>
          <a:xfrm>
            <a:off x="9698194" y="2445615"/>
            <a:ext cx="2137051" cy="666462"/>
          </a:xfrm>
          <a:prstGeom prst="wedgeRoundRectCallout">
            <a:avLst>
              <a:gd name="adj1" fmla="val -53413"/>
              <a:gd name="adj2" fmla="val -106904"/>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Workloads become about even, this scales</a:t>
            </a:r>
            <a:endParaRPr lang="en-US" sz="1400" dirty="0">
              <a:solidFill>
                <a:schemeClr val="lt1"/>
              </a:solidFill>
            </a:endParaRPr>
          </a:p>
        </p:txBody>
      </p:sp>
      <p:sp>
        <p:nvSpPr>
          <p:cNvPr id="260" name="Rounded Rectangular Callout 3">
            <a:extLst>
              <a:ext uri="{FF2B5EF4-FFF2-40B4-BE49-F238E27FC236}">
                <a16:creationId xmlns:a16="http://schemas.microsoft.com/office/drawing/2014/main" id="{F076486A-5B59-4E16-827A-83A5DBA2EFA0}"/>
              </a:ext>
            </a:extLst>
          </p:cNvPr>
          <p:cNvSpPr/>
          <p:nvPr/>
        </p:nvSpPr>
        <p:spPr>
          <a:xfrm>
            <a:off x="3757575" y="5708967"/>
            <a:ext cx="2005518" cy="526047"/>
          </a:xfrm>
          <a:prstGeom prst="wedgeRoundRectCallout">
            <a:avLst>
              <a:gd name="adj1" fmla="val -77237"/>
              <a:gd name="adj2" fmla="val -4833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Spin off new tasks for the excess cells</a:t>
            </a:r>
            <a:endParaRPr lang="en-US" sz="1400" dirty="0">
              <a:solidFill>
                <a:schemeClr val="lt1"/>
              </a:solidFill>
            </a:endParaRPr>
          </a:p>
        </p:txBody>
      </p:sp>
    </p:spTree>
    <p:extLst>
      <p:ext uri="{BB962C8B-B14F-4D97-AF65-F5344CB8AC3E}">
        <p14:creationId xmlns:p14="http://schemas.microsoft.com/office/powerpoint/2010/main" val="39305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up)">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up)">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47"/>
                                        </p:tgtEl>
                                        <p:attrNameLst>
                                          <p:attrName>style.visibility</p:attrName>
                                        </p:attrNameLst>
                                      </p:cBhvr>
                                      <p:to>
                                        <p:strVal val="visible"/>
                                      </p:to>
                                    </p:set>
                                    <p:animEffect transition="in" filter="wipe(up)">
                                      <p:cBhvr>
                                        <p:cTn id="29" dur="500"/>
                                        <p:tgtEl>
                                          <p:spTgt spid="147"/>
                                        </p:tgtEl>
                                      </p:cBhvr>
                                    </p:animEffect>
                                  </p:childTnLst>
                                </p:cTn>
                              </p:par>
                              <p:par>
                                <p:cTn id="30" presetID="22" presetClass="entr" presetSubtype="1" fill="hold" nodeType="with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wipe(up)">
                                      <p:cBhvr>
                                        <p:cTn id="32" dur="500"/>
                                        <p:tgtEl>
                                          <p:spTgt spid="102"/>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264"/>
                                        </p:tgtEl>
                                        <p:attrNameLst>
                                          <p:attrName>style.visibility</p:attrName>
                                        </p:attrNameLst>
                                      </p:cBhvr>
                                      <p:to>
                                        <p:strVal val="visible"/>
                                      </p:to>
                                    </p:set>
                                    <p:animEffect transition="in" filter="wipe(up)">
                                      <p:cBhvr>
                                        <p:cTn id="36" dur="500"/>
                                        <p:tgtEl>
                                          <p:spTgt spid="26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03"/>
                                        </p:tgtEl>
                                        <p:attrNameLst>
                                          <p:attrName>style.visibility</p:attrName>
                                        </p:attrNameLst>
                                      </p:cBhvr>
                                      <p:to>
                                        <p:strVal val="visible"/>
                                      </p:to>
                                    </p:set>
                                    <p:animEffect transition="in" filter="wipe(up)">
                                      <p:cBhvr>
                                        <p:cTn id="41" dur="500"/>
                                        <p:tgtEl>
                                          <p:spTgt spid="203"/>
                                        </p:tgtEl>
                                      </p:cBhvr>
                                    </p:animEffect>
                                  </p:childTnLst>
                                </p:cTn>
                              </p:par>
                              <p:par>
                                <p:cTn id="42" presetID="22" presetClass="entr" presetSubtype="1" fill="hold" nodeType="withEffect">
                                  <p:stCondLst>
                                    <p:cond delay="0"/>
                                  </p:stCondLst>
                                  <p:childTnLst>
                                    <p:set>
                                      <p:cBhvr>
                                        <p:cTn id="43" dur="1" fill="hold">
                                          <p:stCondLst>
                                            <p:cond delay="0"/>
                                          </p:stCondLst>
                                        </p:cTn>
                                        <p:tgtEl>
                                          <p:spTgt spid="210"/>
                                        </p:tgtEl>
                                        <p:attrNameLst>
                                          <p:attrName>style.visibility</p:attrName>
                                        </p:attrNameLst>
                                      </p:cBhvr>
                                      <p:to>
                                        <p:strVal val="visible"/>
                                      </p:to>
                                    </p:set>
                                    <p:animEffect transition="in" filter="wipe(up)">
                                      <p:cBhvr>
                                        <p:cTn id="44" dur="500"/>
                                        <p:tgtEl>
                                          <p:spTgt spid="2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79"/>
                                        </p:tgtEl>
                                        <p:attrNameLst>
                                          <p:attrName>style.visibility</p:attrName>
                                        </p:attrNameLst>
                                      </p:cBhvr>
                                      <p:to>
                                        <p:strVal val="visible"/>
                                      </p:to>
                                    </p:set>
                                    <p:animEffect transition="in" filter="wipe(up)">
                                      <p:cBhvr>
                                        <p:cTn id="49" dur="500"/>
                                        <p:tgtEl>
                                          <p:spTgt spid="179"/>
                                        </p:tgtEl>
                                      </p:cBhvr>
                                    </p:animEffect>
                                  </p:childTnLst>
                                </p:cTn>
                              </p:par>
                              <p:par>
                                <p:cTn id="50" presetID="22" presetClass="entr" presetSubtype="1" fill="hold" nodeType="withEffect">
                                  <p:stCondLst>
                                    <p:cond delay="0"/>
                                  </p:stCondLst>
                                  <p:childTnLst>
                                    <p:set>
                                      <p:cBhvr>
                                        <p:cTn id="51" dur="1" fill="hold">
                                          <p:stCondLst>
                                            <p:cond delay="0"/>
                                          </p:stCondLst>
                                        </p:cTn>
                                        <p:tgtEl>
                                          <p:spTgt spid="229"/>
                                        </p:tgtEl>
                                        <p:attrNameLst>
                                          <p:attrName>style.visibility</p:attrName>
                                        </p:attrNameLst>
                                      </p:cBhvr>
                                      <p:to>
                                        <p:strVal val="visible"/>
                                      </p:to>
                                    </p:set>
                                    <p:animEffect transition="in" filter="wipe(up)">
                                      <p:cBhvr>
                                        <p:cTn id="52" dur="500"/>
                                        <p:tgtEl>
                                          <p:spTgt spid="229"/>
                                        </p:tgtEl>
                                      </p:cBhvr>
                                    </p:animEffect>
                                  </p:childTnLst>
                                </p:cTn>
                              </p:par>
                              <p:par>
                                <p:cTn id="53" presetID="22" presetClass="entr" presetSubtype="1" fill="hold" nodeType="withEffect">
                                  <p:stCondLst>
                                    <p:cond delay="0"/>
                                  </p:stCondLst>
                                  <p:childTnLst>
                                    <p:set>
                                      <p:cBhvr>
                                        <p:cTn id="54" dur="1" fill="hold">
                                          <p:stCondLst>
                                            <p:cond delay="0"/>
                                          </p:stCondLst>
                                        </p:cTn>
                                        <p:tgtEl>
                                          <p:spTgt spid="242"/>
                                        </p:tgtEl>
                                        <p:attrNameLst>
                                          <p:attrName>style.visibility</p:attrName>
                                        </p:attrNameLst>
                                      </p:cBhvr>
                                      <p:to>
                                        <p:strVal val="visible"/>
                                      </p:to>
                                    </p:set>
                                    <p:animEffect transition="in" filter="wipe(up)">
                                      <p:cBhvr>
                                        <p:cTn id="55" dur="500"/>
                                        <p:tgtEl>
                                          <p:spTgt spid="24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9" grpId="0" animBg="1"/>
      <p:bldP spid="26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constant propagation</a:t>
            </a:r>
          </a:p>
        </p:txBody>
      </p:sp>
      <p:sp>
        <p:nvSpPr>
          <p:cNvPr id="4" name="Rectangle 3">
            <a:extLst>
              <a:ext uri="{FF2B5EF4-FFF2-40B4-BE49-F238E27FC236}">
                <a16:creationId xmlns:a16="http://schemas.microsoft.com/office/drawing/2014/main" id="{0D4392CF-0286-4660-91A6-D88546843AED}"/>
              </a:ext>
            </a:extLst>
          </p:cNvPr>
          <p:cNvSpPr/>
          <p:nvPr/>
        </p:nvSpPr>
        <p:spPr>
          <a:xfrm>
            <a:off x="4910138" y="966958"/>
            <a:ext cx="7029449" cy="5478423"/>
          </a:xfrm>
          <a:prstGeom prst="rect">
            <a:avLst/>
          </a:prstGeom>
          <a:ln>
            <a:solidFill>
              <a:schemeClr val="dk1"/>
            </a:solidFill>
          </a:ln>
        </p:spPr>
        <p:txBody>
          <a:bodyPr wrap="square">
            <a:spAutoFit/>
          </a:bodyPr>
          <a:lstStyle/>
          <a:p>
            <a:r>
              <a:rPr lang="en-US" sz="1000" b="1" dirty="0">
                <a:latin typeface="Courier New" pitchFamily="49" charset="0"/>
                <a:cs typeface="Courier New" pitchFamily="49" charset="0"/>
              </a:rPr>
              <a:t>void</a:t>
            </a:r>
          </a:p>
          <a:p>
            <a:r>
              <a:rPr lang="en-US" sz="1000" b="1" dirty="0">
                <a:latin typeface="Courier New" pitchFamily="49" charset="0"/>
                <a:cs typeface="Courier New" pitchFamily="49" charset="0"/>
              </a:rPr>
              <a:t>Fun::run(</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e_Mark</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getConstantValue</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if (</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 == VAL_VOID) return;</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_</a:t>
            </a:r>
            <a:r>
              <a:rPr lang="en-US" sz="1000" b="1" dirty="0" err="1">
                <a:latin typeface="Courier New" pitchFamily="49" charset="0"/>
                <a:cs typeface="Courier New" pitchFamily="49" charset="0"/>
              </a:rPr>
              <a:t>taskQueue.push_back</a:t>
            </a:r>
            <a:r>
              <a:rPr lang="en-US" sz="1000" b="1" dirty="0">
                <a:latin typeface="Courier New" pitchFamily="49" charset="0"/>
                <a:cs typeface="Courier New" pitchFamily="49" charset="0"/>
              </a:rPr>
              <a:t>(Task(</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while (!_</a:t>
            </a:r>
            <a:r>
              <a:rPr lang="en-US" sz="1000" b="1" dirty="0" err="1">
                <a:latin typeface="Courier New" pitchFamily="49" charset="0"/>
                <a:cs typeface="Courier New" pitchFamily="49" charset="0"/>
              </a:rPr>
              <a:t>taskQueue.empty</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Task </a:t>
            </a:r>
            <a:r>
              <a:rPr lang="en-US" sz="1000" b="1" dirty="0" err="1">
                <a:latin typeface="Courier New" pitchFamily="49" charset="0"/>
                <a:cs typeface="Courier New" pitchFamily="49" charset="0"/>
              </a:rPr>
              <a:t>task</a:t>
            </a:r>
            <a:r>
              <a:rPr lang="en-US" sz="1000" b="1" dirty="0">
                <a:latin typeface="Courier New" pitchFamily="49" charset="0"/>
                <a:cs typeface="Courier New" pitchFamily="49" charset="0"/>
              </a:rPr>
              <a:t> = _</a:t>
            </a:r>
            <a:r>
              <a:rPr lang="en-US" sz="1000" b="1" dirty="0" err="1">
                <a:latin typeface="Courier New" pitchFamily="49" charset="0"/>
                <a:cs typeface="Courier New" pitchFamily="49" charset="0"/>
              </a:rPr>
              <a:t>taskQueue.back</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_</a:t>
            </a:r>
            <a:r>
              <a:rPr lang="en-US" sz="1000" b="1" dirty="0" err="1">
                <a:latin typeface="Courier New" pitchFamily="49" charset="0"/>
                <a:cs typeface="Courier New" pitchFamily="49" charset="0"/>
              </a:rPr>
              <a:t>taskQueue.pop_back</a:t>
            </a:r>
            <a:r>
              <a:rPr lang="en-US" sz="1000" b="1" dirty="0">
                <a:latin typeface="Courier New" pitchFamily="49" charset="0"/>
                <a:cs typeface="Courier New" pitchFamily="49" charset="0"/>
              </a:rPr>
              <a:t>();</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 task._</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e_Mark</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 = task._</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 Thread sync</a:t>
            </a:r>
          </a:p>
          <a:p>
            <a:r>
              <a:rPr lang="en-US" sz="1000" b="1" dirty="0">
                <a:latin typeface="Courier New" pitchFamily="49" charset="0"/>
                <a:cs typeface="Courier New" pitchFamily="49" charset="0"/>
              </a:rPr>
              <a:t>        uint8_t </a:t>
            </a:r>
            <a:r>
              <a:rPr lang="en-US" sz="1000" b="1" dirty="0" err="1">
                <a:latin typeface="Courier New" pitchFamily="49" charset="0"/>
                <a:cs typeface="Courier New" pitchFamily="49" charset="0"/>
              </a:rPr>
              <a:t>newMark</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uint8_t </a:t>
            </a:r>
            <a:r>
              <a:rPr lang="en-US" sz="1000" b="1" dirty="0" err="1">
                <a:latin typeface="Courier New" pitchFamily="49" charset="0"/>
                <a:cs typeface="Courier New" pitchFamily="49" charset="0"/>
              </a:rPr>
              <a:t>oldMark</a:t>
            </a:r>
            <a:r>
              <a:rPr lang="en-US" sz="1000" b="1" dirty="0">
                <a:latin typeface="Courier New" pitchFamily="49" charset="0"/>
                <a:cs typeface="Courier New" pitchFamily="49" charset="0"/>
              </a:rPr>
              <a:t> = main().cid2mark().</a:t>
            </a:r>
            <a:r>
              <a:rPr lang="en-US" sz="1000" b="1" dirty="0" err="1">
                <a:latin typeface="Courier New" pitchFamily="49" charset="0"/>
                <a:cs typeface="Courier New" pitchFamily="49" charset="0"/>
              </a:rPr>
              <a:t>atomicGetRef</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fetch_and_store</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newMark</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if (</a:t>
            </a:r>
            <a:r>
              <a:rPr lang="en-US" sz="1000" b="1" dirty="0" err="1">
                <a:latin typeface="Courier New" pitchFamily="49" charset="0"/>
                <a:cs typeface="Courier New" pitchFamily="49" charset="0"/>
              </a:rPr>
              <a:t>oldMark</a:t>
            </a:r>
            <a:r>
              <a:rPr lang="en-US" sz="1000" b="1" dirty="0">
                <a:latin typeface="Courier New" pitchFamily="49" charset="0"/>
                <a:cs typeface="Courier New" pitchFamily="49" charset="0"/>
              </a:rPr>
              <a:t> == VAL_ZERO || </a:t>
            </a:r>
            <a:r>
              <a:rPr lang="en-US" sz="1000" b="1" dirty="0" err="1">
                <a:latin typeface="Courier New" pitchFamily="49" charset="0"/>
                <a:cs typeface="Courier New" pitchFamily="49" charset="0"/>
              </a:rPr>
              <a:t>oldMark</a:t>
            </a:r>
            <a:r>
              <a:rPr lang="en-US" sz="1000" b="1" dirty="0">
                <a:latin typeface="Courier New" pitchFamily="49" charset="0"/>
                <a:cs typeface="Courier New" pitchFamily="49" charset="0"/>
              </a:rPr>
              <a:t> == VAL_ONE) {</a:t>
            </a:r>
          </a:p>
          <a:p>
            <a:r>
              <a:rPr lang="en-US" sz="1000" b="1" dirty="0">
                <a:latin typeface="Courier New" pitchFamily="49" charset="0"/>
                <a:cs typeface="Courier New" pitchFamily="49" charset="0"/>
              </a:rPr>
              <a:t>             // Another thread propagated that constant.</a:t>
            </a:r>
          </a:p>
          <a:p>
            <a:r>
              <a:rPr lang="en-US" sz="1000" b="1" dirty="0">
                <a:latin typeface="Courier New" pitchFamily="49" charset="0"/>
                <a:cs typeface="Courier New" pitchFamily="49" charset="0"/>
              </a:rPr>
              <a:t>             continue;</a:t>
            </a:r>
          </a:p>
          <a:p>
            <a:r>
              <a:rPr lang="en-US" sz="1000" b="1" dirty="0">
                <a:latin typeface="Courier New" pitchFamily="49" charset="0"/>
                <a:cs typeface="Courier New" pitchFamily="49" charset="0"/>
              </a:rPr>
              <a:t>        }</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auto wire = cid2wire().</a:t>
            </a:r>
            <a:r>
              <a:rPr lang="en-US" sz="1000" b="1" dirty="0" err="1">
                <a:latin typeface="Courier New" pitchFamily="49" charset="0"/>
                <a:cs typeface="Courier New" pitchFamily="49" charset="0"/>
              </a:rPr>
              <a:t>getWire</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for (auto it = </a:t>
            </a:r>
            <a:r>
              <a:rPr lang="en-US" sz="1000" b="1" dirty="0" err="1">
                <a:latin typeface="Courier New" pitchFamily="49" charset="0"/>
                <a:cs typeface="Courier New" pitchFamily="49" charset="0"/>
              </a:rPr>
              <a:t>wire.beginReader</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itEnd</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wire.endReader</a:t>
            </a:r>
            <a:r>
              <a:rPr lang="en-US" sz="1000" b="1" dirty="0">
                <a:latin typeface="Courier New" pitchFamily="49" charset="0"/>
                <a:cs typeface="Courier New" pitchFamily="49" charset="0"/>
              </a:rPr>
              <a:t>(); it != </a:t>
            </a:r>
            <a:r>
              <a:rPr lang="en-US" sz="1000" b="1" dirty="0" err="1">
                <a:latin typeface="Courier New" pitchFamily="49" charset="0"/>
                <a:cs typeface="Courier New" pitchFamily="49" charset="0"/>
              </a:rPr>
              <a:t>itEnd</a:t>
            </a:r>
            <a:r>
              <a:rPr lang="en-US" sz="1000" b="1" dirty="0">
                <a:latin typeface="Courier New" pitchFamily="49" charset="0"/>
                <a:cs typeface="Courier New" pitchFamily="49" charset="0"/>
              </a:rPr>
              <a:t>; ++it) {</a:t>
            </a:r>
          </a:p>
          <a:p>
            <a:r>
              <a:rPr lang="en-US" sz="1000" b="1" dirty="0">
                <a:latin typeface="Courier New" pitchFamily="49" charset="0"/>
                <a:cs typeface="Courier New" pitchFamily="49" charset="0"/>
              </a:rPr>
              <a:t>            // Get the cell driven by wire.</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 it-&gt;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Cell&amp; cell = *</a:t>
            </a:r>
            <a:r>
              <a:rPr lang="en-US" sz="1000" b="1" dirty="0" err="1">
                <a:latin typeface="Courier New" pitchFamily="49" charset="0"/>
                <a:cs typeface="Courier New" pitchFamily="49" charset="0"/>
              </a:rPr>
              <a:t>nl</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getCell</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 Try to push the constant through cell.</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e_Mark</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propagateCstThroughCell</a:t>
            </a:r>
            <a:r>
              <a:rPr lang="en-US" sz="1000" b="1" dirty="0">
                <a:latin typeface="Courier New" pitchFamily="49" charset="0"/>
                <a:cs typeface="Courier New" pitchFamily="49" charset="0"/>
              </a:rPr>
              <a:t>(cell);</a:t>
            </a:r>
          </a:p>
          <a:p>
            <a:r>
              <a:rPr lang="en-US" sz="1000" b="1" dirty="0">
                <a:latin typeface="Courier New" pitchFamily="49" charset="0"/>
                <a:cs typeface="Courier New" pitchFamily="49" charset="0"/>
              </a:rPr>
              <a:t>            if (</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 != VAL_VOID) {</a:t>
            </a:r>
          </a:p>
          <a:p>
            <a:r>
              <a:rPr lang="en-US" sz="1000" b="1" dirty="0">
                <a:latin typeface="Courier New" pitchFamily="49" charset="0"/>
                <a:cs typeface="Courier New" pitchFamily="49" charset="0"/>
              </a:rPr>
              <a:t>                _</a:t>
            </a:r>
            <a:r>
              <a:rPr lang="en-US" sz="1000" b="1" dirty="0" err="1">
                <a:latin typeface="Courier New" pitchFamily="49" charset="0"/>
                <a:cs typeface="Courier New" pitchFamily="49" charset="0"/>
              </a:rPr>
              <a:t>taskQueue.push_back</a:t>
            </a:r>
            <a:r>
              <a:rPr lang="en-US" sz="1000" b="1" dirty="0">
                <a:latin typeface="Courier New" pitchFamily="49" charset="0"/>
                <a:cs typeface="Courier New" pitchFamily="49" charset="0"/>
              </a:rPr>
              <a:t>(Task(</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a:t>
            </a:r>
          </a:p>
        </p:txBody>
      </p:sp>
      <p:sp>
        <p:nvSpPr>
          <p:cNvPr id="5" name="Rectangle 4">
            <a:extLst>
              <a:ext uri="{FF2B5EF4-FFF2-40B4-BE49-F238E27FC236}">
                <a16:creationId xmlns:a16="http://schemas.microsoft.com/office/drawing/2014/main" id="{AC906752-44DF-43AA-ACC5-BE1C27A7EBC2}"/>
              </a:ext>
            </a:extLst>
          </p:cNvPr>
          <p:cNvSpPr/>
          <p:nvPr/>
        </p:nvSpPr>
        <p:spPr>
          <a:xfrm>
            <a:off x="456878" y="966958"/>
            <a:ext cx="4319910" cy="5170646"/>
          </a:xfrm>
          <a:prstGeom prst="rect">
            <a:avLst/>
          </a:prstGeom>
          <a:ln>
            <a:solidFill>
              <a:schemeClr val="dk1"/>
            </a:solidFill>
          </a:ln>
        </p:spPr>
        <p:txBody>
          <a:bodyPr wrap="square">
            <a:spAutoFit/>
          </a:bodyPr>
          <a:lstStyle/>
          <a:p>
            <a:r>
              <a:rPr lang="en-US" sz="1000" b="1" dirty="0" err="1">
                <a:latin typeface="Courier New" pitchFamily="49" charset="0"/>
                <a:cs typeface="Courier New" pitchFamily="49" charset="0"/>
              </a:rPr>
              <a:t>enum</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VAL_VOID = 0x0,</a:t>
            </a:r>
          </a:p>
          <a:p>
            <a:r>
              <a:rPr lang="en-US" sz="1000" b="1" dirty="0">
                <a:latin typeface="Courier New" pitchFamily="49" charset="0"/>
                <a:cs typeface="Courier New" pitchFamily="49" charset="0"/>
              </a:rPr>
              <a:t>    VAL_ZERO = 0x1,</a:t>
            </a:r>
          </a:p>
          <a:p>
            <a:r>
              <a:rPr lang="en-US" sz="1000" b="1" dirty="0">
                <a:latin typeface="Courier New" pitchFamily="49" charset="0"/>
                <a:cs typeface="Courier New" pitchFamily="49" charset="0"/>
              </a:rPr>
              <a:t>    VAL_ONE  = 0x2</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e_Mark</a:t>
            </a:r>
            <a:r>
              <a:rPr lang="en-US" sz="1000" b="1" dirty="0">
                <a:latin typeface="Courier New" pitchFamily="49" charset="0"/>
                <a:cs typeface="Courier New" pitchFamily="49" charset="0"/>
              </a:rPr>
              <a:t>;</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class Fun {</a:t>
            </a:r>
          </a:p>
          <a:p>
            <a:r>
              <a:rPr lang="en-US" sz="1000" b="1" dirty="0">
                <a:latin typeface="Courier New" pitchFamily="49" charset="0"/>
                <a:cs typeface="Courier New" pitchFamily="49" charset="0"/>
              </a:rPr>
              <a:t>public:</a:t>
            </a:r>
          </a:p>
          <a:p>
            <a:r>
              <a:rPr lang="en-US" sz="1000" b="1" dirty="0">
                <a:latin typeface="Courier New" pitchFamily="49" charset="0"/>
                <a:cs typeface="Courier New" pitchFamily="49" charset="0"/>
              </a:rPr>
              <a:t>    Fun(Main&amp; main) : _main(main) {}</a:t>
            </a:r>
          </a:p>
          <a:p>
            <a:r>
              <a:rPr lang="en-US" sz="1000" b="1" dirty="0">
                <a:latin typeface="Courier New" pitchFamily="49" charset="0"/>
                <a:cs typeface="Courier New" pitchFamily="49" charset="0"/>
              </a:rPr>
              <a:t>    Fun(const Fun&amp; o) : _main(</a:t>
            </a:r>
            <a:r>
              <a:rPr lang="en-US" sz="1000" b="1" dirty="0" err="1">
                <a:latin typeface="Courier New" pitchFamily="49" charset="0"/>
                <a:cs typeface="Courier New" pitchFamily="49" charset="0"/>
              </a:rPr>
              <a:t>o._main</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void operator()(</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const</a:t>
            </a:r>
            <a:r>
              <a:rPr lang="en-US" sz="1000" b="1" dirty="0">
                <a:latin typeface="Courier New" pitchFamily="49" charset="0"/>
                <a:cs typeface="Courier New" pitchFamily="49" charset="0"/>
              </a:rPr>
              <a:t> { run(</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private:</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const</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Netplus</a:t>
            </a:r>
            <a:r>
              <a:rPr lang="en-US" sz="1000" b="1" dirty="0">
                <a:latin typeface="Courier New" pitchFamily="49" charset="0"/>
                <a:cs typeface="Courier New" pitchFamily="49" charset="0"/>
              </a:rPr>
              <a:t>&amp; </a:t>
            </a:r>
            <a:r>
              <a:rPr lang="en-US" sz="1000" b="1" dirty="0" err="1">
                <a:latin typeface="Courier New" pitchFamily="49" charset="0"/>
                <a:cs typeface="Courier New" pitchFamily="49" charset="0"/>
              </a:rPr>
              <a:t>nl</a:t>
            </a:r>
            <a:r>
              <a:rPr lang="en-US" sz="1000" b="1" dirty="0">
                <a:latin typeface="Courier New" pitchFamily="49" charset="0"/>
                <a:cs typeface="Courier New" pitchFamily="49" charset="0"/>
              </a:rPr>
              <a:t>() { return _main._</a:t>
            </a:r>
            <a:r>
              <a:rPr lang="en-US" sz="1000" b="1" dirty="0" err="1">
                <a:latin typeface="Courier New" pitchFamily="49" charset="0"/>
                <a:cs typeface="Courier New" pitchFamily="49" charset="0"/>
              </a:rPr>
              <a:t>nl</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CID2Mark&amp; cid2mark() { return *_main._cid2mark; }</a:t>
            </a:r>
          </a:p>
          <a:p>
            <a:r>
              <a:rPr lang="en-US" sz="1000" b="1" dirty="0">
                <a:latin typeface="Courier New" pitchFamily="49" charset="0"/>
                <a:cs typeface="Courier New" pitchFamily="49" charset="0"/>
              </a:rPr>
              <a:t>    void run(</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    struct Task {</a:t>
            </a:r>
          </a:p>
          <a:p>
            <a:r>
              <a:rPr lang="en-US" sz="1000" b="1" dirty="0">
                <a:latin typeface="Courier New" pitchFamily="49" charset="0"/>
                <a:cs typeface="Courier New" pitchFamily="49" charset="0"/>
              </a:rPr>
              <a:t>        Task() : _</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NullCellID</a:t>
            </a:r>
            <a:r>
              <a:rPr lang="en-US" sz="1000" b="1" dirty="0">
                <a:latin typeface="Courier New" pitchFamily="49" charset="0"/>
                <a:cs typeface="Courier New" pitchFamily="49" charset="0"/>
              </a:rPr>
              <a:t>), _</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(VAL_VOID) {}</a:t>
            </a:r>
          </a:p>
          <a:p>
            <a:r>
              <a:rPr lang="en-US" sz="1000" b="1" dirty="0">
                <a:latin typeface="Courier New" pitchFamily="49" charset="0"/>
                <a:cs typeface="Courier New" pitchFamily="49" charset="0"/>
              </a:rPr>
              <a:t>        Task(</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e_Mark</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 _</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 _</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CellID</a:t>
            </a:r>
            <a:r>
              <a:rPr lang="en-US" sz="1000" b="1" dirty="0">
                <a:latin typeface="Courier New" pitchFamily="49" charset="0"/>
                <a:cs typeface="Courier New" pitchFamily="49" charset="0"/>
              </a:rPr>
              <a:t> _</a:t>
            </a:r>
            <a:r>
              <a:rPr lang="en-US" sz="1000" b="1" dirty="0" err="1">
                <a:latin typeface="Courier New" pitchFamily="49" charset="0"/>
                <a:cs typeface="Courier New" pitchFamily="49" charset="0"/>
              </a:rPr>
              <a:t>cid</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e_Mark</a:t>
            </a:r>
            <a:r>
              <a:rPr lang="en-US" sz="1000" b="1" dirty="0">
                <a:latin typeface="Courier New" pitchFamily="49" charset="0"/>
                <a:cs typeface="Courier New" pitchFamily="49" charset="0"/>
              </a:rPr>
              <a:t> _</a:t>
            </a:r>
            <a:r>
              <a:rPr lang="en-US" sz="1000" b="1" dirty="0" err="1">
                <a:latin typeface="Courier New" pitchFamily="49" charset="0"/>
                <a:cs typeface="Courier New" pitchFamily="49" charset="0"/>
              </a:rPr>
              <a:t>val</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private:</a:t>
            </a:r>
          </a:p>
          <a:p>
            <a:r>
              <a:rPr lang="en-US" sz="1000" b="1" dirty="0">
                <a:latin typeface="Courier New" pitchFamily="49" charset="0"/>
                <a:cs typeface="Courier New" pitchFamily="49" charset="0"/>
              </a:rPr>
              <a:t>    Main&amp;   _main;</a:t>
            </a:r>
          </a:p>
          <a:p>
            <a:r>
              <a:rPr lang="en-US" sz="1000" b="1" dirty="0">
                <a:latin typeface="Courier New" pitchFamily="49" charset="0"/>
                <a:cs typeface="Courier New" pitchFamily="49" charset="0"/>
              </a:rPr>
              <a:t>};</a:t>
            </a:r>
          </a:p>
          <a:p>
            <a:endParaRPr lang="en-US" sz="1000" b="1" dirty="0">
              <a:latin typeface="Courier New" pitchFamily="49" charset="0"/>
              <a:cs typeface="Courier New" pitchFamily="49" charset="0"/>
            </a:endParaRPr>
          </a:p>
          <a:p>
            <a:r>
              <a:rPr lang="en-US" sz="1000" b="1" dirty="0">
                <a:latin typeface="Courier New" pitchFamily="49" charset="0"/>
                <a:cs typeface="Courier New" pitchFamily="49" charset="0"/>
              </a:rPr>
              <a:t>void Main::run() {</a:t>
            </a:r>
          </a:p>
          <a:p>
            <a:r>
              <a:rPr lang="en-US" sz="1000" b="1" dirty="0">
                <a:latin typeface="Courier New" pitchFamily="49" charset="0"/>
                <a:cs typeface="Courier New" pitchFamily="49" charset="0"/>
              </a:rPr>
              <a:t>    _cid2mark.reset(new CID2Mark(_</a:t>
            </a:r>
            <a:r>
              <a:rPr lang="en-US" sz="1000" b="1" dirty="0" err="1">
                <a:latin typeface="Courier New" pitchFamily="49" charset="0"/>
                <a:cs typeface="Courier New" pitchFamily="49" charset="0"/>
              </a:rPr>
              <a:t>nl</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a:t>
            </a:r>
          </a:p>
          <a:p>
            <a:r>
              <a:rPr lang="en-US" sz="1000" b="1" dirty="0">
                <a:latin typeface="Courier New" pitchFamily="49" charset="0"/>
                <a:cs typeface="Courier New" pitchFamily="49" charset="0"/>
              </a:rPr>
              <a:t>    Fun fun(*this);</a:t>
            </a:r>
          </a:p>
          <a:p>
            <a:r>
              <a:rPr lang="en-US" sz="1000" b="1" dirty="0">
                <a:latin typeface="Courier New" pitchFamily="49" charset="0"/>
                <a:cs typeface="Courier New" pitchFamily="49" charset="0"/>
              </a:rPr>
              <a:t>    _</a:t>
            </a:r>
            <a:r>
              <a:rPr lang="en-US" sz="1000" b="1" dirty="0" err="1">
                <a:latin typeface="Courier New" pitchFamily="49" charset="0"/>
                <a:cs typeface="Courier New" pitchFamily="49" charset="0"/>
              </a:rPr>
              <a:t>nl.applyFun</a:t>
            </a:r>
            <a:r>
              <a:rPr lang="en-US" sz="1000" b="1" dirty="0">
                <a:latin typeface="Courier New" pitchFamily="49" charset="0"/>
                <a:cs typeface="Courier New" pitchFamily="49" charset="0"/>
              </a:rPr>
              <a:t>(fun);</a:t>
            </a:r>
          </a:p>
          <a:p>
            <a:r>
              <a:rPr lang="en-US" sz="1000" b="1" dirty="0">
                <a:latin typeface="Courier New" pitchFamily="49" charset="0"/>
                <a:cs typeface="Courier New" pitchFamily="49" charset="0"/>
              </a:rPr>
              <a:t>}</a:t>
            </a:r>
          </a:p>
        </p:txBody>
      </p:sp>
    </p:spTree>
    <p:extLst>
      <p:ext uri="{BB962C8B-B14F-4D97-AF65-F5344CB8AC3E}">
        <p14:creationId xmlns:p14="http://schemas.microsoft.com/office/powerpoint/2010/main" val="594183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key observations</a:t>
            </a:r>
          </a:p>
        </p:txBody>
      </p:sp>
      <p:sp>
        <p:nvSpPr>
          <p:cNvPr id="3" name="Content Placeholder 2"/>
          <p:cNvSpPr>
            <a:spLocks noGrp="1"/>
          </p:cNvSpPr>
          <p:nvPr>
            <p:ph idx="1"/>
          </p:nvPr>
        </p:nvSpPr>
        <p:spPr/>
        <p:txBody>
          <a:bodyPr>
            <a:normAutofit lnSpcReduction="10000"/>
          </a:bodyPr>
          <a:lstStyle/>
          <a:p>
            <a:r>
              <a:rPr lang="en-US" dirty="0"/>
              <a:t>Memory layout</a:t>
            </a:r>
          </a:p>
          <a:p>
            <a:pPr lvl="1"/>
            <a:r>
              <a:rPr lang="en-US" dirty="0"/>
              <a:t>In a </a:t>
            </a:r>
            <a:r>
              <a:rPr lang="en-US" dirty="0" err="1"/>
              <a:t>tbb</a:t>
            </a:r>
            <a:r>
              <a:rPr lang="en-US" dirty="0"/>
              <a:t>::</a:t>
            </a:r>
            <a:r>
              <a:rPr lang="en-US" dirty="0" err="1"/>
              <a:t>parallel_for</a:t>
            </a:r>
            <a:r>
              <a:rPr lang="en-US" dirty="0"/>
              <a:t>, a thread goes sequential after the range is small enough</a:t>
            </a:r>
          </a:p>
          <a:p>
            <a:pPr lvl="2"/>
            <a:r>
              <a:rPr lang="en-US" dirty="0"/>
              <a:t>Make sure the data the thread reads/writes is in the same cache line</a:t>
            </a:r>
          </a:p>
          <a:p>
            <a:pPr lvl="1"/>
            <a:r>
              <a:rPr lang="en-US" dirty="0"/>
              <a:t>Design memory layout properly –linear and/or vectorized layout</a:t>
            </a:r>
          </a:p>
          <a:p>
            <a:pPr lvl="1"/>
            <a:r>
              <a:rPr lang="en-US" dirty="0"/>
              <a:t>Optimize memory footprint –the smaller, the more data in the cache line</a:t>
            </a:r>
          </a:p>
          <a:p>
            <a:pPr lvl="1"/>
            <a:r>
              <a:rPr lang="en-US" dirty="0"/>
              <a:t>Use </a:t>
            </a:r>
            <a:r>
              <a:rPr lang="en-US" dirty="0" err="1"/>
              <a:t>functor</a:t>
            </a:r>
            <a:r>
              <a:rPr lang="en-US" dirty="0"/>
              <a:t>-local or thread-local data</a:t>
            </a:r>
          </a:p>
          <a:p>
            <a:r>
              <a:rPr lang="en-US" dirty="0"/>
              <a:t>Caching</a:t>
            </a:r>
          </a:p>
          <a:p>
            <a:pPr lvl="1"/>
            <a:r>
              <a:rPr lang="en-US" dirty="0"/>
              <a:t>It can be very counterproductive, as it requires thread sync</a:t>
            </a:r>
          </a:p>
          <a:p>
            <a:pPr lvl="1"/>
            <a:r>
              <a:rPr lang="en-US" dirty="0"/>
              <a:t>It is then often much better to allow redundant computations</a:t>
            </a:r>
          </a:p>
          <a:p>
            <a:r>
              <a:rPr lang="en-US" dirty="0"/>
              <a:t>Determinism</a:t>
            </a:r>
          </a:p>
          <a:p>
            <a:pPr lvl="1"/>
            <a:r>
              <a:rPr lang="en-US" dirty="0"/>
              <a:t>Forcing a total order on any sequence of objects (or actions) is a performance killer</a:t>
            </a:r>
          </a:p>
          <a:p>
            <a:pPr lvl="1"/>
            <a:r>
              <a:rPr lang="en-US" dirty="0"/>
              <a:t>Rethink algorithms and flow</a:t>
            </a:r>
          </a:p>
          <a:p>
            <a:pPr lvl="2"/>
            <a:r>
              <a:rPr lang="en-US" dirty="0"/>
              <a:t>To avoid dependency on object order</a:t>
            </a:r>
          </a:p>
          <a:p>
            <a:pPr lvl="2"/>
            <a:r>
              <a:rPr lang="en-US" dirty="0"/>
              <a:t>Or to introduce normalization steps</a:t>
            </a:r>
          </a:p>
        </p:txBody>
      </p:sp>
      <p:sp>
        <p:nvSpPr>
          <p:cNvPr id="4" name="Rounded Rectangular Callout 3">
            <a:extLst>
              <a:ext uri="{FF2B5EF4-FFF2-40B4-BE49-F238E27FC236}">
                <a16:creationId xmlns:a16="http://schemas.microsoft.com/office/drawing/2014/main" id="{293BBEE1-0A23-42B7-B54F-9A35D675A404}"/>
              </a:ext>
            </a:extLst>
          </p:cNvPr>
          <p:cNvSpPr/>
          <p:nvPr/>
        </p:nvSpPr>
        <p:spPr>
          <a:xfrm>
            <a:off x="8536640" y="3319156"/>
            <a:ext cx="2794748" cy="1038838"/>
          </a:xfrm>
          <a:prstGeom prst="wedgeRoundRectCallout">
            <a:avLst>
              <a:gd name="adj1" fmla="val -92797"/>
              <a:gd name="adj2" fmla="val -531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The two most overlooked facts that enables free-working threads</a:t>
            </a:r>
            <a:endParaRPr lang="en-US" sz="1600" dirty="0">
              <a:solidFill>
                <a:schemeClr val="lt1"/>
              </a:solidFill>
            </a:endParaRPr>
          </a:p>
        </p:txBody>
      </p:sp>
      <p:sp>
        <p:nvSpPr>
          <p:cNvPr id="7" name="Rounded Rectangular Callout 3">
            <a:extLst>
              <a:ext uri="{FF2B5EF4-FFF2-40B4-BE49-F238E27FC236}">
                <a16:creationId xmlns:a16="http://schemas.microsoft.com/office/drawing/2014/main" id="{294C7286-3B0E-4B3B-97D7-DCD0BD889CA3}"/>
              </a:ext>
            </a:extLst>
          </p:cNvPr>
          <p:cNvSpPr/>
          <p:nvPr/>
        </p:nvSpPr>
        <p:spPr>
          <a:xfrm>
            <a:off x="8536640" y="3319156"/>
            <a:ext cx="2878018" cy="1038838"/>
          </a:xfrm>
          <a:prstGeom prst="wedgeRoundRectCallout">
            <a:avLst>
              <a:gd name="adj1" fmla="val -87862"/>
              <a:gd name="adj2" fmla="val 7812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The two most overlooked algorithmic choices that prevent free-running threads</a:t>
            </a:r>
            <a:endParaRPr lang="en-US" sz="1600" dirty="0">
              <a:solidFill>
                <a:schemeClr val="lt1"/>
              </a:solidFill>
            </a:endParaRPr>
          </a:p>
        </p:txBody>
      </p:sp>
    </p:spTree>
    <p:extLst>
      <p:ext uri="{BB962C8B-B14F-4D97-AF65-F5344CB8AC3E}">
        <p14:creationId xmlns:p14="http://schemas.microsoft.com/office/powerpoint/2010/main" val="82311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4208-BD89-43E5-A48D-6C6D95372C51}"/>
              </a:ext>
            </a:extLst>
          </p:cNvPr>
          <p:cNvSpPr>
            <a:spLocks noGrp="1"/>
          </p:cNvSpPr>
          <p:nvPr>
            <p:ph type="title"/>
          </p:nvPr>
        </p:nvSpPr>
        <p:spPr/>
        <p:txBody>
          <a:bodyPr/>
          <a:lstStyle/>
          <a:p>
            <a:r>
              <a:rPr lang="en-US" dirty="0"/>
              <a:t>The less synchronization, the more scalable</a:t>
            </a:r>
          </a:p>
        </p:txBody>
      </p:sp>
      <p:sp>
        <p:nvSpPr>
          <p:cNvPr id="6" name="Content Placeholder 5">
            <a:extLst>
              <a:ext uri="{FF2B5EF4-FFF2-40B4-BE49-F238E27FC236}">
                <a16:creationId xmlns:a16="http://schemas.microsoft.com/office/drawing/2014/main" id="{4F7074E3-3E35-4D1F-B769-10ED7085694D}"/>
              </a:ext>
            </a:extLst>
          </p:cNvPr>
          <p:cNvSpPr>
            <a:spLocks noGrp="1"/>
          </p:cNvSpPr>
          <p:nvPr>
            <p:ph sz="half" idx="1"/>
          </p:nvPr>
        </p:nvSpPr>
        <p:spPr>
          <a:xfrm>
            <a:off x="609600" y="1414463"/>
            <a:ext cx="5384800" cy="4848225"/>
          </a:xfrm>
        </p:spPr>
        <p:txBody>
          <a:bodyPr>
            <a:normAutofit lnSpcReduction="10000"/>
          </a:bodyPr>
          <a:lstStyle/>
          <a:p>
            <a:r>
              <a:rPr lang="en-US" dirty="0"/>
              <a:t>LUT is a lookup table that can be simplified whenever an input is constant</a:t>
            </a:r>
          </a:p>
          <a:p>
            <a:endParaRPr lang="en-US" dirty="0"/>
          </a:p>
          <a:p>
            <a:endParaRPr lang="en-US" dirty="0"/>
          </a:p>
          <a:p>
            <a:endParaRPr lang="en-US" dirty="0"/>
          </a:p>
          <a:p>
            <a:endParaRPr lang="en-US" dirty="0"/>
          </a:p>
          <a:p>
            <a:pPr marL="0" indent="0">
              <a:buNone/>
            </a:pPr>
            <a:endParaRPr lang="en-US" dirty="0"/>
          </a:p>
          <a:p>
            <a:r>
              <a:rPr lang="en-US" dirty="0"/>
              <a:t>When a constant value reaches an input:</a:t>
            </a:r>
          </a:p>
          <a:p>
            <a:pPr lvl="1"/>
            <a:r>
              <a:rPr lang="en-US" dirty="0"/>
              <a:t>Check if the cell is constant given the values (0, 1, unknown) at its inputs</a:t>
            </a:r>
          </a:p>
          <a:p>
            <a:r>
              <a:rPr lang="en-US" dirty="0"/>
              <a:t>We can cache simplified lookup tables to avoid redundant LUT simplifications</a:t>
            </a:r>
          </a:p>
          <a:p>
            <a:pPr lvl="1"/>
            <a:r>
              <a:rPr lang="en-US" dirty="0"/>
              <a:t>Need mutex to read/write the cache</a:t>
            </a:r>
          </a:p>
          <a:p>
            <a:pPr lvl="1"/>
            <a:r>
              <a:rPr lang="en-US" dirty="0"/>
              <a:t>Too much contention: not scalable</a:t>
            </a:r>
          </a:p>
        </p:txBody>
      </p:sp>
      <p:sp>
        <p:nvSpPr>
          <p:cNvPr id="8" name="Text Placeholder 7">
            <a:extLst>
              <a:ext uri="{FF2B5EF4-FFF2-40B4-BE49-F238E27FC236}">
                <a16:creationId xmlns:a16="http://schemas.microsoft.com/office/drawing/2014/main" id="{4D43A739-5C05-480D-A34B-2FEA33CA0A24}"/>
              </a:ext>
            </a:extLst>
          </p:cNvPr>
          <p:cNvSpPr>
            <a:spLocks noGrp="1"/>
          </p:cNvSpPr>
          <p:nvPr>
            <p:ph type="body" sz="quarter" idx="12"/>
          </p:nvPr>
        </p:nvSpPr>
        <p:spPr/>
        <p:txBody>
          <a:bodyPr/>
          <a:lstStyle/>
          <a:p>
            <a:endParaRPr lang="en-US"/>
          </a:p>
        </p:txBody>
      </p:sp>
      <p:graphicFrame>
        <p:nvGraphicFramePr>
          <p:cNvPr id="9" name="Chart 8">
            <a:extLst>
              <a:ext uri="{FF2B5EF4-FFF2-40B4-BE49-F238E27FC236}">
                <a16:creationId xmlns:a16="http://schemas.microsoft.com/office/drawing/2014/main" id="{74D24FE0-8890-4DAE-864E-614953965E43}"/>
              </a:ext>
            </a:extLst>
          </p:cNvPr>
          <p:cNvGraphicFramePr>
            <a:graphicFrameLocks/>
          </p:cNvGraphicFramePr>
          <p:nvPr/>
        </p:nvGraphicFramePr>
        <p:xfrm>
          <a:off x="6288724" y="1015622"/>
          <a:ext cx="5207901" cy="5385312"/>
        </p:xfrm>
        <a:graphic>
          <a:graphicData uri="http://schemas.openxmlformats.org/drawingml/2006/chart">
            <c:chart xmlns:c="http://schemas.openxmlformats.org/drawingml/2006/chart" xmlns:r="http://schemas.openxmlformats.org/officeDocument/2006/relationships" r:id="rId2"/>
          </a:graphicData>
        </a:graphic>
      </p:graphicFrame>
      <p:grpSp>
        <p:nvGrpSpPr>
          <p:cNvPr id="30" name="Group 29">
            <a:extLst>
              <a:ext uri="{FF2B5EF4-FFF2-40B4-BE49-F238E27FC236}">
                <a16:creationId xmlns:a16="http://schemas.microsoft.com/office/drawing/2014/main" id="{0B77CD12-6DB1-4B77-BFCE-D103717DCCE9}"/>
              </a:ext>
            </a:extLst>
          </p:cNvPr>
          <p:cNvGrpSpPr/>
          <p:nvPr/>
        </p:nvGrpSpPr>
        <p:grpSpPr>
          <a:xfrm>
            <a:off x="1363495" y="2384314"/>
            <a:ext cx="3185378" cy="1375141"/>
            <a:chOff x="914615" y="4644653"/>
            <a:chExt cx="3185378" cy="1375141"/>
          </a:xfrm>
        </p:grpSpPr>
        <p:grpSp>
          <p:nvGrpSpPr>
            <p:cNvPr id="27" name="Group 26">
              <a:extLst>
                <a:ext uri="{FF2B5EF4-FFF2-40B4-BE49-F238E27FC236}">
                  <a16:creationId xmlns:a16="http://schemas.microsoft.com/office/drawing/2014/main" id="{9D963E29-B608-46D5-9D06-4928D3969DD0}"/>
                </a:ext>
              </a:extLst>
            </p:cNvPr>
            <p:cNvGrpSpPr/>
            <p:nvPr/>
          </p:nvGrpSpPr>
          <p:grpSpPr>
            <a:xfrm>
              <a:off x="914615" y="4644653"/>
              <a:ext cx="1290973" cy="1375141"/>
              <a:chOff x="914615" y="4644653"/>
              <a:chExt cx="1290973" cy="1375141"/>
            </a:xfrm>
          </p:grpSpPr>
          <p:sp>
            <p:nvSpPr>
              <p:cNvPr id="10" name="Flowchart: Delay 9">
                <a:extLst>
                  <a:ext uri="{FF2B5EF4-FFF2-40B4-BE49-F238E27FC236}">
                    <a16:creationId xmlns:a16="http://schemas.microsoft.com/office/drawing/2014/main" id="{7BCA4961-D853-4E0B-82FB-F07D4ADD8FCD}"/>
                  </a:ext>
                </a:extLst>
              </p:cNvPr>
              <p:cNvSpPr/>
              <p:nvPr/>
            </p:nvSpPr>
            <p:spPr>
              <a:xfrm>
                <a:off x="1429037" y="4690758"/>
                <a:ext cx="776551" cy="1329036"/>
              </a:xfrm>
              <a:prstGeom prst="flowChartDela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2" name="Straight Connector 11">
                <a:extLst>
                  <a:ext uri="{FF2B5EF4-FFF2-40B4-BE49-F238E27FC236}">
                    <a16:creationId xmlns:a16="http://schemas.microsoft.com/office/drawing/2014/main" id="{2BD7F732-83E1-4C17-B1F5-F041D2E99C4C}"/>
                  </a:ext>
                </a:extLst>
              </p:cNvPr>
              <p:cNvCxnSpPr/>
              <p:nvPr/>
            </p:nvCxnSpPr>
            <p:spPr>
              <a:xfrm>
                <a:off x="1209243" y="4829319"/>
                <a:ext cx="266509"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3A93F24F-59BA-4B45-BB1A-10EA8D5FBAA1}"/>
                  </a:ext>
                </a:extLst>
              </p:cNvPr>
              <p:cNvCxnSpPr/>
              <p:nvPr/>
            </p:nvCxnSpPr>
            <p:spPr>
              <a:xfrm>
                <a:off x="1209243" y="5041453"/>
                <a:ext cx="266509"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84F61102-1832-47B8-8EC6-5CEF489E19E1}"/>
                  </a:ext>
                </a:extLst>
              </p:cNvPr>
              <p:cNvCxnSpPr/>
              <p:nvPr/>
            </p:nvCxnSpPr>
            <p:spPr>
              <a:xfrm>
                <a:off x="1209243" y="5248228"/>
                <a:ext cx="266509"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DB252F75-F578-4605-9508-51016AE95CFE}"/>
                  </a:ext>
                </a:extLst>
              </p:cNvPr>
              <p:cNvCxnSpPr/>
              <p:nvPr/>
            </p:nvCxnSpPr>
            <p:spPr>
              <a:xfrm>
                <a:off x="1209243" y="5460362"/>
                <a:ext cx="266509"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05EDDD08-7C17-43D8-938F-525434728D1B}"/>
                  </a:ext>
                </a:extLst>
              </p:cNvPr>
              <p:cNvCxnSpPr/>
              <p:nvPr/>
            </p:nvCxnSpPr>
            <p:spPr>
              <a:xfrm>
                <a:off x="1209243" y="5680915"/>
                <a:ext cx="266509"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C3413598-3B24-43CC-9CEB-D44756DD5579}"/>
                  </a:ext>
                </a:extLst>
              </p:cNvPr>
              <p:cNvCxnSpPr/>
              <p:nvPr/>
            </p:nvCxnSpPr>
            <p:spPr>
              <a:xfrm>
                <a:off x="1209243" y="5893049"/>
                <a:ext cx="266509"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DC29AD84-DDBD-4CD6-9928-CFD1556FAA5D}"/>
                  </a:ext>
                </a:extLst>
              </p:cNvPr>
              <p:cNvSpPr txBox="1"/>
              <p:nvPr/>
            </p:nvSpPr>
            <p:spPr>
              <a:xfrm>
                <a:off x="914615" y="4644653"/>
                <a:ext cx="284052" cy="307777"/>
              </a:xfrm>
              <a:prstGeom prst="rect">
                <a:avLst/>
              </a:prstGeom>
              <a:noFill/>
            </p:spPr>
            <p:txBody>
              <a:bodyPr wrap="none" rtlCol="0">
                <a:spAutoFit/>
              </a:bodyPr>
              <a:lstStyle/>
              <a:p>
                <a:r>
                  <a:rPr lang="en-US" sz="1400" dirty="0"/>
                  <a:t>1</a:t>
                </a:r>
              </a:p>
            </p:txBody>
          </p:sp>
          <p:sp>
            <p:nvSpPr>
              <p:cNvPr id="19" name="TextBox 18">
                <a:extLst>
                  <a:ext uri="{FF2B5EF4-FFF2-40B4-BE49-F238E27FC236}">
                    <a16:creationId xmlns:a16="http://schemas.microsoft.com/office/drawing/2014/main" id="{2E312F44-ED3A-45AF-90EB-76C15E104161}"/>
                  </a:ext>
                </a:extLst>
              </p:cNvPr>
              <p:cNvSpPr txBox="1"/>
              <p:nvPr/>
            </p:nvSpPr>
            <p:spPr>
              <a:xfrm>
                <a:off x="914615" y="4887564"/>
                <a:ext cx="284052" cy="307777"/>
              </a:xfrm>
              <a:prstGeom prst="rect">
                <a:avLst/>
              </a:prstGeom>
              <a:noFill/>
            </p:spPr>
            <p:txBody>
              <a:bodyPr wrap="none" rtlCol="0">
                <a:spAutoFit/>
              </a:bodyPr>
              <a:lstStyle/>
              <a:p>
                <a:r>
                  <a:rPr lang="en-US" sz="1400" dirty="0"/>
                  <a:t>1</a:t>
                </a:r>
              </a:p>
            </p:txBody>
          </p:sp>
        </p:grpSp>
        <p:grpSp>
          <p:nvGrpSpPr>
            <p:cNvPr id="28" name="Group 27">
              <a:extLst>
                <a:ext uri="{FF2B5EF4-FFF2-40B4-BE49-F238E27FC236}">
                  <a16:creationId xmlns:a16="http://schemas.microsoft.com/office/drawing/2014/main" id="{9D21B7E4-01FD-4635-B23B-C4D2E3AB15E3}"/>
                </a:ext>
              </a:extLst>
            </p:cNvPr>
            <p:cNvGrpSpPr/>
            <p:nvPr/>
          </p:nvGrpSpPr>
          <p:grpSpPr>
            <a:xfrm>
              <a:off x="3103648" y="4878368"/>
              <a:ext cx="996345" cy="934993"/>
              <a:chOff x="2600188" y="4707630"/>
              <a:chExt cx="996345" cy="934993"/>
            </a:xfrm>
          </p:grpSpPr>
          <p:sp>
            <p:nvSpPr>
              <p:cNvPr id="20" name="Flowchart: Delay 19">
                <a:extLst>
                  <a:ext uri="{FF2B5EF4-FFF2-40B4-BE49-F238E27FC236}">
                    <a16:creationId xmlns:a16="http://schemas.microsoft.com/office/drawing/2014/main" id="{E50353BF-243C-465F-B213-A4D85B106CF7}"/>
                  </a:ext>
                </a:extLst>
              </p:cNvPr>
              <p:cNvSpPr/>
              <p:nvPr/>
            </p:nvSpPr>
            <p:spPr>
              <a:xfrm>
                <a:off x="2819982" y="4707630"/>
                <a:ext cx="776551" cy="934993"/>
              </a:xfrm>
              <a:prstGeom prst="flowChartDela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21" name="Straight Connector 20">
                <a:extLst>
                  <a:ext uri="{FF2B5EF4-FFF2-40B4-BE49-F238E27FC236}">
                    <a16:creationId xmlns:a16="http://schemas.microsoft.com/office/drawing/2014/main" id="{7920105A-4D65-4128-8011-DF581A0C55C1}"/>
                  </a:ext>
                </a:extLst>
              </p:cNvPr>
              <p:cNvCxnSpPr/>
              <p:nvPr/>
            </p:nvCxnSpPr>
            <p:spPr>
              <a:xfrm>
                <a:off x="2600188" y="4846191"/>
                <a:ext cx="266509"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3C5D1A03-F2A0-409F-BE09-BECC97665420}"/>
                  </a:ext>
                </a:extLst>
              </p:cNvPr>
              <p:cNvCxnSpPr/>
              <p:nvPr/>
            </p:nvCxnSpPr>
            <p:spPr>
              <a:xfrm>
                <a:off x="2600188" y="5058325"/>
                <a:ext cx="266509"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6EE0C8D6-FA37-4487-91D2-AAF8E5274808}"/>
                  </a:ext>
                </a:extLst>
              </p:cNvPr>
              <p:cNvCxnSpPr/>
              <p:nvPr/>
            </p:nvCxnSpPr>
            <p:spPr>
              <a:xfrm>
                <a:off x="2600188" y="5265100"/>
                <a:ext cx="266509"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76FF239C-AD7C-4FC6-9318-5DACB7B4B7CE}"/>
                  </a:ext>
                </a:extLst>
              </p:cNvPr>
              <p:cNvCxnSpPr/>
              <p:nvPr/>
            </p:nvCxnSpPr>
            <p:spPr>
              <a:xfrm>
                <a:off x="2600188" y="5477234"/>
                <a:ext cx="266509" cy="0"/>
              </a:xfrm>
              <a:prstGeom prst="line">
                <a:avLst/>
              </a:prstGeom>
              <a:ln/>
            </p:spPr>
            <p:style>
              <a:lnRef idx="3">
                <a:schemeClr val="accent1"/>
              </a:lnRef>
              <a:fillRef idx="0">
                <a:schemeClr val="accent1"/>
              </a:fillRef>
              <a:effectRef idx="2">
                <a:schemeClr val="accent1"/>
              </a:effectRef>
              <a:fontRef idx="minor">
                <a:schemeClr val="tx1"/>
              </a:fontRef>
            </p:style>
          </p:cxnSp>
        </p:grpSp>
        <p:sp>
          <p:nvSpPr>
            <p:cNvPr id="29" name="Arrow: Right 28">
              <a:extLst>
                <a:ext uri="{FF2B5EF4-FFF2-40B4-BE49-F238E27FC236}">
                  <a16:creationId xmlns:a16="http://schemas.microsoft.com/office/drawing/2014/main" id="{2177357B-B8A8-46A9-BF41-4409AD672C36}"/>
                </a:ext>
              </a:extLst>
            </p:cNvPr>
            <p:cNvSpPr/>
            <p:nvPr/>
          </p:nvSpPr>
          <p:spPr>
            <a:xfrm>
              <a:off x="2421799" y="5195341"/>
              <a:ext cx="473282" cy="2887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379306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1CC2090E-9F34-471B-98C0-BBE428B594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33031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F3A3602-A8D0-4573-993E-65B60AB9604B}"/>
              </a:ext>
            </a:extLst>
          </p:cNvPr>
          <p:cNvSpPr>
            <a:spLocks noGrp="1"/>
          </p:cNvSpPr>
          <p:nvPr>
            <p:ph type="title"/>
          </p:nvPr>
        </p:nvSpPr>
        <p:spPr/>
        <p:txBody>
          <a:bodyPr/>
          <a:lstStyle/>
          <a:p>
            <a:r>
              <a:rPr lang="en-US" dirty="0"/>
              <a:t>Conclusion</a:t>
            </a:r>
          </a:p>
        </p:txBody>
      </p:sp>
      <p:sp>
        <p:nvSpPr>
          <p:cNvPr id="9" name="Content Placeholder 8">
            <a:extLst>
              <a:ext uri="{FF2B5EF4-FFF2-40B4-BE49-F238E27FC236}">
                <a16:creationId xmlns:a16="http://schemas.microsoft.com/office/drawing/2014/main" id="{8C5399BE-A076-478A-8BCB-D52937B9692C}"/>
              </a:ext>
            </a:extLst>
          </p:cNvPr>
          <p:cNvSpPr>
            <a:spLocks noGrp="1"/>
          </p:cNvSpPr>
          <p:nvPr>
            <p:ph idx="1"/>
          </p:nvPr>
        </p:nvSpPr>
        <p:spPr>
          <a:xfrm>
            <a:off x="456555" y="1554480"/>
            <a:ext cx="6804053" cy="4846320"/>
          </a:xfrm>
        </p:spPr>
        <p:txBody>
          <a:bodyPr>
            <a:normAutofit fontScale="77500" lnSpcReduction="20000"/>
          </a:bodyPr>
          <a:lstStyle/>
          <a:p>
            <a:r>
              <a:rPr lang="en-US" dirty="0"/>
              <a:t>Design</a:t>
            </a:r>
          </a:p>
          <a:p>
            <a:pPr lvl="1"/>
            <a:r>
              <a:rPr lang="en-US" dirty="0"/>
              <a:t>Identify independent tasks</a:t>
            </a:r>
          </a:p>
          <a:p>
            <a:pPr lvl="1"/>
            <a:r>
              <a:rPr lang="en-US" dirty="0"/>
              <a:t>Consider redesigning the algorithm to improve scalability</a:t>
            </a:r>
          </a:p>
          <a:p>
            <a:pPr lvl="1"/>
            <a:r>
              <a:rPr lang="en-US" dirty="0"/>
              <a:t>Implement concurrency at the highest possible level</a:t>
            </a:r>
          </a:p>
          <a:p>
            <a:pPr lvl="1"/>
            <a:r>
              <a:rPr lang="en-US" dirty="0"/>
              <a:t>Never assume a particular order of execution</a:t>
            </a:r>
          </a:p>
          <a:p>
            <a:pPr lvl="1"/>
            <a:r>
              <a:rPr lang="en-US" dirty="0"/>
              <a:t>Atomic-based synchronization is harder to write but scales much better</a:t>
            </a:r>
          </a:p>
          <a:p>
            <a:pPr lvl="1"/>
            <a:r>
              <a:rPr lang="en-US" dirty="0"/>
              <a:t>Avoid high frequency dynamic memory requests (new/delete)</a:t>
            </a:r>
          </a:p>
          <a:p>
            <a:pPr lvl="1"/>
            <a:r>
              <a:rPr lang="en-US" dirty="0"/>
              <a:t>Use combinable whenever it makes sense</a:t>
            </a:r>
          </a:p>
          <a:p>
            <a:pPr lvl="1"/>
            <a:r>
              <a:rPr lang="en-US" dirty="0"/>
              <a:t>Watch the memory layout</a:t>
            </a:r>
          </a:p>
          <a:p>
            <a:r>
              <a:rPr lang="en-US" dirty="0"/>
              <a:t>Test for correctness</a:t>
            </a:r>
          </a:p>
          <a:p>
            <a:pPr lvl="1"/>
            <a:r>
              <a:rPr lang="en-US" dirty="0"/>
              <a:t>Always have a sequential version using the same </a:t>
            </a:r>
            <a:r>
              <a:rPr lang="en-US" dirty="0" err="1"/>
              <a:t>functor</a:t>
            </a:r>
            <a:r>
              <a:rPr lang="en-US" dirty="0"/>
              <a:t> Fun::operator()(…)</a:t>
            </a:r>
          </a:p>
          <a:p>
            <a:pPr lvl="1"/>
            <a:r>
              <a:rPr lang="en-US" dirty="0"/>
              <a:t>Define determinism and check for it </a:t>
            </a:r>
          </a:p>
          <a:p>
            <a:r>
              <a:rPr lang="en-US" dirty="0"/>
              <a:t>Test for scalability</a:t>
            </a:r>
          </a:p>
          <a:p>
            <a:pPr lvl="1"/>
            <a:r>
              <a:rPr lang="en-US" dirty="0"/>
              <a:t>Performance with 1 master thread should be the same as std::</a:t>
            </a:r>
            <a:r>
              <a:rPr lang="en-US" dirty="0" err="1"/>
              <a:t>for_each</a:t>
            </a:r>
            <a:endParaRPr lang="en-US" dirty="0"/>
          </a:p>
          <a:p>
            <a:pPr lvl="1"/>
            <a:r>
              <a:rPr lang="en-US" dirty="0"/>
              <a:t>Check </a:t>
            </a:r>
            <a:r>
              <a:rPr lang="en-US" i="1" dirty="0"/>
              <a:t>absolute</a:t>
            </a:r>
            <a:r>
              <a:rPr lang="en-US" dirty="0"/>
              <a:t> speedup: (wall time with 1 thread) / (wall time with n threads)</a:t>
            </a:r>
          </a:p>
          <a:p>
            <a:pPr lvl="1"/>
            <a:r>
              <a:rPr lang="en-US" dirty="0"/>
              <a:t>Check </a:t>
            </a:r>
            <a:r>
              <a:rPr lang="en-US" i="1" dirty="0"/>
              <a:t>relative</a:t>
            </a:r>
            <a:r>
              <a:rPr lang="en-US" dirty="0"/>
              <a:t> speedup: (user time with n threads) / (wall time with n threads)</a:t>
            </a:r>
          </a:p>
          <a:p>
            <a:pPr lvl="1"/>
            <a:r>
              <a:rPr lang="en-US" dirty="0"/>
              <a:t>System time should be low (&lt; 1-6% of user time)</a:t>
            </a:r>
          </a:p>
          <a:p>
            <a:pPr lvl="1"/>
            <a:endParaRPr lang="en-US" dirty="0"/>
          </a:p>
          <a:p>
            <a:endParaRPr lang="en-US" dirty="0"/>
          </a:p>
          <a:p>
            <a:pPr lvl="1"/>
            <a:endParaRPr lang="en-US" dirty="0"/>
          </a:p>
          <a:p>
            <a:endParaRPr lang="en-US" dirty="0"/>
          </a:p>
        </p:txBody>
      </p:sp>
      <p:sp>
        <p:nvSpPr>
          <p:cNvPr id="10" name="Rounded Rectangular Callout 6">
            <a:extLst>
              <a:ext uri="{FF2B5EF4-FFF2-40B4-BE49-F238E27FC236}">
                <a16:creationId xmlns:a16="http://schemas.microsoft.com/office/drawing/2014/main" id="{344B77D5-1392-4FB9-B0D9-6332701C384B}"/>
              </a:ext>
            </a:extLst>
          </p:cNvPr>
          <p:cNvSpPr/>
          <p:nvPr/>
        </p:nvSpPr>
        <p:spPr>
          <a:xfrm>
            <a:off x="6903561" y="1817645"/>
            <a:ext cx="3455090" cy="594868"/>
          </a:xfrm>
          <a:prstGeom prst="wedgeRoundRectCallout">
            <a:avLst>
              <a:gd name="adj1" fmla="val -98515"/>
              <a:gd name="adj2" fmla="val 6041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Fine-grain scalable </a:t>
            </a:r>
            <a:r>
              <a:rPr lang="en-US" sz="1400" dirty="0" err="1"/>
              <a:t>MT’ing</a:t>
            </a:r>
            <a:r>
              <a:rPr lang="en-US" sz="1400" dirty="0"/>
              <a:t> is much more difficult to achieve</a:t>
            </a:r>
          </a:p>
        </p:txBody>
      </p:sp>
      <p:sp>
        <p:nvSpPr>
          <p:cNvPr id="11" name="Rounded Rectangular Callout 7">
            <a:extLst>
              <a:ext uri="{FF2B5EF4-FFF2-40B4-BE49-F238E27FC236}">
                <a16:creationId xmlns:a16="http://schemas.microsoft.com/office/drawing/2014/main" id="{A5807889-13E7-4E2B-8EDE-F430184926E2}"/>
              </a:ext>
            </a:extLst>
          </p:cNvPr>
          <p:cNvSpPr/>
          <p:nvPr/>
        </p:nvSpPr>
        <p:spPr>
          <a:xfrm>
            <a:off x="6903561" y="2468132"/>
            <a:ext cx="2651706" cy="395414"/>
          </a:xfrm>
          <a:prstGeom prst="wedgeRoundRectCallout">
            <a:avLst>
              <a:gd name="adj1" fmla="val -130992"/>
              <a:gd name="adj2" fmla="val 75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Threads WILL overlap</a:t>
            </a:r>
          </a:p>
        </p:txBody>
      </p:sp>
      <p:sp>
        <p:nvSpPr>
          <p:cNvPr id="12" name="Rounded Rectangular Callout 8">
            <a:extLst>
              <a:ext uri="{FF2B5EF4-FFF2-40B4-BE49-F238E27FC236}">
                <a16:creationId xmlns:a16="http://schemas.microsoft.com/office/drawing/2014/main" id="{D2AE679F-F0ED-4097-A229-E2A59BEFD6C1}"/>
              </a:ext>
            </a:extLst>
          </p:cNvPr>
          <p:cNvSpPr/>
          <p:nvPr/>
        </p:nvSpPr>
        <p:spPr>
          <a:xfrm>
            <a:off x="6903561" y="4336368"/>
            <a:ext cx="2545759" cy="514253"/>
          </a:xfrm>
          <a:prstGeom prst="wedgeRoundRectCallout">
            <a:avLst>
              <a:gd name="adj1" fmla="val -161907"/>
              <a:gd name="adj2" fmla="val -3079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Determinism can be extremely challenging</a:t>
            </a:r>
          </a:p>
        </p:txBody>
      </p:sp>
      <p:sp>
        <p:nvSpPr>
          <p:cNvPr id="14" name="Rounded Rectangular Callout 5">
            <a:extLst>
              <a:ext uri="{FF2B5EF4-FFF2-40B4-BE49-F238E27FC236}">
                <a16:creationId xmlns:a16="http://schemas.microsoft.com/office/drawing/2014/main" id="{A54A2403-510D-4D8B-9E64-9A70049B3AFC}"/>
              </a:ext>
            </a:extLst>
          </p:cNvPr>
          <p:cNvSpPr/>
          <p:nvPr/>
        </p:nvSpPr>
        <p:spPr>
          <a:xfrm>
            <a:off x="6903561" y="1167158"/>
            <a:ext cx="2859388" cy="594868"/>
          </a:xfrm>
          <a:prstGeom prst="wedgeRoundRectCallout">
            <a:avLst>
              <a:gd name="adj1" fmla="val -98395"/>
              <a:gd name="adj2" fmla="val 9423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Add redundancy to increase independency of tasks</a:t>
            </a:r>
          </a:p>
        </p:txBody>
      </p:sp>
    </p:spTree>
    <p:extLst>
      <p:ext uri="{BB962C8B-B14F-4D97-AF65-F5344CB8AC3E}">
        <p14:creationId xmlns:p14="http://schemas.microsoft.com/office/powerpoint/2010/main" val="263888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Parallelism: distributed system</a:t>
            </a:r>
            <a:endParaRPr lang="en-US" dirty="0"/>
          </a:p>
        </p:txBody>
      </p:sp>
      <p:sp>
        <p:nvSpPr>
          <p:cNvPr id="3" name="Content Placeholder 2"/>
          <p:cNvSpPr>
            <a:spLocks noGrp="1"/>
          </p:cNvSpPr>
          <p:nvPr>
            <p:ph idx="1"/>
          </p:nvPr>
        </p:nvSpPr>
        <p:spPr/>
        <p:txBody>
          <a:bodyPr/>
          <a:lstStyle/>
          <a:p>
            <a:r>
              <a:rPr lang="en-US"/>
              <a:t>Multiple nodes on a farm process data</a:t>
            </a:r>
          </a:p>
          <a:p>
            <a:pPr lvl="1"/>
            <a:r>
              <a:rPr lang="en-US"/>
              <a:t>Inter-node communication via network (slow)</a:t>
            </a:r>
          </a:p>
          <a:p>
            <a:pPr lvl="1"/>
            <a:r>
              <a:rPr lang="en-US"/>
              <a:t>Data exchange is the bottleneck</a:t>
            </a:r>
          </a:p>
          <a:p>
            <a:pPr lvl="1"/>
            <a:r>
              <a:rPr lang="en-US"/>
              <a:t>But can have 100-1000’s of nodes on a farm</a:t>
            </a:r>
          </a:p>
          <a:p>
            <a:pPr lvl="1"/>
            <a:endParaRPr lang="en-US"/>
          </a:p>
          <a:p>
            <a:r>
              <a:rPr lang="en-US"/>
              <a:t>Paradigm</a:t>
            </a:r>
          </a:p>
          <a:p>
            <a:pPr lvl="1"/>
            <a:r>
              <a:rPr lang="en-US"/>
              <a:t>Because inter-node communication is expensive, dataset is usually partitioned so that each job is completely independent</a:t>
            </a:r>
          </a:p>
          <a:p>
            <a:pPr lvl="2"/>
            <a:r>
              <a:rPr lang="en-US"/>
              <a:t>E.g.: map-reduce</a:t>
            </a:r>
          </a:p>
          <a:p>
            <a:pPr lvl="1"/>
            <a:r>
              <a:rPr lang="en-US"/>
              <a:t>At join point, a pure sequential post-processing of each node’s output may be required</a:t>
            </a:r>
          </a:p>
          <a:p>
            <a:pPr lvl="1"/>
            <a:r>
              <a:rPr lang="en-US"/>
              <a:t>Good scalability can be achieve for sufficiently large datasets</a:t>
            </a:r>
          </a:p>
          <a:p>
            <a:pPr lvl="1"/>
            <a:endParaRPr lang="en-US"/>
          </a:p>
          <a:p>
            <a:pPr lvl="1"/>
            <a:endParaRPr lang="en-US" dirty="0"/>
          </a:p>
        </p:txBody>
      </p:sp>
    </p:spTree>
    <p:extLst>
      <p:ext uri="{BB962C8B-B14F-4D97-AF65-F5344CB8AC3E}">
        <p14:creationId xmlns:p14="http://schemas.microsoft.com/office/powerpoint/2010/main" val="308149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 </a:t>
            </a:r>
            <a:r>
              <a:rPr lang="en-US" dirty="0" err="1"/>
              <a:t>MT’ed</a:t>
            </a:r>
            <a:r>
              <a:rPr lang="en-US" dirty="0"/>
              <a:t> system</a:t>
            </a:r>
          </a:p>
        </p:txBody>
      </p:sp>
      <p:sp>
        <p:nvSpPr>
          <p:cNvPr id="3" name="Content Placeholder 2"/>
          <p:cNvSpPr>
            <a:spLocks noGrp="1"/>
          </p:cNvSpPr>
          <p:nvPr>
            <p:ph idx="1"/>
          </p:nvPr>
        </p:nvSpPr>
        <p:spPr/>
        <p:txBody>
          <a:bodyPr/>
          <a:lstStyle/>
          <a:p>
            <a:r>
              <a:rPr lang="en-US" dirty="0"/>
              <a:t>Multiple cores process data</a:t>
            </a:r>
          </a:p>
          <a:p>
            <a:pPr lvl="1"/>
            <a:r>
              <a:rPr lang="en-US" dirty="0"/>
              <a:t>Can share large dataset in RAM</a:t>
            </a:r>
          </a:p>
          <a:p>
            <a:pPr lvl="1"/>
            <a:r>
              <a:rPr lang="en-US" dirty="0"/>
              <a:t>Inter-thread communication</a:t>
            </a:r>
          </a:p>
          <a:p>
            <a:pPr lvl="2"/>
            <a:r>
              <a:rPr lang="en-US" dirty="0"/>
              <a:t>L1/L2 cache consistency</a:t>
            </a:r>
          </a:p>
          <a:p>
            <a:pPr lvl="2"/>
            <a:r>
              <a:rPr lang="en-US" dirty="0"/>
              <a:t>Via RAM</a:t>
            </a:r>
          </a:p>
          <a:p>
            <a:pPr lvl="2"/>
            <a:r>
              <a:rPr lang="en-US" dirty="0"/>
              <a:t>Via thread ID</a:t>
            </a:r>
          </a:p>
          <a:p>
            <a:pPr lvl="2"/>
            <a:r>
              <a:rPr lang="en-US" dirty="0"/>
              <a:t>Via interruption</a:t>
            </a:r>
          </a:p>
          <a:p>
            <a:pPr lvl="1"/>
            <a:r>
              <a:rPr lang="en-US" dirty="0"/>
              <a:t>RAM much faster than network but still much slower that cores</a:t>
            </a:r>
          </a:p>
          <a:p>
            <a:pPr lvl="1"/>
            <a:r>
              <a:rPr lang="en-US" dirty="0"/>
              <a:t>Thread synchronization and RAM sharing can become the bottleneck</a:t>
            </a:r>
          </a:p>
          <a:p>
            <a:pPr marL="288925" lvl="1" indent="0">
              <a:buNone/>
            </a:pPr>
            <a:endParaRPr lang="en-US" dirty="0"/>
          </a:p>
          <a:p>
            <a:pPr lvl="1"/>
            <a:endParaRPr lang="en-US" dirty="0"/>
          </a:p>
        </p:txBody>
      </p:sp>
    </p:spTree>
    <p:extLst>
      <p:ext uri="{BB962C8B-B14F-4D97-AF65-F5344CB8AC3E}">
        <p14:creationId xmlns:p14="http://schemas.microsoft.com/office/powerpoint/2010/main" val="55767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p:txBody>
          <a:bodyPr/>
          <a:lstStyle/>
          <a:p>
            <a:r>
              <a:rPr lang="en-US" dirty="0"/>
              <a:t>Must identify the task dependency graph</a:t>
            </a:r>
          </a:p>
          <a:p>
            <a:endParaRPr lang="en-US" dirty="0"/>
          </a:p>
          <a:p>
            <a:endParaRPr lang="en-US" dirty="0"/>
          </a:p>
          <a:p>
            <a:endParaRPr lang="en-US" dirty="0"/>
          </a:p>
          <a:p>
            <a:endParaRPr lang="en-US" dirty="0"/>
          </a:p>
          <a:p>
            <a:endParaRPr lang="en-US" dirty="0"/>
          </a:p>
          <a:p>
            <a:pPr lvl="1"/>
            <a:endParaRPr lang="en-US" dirty="0"/>
          </a:p>
          <a:p>
            <a:r>
              <a:rPr lang="en-US" dirty="0"/>
              <a:t>A join on multiple tasks of uneven workloads is bad</a:t>
            </a:r>
          </a:p>
          <a:p>
            <a:pPr lvl="1"/>
            <a:r>
              <a:rPr lang="en-US" dirty="0"/>
              <a:t>Wall time is the longest path in the dependency graph</a:t>
            </a:r>
          </a:p>
          <a:p>
            <a:pPr lvl="1"/>
            <a:r>
              <a:rPr lang="en-US" dirty="0"/>
              <a:t>Non-critical threads are idle until the join happens</a:t>
            </a:r>
          </a:p>
          <a:p>
            <a:r>
              <a:rPr lang="en-US" dirty="0"/>
              <a:t>For complex dependency graphs</a:t>
            </a:r>
          </a:p>
          <a:p>
            <a:pPr lvl="1"/>
            <a:r>
              <a:rPr lang="en-US" dirty="0"/>
              <a:t>Algorithm may need to be redesigned so that dependencies can be removed (possibly by adding redundancies)</a:t>
            </a:r>
          </a:p>
        </p:txBody>
      </p:sp>
      <p:sp>
        <p:nvSpPr>
          <p:cNvPr id="8" name="Rounded Rectangular Callout 7"/>
          <p:cNvSpPr/>
          <p:nvPr/>
        </p:nvSpPr>
        <p:spPr>
          <a:xfrm>
            <a:off x="7130795" y="1705970"/>
            <a:ext cx="3855653" cy="1010060"/>
          </a:xfrm>
          <a:prstGeom prst="wedgeRoundRectCallout">
            <a:avLst>
              <a:gd name="adj1" fmla="val -82094"/>
              <a:gd name="adj2" fmla="val 57708"/>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Convergence point is a “join”: need all the incoming tasks to complete before we can move forward</a:t>
            </a:r>
          </a:p>
        </p:txBody>
      </p:sp>
      <p:sp>
        <p:nvSpPr>
          <p:cNvPr id="9" name="Oval 8"/>
          <p:cNvSpPr/>
          <p:nvPr/>
        </p:nvSpPr>
        <p:spPr>
          <a:xfrm>
            <a:off x="3233928" y="2112264"/>
            <a:ext cx="530352" cy="393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0" name="Oval 9"/>
          <p:cNvSpPr/>
          <p:nvPr/>
        </p:nvSpPr>
        <p:spPr>
          <a:xfrm>
            <a:off x="3233928" y="2708344"/>
            <a:ext cx="530352" cy="393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Oval 10"/>
          <p:cNvSpPr/>
          <p:nvPr/>
        </p:nvSpPr>
        <p:spPr>
          <a:xfrm>
            <a:off x="3968496" y="2708344"/>
            <a:ext cx="835152" cy="393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2" name="Oval 11"/>
          <p:cNvSpPr/>
          <p:nvPr/>
        </p:nvSpPr>
        <p:spPr>
          <a:xfrm>
            <a:off x="3968496" y="2112264"/>
            <a:ext cx="530352" cy="393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p:cNvSpPr/>
          <p:nvPr/>
        </p:nvSpPr>
        <p:spPr>
          <a:xfrm>
            <a:off x="4703064" y="2112264"/>
            <a:ext cx="530352" cy="393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Oval 13"/>
          <p:cNvSpPr/>
          <p:nvPr/>
        </p:nvSpPr>
        <p:spPr>
          <a:xfrm>
            <a:off x="3374136" y="3203258"/>
            <a:ext cx="1859280" cy="393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5" name="Oval 14"/>
          <p:cNvSpPr/>
          <p:nvPr/>
        </p:nvSpPr>
        <p:spPr>
          <a:xfrm>
            <a:off x="5349240" y="2708344"/>
            <a:ext cx="530352" cy="393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6" name="Oval 15"/>
          <p:cNvSpPr/>
          <p:nvPr/>
        </p:nvSpPr>
        <p:spPr>
          <a:xfrm>
            <a:off x="5879592" y="3203258"/>
            <a:ext cx="530352" cy="393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18" name="Straight Arrow Connector 17"/>
          <p:cNvCxnSpPr>
            <a:endCxn id="12" idx="2"/>
          </p:cNvCxnSpPr>
          <p:nvPr/>
        </p:nvCxnSpPr>
        <p:spPr>
          <a:xfrm>
            <a:off x="3764280" y="2304288"/>
            <a:ext cx="204216" cy="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2"/>
          </p:cNvCxnSpPr>
          <p:nvPr/>
        </p:nvCxnSpPr>
        <p:spPr>
          <a:xfrm>
            <a:off x="4498848" y="2304288"/>
            <a:ext cx="204216" cy="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64280" y="2904940"/>
            <a:ext cx="204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5" idx="2"/>
          </p:cNvCxnSpPr>
          <p:nvPr/>
        </p:nvCxnSpPr>
        <p:spPr>
          <a:xfrm>
            <a:off x="4803648" y="2904940"/>
            <a:ext cx="545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6" idx="2"/>
          </p:cNvCxnSpPr>
          <p:nvPr/>
        </p:nvCxnSpPr>
        <p:spPr>
          <a:xfrm>
            <a:off x="5233416" y="3399854"/>
            <a:ext cx="646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5"/>
          </p:cNvCxnSpPr>
          <p:nvPr/>
        </p:nvCxnSpPr>
        <p:spPr>
          <a:xfrm>
            <a:off x="5155748" y="2447874"/>
            <a:ext cx="355036" cy="260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672072" y="3203258"/>
            <a:ext cx="530352" cy="393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cxnSp>
        <p:nvCxnSpPr>
          <p:cNvPr id="37" name="Straight Arrow Connector 36"/>
          <p:cNvCxnSpPr>
            <a:stCxn id="15" idx="6"/>
            <a:endCxn id="36" idx="1"/>
          </p:cNvCxnSpPr>
          <p:nvPr/>
        </p:nvCxnSpPr>
        <p:spPr>
          <a:xfrm>
            <a:off x="5879592" y="2904940"/>
            <a:ext cx="870148" cy="35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6" idx="2"/>
          </p:cNvCxnSpPr>
          <p:nvPr/>
        </p:nvCxnSpPr>
        <p:spPr>
          <a:xfrm>
            <a:off x="6425184" y="3399854"/>
            <a:ext cx="246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7"/>
            <a:endCxn id="13" idx="4"/>
          </p:cNvCxnSpPr>
          <p:nvPr/>
        </p:nvCxnSpPr>
        <p:spPr>
          <a:xfrm flipV="1">
            <a:off x="4681344" y="2505456"/>
            <a:ext cx="286897" cy="260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21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a:t>
            </a:r>
          </a:p>
        </p:txBody>
      </p:sp>
      <p:sp>
        <p:nvSpPr>
          <p:cNvPr id="3" name="Content Placeholder 2"/>
          <p:cNvSpPr>
            <a:spLocks noGrp="1"/>
          </p:cNvSpPr>
          <p:nvPr>
            <p:ph idx="1"/>
          </p:nvPr>
        </p:nvSpPr>
        <p:spPr/>
        <p:txBody>
          <a:bodyPr/>
          <a:lstStyle/>
          <a:p>
            <a:r>
              <a:rPr lang="en-US" dirty="0"/>
              <a:t>One large data set processed with multiple threads</a:t>
            </a:r>
          </a:p>
          <a:p>
            <a:pPr lvl="1"/>
            <a:r>
              <a:rPr lang="en-US" dirty="0"/>
              <a:t>E.g., parallel sort</a:t>
            </a:r>
          </a:p>
          <a:p>
            <a:endParaRPr lang="en-US" dirty="0"/>
          </a:p>
          <a:p>
            <a:r>
              <a:rPr lang="en-US" dirty="0"/>
              <a:t>Need to partition the input dataset </a:t>
            </a:r>
          </a:p>
          <a:p>
            <a:pPr lvl="1"/>
            <a:r>
              <a:rPr lang="en-US" dirty="0"/>
              <a:t>Does it require inter-partition communication?</a:t>
            </a:r>
          </a:p>
          <a:p>
            <a:pPr lvl="1"/>
            <a:r>
              <a:rPr lang="en-US" dirty="0"/>
              <a:t>Can you do an upfront partition?... </a:t>
            </a:r>
          </a:p>
          <a:p>
            <a:pPr lvl="1"/>
            <a:r>
              <a:rPr lang="en-US" dirty="0"/>
              <a:t>…or is the dataset generated on the fly?</a:t>
            </a:r>
          </a:p>
          <a:p>
            <a:pPr lvl="1"/>
            <a:r>
              <a:rPr lang="en-US" dirty="0"/>
              <a:t>Can you partition so as to produce even workloads?</a:t>
            </a:r>
          </a:p>
          <a:p>
            <a:pPr lvl="1"/>
            <a:r>
              <a:rPr lang="en-US" dirty="0"/>
              <a:t>Do you have a random access iterator on your dataset?</a:t>
            </a:r>
          </a:p>
          <a:p>
            <a:pPr lvl="1"/>
            <a:endParaRPr lang="en-US" dirty="0"/>
          </a:p>
          <a:p>
            <a:r>
              <a:rPr lang="en-US" dirty="0"/>
              <a:t>Need to limit communication between threads</a:t>
            </a:r>
          </a:p>
          <a:p>
            <a:pPr lvl="1"/>
            <a:endParaRPr lang="en-US" dirty="0"/>
          </a:p>
          <a:p>
            <a:endParaRPr lang="en-US" dirty="0"/>
          </a:p>
        </p:txBody>
      </p:sp>
    </p:spTree>
    <p:extLst>
      <p:ext uri="{BB962C8B-B14F-4D97-AF65-F5344CB8AC3E}">
        <p14:creationId xmlns:p14="http://schemas.microsoft.com/office/powerpoint/2010/main" val="4395698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CONSTMT" val="1"/>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8AC43C"/>
      </a:accent3>
      <a:accent4>
        <a:srgbClr val="D92B21"/>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err="1" smtClean="0"/>
        </a:defPPr>
      </a:lstStyle>
    </a:txDef>
  </a:objectDefaults>
  <a:extraClrSchemeLst/>
  <a:custClrLst>
    <a:custClr name="Light Purple">
      <a:srgbClr val="8446AD"/>
    </a:custClr>
    <a:custClr name="Midnight Blue">
      <a:srgbClr val="244289"/>
    </a:custClr>
    <a:custClr name="Teal">
      <a:srgbClr val="00AAB8"/>
    </a:custClr>
    <a:custClr name="Blue">
      <a:srgbClr val="469ECB"/>
    </a:custClr>
    <a:custClr name="Yellow">
      <a:srgbClr val="FFB718"/>
    </a:custClr>
    <a:custClr name="Aquamarine">
      <a:srgbClr val="00E6BA"/>
    </a:custClr>
  </a:custClrLst>
  <a:extLst>
    <a:ext uri="{05A4C25C-085E-4340-85A3-A5531E510DB2}">
      <thm15:themeFamily xmlns:thm15="http://schemas.microsoft.com/office/thememl/2012/main" name="Synopsys 2019.pptx" id="{82BFB3A4-4804-463B-B1B3-20F8EE24AEC9}" vid="{73A9ED89-2492-437E-8CB3-BB32C4A80113}"/>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8AC43C"/>
      </a:accent3>
      <a:accent4>
        <a:srgbClr val="D92B21"/>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err="1" smtClean="0"/>
        </a:defPPr>
      </a:lstStyle>
    </a:txDef>
  </a:objectDefaults>
  <a:extraClrSchemeLst/>
  <a:custClrLst>
    <a:custClr name="Light Purple">
      <a:srgbClr val="8446AD"/>
    </a:custClr>
    <a:custClr name="Midnight Blue">
      <a:srgbClr val="244289"/>
    </a:custClr>
    <a:custClr name="Teal">
      <a:srgbClr val="00AAB8"/>
    </a:custClr>
    <a:custClr name="Blue">
      <a:srgbClr val="469ECB"/>
    </a:custClr>
    <a:custClr name="Yellow">
      <a:srgbClr val="FFB718"/>
    </a:custClr>
    <a:custClr name="Aquamarine">
      <a:srgbClr val="00E6BA"/>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8AC43C"/>
      </a:accent3>
      <a:accent4>
        <a:srgbClr val="D92B21"/>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err="1" smtClean="0"/>
        </a:defPPr>
      </a:lstStyle>
    </a:txDef>
  </a:objectDefaults>
  <a:extraClrSchemeLst/>
  <a:custClrLst>
    <a:custClr name="Light Purple">
      <a:srgbClr val="8446AD"/>
    </a:custClr>
    <a:custClr name="Midnight Blue">
      <a:srgbClr val="244289"/>
    </a:custClr>
    <a:custClr name="Teal">
      <a:srgbClr val="00AAB8"/>
    </a:custClr>
    <a:custClr name="Blue">
      <a:srgbClr val="469ECB"/>
    </a:custClr>
    <a:custClr name="Yellow">
      <a:srgbClr val="FFB718"/>
    </a:custClr>
    <a:custClr name="Aquamarine">
      <a:srgbClr val="00E6BA"/>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C62D250F38C04FA0E60D1E582FE3BA" ma:contentTypeVersion="4" ma:contentTypeDescription="Create a new document." ma:contentTypeScope="" ma:versionID="17af2970aacf2baff984eb34b970e183">
  <xsd:schema xmlns:xsd="http://www.w3.org/2001/XMLSchema" xmlns:xs="http://www.w3.org/2001/XMLSchema" xmlns:p="http://schemas.microsoft.com/office/2006/metadata/properties" xmlns:ns2="cd97fa42-0060-4650-af51-a16a69e748b5" targetNamespace="http://schemas.microsoft.com/office/2006/metadata/properties" ma:root="true" ma:fieldsID="7b524e15a7327bf89254e93983f78c4f" ns2:_="">
    <xsd:import namespace="cd97fa42-0060-4650-af51-a16a69e748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97fa42-0060-4650-af51-a16a69e748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F7FF5C-EC39-45DF-A730-279085F9816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BE48DC5-60DA-498C-A2DE-3386D6EDD9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97fa42-0060-4650-af51-a16a69e748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EA681B-A79E-444A-9315-2DB15F19CC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16014</TotalTime>
  <Words>6424</Words>
  <Application>Microsoft Office PowerPoint</Application>
  <PresentationFormat>Widescreen</PresentationFormat>
  <Paragraphs>1035</Paragraphs>
  <Slides>58</Slides>
  <Notes>0</Notes>
  <HiddenSlides>1</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Synopsys_2019</vt:lpstr>
      <vt:lpstr>Multi-threading</vt:lpstr>
      <vt:lpstr>PowerPoint Presentation</vt:lpstr>
      <vt:lpstr>Summary</vt:lpstr>
      <vt:lpstr>Parallelism</vt:lpstr>
      <vt:lpstr>Parallelism</vt:lpstr>
      <vt:lpstr>Parallelism: distributed system</vt:lpstr>
      <vt:lpstr>Parallelism: MT’ed system</vt:lpstr>
      <vt:lpstr>Basics</vt:lpstr>
      <vt:lpstr>Divide-and-conquer</vt:lpstr>
      <vt:lpstr>pthread vs. tbb</vt:lpstr>
      <vt:lpstr>pthread</vt:lpstr>
      <vt:lpstr>tbb (Threading Building Blocks)</vt:lpstr>
      <vt:lpstr>Basic concepts of tbb</vt:lpstr>
      <vt:lpstr>Basics of tbb</vt:lpstr>
      <vt:lpstr>Parallelization of loops</vt:lpstr>
      <vt:lpstr>Parallelization of loops</vt:lpstr>
      <vt:lpstr>parallel_for_each(begin, end, fun)</vt:lpstr>
      <vt:lpstr>parallel_for(tbb::blocked_range&lt;&gt;(begin, end, grainsize), fun)</vt:lpstr>
      <vt:lpstr>parallel_for vs. parallel_for_each</vt:lpstr>
      <vt:lpstr>parallel_do(begin, end, fun)</vt:lpstr>
      <vt:lpstr>Thread synchronization</vt:lpstr>
      <vt:lpstr>Synchronization</vt:lpstr>
      <vt:lpstr>Synchronization is anything but free</vt:lpstr>
      <vt:lpstr>Example</vt:lpstr>
      <vt:lpstr>Example</vt:lpstr>
      <vt:lpstr>Mutex flavors</vt:lpstr>
      <vt:lpstr>tbb mutex flavors</vt:lpstr>
      <vt:lpstr>Atomic operations (1/2)</vt:lpstr>
      <vt:lpstr>Atomic operations (2/2)</vt:lpstr>
      <vt:lpstr>Example</vt:lpstr>
      <vt:lpstr>How costly is a mutex?</vt:lpstr>
      <vt:lpstr>Multi-threading and memory allocation</vt:lpstr>
      <vt:lpstr>“Latency Numbers Every Programmer Should Know”</vt:lpstr>
      <vt:lpstr>Memory allocators</vt:lpstr>
      <vt:lpstr>MT’ing and memory allocation</vt:lpstr>
      <vt:lpstr>Reduce the amount of new/delete</vt:lpstr>
      <vt:lpstr>Memory access and granularity do matter</vt:lpstr>
      <vt:lpstr>Memory access and granularity do matter</vt:lpstr>
      <vt:lpstr>Memory layout does matter</vt:lpstr>
      <vt:lpstr>Thread-local storage</vt:lpstr>
      <vt:lpstr>Example: aggregate a feature in a collection</vt:lpstr>
      <vt:lpstr>Example: aggregate a feature in a collection</vt:lpstr>
      <vt:lpstr>Example: collect objects satisfying a predicate</vt:lpstr>
      <vt:lpstr>Memory access</vt:lpstr>
      <vt:lpstr>Combinable</vt:lpstr>
      <vt:lpstr>Why the name “combinable”?</vt:lpstr>
      <vt:lpstr>Watch out: apply-combine is not map-reduce</vt:lpstr>
      <vt:lpstr>Why the name “combinable”?</vt:lpstr>
      <vt:lpstr>Combinable</vt:lpstr>
      <vt:lpstr>Non-trivial examples</vt:lpstr>
      <vt:lpstr>Example: backward tracing (1/3)</vt:lpstr>
      <vt:lpstr>Example: backward tracing (2/3)</vt:lpstr>
      <vt:lpstr>Example: backward tracing (3/3)</vt:lpstr>
      <vt:lpstr>Example: constant propagation</vt:lpstr>
      <vt:lpstr>Multithreading: key observations</vt:lpstr>
      <vt:lpstr>The less synchronization, the more scalable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Hydra’s appyFun templates</dc:title>
  <dc:creator>Olivier Coudert</dc:creator>
  <cp:lastModifiedBy>Olivier Coudert</cp:lastModifiedBy>
  <cp:revision>127</cp:revision>
  <dcterms:created xsi:type="dcterms:W3CDTF">2019-06-09T06:19:56Z</dcterms:created>
  <dcterms:modified xsi:type="dcterms:W3CDTF">2019-10-31T23:10:15Z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0x01010074C62D250F38C04FA0E60D1E582FE3BA</vt:lpwstr>
  </property>
</Properties>
</file>