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June 10,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8460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June 10,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8806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June 10,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342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June 10,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1711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June 10,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1528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June 10,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2830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June 10,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4673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June 10,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6052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June 10,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981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June 10,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7891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June 10,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6714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June 10,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3576020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A7AC-DC25-21AD-EF5A-F3F830154786}"/>
              </a:ext>
            </a:extLst>
          </p:cNvPr>
          <p:cNvSpPr>
            <a:spLocks noGrp="1"/>
          </p:cNvSpPr>
          <p:nvPr>
            <p:ph type="ctrTitle"/>
          </p:nvPr>
        </p:nvSpPr>
        <p:spPr>
          <a:xfrm>
            <a:off x="6480000" y="1449388"/>
            <a:ext cx="5015638" cy="2075012"/>
          </a:xfrm>
        </p:spPr>
        <p:txBody>
          <a:bodyPr>
            <a:normAutofit/>
          </a:bodyPr>
          <a:lstStyle/>
          <a:p>
            <a:r>
              <a:rPr lang="en-US" dirty="0"/>
              <a:t>PuLP</a:t>
            </a:r>
          </a:p>
        </p:txBody>
      </p:sp>
      <p:sp>
        <p:nvSpPr>
          <p:cNvPr id="3" name="Subtitle 2">
            <a:extLst>
              <a:ext uri="{FF2B5EF4-FFF2-40B4-BE49-F238E27FC236}">
                <a16:creationId xmlns:a16="http://schemas.microsoft.com/office/drawing/2014/main" id="{68E46FEA-4904-F025-A7B5-DE0C5CDF410D}"/>
              </a:ext>
            </a:extLst>
          </p:cNvPr>
          <p:cNvSpPr>
            <a:spLocks noGrp="1"/>
          </p:cNvSpPr>
          <p:nvPr>
            <p:ph type="subTitle" idx="1"/>
          </p:nvPr>
        </p:nvSpPr>
        <p:spPr>
          <a:xfrm>
            <a:off x="6480000" y="3830398"/>
            <a:ext cx="5015638" cy="1219439"/>
          </a:xfrm>
        </p:spPr>
        <p:txBody>
          <a:bodyPr>
            <a:normAutofit/>
          </a:bodyPr>
          <a:lstStyle/>
          <a:p>
            <a:r>
              <a:rPr lang="en-US" sz="2400" b="1" i="0" dirty="0">
                <a:effectLst/>
                <a:latin typeface="PT Sans Narrow" panose="020B0604020202020204" pitchFamily="34" charset="0"/>
              </a:rPr>
              <a:t>Linear Programming in Python with PuLP</a:t>
            </a:r>
          </a:p>
          <a:p>
            <a:endParaRPr lang="en-US" dirty="0"/>
          </a:p>
        </p:txBody>
      </p:sp>
      <p:pic>
        <p:nvPicPr>
          <p:cNvPr id="4" name="Picture 3">
            <a:extLst>
              <a:ext uri="{FF2B5EF4-FFF2-40B4-BE49-F238E27FC236}">
                <a16:creationId xmlns:a16="http://schemas.microsoft.com/office/drawing/2014/main" id="{28547C93-E215-4A44-5B4F-2C5AEF1988D0}"/>
              </a:ext>
            </a:extLst>
          </p:cNvPr>
          <p:cNvPicPr>
            <a:picLocks noChangeAspect="1"/>
          </p:cNvPicPr>
          <p:nvPr/>
        </p:nvPicPr>
        <p:blipFill rotWithShape="1">
          <a:blip r:embed="rId2"/>
          <a:srcRect l="21241" r="21083" b="2"/>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52741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4944-DA8B-A2F1-1D84-EEFC0194A98D}"/>
              </a:ext>
            </a:extLst>
          </p:cNvPr>
          <p:cNvSpPr>
            <a:spLocks noGrp="1"/>
          </p:cNvSpPr>
          <p:nvPr>
            <p:ph type="title"/>
          </p:nvPr>
        </p:nvSpPr>
        <p:spPr>
          <a:xfrm>
            <a:off x="720000" y="619200"/>
            <a:ext cx="10728322" cy="563648"/>
          </a:xfrm>
        </p:spPr>
        <p:txBody>
          <a:bodyPr>
            <a:normAutofit fontScale="90000"/>
          </a:bodyPr>
          <a:lstStyle/>
          <a:p>
            <a:r>
              <a:rPr lang="en-US" b="1" i="0" dirty="0">
                <a:effectLst/>
                <a:latin typeface="Nunito Sans" panose="020B0604020202020204" pitchFamily="2" charset="0"/>
              </a:rPr>
              <a:t>What is linear programming?</a:t>
            </a:r>
            <a:br>
              <a:rPr lang="en-US" b="1" i="0" dirty="0">
                <a:effectLst/>
                <a:latin typeface="Nunito Sans" panose="020B0604020202020204" pitchFamily="2" charset="0"/>
              </a:rPr>
            </a:br>
            <a:endParaRPr lang="en-US" dirty="0"/>
          </a:p>
        </p:txBody>
      </p:sp>
      <p:sp>
        <p:nvSpPr>
          <p:cNvPr id="3" name="Content Placeholder 2">
            <a:extLst>
              <a:ext uri="{FF2B5EF4-FFF2-40B4-BE49-F238E27FC236}">
                <a16:creationId xmlns:a16="http://schemas.microsoft.com/office/drawing/2014/main" id="{049EF0DA-7108-46CC-F9EE-0D642977BEF7}"/>
              </a:ext>
            </a:extLst>
          </p:cNvPr>
          <p:cNvSpPr>
            <a:spLocks noGrp="1"/>
          </p:cNvSpPr>
          <p:nvPr>
            <p:ph idx="1"/>
          </p:nvPr>
        </p:nvSpPr>
        <p:spPr>
          <a:xfrm>
            <a:off x="720000" y="1266738"/>
            <a:ext cx="10728325" cy="4502237"/>
          </a:xfrm>
        </p:spPr>
        <p:txBody>
          <a:bodyPr/>
          <a:lstStyle/>
          <a:p>
            <a:r>
              <a:rPr lang="en-US" b="0" i="0" dirty="0">
                <a:solidFill>
                  <a:schemeClr val="tx1"/>
                </a:solidFill>
                <a:effectLst/>
                <a:latin typeface="Droid Serif"/>
              </a:rPr>
              <a:t>We all have to make choices at some point in our lives. These choices might allow us to maximize one thing while requiring us to sacrifice another. Whenever we are making such choices, we are performing optimization. </a:t>
            </a:r>
            <a:endParaRPr lang="en-US" dirty="0">
              <a:solidFill>
                <a:schemeClr val="tx1"/>
              </a:solidFill>
              <a:latin typeface="Droid Serif"/>
            </a:endParaRPr>
          </a:p>
          <a:p>
            <a:r>
              <a:rPr lang="en-US" b="0" i="0" dirty="0">
                <a:solidFill>
                  <a:schemeClr val="tx1"/>
                </a:solidFill>
                <a:effectLst/>
                <a:latin typeface="Droid Serif"/>
              </a:rPr>
              <a:t>We want to buy a new house and are considering parameters such as price, location, nearby schools, distance to shopping malls, nearby hospitals, neighborhood, or security.</a:t>
            </a:r>
          </a:p>
          <a:p>
            <a:r>
              <a:rPr lang="en-US" b="0" i="0" dirty="0">
                <a:solidFill>
                  <a:schemeClr val="tx1"/>
                </a:solidFill>
                <a:effectLst/>
                <a:latin typeface="Droid Serif"/>
              </a:rPr>
              <a:t>Some of us might value one parameter over the other. However, the ultimate goal is to choose the best possible option from the available choices,  If we can express the two examples above and any other problem in mathematical terms, we can solve it using </a:t>
            </a:r>
            <a:r>
              <a:rPr lang="en-US" b="1" i="0" dirty="0">
                <a:solidFill>
                  <a:schemeClr val="tx1"/>
                </a:solidFill>
                <a:effectLst/>
                <a:latin typeface="Droid Serif"/>
              </a:rPr>
              <a:t>linear programming</a:t>
            </a:r>
            <a:r>
              <a:rPr lang="en-US" b="0" i="0" dirty="0">
                <a:solidFill>
                  <a:schemeClr val="tx1"/>
                </a:solidFill>
                <a:effectLst/>
                <a:latin typeface="Droid Serif"/>
              </a:rPr>
              <a:t>.</a:t>
            </a:r>
          </a:p>
          <a:p>
            <a:pPr marL="0" indent="0">
              <a:buNone/>
            </a:pPr>
            <a:endParaRPr lang="en-US" dirty="0">
              <a:solidFill>
                <a:schemeClr val="tx1"/>
              </a:solidFill>
            </a:endParaRPr>
          </a:p>
        </p:txBody>
      </p:sp>
    </p:spTree>
    <p:extLst>
      <p:ext uri="{BB962C8B-B14F-4D97-AF65-F5344CB8AC3E}">
        <p14:creationId xmlns:p14="http://schemas.microsoft.com/office/powerpoint/2010/main" val="372167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10C3-7168-2AC9-4050-6CBDA9595CD8}"/>
              </a:ext>
            </a:extLst>
          </p:cNvPr>
          <p:cNvSpPr>
            <a:spLocks noGrp="1"/>
          </p:cNvSpPr>
          <p:nvPr>
            <p:ph type="title"/>
          </p:nvPr>
        </p:nvSpPr>
        <p:spPr>
          <a:xfrm>
            <a:off x="720000" y="619200"/>
            <a:ext cx="10728322" cy="630760"/>
          </a:xfrm>
        </p:spPr>
        <p:txBody>
          <a:bodyPr/>
          <a:lstStyle/>
          <a:p>
            <a:r>
              <a:rPr lang="en-US" b="1" i="0" dirty="0">
                <a:effectLst/>
                <a:latin typeface="Nunito Sans" panose="020B0604020202020204" pitchFamily="2" charset="0"/>
              </a:rPr>
              <a:t>What is linear programming?</a:t>
            </a:r>
            <a:endParaRPr lang="en-US" dirty="0"/>
          </a:p>
        </p:txBody>
      </p:sp>
      <p:sp>
        <p:nvSpPr>
          <p:cNvPr id="3" name="Content Placeholder 2">
            <a:extLst>
              <a:ext uri="{FF2B5EF4-FFF2-40B4-BE49-F238E27FC236}">
                <a16:creationId xmlns:a16="http://schemas.microsoft.com/office/drawing/2014/main" id="{2BE2FC4B-6F54-3662-DAB4-55FD08714162}"/>
              </a:ext>
            </a:extLst>
          </p:cNvPr>
          <p:cNvSpPr>
            <a:spLocks noGrp="1"/>
          </p:cNvSpPr>
          <p:nvPr>
            <p:ph idx="1"/>
          </p:nvPr>
        </p:nvSpPr>
        <p:spPr>
          <a:xfrm>
            <a:off x="720000" y="1384184"/>
            <a:ext cx="10728325" cy="4384792"/>
          </a:xfrm>
        </p:spPr>
        <p:txBody>
          <a:bodyPr>
            <a:normAutofit fontScale="92500" lnSpcReduction="20000"/>
          </a:bodyPr>
          <a:lstStyle/>
          <a:p>
            <a:r>
              <a:rPr lang="en-US" b="0" i="0" dirty="0">
                <a:solidFill>
                  <a:schemeClr val="tx1"/>
                </a:solidFill>
                <a:effectLst/>
                <a:latin typeface="Droid Serif"/>
              </a:rPr>
              <a:t> linear programming is a  simple technique that we can use to mathematically formulate complex relationships through linear functions and find the optimum points This gives us the ability to solve problems of any scope by making a few simple assumptions.</a:t>
            </a:r>
          </a:p>
          <a:p>
            <a:pPr algn="l"/>
            <a:r>
              <a:rPr lang="en-US" b="1" i="0" dirty="0">
                <a:solidFill>
                  <a:schemeClr val="tx1"/>
                </a:solidFill>
                <a:effectLst/>
                <a:latin typeface="Droid Serif"/>
              </a:rPr>
              <a:t>Step 1</a:t>
            </a:r>
            <a:r>
              <a:rPr lang="en-US" b="0" i="0" dirty="0">
                <a:solidFill>
                  <a:schemeClr val="tx1"/>
                </a:solidFill>
                <a:effectLst/>
                <a:latin typeface="Droid Serif"/>
              </a:rPr>
              <a:t>: Let </a:t>
            </a:r>
            <a:r>
              <a:rPr lang="en-US" b="0" i="1" dirty="0">
                <a:solidFill>
                  <a:schemeClr val="tx1"/>
                </a:solidFill>
                <a:effectLst/>
                <a:latin typeface="KaTeX_Math"/>
              </a:rPr>
              <a:t>f</a:t>
            </a:r>
            <a:r>
              <a:rPr lang="en-US" b="0" i="0" dirty="0">
                <a:solidFill>
                  <a:schemeClr val="tx1"/>
                </a:solidFill>
                <a:effectLst/>
                <a:latin typeface="Droid Serif"/>
              </a:rPr>
              <a:t> be a linear function to be maximized or minimized.</a:t>
            </a:r>
          </a:p>
          <a:p>
            <a:pPr marL="457200" lvl="1" indent="0">
              <a:buNone/>
            </a:pPr>
            <a:r>
              <a:rPr lang="en-US" b="0" i="0" dirty="0">
                <a:solidFill>
                  <a:schemeClr val="tx1"/>
                </a:solidFill>
                <a:effectLst/>
                <a:latin typeface="KaTeX_Main"/>
              </a:rPr>
              <a:t>f(x1,x2) = c1 x1 + c2x2 ​</a:t>
            </a:r>
            <a:endParaRPr lang="en-US" b="0" i="0" dirty="0">
              <a:solidFill>
                <a:schemeClr val="tx1"/>
              </a:solidFill>
              <a:effectLst/>
              <a:latin typeface="Droid Serif"/>
            </a:endParaRPr>
          </a:p>
          <a:p>
            <a:pPr algn="l"/>
            <a:r>
              <a:rPr lang="en-US" b="1" i="0" dirty="0">
                <a:solidFill>
                  <a:schemeClr val="tx1"/>
                </a:solidFill>
                <a:effectLst/>
                <a:latin typeface="Droid Serif"/>
              </a:rPr>
              <a:t>Step 2</a:t>
            </a:r>
            <a:r>
              <a:rPr lang="en-US" b="0" i="0" dirty="0">
                <a:solidFill>
                  <a:schemeClr val="tx1"/>
                </a:solidFill>
                <a:effectLst/>
                <a:latin typeface="Droid Serif"/>
              </a:rPr>
              <a:t>: Illustrate constraints, such as the values below:</a:t>
            </a:r>
          </a:p>
          <a:p>
            <a:pPr marL="457200" lvl="1" indent="0">
              <a:buNone/>
            </a:pPr>
            <a:r>
              <a:rPr lang="en-US" b="0" i="1" dirty="0">
                <a:solidFill>
                  <a:schemeClr val="tx1"/>
                </a:solidFill>
                <a:effectLst/>
                <a:latin typeface="KaTeX_Math"/>
              </a:rPr>
              <a:t>a</a:t>
            </a:r>
            <a:r>
              <a:rPr lang="en-US" b="0" i="0" dirty="0">
                <a:solidFill>
                  <a:schemeClr val="tx1"/>
                </a:solidFill>
                <a:effectLst/>
                <a:latin typeface="KaTeX_Main"/>
              </a:rPr>
              <a:t>11​</a:t>
            </a:r>
            <a:r>
              <a:rPr lang="en-US" b="0" i="1" dirty="0">
                <a:solidFill>
                  <a:schemeClr val="tx1"/>
                </a:solidFill>
                <a:effectLst/>
                <a:latin typeface="KaTeX_Math"/>
              </a:rPr>
              <a:t>x</a:t>
            </a:r>
            <a:r>
              <a:rPr lang="en-US" b="0" i="0" dirty="0">
                <a:solidFill>
                  <a:schemeClr val="tx1"/>
                </a:solidFill>
                <a:effectLst/>
                <a:latin typeface="KaTeX_Main"/>
              </a:rPr>
              <a:t>1​+</a:t>
            </a:r>
            <a:r>
              <a:rPr lang="en-US" b="0" i="1" dirty="0">
                <a:solidFill>
                  <a:schemeClr val="tx1"/>
                </a:solidFill>
                <a:effectLst/>
                <a:latin typeface="KaTeX_Math"/>
              </a:rPr>
              <a:t>a</a:t>
            </a:r>
            <a:r>
              <a:rPr lang="en-US" b="0" i="0" dirty="0">
                <a:solidFill>
                  <a:schemeClr val="tx1"/>
                </a:solidFill>
                <a:effectLst/>
                <a:latin typeface="KaTeX_Main"/>
              </a:rPr>
              <a:t>12​</a:t>
            </a:r>
            <a:r>
              <a:rPr lang="en-US" b="0" i="1" dirty="0">
                <a:solidFill>
                  <a:schemeClr val="tx1"/>
                </a:solidFill>
                <a:effectLst/>
                <a:latin typeface="KaTeX_Math"/>
              </a:rPr>
              <a:t>x</a:t>
            </a:r>
            <a:r>
              <a:rPr lang="en-US" b="0" i="0" dirty="0">
                <a:solidFill>
                  <a:schemeClr val="tx1"/>
                </a:solidFill>
                <a:effectLst/>
                <a:latin typeface="KaTeX_Main"/>
              </a:rPr>
              <a:t>2​&lt;=</a:t>
            </a:r>
            <a:r>
              <a:rPr lang="en-US" b="0" i="1" dirty="0">
                <a:solidFill>
                  <a:schemeClr val="tx1"/>
                </a:solidFill>
                <a:effectLst/>
                <a:latin typeface="KaTeX_Math"/>
              </a:rPr>
              <a:t>b</a:t>
            </a:r>
            <a:r>
              <a:rPr lang="en-US" b="0" i="0" dirty="0">
                <a:solidFill>
                  <a:schemeClr val="tx1"/>
                </a:solidFill>
                <a:effectLst/>
                <a:latin typeface="KaTeX_Main"/>
              </a:rPr>
              <a:t>1​</a:t>
            </a:r>
            <a:endParaRPr lang="en-US" b="0" i="0" dirty="0">
              <a:solidFill>
                <a:schemeClr val="tx1"/>
              </a:solidFill>
              <a:effectLst/>
              <a:latin typeface="Droid Serif"/>
            </a:endParaRPr>
          </a:p>
          <a:p>
            <a:pPr marL="457200" lvl="1" indent="0">
              <a:buNone/>
            </a:pPr>
            <a:r>
              <a:rPr lang="en-US" b="0" i="1" dirty="0">
                <a:solidFill>
                  <a:schemeClr val="tx1"/>
                </a:solidFill>
                <a:effectLst/>
                <a:latin typeface="KaTeX_Math"/>
              </a:rPr>
              <a:t>a</a:t>
            </a:r>
            <a:r>
              <a:rPr lang="en-US" b="0" i="0" dirty="0">
                <a:solidFill>
                  <a:schemeClr val="tx1"/>
                </a:solidFill>
                <a:effectLst/>
                <a:latin typeface="KaTeX_Main"/>
              </a:rPr>
              <a:t>21​</a:t>
            </a:r>
            <a:r>
              <a:rPr lang="en-US" b="0" i="1" dirty="0">
                <a:solidFill>
                  <a:schemeClr val="tx1"/>
                </a:solidFill>
                <a:effectLst/>
                <a:latin typeface="KaTeX_Math"/>
              </a:rPr>
              <a:t>x</a:t>
            </a:r>
            <a:r>
              <a:rPr lang="en-US" b="0" i="0" dirty="0">
                <a:solidFill>
                  <a:schemeClr val="tx1"/>
                </a:solidFill>
                <a:effectLst/>
                <a:latin typeface="KaTeX_Main"/>
              </a:rPr>
              <a:t>1​+</a:t>
            </a:r>
            <a:r>
              <a:rPr lang="en-US" b="0" i="1" dirty="0">
                <a:solidFill>
                  <a:schemeClr val="tx1"/>
                </a:solidFill>
                <a:effectLst/>
                <a:latin typeface="KaTeX_Math"/>
              </a:rPr>
              <a:t>a</a:t>
            </a:r>
            <a:r>
              <a:rPr lang="en-US" b="0" i="0" dirty="0">
                <a:solidFill>
                  <a:schemeClr val="tx1"/>
                </a:solidFill>
                <a:effectLst/>
                <a:latin typeface="KaTeX_Main"/>
              </a:rPr>
              <a:t>22​</a:t>
            </a:r>
            <a:r>
              <a:rPr lang="en-US" b="0" i="1" dirty="0">
                <a:solidFill>
                  <a:schemeClr val="tx1"/>
                </a:solidFill>
                <a:effectLst/>
                <a:latin typeface="KaTeX_Math"/>
              </a:rPr>
              <a:t>x</a:t>
            </a:r>
            <a:r>
              <a:rPr lang="en-US" b="0" i="0" dirty="0">
                <a:solidFill>
                  <a:schemeClr val="tx1"/>
                </a:solidFill>
                <a:effectLst/>
                <a:latin typeface="KaTeX_Main"/>
              </a:rPr>
              <a:t>2​&lt;=</a:t>
            </a:r>
            <a:r>
              <a:rPr lang="en-US" b="0" i="1" dirty="0">
                <a:solidFill>
                  <a:schemeClr val="tx1"/>
                </a:solidFill>
                <a:effectLst/>
                <a:latin typeface="KaTeX_Math"/>
              </a:rPr>
              <a:t>b</a:t>
            </a:r>
            <a:r>
              <a:rPr lang="en-US" b="0" i="0" dirty="0">
                <a:solidFill>
                  <a:schemeClr val="tx1"/>
                </a:solidFill>
                <a:effectLst/>
                <a:latin typeface="KaTeX_Main"/>
              </a:rPr>
              <a:t>2​</a:t>
            </a:r>
            <a:endParaRPr lang="en-US" b="0" i="0" dirty="0">
              <a:solidFill>
                <a:schemeClr val="tx1"/>
              </a:solidFill>
              <a:effectLst/>
              <a:latin typeface="Droid Serif"/>
            </a:endParaRPr>
          </a:p>
          <a:p>
            <a:pPr marL="457200" lvl="1" indent="0">
              <a:buNone/>
            </a:pPr>
            <a:r>
              <a:rPr lang="en-US" b="0" i="1" dirty="0">
                <a:solidFill>
                  <a:schemeClr val="tx1"/>
                </a:solidFill>
                <a:effectLst/>
                <a:latin typeface="KaTeX_Math"/>
              </a:rPr>
              <a:t>a</a:t>
            </a:r>
            <a:r>
              <a:rPr lang="en-US" b="0" i="0" dirty="0">
                <a:solidFill>
                  <a:schemeClr val="tx1"/>
                </a:solidFill>
                <a:effectLst/>
                <a:latin typeface="KaTeX_Main"/>
              </a:rPr>
              <a:t>31​</a:t>
            </a:r>
            <a:r>
              <a:rPr lang="en-US" b="0" i="1" dirty="0">
                <a:solidFill>
                  <a:schemeClr val="tx1"/>
                </a:solidFill>
                <a:effectLst/>
                <a:latin typeface="KaTeX_Math"/>
              </a:rPr>
              <a:t>x</a:t>
            </a:r>
            <a:r>
              <a:rPr lang="en-US" b="0" i="0" dirty="0">
                <a:solidFill>
                  <a:schemeClr val="tx1"/>
                </a:solidFill>
                <a:effectLst/>
                <a:latin typeface="KaTeX_Main"/>
              </a:rPr>
              <a:t>1​+</a:t>
            </a:r>
            <a:r>
              <a:rPr lang="en-US" b="0" i="1" dirty="0">
                <a:solidFill>
                  <a:schemeClr val="tx1"/>
                </a:solidFill>
                <a:effectLst/>
                <a:latin typeface="KaTeX_Math"/>
              </a:rPr>
              <a:t>a</a:t>
            </a:r>
            <a:r>
              <a:rPr lang="en-US" b="0" i="0" dirty="0">
                <a:solidFill>
                  <a:schemeClr val="tx1"/>
                </a:solidFill>
                <a:effectLst/>
                <a:latin typeface="KaTeX_Main"/>
              </a:rPr>
              <a:t>32​</a:t>
            </a:r>
            <a:r>
              <a:rPr lang="en-US" b="0" i="1" dirty="0">
                <a:solidFill>
                  <a:schemeClr val="tx1"/>
                </a:solidFill>
                <a:effectLst/>
                <a:latin typeface="KaTeX_Math"/>
              </a:rPr>
              <a:t>x</a:t>
            </a:r>
            <a:r>
              <a:rPr lang="en-US" b="0" i="0" dirty="0">
                <a:solidFill>
                  <a:schemeClr val="tx1"/>
                </a:solidFill>
                <a:effectLst/>
                <a:latin typeface="KaTeX_Main"/>
              </a:rPr>
              <a:t>2​&lt;=</a:t>
            </a:r>
            <a:r>
              <a:rPr lang="en-US" b="0" i="1" dirty="0">
                <a:solidFill>
                  <a:schemeClr val="tx1"/>
                </a:solidFill>
                <a:effectLst/>
                <a:latin typeface="KaTeX_Math"/>
              </a:rPr>
              <a:t>b</a:t>
            </a:r>
            <a:r>
              <a:rPr lang="en-US" b="0" i="0" dirty="0">
                <a:solidFill>
                  <a:schemeClr val="tx1"/>
                </a:solidFill>
                <a:effectLst/>
                <a:latin typeface="KaTeX_Main"/>
              </a:rPr>
              <a:t>3​</a:t>
            </a:r>
            <a:endParaRPr lang="en-US" b="0" i="0" dirty="0">
              <a:solidFill>
                <a:schemeClr val="tx1"/>
              </a:solidFill>
              <a:effectLst/>
              <a:latin typeface="Droid Serif"/>
            </a:endParaRPr>
          </a:p>
          <a:p>
            <a:pPr algn="l"/>
            <a:r>
              <a:rPr lang="en-US" b="1" i="0" dirty="0">
                <a:solidFill>
                  <a:schemeClr val="tx1"/>
                </a:solidFill>
                <a:effectLst/>
                <a:latin typeface="Droid Serif"/>
              </a:rPr>
              <a:t>Step 3</a:t>
            </a:r>
            <a:r>
              <a:rPr lang="en-US" b="0" i="0" dirty="0">
                <a:solidFill>
                  <a:schemeClr val="tx1"/>
                </a:solidFill>
                <a:effectLst/>
                <a:latin typeface="Droid Serif"/>
              </a:rPr>
              <a:t>: Function variables should be non-negative.</a:t>
            </a:r>
          </a:p>
          <a:p>
            <a:pPr marL="457200" lvl="1" indent="0">
              <a:buNone/>
            </a:pPr>
            <a:r>
              <a:rPr lang="en-US" b="0" i="1" dirty="0">
                <a:solidFill>
                  <a:schemeClr val="tx1"/>
                </a:solidFill>
                <a:effectLst/>
                <a:latin typeface="KaTeX_Math"/>
              </a:rPr>
              <a:t>x</a:t>
            </a:r>
            <a:r>
              <a:rPr lang="en-US" b="0" i="0" dirty="0">
                <a:solidFill>
                  <a:schemeClr val="tx1"/>
                </a:solidFill>
                <a:effectLst/>
                <a:latin typeface="KaTeX_Main"/>
              </a:rPr>
              <a:t>1​&gt;=0</a:t>
            </a:r>
            <a:endParaRPr lang="en-US" b="0" i="0" dirty="0">
              <a:solidFill>
                <a:schemeClr val="tx1"/>
              </a:solidFill>
              <a:effectLst/>
              <a:latin typeface="Droid Serif"/>
            </a:endParaRPr>
          </a:p>
          <a:p>
            <a:pPr marL="457200" lvl="1" indent="0">
              <a:buNone/>
            </a:pPr>
            <a:r>
              <a:rPr lang="en-US" b="0" i="1" dirty="0">
                <a:solidFill>
                  <a:schemeClr val="tx1"/>
                </a:solidFill>
                <a:effectLst/>
                <a:latin typeface="KaTeX_Math"/>
              </a:rPr>
              <a:t>x</a:t>
            </a:r>
            <a:r>
              <a:rPr lang="en-US" b="0" i="0" dirty="0">
                <a:solidFill>
                  <a:schemeClr val="tx1"/>
                </a:solidFill>
                <a:effectLst/>
                <a:latin typeface="KaTeX_Main"/>
              </a:rPr>
              <a:t>2​&gt;=0</a:t>
            </a:r>
            <a:endParaRPr lang="en-US" b="0" i="0" dirty="0">
              <a:solidFill>
                <a:schemeClr val="tx1"/>
              </a:solidFill>
              <a:effectLst/>
              <a:latin typeface="Droid Serif"/>
            </a:endParaRPr>
          </a:p>
          <a:p>
            <a:endParaRPr lang="en-US" dirty="0">
              <a:solidFill>
                <a:schemeClr val="tx1"/>
              </a:solidFill>
            </a:endParaRPr>
          </a:p>
        </p:txBody>
      </p:sp>
    </p:spTree>
    <p:extLst>
      <p:ext uri="{BB962C8B-B14F-4D97-AF65-F5344CB8AC3E}">
        <p14:creationId xmlns:p14="http://schemas.microsoft.com/office/powerpoint/2010/main" val="181406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9EC8-7439-A44F-A7B6-4BC3B3568553}"/>
              </a:ext>
            </a:extLst>
          </p:cNvPr>
          <p:cNvSpPr>
            <a:spLocks noGrp="1"/>
          </p:cNvSpPr>
          <p:nvPr>
            <p:ph type="title"/>
          </p:nvPr>
        </p:nvSpPr>
        <p:spPr>
          <a:xfrm>
            <a:off x="720000" y="619200"/>
            <a:ext cx="10728322" cy="647538"/>
          </a:xfrm>
        </p:spPr>
        <p:txBody>
          <a:bodyPr>
            <a:normAutofit fontScale="90000"/>
          </a:bodyPr>
          <a:lstStyle/>
          <a:p>
            <a:r>
              <a:rPr lang="en-US" b="1" i="0" dirty="0">
                <a:effectLst/>
                <a:latin typeface="Nunito Sans" pitchFamily="2" charset="0"/>
              </a:rPr>
              <a:t>How to formulate a linear programming problem</a:t>
            </a:r>
            <a:br>
              <a:rPr lang="en-US" b="1" i="0" dirty="0">
                <a:effectLst/>
                <a:latin typeface="Nunito Sans" pitchFamily="2" charset="0"/>
              </a:rPr>
            </a:br>
            <a:endParaRPr lang="en-US" dirty="0"/>
          </a:p>
        </p:txBody>
      </p:sp>
      <p:sp>
        <p:nvSpPr>
          <p:cNvPr id="3" name="Content Placeholder 2">
            <a:extLst>
              <a:ext uri="{FF2B5EF4-FFF2-40B4-BE49-F238E27FC236}">
                <a16:creationId xmlns:a16="http://schemas.microsoft.com/office/drawing/2014/main" id="{90260816-94AD-FF2D-DBDE-88A439E5A595}"/>
              </a:ext>
            </a:extLst>
          </p:cNvPr>
          <p:cNvSpPr>
            <a:spLocks noGrp="1"/>
          </p:cNvSpPr>
          <p:nvPr>
            <p:ph idx="1"/>
          </p:nvPr>
        </p:nvSpPr>
        <p:spPr>
          <a:xfrm>
            <a:off x="720000" y="1543574"/>
            <a:ext cx="10728325" cy="4225401"/>
          </a:xfrm>
        </p:spPr>
        <p:txBody>
          <a:bodyPr/>
          <a:lstStyle/>
          <a:p>
            <a:pPr marL="0" indent="0" algn="l">
              <a:buNone/>
            </a:pPr>
            <a:r>
              <a:rPr lang="en-US" b="0" i="0" dirty="0">
                <a:solidFill>
                  <a:schemeClr val="tx1"/>
                </a:solidFill>
                <a:effectLst/>
                <a:latin typeface="Droid Serif"/>
              </a:rPr>
              <a:t>In order to formulate any real-world problem into a linear programming problem, we need to perform the following steps:</a:t>
            </a:r>
          </a:p>
          <a:p>
            <a:pPr lvl="1">
              <a:buFont typeface="+mj-lt"/>
              <a:buAutoNum type="arabicPeriod"/>
            </a:pPr>
            <a:r>
              <a:rPr lang="en-US" b="0" i="0" dirty="0">
                <a:solidFill>
                  <a:schemeClr val="tx1"/>
                </a:solidFill>
                <a:effectLst/>
                <a:latin typeface="Droid Serif"/>
              </a:rPr>
              <a:t>Identify all the </a:t>
            </a:r>
            <a:r>
              <a:rPr lang="en-US" b="1" i="0" dirty="0">
                <a:solidFill>
                  <a:schemeClr val="tx1"/>
                </a:solidFill>
                <a:effectLst/>
                <a:latin typeface="Droid Serif"/>
              </a:rPr>
              <a:t>decision variables</a:t>
            </a:r>
            <a:r>
              <a:rPr lang="en-US" b="0" i="0" dirty="0">
                <a:solidFill>
                  <a:schemeClr val="tx1"/>
                </a:solidFill>
                <a:effectLst/>
                <a:latin typeface="Droid Serif"/>
              </a:rPr>
              <a:t>, or the different parameters of the problem.</a:t>
            </a:r>
          </a:p>
          <a:p>
            <a:pPr lvl="1">
              <a:buFont typeface="+mj-lt"/>
              <a:buAutoNum type="arabicPeriod"/>
            </a:pPr>
            <a:r>
              <a:rPr lang="en-US" b="0" i="0" dirty="0">
                <a:solidFill>
                  <a:schemeClr val="tx1"/>
                </a:solidFill>
                <a:effectLst/>
                <a:latin typeface="Droid Serif"/>
              </a:rPr>
              <a:t>Write the </a:t>
            </a:r>
            <a:r>
              <a:rPr lang="en-US" b="1" i="0" dirty="0">
                <a:solidFill>
                  <a:schemeClr val="tx1"/>
                </a:solidFill>
                <a:effectLst/>
                <a:latin typeface="Droid Serif"/>
              </a:rPr>
              <a:t>objective function</a:t>
            </a:r>
            <a:r>
              <a:rPr lang="en-US" b="0" i="0" dirty="0">
                <a:solidFill>
                  <a:schemeClr val="tx1"/>
                </a:solidFill>
                <a:effectLst/>
                <a:latin typeface="Droid Serif"/>
              </a:rPr>
              <a:t>, or the attribute we want to maximize or minimize.</a:t>
            </a:r>
          </a:p>
          <a:p>
            <a:pPr lvl="1">
              <a:buFont typeface="+mj-lt"/>
              <a:buAutoNum type="arabicPeriod"/>
            </a:pPr>
            <a:r>
              <a:rPr lang="en-US" b="0" i="0" dirty="0">
                <a:solidFill>
                  <a:schemeClr val="tx1"/>
                </a:solidFill>
                <a:effectLst/>
                <a:latin typeface="Droid Serif"/>
              </a:rPr>
              <a:t>Mention the </a:t>
            </a:r>
            <a:r>
              <a:rPr lang="en-US" b="1" i="0" dirty="0">
                <a:solidFill>
                  <a:schemeClr val="tx1"/>
                </a:solidFill>
                <a:effectLst/>
                <a:latin typeface="Droid Serif"/>
              </a:rPr>
              <a:t>constraints</a:t>
            </a:r>
            <a:r>
              <a:rPr lang="en-US" b="0" i="0" dirty="0">
                <a:solidFill>
                  <a:schemeClr val="tx1"/>
                </a:solidFill>
                <a:effectLst/>
                <a:latin typeface="Droid Serif"/>
              </a:rPr>
              <a:t>, or the limitation of resources that should be kept in mind.</a:t>
            </a:r>
          </a:p>
          <a:p>
            <a:endParaRPr lang="en-US" dirty="0"/>
          </a:p>
        </p:txBody>
      </p:sp>
    </p:spTree>
    <p:extLst>
      <p:ext uri="{BB962C8B-B14F-4D97-AF65-F5344CB8AC3E}">
        <p14:creationId xmlns:p14="http://schemas.microsoft.com/office/powerpoint/2010/main" val="299105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060E-B489-A5A1-764C-64A3787F3D2A}"/>
              </a:ext>
            </a:extLst>
          </p:cNvPr>
          <p:cNvSpPr>
            <a:spLocks noGrp="1"/>
          </p:cNvSpPr>
          <p:nvPr>
            <p:ph type="title"/>
          </p:nvPr>
        </p:nvSpPr>
        <p:spPr>
          <a:xfrm>
            <a:off x="720000" y="619200"/>
            <a:ext cx="10728322" cy="739817"/>
          </a:xfrm>
        </p:spPr>
        <p:txBody>
          <a:bodyPr/>
          <a:lstStyle/>
          <a:p>
            <a:r>
              <a:rPr lang="en-US" dirty="0"/>
              <a:t>Example</a:t>
            </a:r>
          </a:p>
        </p:txBody>
      </p:sp>
      <p:sp>
        <p:nvSpPr>
          <p:cNvPr id="3" name="Content Placeholder 2">
            <a:extLst>
              <a:ext uri="{FF2B5EF4-FFF2-40B4-BE49-F238E27FC236}">
                <a16:creationId xmlns:a16="http://schemas.microsoft.com/office/drawing/2014/main" id="{0A6C5D3B-81C7-4E0F-5326-050983017AC9}"/>
              </a:ext>
            </a:extLst>
          </p:cNvPr>
          <p:cNvSpPr>
            <a:spLocks noGrp="1"/>
          </p:cNvSpPr>
          <p:nvPr>
            <p:ph idx="1"/>
          </p:nvPr>
        </p:nvSpPr>
        <p:spPr>
          <a:xfrm>
            <a:off x="720000" y="1359018"/>
            <a:ext cx="10728325" cy="4409958"/>
          </a:xfrm>
        </p:spPr>
        <p:txBody>
          <a:bodyPr>
            <a:normAutofit/>
          </a:bodyPr>
          <a:lstStyle/>
          <a:p>
            <a:r>
              <a:rPr lang="en-US" sz="1800" b="0" i="0" dirty="0">
                <a:solidFill>
                  <a:schemeClr val="tx1"/>
                </a:solidFill>
                <a:effectLst/>
                <a:latin typeface="Droid Serif"/>
              </a:rPr>
              <a:t>Suppose Abacus Inc. is a computer manufacturing company. The company only manufactures two types of computers. One is a high-performance computer targeted for business entities, and the other is an affordable one with an average performance targeted for the everyday consumer. Let’s call these two types of computers Unity-Pro (UP) and Unity-Nor (UN). We assume the assembly of each type of computer requires only two parts, that is, part A and part B. The requirements for each unit are:</a:t>
            </a:r>
          </a:p>
          <a:p>
            <a:pPr marL="914400" lvl="1" indent="-457200">
              <a:buFont typeface="+mj-lt"/>
              <a:buAutoNum type="arabicPeriod"/>
            </a:pPr>
            <a:r>
              <a:rPr lang="en-US" sz="1800" b="0" i="0" dirty="0">
                <a:solidFill>
                  <a:schemeClr val="tx1"/>
                </a:solidFill>
                <a:effectLst/>
                <a:latin typeface="Droid Serif"/>
              </a:rPr>
              <a:t>One UP computer requires 2 units of part A and 3 units of part B.</a:t>
            </a:r>
          </a:p>
          <a:p>
            <a:pPr marL="914400" lvl="1" indent="-457200">
              <a:buFont typeface="+mj-lt"/>
              <a:buAutoNum type="arabicPeriod"/>
            </a:pPr>
            <a:r>
              <a:rPr lang="en-US" sz="1800" b="0" i="0" dirty="0">
                <a:solidFill>
                  <a:schemeClr val="tx1"/>
                </a:solidFill>
                <a:effectLst/>
                <a:latin typeface="Droid Serif"/>
              </a:rPr>
              <a:t>One UN computer requires 1 unit of part A and 2 units of part B.</a:t>
            </a:r>
          </a:p>
          <a:p>
            <a:pPr marL="0" indent="0">
              <a:buNone/>
            </a:pPr>
            <a:r>
              <a:rPr lang="en-US" sz="1800" b="0" i="0" dirty="0">
                <a:solidFill>
                  <a:schemeClr val="tx1"/>
                </a:solidFill>
                <a:effectLst/>
                <a:latin typeface="Droid Serif"/>
              </a:rPr>
              <a:t>Now the company needs to make a decision in order to maximize its profit in the current quarter. The problem is how many different UP and UN units it should produce with the current stock limitation. It has 1,000 units of part A and 1,300 units of part B. Every single UP unit sold results in a profit of $200, while each UN unit results in a profit of $100.</a:t>
            </a:r>
            <a:endParaRPr lang="en-US" sz="1800" dirty="0">
              <a:solidFill>
                <a:schemeClr val="tx1"/>
              </a:solidFill>
            </a:endParaRPr>
          </a:p>
        </p:txBody>
      </p:sp>
    </p:spTree>
    <p:extLst>
      <p:ext uri="{BB962C8B-B14F-4D97-AF65-F5344CB8AC3E}">
        <p14:creationId xmlns:p14="http://schemas.microsoft.com/office/powerpoint/2010/main" val="327497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2602-1EA9-A2EF-D143-CBCD20D645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2CA364-AE3D-99D0-A44A-5FEA240E82F4}"/>
              </a:ext>
            </a:extLst>
          </p:cNvPr>
          <p:cNvSpPr>
            <a:spLocks noGrp="1"/>
          </p:cNvSpPr>
          <p:nvPr>
            <p:ph idx="1"/>
          </p:nvPr>
        </p:nvSpPr>
        <p:spPr>
          <a:xfrm>
            <a:off x="720000" y="1342240"/>
            <a:ext cx="10728325" cy="4426736"/>
          </a:xfrm>
        </p:spPr>
        <p:txBody>
          <a:bodyPr>
            <a:normAutofit fontScale="92500" lnSpcReduction="10000"/>
          </a:bodyPr>
          <a:lstStyle/>
          <a:p>
            <a:r>
              <a:rPr lang="en-US" sz="1600" b="0" i="0" dirty="0">
                <a:solidFill>
                  <a:schemeClr val="tx1"/>
                </a:solidFill>
                <a:effectLst/>
                <a:latin typeface="Droid Serif"/>
              </a:rPr>
              <a:t>In this equation, we represent the number of units with X and Y.</a:t>
            </a:r>
          </a:p>
          <a:p>
            <a:pPr marL="457200" lvl="1" indent="0">
              <a:buNone/>
            </a:pPr>
            <a:r>
              <a:rPr lang="en-US" sz="1600" b="0" i="1" dirty="0">
                <a:solidFill>
                  <a:schemeClr val="tx1"/>
                </a:solidFill>
                <a:effectLst/>
                <a:latin typeface="KaTeX_Math"/>
              </a:rPr>
              <a:t>X</a:t>
            </a:r>
            <a:r>
              <a:rPr lang="en-US" sz="1600" b="0" i="0" dirty="0">
                <a:solidFill>
                  <a:schemeClr val="tx1"/>
                </a:solidFill>
                <a:effectLst/>
                <a:latin typeface="KaTeX_Main"/>
              </a:rPr>
              <a:t>=</a:t>
            </a:r>
            <a:r>
              <a:rPr lang="en-US" sz="1600" b="0" i="1" dirty="0">
                <a:solidFill>
                  <a:schemeClr val="tx1"/>
                </a:solidFill>
                <a:effectLst/>
                <a:latin typeface="KaTeX_Math"/>
              </a:rPr>
              <a:t>Total</a:t>
            </a:r>
            <a:r>
              <a:rPr lang="en-US" sz="1600" b="0" i="0" dirty="0">
                <a:solidFill>
                  <a:schemeClr val="tx1"/>
                </a:solidFill>
                <a:effectLst/>
                <a:latin typeface="KaTeX_Main"/>
              </a:rPr>
              <a:t> </a:t>
            </a:r>
            <a:r>
              <a:rPr lang="en-US" sz="1600" b="0" i="1" dirty="0">
                <a:solidFill>
                  <a:schemeClr val="tx1"/>
                </a:solidFill>
                <a:effectLst/>
                <a:latin typeface="KaTeX_Math"/>
              </a:rPr>
              <a:t>number</a:t>
            </a:r>
            <a:r>
              <a:rPr lang="en-US" sz="1600" b="0" i="0" dirty="0">
                <a:solidFill>
                  <a:schemeClr val="tx1"/>
                </a:solidFill>
                <a:effectLst/>
                <a:latin typeface="KaTeX_Main"/>
              </a:rPr>
              <a:t> </a:t>
            </a:r>
            <a:r>
              <a:rPr lang="en-US" sz="1600" b="0" i="1" dirty="0">
                <a:solidFill>
                  <a:schemeClr val="tx1"/>
                </a:solidFill>
                <a:effectLst/>
                <a:latin typeface="KaTeX_Math"/>
              </a:rPr>
              <a:t>of</a:t>
            </a:r>
            <a:r>
              <a:rPr lang="en-US" sz="1600" b="0" i="0" dirty="0">
                <a:solidFill>
                  <a:schemeClr val="tx1"/>
                </a:solidFill>
                <a:effectLst/>
                <a:latin typeface="KaTeX_Main"/>
              </a:rPr>
              <a:t> </a:t>
            </a:r>
            <a:r>
              <a:rPr lang="en-US" sz="1600" b="0" i="1" dirty="0">
                <a:solidFill>
                  <a:schemeClr val="tx1"/>
                </a:solidFill>
                <a:effectLst/>
                <a:latin typeface="KaTeX_Math"/>
              </a:rPr>
              <a:t>UP</a:t>
            </a:r>
            <a:r>
              <a:rPr lang="en-US" sz="1600" b="0" i="0" dirty="0">
                <a:solidFill>
                  <a:schemeClr val="tx1"/>
                </a:solidFill>
                <a:effectLst/>
                <a:latin typeface="KaTeX_Main"/>
              </a:rPr>
              <a:t> </a:t>
            </a:r>
            <a:r>
              <a:rPr lang="en-US" sz="1600" b="0" i="1" dirty="0">
                <a:solidFill>
                  <a:schemeClr val="tx1"/>
                </a:solidFill>
                <a:effectLst/>
                <a:latin typeface="KaTeX_Math"/>
              </a:rPr>
              <a:t>units</a:t>
            </a:r>
            <a:endParaRPr lang="en-US" sz="1600" b="0" i="0" dirty="0">
              <a:solidFill>
                <a:schemeClr val="tx1"/>
              </a:solidFill>
              <a:effectLst/>
              <a:latin typeface="Droid Serif"/>
            </a:endParaRPr>
          </a:p>
          <a:p>
            <a:pPr marL="457200" lvl="1" indent="0">
              <a:buNone/>
            </a:pPr>
            <a:r>
              <a:rPr lang="en-US" sz="1600" b="0" i="0" dirty="0">
                <a:solidFill>
                  <a:schemeClr val="tx1"/>
                </a:solidFill>
                <a:effectLst/>
                <a:latin typeface="KaTeX_Main"/>
              </a:rPr>
              <a:t>Y=</a:t>
            </a:r>
            <a:r>
              <a:rPr lang="en-US" sz="1600" b="0" i="1" dirty="0">
                <a:solidFill>
                  <a:schemeClr val="tx1"/>
                </a:solidFill>
                <a:effectLst/>
                <a:latin typeface="KaTeX_Math"/>
              </a:rPr>
              <a:t>Total</a:t>
            </a:r>
            <a:r>
              <a:rPr lang="en-US" sz="1600" b="0" i="0" dirty="0">
                <a:solidFill>
                  <a:schemeClr val="tx1"/>
                </a:solidFill>
                <a:effectLst/>
                <a:latin typeface="KaTeX_Main"/>
              </a:rPr>
              <a:t> </a:t>
            </a:r>
            <a:r>
              <a:rPr lang="en-US" sz="1600" b="0" i="1" dirty="0">
                <a:solidFill>
                  <a:schemeClr val="tx1"/>
                </a:solidFill>
                <a:effectLst/>
                <a:latin typeface="KaTeX_Math"/>
              </a:rPr>
              <a:t>number</a:t>
            </a:r>
            <a:r>
              <a:rPr lang="en-US" sz="1600" b="0" i="0" dirty="0">
                <a:solidFill>
                  <a:schemeClr val="tx1"/>
                </a:solidFill>
                <a:effectLst/>
                <a:latin typeface="KaTeX_Main"/>
              </a:rPr>
              <a:t> </a:t>
            </a:r>
            <a:r>
              <a:rPr lang="en-US" sz="1600" b="0" i="1" dirty="0">
                <a:solidFill>
                  <a:schemeClr val="tx1"/>
                </a:solidFill>
                <a:effectLst/>
                <a:latin typeface="KaTeX_Math"/>
              </a:rPr>
              <a:t>of</a:t>
            </a:r>
            <a:r>
              <a:rPr lang="en-US" sz="1600" b="0" i="0" dirty="0">
                <a:solidFill>
                  <a:schemeClr val="tx1"/>
                </a:solidFill>
                <a:effectLst/>
                <a:latin typeface="KaTeX_Main"/>
              </a:rPr>
              <a:t> </a:t>
            </a:r>
            <a:r>
              <a:rPr lang="en-US" sz="1600" b="0" i="1" dirty="0">
                <a:solidFill>
                  <a:schemeClr val="tx1"/>
                </a:solidFill>
                <a:effectLst/>
                <a:latin typeface="KaTeX_Math"/>
              </a:rPr>
              <a:t>UN</a:t>
            </a:r>
            <a:r>
              <a:rPr lang="en-US" sz="1600" b="0" i="0" dirty="0">
                <a:solidFill>
                  <a:schemeClr val="tx1"/>
                </a:solidFill>
                <a:effectLst/>
                <a:latin typeface="KaTeX_Main"/>
              </a:rPr>
              <a:t> </a:t>
            </a:r>
            <a:r>
              <a:rPr lang="en-US" sz="1600" b="0" i="1" dirty="0">
                <a:solidFill>
                  <a:schemeClr val="tx1"/>
                </a:solidFill>
                <a:effectLst/>
                <a:latin typeface="KaTeX_Math"/>
              </a:rPr>
              <a:t>units</a:t>
            </a:r>
          </a:p>
          <a:p>
            <a:pPr marL="457200" lvl="1" indent="0">
              <a:buNone/>
            </a:pPr>
            <a:r>
              <a:rPr lang="en-US" sz="1600" b="0" i="1" dirty="0">
                <a:solidFill>
                  <a:schemeClr val="tx1"/>
                </a:solidFill>
                <a:effectLst/>
                <a:latin typeface="KaTeX_Math"/>
              </a:rPr>
              <a:t>Total Profit : </a:t>
            </a:r>
            <a:r>
              <a:rPr lang="en-US" sz="1600" b="0" i="1" dirty="0" err="1">
                <a:solidFill>
                  <a:schemeClr val="tx1"/>
                </a:solidFill>
                <a:effectLst/>
                <a:latin typeface="KaTeX_Math"/>
              </a:rPr>
              <a:t>MaxZ</a:t>
            </a:r>
            <a:r>
              <a:rPr lang="en-US" sz="1600" b="0" i="1" dirty="0">
                <a:solidFill>
                  <a:schemeClr val="tx1"/>
                </a:solidFill>
                <a:effectLst/>
                <a:latin typeface="KaTeX_Math"/>
              </a:rPr>
              <a:t> = 200*X + 100Y </a:t>
            </a:r>
            <a:endParaRPr lang="en-US" sz="1600" i="1" dirty="0">
              <a:solidFill>
                <a:schemeClr val="tx1"/>
              </a:solidFill>
              <a:latin typeface="KaTeX_Math"/>
            </a:endParaRPr>
          </a:p>
          <a:p>
            <a:pPr marL="457200" lvl="1" indent="0">
              <a:buNone/>
            </a:pPr>
            <a:r>
              <a:rPr lang="en-US" sz="1600" b="0" i="0" dirty="0">
                <a:solidFill>
                  <a:schemeClr val="tx1"/>
                </a:solidFill>
                <a:effectLst/>
                <a:latin typeface="Droid Serif"/>
              </a:rPr>
              <a:t>To maximize profit, the company can produce as many units of UN and UP computers as it can as long as the supply of part A and part B is not completely utilized.</a:t>
            </a:r>
            <a:r>
              <a:rPr lang="en-US" sz="1600" b="0" i="1" dirty="0">
                <a:solidFill>
                  <a:schemeClr val="tx1"/>
                </a:solidFill>
                <a:effectLst/>
                <a:latin typeface="KaTeX_Math"/>
              </a:rPr>
              <a:t> </a:t>
            </a:r>
          </a:p>
          <a:p>
            <a:pPr marL="457200" lvl="1" indent="0">
              <a:buNone/>
            </a:pPr>
            <a:r>
              <a:rPr lang="en-US" sz="1600" i="1" dirty="0">
                <a:solidFill>
                  <a:schemeClr val="tx1"/>
                </a:solidFill>
                <a:latin typeface="KaTeX_Math"/>
              </a:rPr>
              <a:t>Up computer requires 2 units of part A and each computer of type UN requires 1 unit of part A</a:t>
            </a:r>
          </a:p>
          <a:p>
            <a:pPr marL="457200" lvl="1" indent="0">
              <a:buNone/>
            </a:pPr>
            <a:r>
              <a:rPr lang="en-US" sz="1600" b="0" i="1" dirty="0">
                <a:solidFill>
                  <a:schemeClr val="tx1"/>
                </a:solidFill>
                <a:effectLst/>
                <a:latin typeface="KaTeX_Math"/>
              </a:rPr>
              <a:t>	2x+y &lt;=1000</a:t>
            </a:r>
            <a:endParaRPr lang="en-US" sz="1600" b="0" i="0" dirty="0">
              <a:solidFill>
                <a:schemeClr val="tx1"/>
              </a:solidFill>
              <a:effectLst/>
              <a:latin typeface="Droid Serif"/>
            </a:endParaRPr>
          </a:p>
          <a:p>
            <a:pPr marL="457200" lvl="1" indent="0">
              <a:buNone/>
            </a:pPr>
            <a:r>
              <a:rPr lang="en-US" sz="1600" i="1" dirty="0">
                <a:solidFill>
                  <a:schemeClr val="tx1"/>
                </a:solidFill>
                <a:latin typeface="KaTeX_Math"/>
              </a:rPr>
              <a:t>Up computers requires 3 units of part B and each computer of type UN requires 2 units of part B</a:t>
            </a:r>
          </a:p>
          <a:p>
            <a:pPr marL="457200" lvl="1" indent="0">
              <a:buNone/>
            </a:pPr>
            <a:r>
              <a:rPr lang="en-US" sz="1600" i="1" dirty="0">
                <a:solidFill>
                  <a:schemeClr val="tx1"/>
                </a:solidFill>
                <a:latin typeface="KaTeX_Math"/>
              </a:rPr>
              <a:t>	3x+2y&lt;=1300</a:t>
            </a:r>
          </a:p>
          <a:p>
            <a:pPr marL="457200" lvl="1" indent="0">
              <a:buNone/>
            </a:pPr>
            <a:r>
              <a:rPr lang="en-US" sz="1600" i="1" dirty="0">
                <a:solidFill>
                  <a:schemeClr val="tx1"/>
                </a:solidFill>
                <a:latin typeface="KaTeX_Math"/>
              </a:rPr>
              <a:t># of units produced by both computers should be greater than 0</a:t>
            </a:r>
          </a:p>
          <a:p>
            <a:pPr marL="457200" lvl="1" indent="0">
              <a:buNone/>
            </a:pPr>
            <a:r>
              <a:rPr lang="en-US" sz="1600" i="1" dirty="0">
                <a:solidFill>
                  <a:schemeClr val="tx1"/>
                </a:solidFill>
                <a:latin typeface="KaTeX_Math"/>
              </a:rPr>
              <a:t>	x&gt;=0 &amp; y&gt;=0</a:t>
            </a:r>
          </a:p>
          <a:p>
            <a:pPr marL="457200" lvl="1" indent="0">
              <a:buNone/>
            </a:pPr>
            <a:r>
              <a:rPr lang="en-US" sz="1600" i="1" dirty="0">
                <a:solidFill>
                  <a:schemeClr val="tx1"/>
                </a:solidFill>
                <a:latin typeface="KaTeX_Math"/>
              </a:rPr>
              <a:t> </a:t>
            </a:r>
          </a:p>
          <a:p>
            <a:pPr marL="457200" lvl="1" indent="0">
              <a:buNone/>
            </a:pPr>
            <a:r>
              <a:rPr lang="en-US" sz="1600" b="0" i="1" dirty="0">
                <a:solidFill>
                  <a:schemeClr val="tx1"/>
                </a:solidFill>
                <a:effectLst/>
                <a:latin typeface="KaTeX_Math"/>
              </a:rPr>
              <a:t>	</a:t>
            </a:r>
            <a:endParaRPr lang="en-US" dirty="0"/>
          </a:p>
        </p:txBody>
      </p:sp>
    </p:spTree>
    <p:extLst>
      <p:ext uri="{BB962C8B-B14F-4D97-AF65-F5344CB8AC3E}">
        <p14:creationId xmlns:p14="http://schemas.microsoft.com/office/powerpoint/2010/main" val="6047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C78B-0DAD-8893-A1A0-9AF7F765F979}"/>
              </a:ext>
            </a:extLst>
          </p:cNvPr>
          <p:cNvSpPr>
            <a:spLocks noGrp="1"/>
          </p:cNvSpPr>
          <p:nvPr>
            <p:ph type="title"/>
          </p:nvPr>
        </p:nvSpPr>
        <p:spPr>
          <a:xfrm>
            <a:off x="720000" y="619200"/>
            <a:ext cx="10728322" cy="832095"/>
          </a:xfrm>
        </p:spPr>
        <p:txBody>
          <a:bodyPr/>
          <a:lstStyle/>
          <a:p>
            <a:r>
              <a:rPr lang="en-US" dirty="0"/>
              <a:t>Real world applications </a:t>
            </a:r>
          </a:p>
        </p:txBody>
      </p:sp>
      <p:sp>
        <p:nvSpPr>
          <p:cNvPr id="3" name="Content Placeholder 2">
            <a:extLst>
              <a:ext uri="{FF2B5EF4-FFF2-40B4-BE49-F238E27FC236}">
                <a16:creationId xmlns:a16="http://schemas.microsoft.com/office/drawing/2014/main" id="{9AF4277B-3C79-9D12-8E96-5A604BD71499}"/>
              </a:ext>
            </a:extLst>
          </p:cNvPr>
          <p:cNvSpPr>
            <a:spLocks noGrp="1"/>
          </p:cNvSpPr>
          <p:nvPr>
            <p:ph idx="1"/>
          </p:nvPr>
        </p:nvSpPr>
        <p:spPr>
          <a:xfrm>
            <a:off x="720000" y="1317072"/>
            <a:ext cx="10728325" cy="4451903"/>
          </a:xfrm>
        </p:spPr>
        <p:txBody>
          <a:bodyPr/>
          <a:lstStyle/>
          <a:p>
            <a:r>
              <a:rPr lang="en-US" dirty="0"/>
              <a:t>Shortest Route to work </a:t>
            </a:r>
          </a:p>
          <a:p>
            <a:r>
              <a:rPr lang="en-US" dirty="0"/>
              <a:t>Delegation of work</a:t>
            </a:r>
          </a:p>
          <a:p>
            <a:r>
              <a:rPr lang="en-US" dirty="0"/>
              <a:t>Compare Prices </a:t>
            </a:r>
          </a:p>
          <a:p>
            <a:r>
              <a:rPr lang="en-US" dirty="0"/>
              <a:t>Food delivery wait times </a:t>
            </a:r>
          </a:p>
          <a:p>
            <a:r>
              <a:rPr lang="en-US" dirty="0"/>
              <a:t>Google uses LP to stabilize YouTube videos </a:t>
            </a:r>
          </a:p>
        </p:txBody>
      </p:sp>
    </p:spTree>
    <p:extLst>
      <p:ext uri="{BB962C8B-B14F-4D97-AF65-F5344CB8AC3E}">
        <p14:creationId xmlns:p14="http://schemas.microsoft.com/office/powerpoint/2010/main" val="156619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D85F-706D-A4DD-FCB0-70CCF1D013FE}"/>
              </a:ext>
            </a:extLst>
          </p:cNvPr>
          <p:cNvSpPr>
            <a:spLocks noGrp="1"/>
          </p:cNvSpPr>
          <p:nvPr>
            <p:ph type="title"/>
          </p:nvPr>
        </p:nvSpPr>
        <p:spPr>
          <a:xfrm>
            <a:off x="720000" y="619200"/>
            <a:ext cx="10728322" cy="706261"/>
          </a:xfrm>
        </p:spPr>
        <p:txBody>
          <a:bodyPr/>
          <a:lstStyle/>
          <a:p>
            <a:r>
              <a:rPr lang="en-US" dirty="0"/>
              <a:t>What is PuLP?</a:t>
            </a:r>
          </a:p>
        </p:txBody>
      </p:sp>
      <p:sp>
        <p:nvSpPr>
          <p:cNvPr id="3" name="Content Placeholder 2">
            <a:extLst>
              <a:ext uri="{FF2B5EF4-FFF2-40B4-BE49-F238E27FC236}">
                <a16:creationId xmlns:a16="http://schemas.microsoft.com/office/drawing/2014/main" id="{683F605A-19BD-B994-01DB-B9639F680656}"/>
              </a:ext>
            </a:extLst>
          </p:cNvPr>
          <p:cNvSpPr>
            <a:spLocks noGrp="1"/>
          </p:cNvSpPr>
          <p:nvPr>
            <p:ph idx="1"/>
          </p:nvPr>
        </p:nvSpPr>
        <p:spPr>
          <a:xfrm>
            <a:off x="731837" y="1208015"/>
            <a:ext cx="10728325" cy="4535793"/>
          </a:xfrm>
        </p:spPr>
        <p:txBody>
          <a:bodyPr/>
          <a:lstStyle/>
          <a:p>
            <a:r>
              <a:rPr lang="en-US" b="1" i="0" dirty="0">
                <a:solidFill>
                  <a:schemeClr val="tx1"/>
                </a:solidFill>
                <a:effectLst/>
                <a:latin typeface="Droid Serif"/>
              </a:rPr>
              <a:t>PuLP</a:t>
            </a:r>
            <a:r>
              <a:rPr lang="en-US" b="0" i="0" dirty="0">
                <a:solidFill>
                  <a:schemeClr val="tx1"/>
                </a:solidFill>
                <a:effectLst/>
                <a:latin typeface="Droid Serif"/>
              </a:rPr>
              <a:t> is a free, open-source library that solves optimization problems computationally.</a:t>
            </a:r>
          </a:p>
          <a:p>
            <a:r>
              <a:rPr lang="en-US" dirty="0">
                <a:solidFill>
                  <a:schemeClr val="tx1"/>
                </a:solidFill>
                <a:latin typeface="Droid Serif"/>
              </a:rPr>
              <a:t>To use PuLP</a:t>
            </a:r>
          </a:p>
          <a:p>
            <a:pPr marL="914400" lvl="1" indent="-457200">
              <a:buFont typeface="+mj-lt"/>
              <a:buAutoNum type="arabicPeriod"/>
            </a:pPr>
            <a:r>
              <a:rPr lang="en-US" b="0" i="0" dirty="0">
                <a:solidFill>
                  <a:schemeClr val="tx1"/>
                </a:solidFill>
                <a:effectLst/>
                <a:latin typeface="Droid Serif"/>
              </a:rPr>
              <a:t>We need to create a mathematical model of an optimization problem that includes the optimization variables and constraints.</a:t>
            </a:r>
          </a:p>
          <a:p>
            <a:pPr marL="914400" lvl="1" indent="-457200">
              <a:buFont typeface="+mj-lt"/>
              <a:buAutoNum type="arabicPeriod"/>
            </a:pPr>
            <a:r>
              <a:rPr lang="en-US" b="0" i="0" dirty="0">
                <a:solidFill>
                  <a:schemeClr val="tx1"/>
                </a:solidFill>
                <a:effectLst/>
                <a:latin typeface="Droid Serif"/>
              </a:rPr>
              <a:t>we use an optimizer to solve the linear programming problems. You may sometimes hear this called </a:t>
            </a:r>
            <a:r>
              <a:rPr lang="en-US" b="1" i="0" dirty="0">
                <a:solidFill>
                  <a:schemeClr val="tx1"/>
                </a:solidFill>
                <a:effectLst/>
                <a:latin typeface="Droid Serif"/>
              </a:rPr>
              <a:t>LP optimization</a:t>
            </a:r>
          </a:p>
          <a:p>
            <a:pPr marL="914400" lvl="2" indent="0">
              <a:buNone/>
            </a:pPr>
            <a:r>
              <a:rPr lang="en-US" b="1" dirty="0">
                <a:solidFill>
                  <a:schemeClr val="tx1"/>
                </a:solidFill>
                <a:latin typeface="Droid Serif"/>
              </a:rPr>
              <a:t>(</a:t>
            </a:r>
            <a:r>
              <a:rPr lang="en-US" b="0" i="0" dirty="0">
                <a:solidFill>
                  <a:schemeClr val="tx1"/>
                </a:solidFill>
                <a:effectLst/>
                <a:latin typeface="Droid Serif"/>
              </a:rPr>
              <a:t> Any of the external linear programming solvers like CBC, GLPK, CPLEX, </a:t>
            </a:r>
            <a:r>
              <a:rPr lang="en-US" b="0" i="0" dirty="0" err="1">
                <a:solidFill>
                  <a:schemeClr val="tx1"/>
                </a:solidFill>
                <a:effectLst/>
                <a:latin typeface="Droid Serif"/>
              </a:rPr>
              <a:t>Gurobi</a:t>
            </a:r>
            <a:r>
              <a:rPr lang="en-US" b="0" i="0" dirty="0">
                <a:solidFill>
                  <a:schemeClr val="tx1"/>
                </a:solidFill>
                <a:effectLst/>
                <a:latin typeface="Droid Serif"/>
              </a:rPr>
              <a:t>, and others can be used in this way. The solver updates the optimization variables to their optimal value.</a:t>
            </a:r>
            <a:r>
              <a:rPr lang="en-US" b="1" i="0" dirty="0">
                <a:solidFill>
                  <a:schemeClr val="tx1"/>
                </a:solidFill>
                <a:effectLst/>
                <a:latin typeface="Droid Serif"/>
              </a:rPr>
              <a:t>)</a:t>
            </a:r>
          </a:p>
          <a:p>
            <a:pPr marL="914400" lvl="2" indent="0">
              <a:buNone/>
            </a:pPr>
            <a:r>
              <a:rPr lang="en-US" b="1" dirty="0">
                <a:solidFill>
                  <a:schemeClr val="tx1"/>
                </a:solidFill>
                <a:latin typeface="Droid Serif"/>
              </a:rPr>
              <a:t>pip install pulp</a:t>
            </a:r>
          </a:p>
          <a:p>
            <a:pPr marL="914400" lvl="2" indent="0">
              <a:buNone/>
            </a:pPr>
            <a:r>
              <a:rPr lang="en-US" b="1" dirty="0">
                <a:solidFill>
                  <a:schemeClr val="tx1"/>
                </a:solidFill>
                <a:latin typeface="Droid Serif"/>
              </a:rPr>
              <a:t>from pulp import *</a:t>
            </a:r>
            <a:endParaRPr lang="en-US" b="1" i="0" dirty="0">
              <a:solidFill>
                <a:schemeClr val="tx1"/>
              </a:solidFill>
              <a:effectLst/>
              <a:latin typeface="Droid Serif"/>
            </a:endParaRPr>
          </a:p>
        </p:txBody>
      </p:sp>
    </p:spTree>
    <p:extLst>
      <p:ext uri="{BB962C8B-B14F-4D97-AF65-F5344CB8AC3E}">
        <p14:creationId xmlns:p14="http://schemas.microsoft.com/office/powerpoint/2010/main" val="207123750"/>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2841"/>
      </a:dk2>
      <a:lt2>
        <a:srgbClr val="E2E8E5"/>
      </a:lt2>
      <a:accent1>
        <a:srgbClr val="D488B2"/>
      </a:accent1>
      <a:accent2>
        <a:srgbClr val="CB6EC8"/>
      </a:accent2>
      <a:accent3>
        <a:srgbClr val="B788D4"/>
      </a:accent3>
      <a:accent4>
        <a:srgbClr val="806ECB"/>
      </a:accent4>
      <a:accent5>
        <a:srgbClr val="8899D4"/>
      </a:accent5>
      <a:accent6>
        <a:srgbClr val="6EA9CB"/>
      </a:accent6>
      <a:hlink>
        <a:srgbClr val="558D6E"/>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154</TotalTime>
  <Words>828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Avenir Next LT Pro</vt:lpstr>
      <vt:lpstr>Droid Serif</vt:lpstr>
      <vt:lpstr>KaTeX_Main</vt:lpstr>
      <vt:lpstr>KaTeX_Math</vt:lpstr>
      <vt:lpstr>Nunito Sans</vt:lpstr>
      <vt:lpstr>PT Sans Narrow</vt:lpstr>
      <vt:lpstr>Sagona Book</vt:lpstr>
      <vt:lpstr>The Hand Extrablack</vt:lpstr>
      <vt:lpstr>BlobVTI</vt:lpstr>
      <vt:lpstr>PuLP</vt:lpstr>
      <vt:lpstr>What is linear programming? </vt:lpstr>
      <vt:lpstr>What is linear programming?</vt:lpstr>
      <vt:lpstr>How to formulate a linear programming problem </vt:lpstr>
      <vt:lpstr>Example</vt:lpstr>
      <vt:lpstr>Example</vt:lpstr>
      <vt:lpstr>Real world applications </vt:lpstr>
      <vt:lpstr>What is PuLP?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PuLP</dc:title>
  <dc:creator>5945</dc:creator>
  <cp:lastModifiedBy>5945</cp:lastModifiedBy>
  <cp:revision>1</cp:revision>
  <dcterms:created xsi:type="dcterms:W3CDTF">2022-06-11T03:38:08Z</dcterms:created>
  <dcterms:modified xsi:type="dcterms:W3CDTF">2022-06-11T06:13:02Z</dcterms:modified>
</cp:coreProperties>
</file>