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0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6034FEE-FA9F-4945-8183-6F70997A7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6BB08369-D6F4-4034-8B81-B94155DD5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6E179EB-0B04-4854-8459-3752F45F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95-A701-41DA-8E72-47C81BBEE74F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96EADB9-ADEF-47D0-A194-559CBE5E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8530EDA-2636-409B-8A94-636FCCE2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7D6-4009-4CD3-875F-B4DF9DB32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69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6E74E94-1173-46C7-88C9-B96279B3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14E93021-BAF0-4E45-9826-2657F0082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880C68F-4E9A-47FB-BE00-6E2C20A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95-A701-41DA-8E72-47C81BBEE74F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DE48CF2-87FE-4731-8583-430B1609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D916683-451E-42F8-9A88-7A012059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7D6-4009-4CD3-875F-B4DF9DB32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10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BC00ABD3-830A-48F3-B76F-FE18845F0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6C93A146-9C83-454D-A47D-20F80A76D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F9EC3CE-1413-4555-8A89-0FC9296B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95-A701-41DA-8E72-47C81BBEE74F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C64CD55-3954-4CB5-8E37-A658ABD1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3B637F2-6946-42B8-9AC7-E7335C7C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7D6-4009-4CD3-875F-B4DF9DB32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49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13332A1-7493-4D0D-AED5-46E6B8B6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9498300-1986-4505-880C-49E446EB2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EF1D7F1-53B9-4AB0-9289-E61AC34C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95-A701-41DA-8E72-47C81BBEE74F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79E23F1-2CD4-4DF2-AFEB-1D9B7ADA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8490A04-0FD8-42BD-9A72-2525B3FC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7D6-4009-4CD3-875F-B4DF9DB32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ED72AD8-5296-41AC-B6F7-3D0F0388C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048FB25A-16CB-4AD4-A0F4-CD35C34D3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11ED04A-99BD-4882-862A-41235CBE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95-A701-41DA-8E72-47C81BBEE74F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20381DD-D717-41BB-A4E7-EBD60523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C54CEEC-4F58-4176-9E50-7B895E35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7D6-4009-4CD3-875F-B4DF9DB32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52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8C8BFCE-8E65-417F-932F-CD2D6594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6B05283-57A1-43EB-96C6-60A961A7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E72E40F0-C065-414E-A2FF-32F2869BA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7A7FAA6-7C99-4F2E-A489-128ACDD5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95-A701-41DA-8E72-47C81BBEE74F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49545604-9254-48E3-AE8C-B8388E27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3F1F0E7-C4B1-44C1-AEC6-97892EEB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7D6-4009-4CD3-875F-B4DF9DB32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48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4A1BCD4-FA18-4551-905E-D3959FFC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533CD15-1314-429F-A722-85696B0EB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C9EF3EF-52E2-4E76-B0F8-619A9B6C8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7A76F9BB-3394-4F26-830F-B2661928E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B9046708-A1E8-40BD-B464-5FF5B1BA4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687A146C-46F9-4D98-85FA-96961CD3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95-A701-41DA-8E72-47C81BBEE74F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65CEFFD1-0529-4DC1-A4E6-704F1E19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7E6AE936-6540-49A2-868A-41415E93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7D6-4009-4CD3-875F-B4DF9DB32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93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450AE05-4BEF-4BAC-B128-CC545377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6820456B-7731-437B-921D-E51C5B31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95-A701-41DA-8E72-47C81BBEE74F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807413BA-2DB7-42C2-9CF4-430E2040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4103D6E9-6A9B-4F38-B570-18724B40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7D6-4009-4CD3-875F-B4DF9DB32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60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4F31DFE3-CE8B-4FDA-B4CF-2DAA1E13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95-A701-41DA-8E72-47C81BBEE74F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66285650-FAB2-4319-8E86-D9467A10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46BCDEE-9C8F-4504-ABA1-137C1C0C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7D6-4009-4CD3-875F-B4DF9DB32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01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6DA19E5-2C28-4F49-ACCD-69EA7A03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7657381-F94C-4C55-831B-27515468C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7230ABC-82B0-4202-88D6-49873E441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E30EF871-9D0F-47FB-96C4-68045F6A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95-A701-41DA-8E72-47C81BBEE74F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12BAA53-07EF-4EA6-85B3-BF97DCC6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A242D12-5D3C-4D88-9882-E246E463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7D6-4009-4CD3-875F-B4DF9DB32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47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66B46B6-E524-4151-B426-D6047CD2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FF5F7B91-934E-4975-9582-458C37193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1C267514-D5B4-401B-8A6B-0AD1ECC78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587AAC4-5FCC-45B6-ADD1-4C6BCBE2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95-A701-41DA-8E72-47C81BBEE74F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50FF8A2-1F76-4E76-BC18-D57CD788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ACEFBDA5-CC37-4017-BA29-AF59E709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7D6-4009-4CD3-875F-B4DF9DB32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30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8B452FF-3D99-4086-9F73-12ED693F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8885EA1-D1D0-43CA-A513-DDF0FE00B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26625D6-5AE2-4DDF-AC8C-3DE3D97B9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CBB95-A701-41DA-8E72-47C81BBEE74F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E4695EB-00C8-4199-BB47-40507374B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3481455-7510-44FA-8A5D-39720E455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D07D6-4009-4CD3-875F-B4DF9DB32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93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E81E40C-F480-4D18-9723-989DE7DB4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/>
              <a:t>Информационные 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CCDAE7D0-2C2E-4C0C-B1C8-082EA413E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98762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algn="r"/>
            <a:r>
              <a:rPr lang="ru-RU" dirty="0"/>
              <a:t>                                 </a:t>
            </a:r>
          </a:p>
          <a:p>
            <a:pPr algn="r"/>
            <a:endParaRPr lang="ru-RU" sz="1200" dirty="0"/>
          </a:p>
          <a:p>
            <a:pPr algn="r"/>
            <a:r>
              <a:rPr lang="ru-RU" sz="1200" dirty="0"/>
              <a:t>Подготовила студентка 1-го курса РГФ</a:t>
            </a:r>
          </a:p>
          <a:p>
            <a:pPr algn="r"/>
            <a:r>
              <a:rPr lang="ru-RU" sz="1200" dirty="0"/>
              <a:t>                   Крысенко Анастасия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A276C30-901F-497B-8585-A099A6FC676E}"/>
              </a:ext>
            </a:extLst>
          </p:cNvPr>
          <p:cNvSpPr txBox="1"/>
          <p:nvPr/>
        </p:nvSpPr>
        <p:spPr>
          <a:xfrm>
            <a:off x="699910" y="3166534"/>
            <a:ext cx="11345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Составляющие ИТ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Функции ИТ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Задачи ИТ</a:t>
            </a:r>
          </a:p>
        </p:txBody>
      </p:sp>
    </p:spTree>
    <p:extLst>
      <p:ext uri="{BB962C8B-B14F-4D97-AF65-F5344CB8AC3E}">
        <p14:creationId xmlns:p14="http://schemas.microsoft.com/office/powerpoint/2010/main" val="389304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2479A49-5A6C-436E-87CB-1246E48F9985}"/>
              </a:ext>
            </a:extLst>
          </p:cNvPr>
          <p:cNvSpPr txBox="1"/>
          <p:nvPr/>
        </p:nvSpPr>
        <p:spPr>
          <a:xfrm>
            <a:off x="1010356" y="1105287"/>
            <a:ext cx="105551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7) Лингвистическое обеспечение </a:t>
            </a:r>
            <a:r>
              <a:rPr lang="ru-RU" sz="3200" dirty="0"/>
              <a:t>– </a:t>
            </a:r>
            <a:r>
              <a:rPr lang="ru-RU" sz="2400" dirty="0"/>
              <a:t>объединяет совокупность языковых средств для формализации естественного языка, построения и сочетания информационных единиц в ходе общения персонала АИТ со средствами вычислительной </a:t>
            </a:r>
            <a:r>
              <a:rPr lang="ru-RU" sz="2400" dirty="0" smtClean="0"/>
              <a:t>техники</a:t>
            </a:r>
            <a:r>
              <a:rPr lang="en-US" sz="2400" dirty="0"/>
              <a:t>.</a:t>
            </a:r>
            <a:r>
              <a:rPr lang="ru-RU" sz="2400" dirty="0" smtClean="0"/>
              <a:t> </a:t>
            </a:r>
            <a:r>
              <a:rPr lang="ru-RU" sz="2400" dirty="0"/>
              <a:t>С помощью лингвистического обеспечения осуществляется общение человека с </a:t>
            </a:r>
            <a:r>
              <a:rPr lang="ru-RU" sz="2400" dirty="0" smtClean="0"/>
              <a:t>машиной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2788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641B36C-B46D-41DF-8E5F-587F47595503}"/>
              </a:ext>
            </a:extLst>
          </p:cNvPr>
          <p:cNvSpPr txBox="1"/>
          <p:nvPr/>
        </p:nvSpPr>
        <p:spPr>
          <a:xfrm>
            <a:off x="587022" y="0"/>
            <a:ext cx="10769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8)Эргономическое обеспечение (ЭО)</a:t>
            </a:r>
            <a:r>
              <a:rPr lang="ru-RU" b="1" dirty="0"/>
              <a:t> </a:t>
            </a:r>
            <a:r>
              <a:rPr lang="ru-RU" sz="2400" dirty="0"/>
              <a:t>как совокупность методов и средств, используемых на разных этапах разработки и функционирования АИТ, предназначено для создания оптимальных условий высокоэффективной и безошибочной деятельности человека в АИТ, для ее быстрейшего </a:t>
            </a:r>
            <a:r>
              <a:rPr lang="ru-RU" sz="2400" dirty="0" smtClean="0"/>
              <a:t>освоения</a:t>
            </a:r>
            <a:r>
              <a:rPr lang="ru-RU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074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6F0E221-B13A-4390-8D70-3FB49AE190D0}"/>
              </a:ext>
            </a:extLst>
          </p:cNvPr>
          <p:cNvSpPr txBox="1"/>
          <p:nvPr/>
        </p:nvSpPr>
        <p:spPr>
          <a:xfrm>
            <a:off x="4797782" y="3089331"/>
            <a:ext cx="235937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3200" b="1" dirty="0"/>
              <a:t>Функции ИТ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="" xmlns:a16="http://schemas.microsoft.com/office/drawing/2014/main" id="{E4FA617B-12C7-4264-B616-E3A9725A8F20}"/>
              </a:ext>
            </a:extLst>
          </p:cNvPr>
          <p:cNvCxnSpPr>
            <a:cxnSpLocks/>
          </p:cNvCxnSpPr>
          <p:nvPr/>
        </p:nvCxnSpPr>
        <p:spPr>
          <a:xfrm flipV="1">
            <a:off x="7157156" y="2227429"/>
            <a:ext cx="1049867" cy="86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="" xmlns:a16="http://schemas.microsoft.com/office/drawing/2014/main" id="{33101BF8-CF1C-4040-A108-01ED47C9D975}"/>
              </a:ext>
            </a:extLst>
          </p:cNvPr>
          <p:cNvCxnSpPr>
            <a:stCxn id="2" idx="3"/>
          </p:cNvCxnSpPr>
          <p:nvPr/>
        </p:nvCxnSpPr>
        <p:spPr>
          <a:xfrm flipV="1">
            <a:off x="7157156" y="3381718"/>
            <a:ext cx="1168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="" xmlns:a16="http://schemas.microsoft.com/office/drawing/2014/main" id="{DF86F2B1-7A32-4786-B184-47CE8F5E82A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977469" y="3674106"/>
            <a:ext cx="0" cy="97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="" xmlns:a16="http://schemas.microsoft.com/office/drawing/2014/main" id="{4463F198-56FC-42D1-B26F-0C2A49580CD4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640669" y="3381718"/>
            <a:ext cx="1157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="" xmlns:a16="http://schemas.microsoft.com/office/drawing/2014/main" id="{B8B16AE5-639B-4A74-8AEA-F27769012227}"/>
              </a:ext>
            </a:extLst>
          </p:cNvPr>
          <p:cNvCxnSpPr>
            <a:cxnSpLocks/>
          </p:cNvCxnSpPr>
          <p:nvPr/>
        </p:nvCxnSpPr>
        <p:spPr>
          <a:xfrm flipH="1" flipV="1">
            <a:off x="3609627" y="2234773"/>
            <a:ext cx="1179687" cy="85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C6FD096-7B07-4C11-B868-5E7BC8C693A8}"/>
              </a:ext>
            </a:extLst>
          </p:cNvPr>
          <p:cNvSpPr txBox="1"/>
          <p:nvPr/>
        </p:nvSpPr>
        <p:spPr>
          <a:xfrm>
            <a:off x="1944513" y="1860871"/>
            <a:ext cx="284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Поиск и сбор информации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A74DD6A-FF88-48A4-B1AB-93F4DA6C663E}"/>
              </a:ext>
            </a:extLst>
          </p:cNvPr>
          <p:cNvSpPr txBox="1"/>
          <p:nvPr/>
        </p:nvSpPr>
        <p:spPr>
          <a:xfrm>
            <a:off x="7279076" y="1858097"/>
            <a:ext cx="360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Выработка новой информации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AF28F00-7E0C-4E37-AA41-B15B1E8FEB63}"/>
              </a:ext>
            </a:extLst>
          </p:cNvPr>
          <p:cNvSpPr txBox="1"/>
          <p:nvPr/>
        </p:nvSpPr>
        <p:spPr>
          <a:xfrm>
            <a:off x="1207916" y="3197052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Анализ информации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2B63BAE-7AF0-48EF-B9BC-462EBDE09E0A}"/>
              </a:ext>
            </a:extLst>
          </p:cNvPr>
          <p:cNvSpPr txBox="1"/>
          <p:nvPr/>
        </p:nvSpPr>
        <p:spPr>
          <a:xfrm>
            <a:off x="8336843" y="3105834"/>
            <a:ext cx="370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Структурирование и хранение информации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2338BA2-5610-43DF-AEE4-58688AE95302}"/>
              </a:ext>
            </a:extLst>
          </p:cNvPr>
          <p:cNvSpPr txBox="1"/>
          <p:nvPr/>
        </p:nvSpPr>
        <p:spPr>
          <a:xfrm>
            <a:off x="4109452" y="4603215"/>
            <a:ext cx="373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оптимизационных задач</a:t>
            </a:r>
          </a:p>
        </p:txBody>
      </p:sp>
    </p:spTree>
    <p:extLst>
      <p:ext uri="{BB962C8B-B14F-4D97-AF65-F5344CB8AC3E}">
        <p14:creationId xmlns:p14="http://schemas.microsoft.com/office/powerpoint/2010/main" val="258522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0976C34-4D03-4A9D-A7B5-1E5BF788F371}"/>
              </a:ext>
            </a:extLst>
          </p:cNvPr>
          <p:cNvSpPr txBox="1"/>
          <p:nvPr/>
        </p:nvSpPr>
        <p:spPr>
          <a:xfrm>
            <a:off x="4611512" y="564443"/>
            <a:ext cx="6536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Задачи ИТ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C33AFF5-2F02-48C6-ABD8-FC38A0CEFDD3}"/>
              </a:ext>
            </a:extLst>
          </p:cNvPr>
          <p:cNvSpPr txBox="1"/>
          <p:nvPr/>
        </p:nvSpPr>
        <p:spPr>
          <a:xfrm>
            <a:off x="575735" y="2890391"/>
            <a:ext cx="8071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Электронная обработка информации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Автоматизация процессов и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217862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32FDDBE-3942-4E9B-8509-BF377452894D}"/>
              </a:ext>
            </a:extLst>
          </p:cNvPr>
          <p:cNvSpPr txBox="1"/>
          <p:nvPr/>
        </p:nvSpPr>
        <p:spPr>
          <a:xfrm flipH="1">
            <a:off x="767926" y="2291645"/>
            <a:ext cx="106561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Информационные технологии </a:t>
            </a:r>
            <a:r>
              <a:rPr lang="ru-RU" sz="3200" dirty="0"/>
              <a:t>– </a:t>
            </a:r>
            <a:r>
              <a:rPr lang="ru-RU" sz="2400" dirty="0"/>
              <a:t>это совокупность методов, производственных и программно-технологических средств, обеспечивающих сбор, хранение и обработку информации </a:t>
            </a:r>
          </a:p>
        </p:txBody>
      </p:sp>
    </p:spTree>
    <p:extLst>
      <p:ext uri="{BB962C8B-B14F-4D97-AF65-F5344CB8AC3E}">
        <p14:creationId xmlns:p14="http://schemas.microsoft.com/office/powerpoint/2010/main" val="341169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7EC6A5B-8F2B-4BF4-B68D-22A2B6625339}"/>
              </a:ext>
            </a:extLst>
          </p:cNvPr>
          <p:cNvSpPr txBox="1"/>
          <p:nvPr/>
        </p:nvSpPr>
        <p:spPr>
          <a:xfrm>
            <a:off x="3261091" y="2573269"/>
            <a:ext cx="5680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/>
              <a:t>Составляющие ИТ</a:t>
            </a:r>
          </a:p>
        </p:txBody>
      </p:sp>
    </p:spTree>
    <p:extLst>
      <p:ext uri="{BB962C8B-B14F-4D97-AF65-F5344CB8AC3E}">
        <p14:creationId xmlns:p14="http://schemas.microsoft.com/office/powerpoint/2010/main" val="4135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041" y="2075719"/>
            <a:ext cx="103416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1) </a:t>
            </a:r>
            <a:r>
              <a:rPr lang="ru-RU" sz="3200" b="1" dirty="0"/>
              <a:t>Техническое обеспечение </a:t>
            </a:r>
            <a:r>
              <a:rPr lang="ru-RU" dirty="0"/>
              <a:t>– </a:t>
            </a:r>
            <a:r>
              <a:rPr lang="ru-RU" sz="2400" dirty="0"/>
              <a:t>это аппаратные средства и средства коммуникации, обеспечивающих работу </a:t>
            </a:r>
            <a:r>
              <a:rPr lang="ru-RU" sz="2400" dirty="0" smtClean="0"/>
              <a:t>ИТ 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7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61BF7AE-F711-4DD4-ADEE-5C6EA260D257}"/>
              </a:ext>
            </a:extLst>
          </p:cNvPr>
          <p:cNvSpPr txBox="1"/>
          <p:nvPr/>
        </p:nvSpPr>
        <p:spPr>
          <a:xfrm>
            <a:off x="530577" y="1851378"/>
            <a:ext cx="1028417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2) Программное обеспечение</a:t>
            </a:r>
            <a:r>
              <a:rPr lang="ru-RU" sz="3200" dirty="0"/>
              <a:t> </a:t>
            </a:r>
            <a:r>
              <a:rPr lang="ru-RU" sz="2400" dirty="0"/>
              <a:t>– это программа или множество программ, которые непосредственно реализуют функции накопления, обработки, хранения, отображения, поиска и анализа данных, обеспечивает взаимодействия пользователя с </a:t>
            </a:r>
            <a:r>
              <a:rPr lang="ru-RU" sz="2400" dirty="0" smtClean="0"/>
              <a:t>ЭВМ  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9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C96D8C8-370F-4262-9CA2-F1821A174908}"/>
              </a:ext>
            </a:extLst>
          </p:cNvPr>
          <p:cNvSpPr txBox="1"/>
          <p:nvPr/>
        </p:nvSpPr>
        <p:spPr>
          <a:xfrm>
            <a:off x="575733" y="1862668"/>
            <a:ext cx="11198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3) Информационное обеспечение </a:t>
            </a:r>
            <a:r>
              <a:rPr lang="ru-RU" sz="2400" dirty="0"/>
              <a:t>– это совокупность проектных решений по видам, объемам, способам размещения и формам организации информации, циркулирующей в информационной </a:t>
            </a:r>
            <a:r>
              <a:rPr lang="ru-RU" sz="2400" dirty="0" smtClean="0"/>
              <a:t>системе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564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3B9990-47D0-438C-BA92-0FA1052C00A7}"/>
              </a:ext>
            </a:extLst>
          </p:cNvPr>
          <p:cNvSpPr txBox="1"/>
          <p:nvPr/>
        </p:nvSpPr>
        <p:spPr>
          <a:xfrm>
            <a:off x="468489" y="1958580"/>
            <a:ext cx="11255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4) Методическое обеспечение </a:t>
            </a:r>
            <a:r>
              <a:rPr lang="ru-RU" sz="3200" dirty="0"/>
              <a:t>– </a:t>
            </a:r>
            <a:r>
              <a:rPr lang="ru-RU" sz="2400" dirty="0"/>
              <a:t>это комплекс нормативно-методических и инструктивных материалов для организации и работы специалистов-пользователей и технического </a:t>
            </a:r>
            <a:r>
              <a:rPr lang="ru-RU" sz="2400" dirty="0" smtClean="0"/>
              <a:t>персонала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9315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ADE6B86-609C-4169-870E-8B671D5AA6DB}"/>
              </a:ext>
            </a:extLst>
          </p:cNvPr>
          <p:cNvSpPr txBox="1"/>
          <p:nvPr/>
        </p:nvSpPr>
        <p:spPr>
          <a:xfrm>
            <a:off x="615244" y="2028616"/>
            <a:ext cx="1096151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5)Математическое обеспечение </a:t>
            </a:r>
            <a:r>
              <a:rPr lang="ru-RU" sz="3200" dirty="0"/>
              <a:t>– </a:t>
            </a:r>
            <a:r>
              <a:rPr lang="ru-RU" dirty="0"/>
              <a:t> </a:t>
            </a:r>
            <a:r>
              <a:rPr lang="ru-RU" sz="2400" dirty="0"/>
              <a:t>это совокупность математических методов, моделей и алгоритмов обработки информации, используемых при решении функциональных задач и в процессе автоматизации проектировочных работ </a:t>
            </a:r>
            <a:r>
              <a:rPr lang="ru-RU" sz="2400" dirty="0" smtClean="0"/>
              <a:t>АИТ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797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2EE0605-F518-47EF-9D83-BF191C7CCD3C}"/>
              </a:ext>
            </a:extLst>
          </p:cNvPr>
          <p:cNvSpPr txBox="1"/>
          <p:nvPr/>
        </p:nvSpPr>
        <p:spPr>
          <a:xfrm>
            <a:off x="451556" y="2028616"/>
            <a:ext cx="11525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6) Правовое обеспечение </a:t>
            </a:r>
            <a:r>
              <a:rPr lang="ru-RU" sz="3200" dirty="0"/>
              <a:t>– </a:t>
            </a:r>
            <a:r>
              <a:rPr lang="ru-RU" sz="2400" dirty="0"/>
              <a:t>представляет собой совокупность правовых норм, регламентирующих правоотношения при создании и внедрении АИС и </a:t>
            </a:r>
            <a:r>
              <a:rPr lang="ru-RU" sz="2400" dirty="0" smtClean="0"/>
              <a:t>АИТ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155488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223</Words>
  <Application>Microsoft Office PowerPoint</Application>
  <PresentationFormat>Произвольный</PresentationFormat>
  <Paragraphs>30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Информационные 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Информационные технологии</dc:title>
  <dc:creator>Анастасия Крысенко</dc:creator>
  <cp:lastModifiedBy>user</cp:lastModifiedBy>
  <cp:revision>12</cp:revision>
  <dcterms:created xsi:type="dcterms:W3CDTF">2018-10-20T15:01:15Z</dcterms:created>
  <dcterms:modified xsi:type="dcterms:W3CDTF">2018-10-29T06:02:54Z</dcterms:modified>
</cp:coreProperties>
</file>