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Questrial"/>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84ABB1-0A2A-41B9-8530-79DB3054D48E}">
  <a:tblStyle styleId="{7F84ABB1-0A2A-41B9-8530-79DB3054D4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520F419-701A-402A-A315-C636CD1DEB0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4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estrial-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24" name="Google Shape;12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af832e031_0_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90" name="Google Shape;290;g3af832e03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1" name="Google Shape;291;g3af832e03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3af832e031_3_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98" name="Google Shape;298;g3af832e031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9" name="Google Shape;299;g3af832e031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af832e031_0_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306" name="Google Shape;306;g3af832e03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rPr lang="en-US" sz="1400">
                <a:latin typeface="Questrial"/>
                <a:ea typeface="Questrial"/>
                <a:cs typeface="Questrial"/>
                <a:sym typeface="Questrial"/>
              </a:rPr>
              <a:t>Side Note: Database will not store credit card information (Privacy issues)</a:t>
            </a:r>
            <a:endParaRPr sz="1400">
              <a:latin typeface="Questrial"/>
              <a:ea typeface="Questrial"/>
              <a:cs typeface="Questrial"/>
              <a:sym typeface="Questrial"/>
            </a:endParaRPr>
          </a:p>
          <a:p>
            <a:pPr indent="0" lvl="0" marL="0" rtl="0">
              <a:spcBef>
                <a:spcPts val="0"/>
              </a:spcBef>
              <a:spcAft>
                <a:spcPts val="0"/>
              </a:spcAft>
              <a:buClr>
                <a:schemeClr val="dk1"/>
              </a:buClr>
              <a:buSzPts val="1100"/>
              <a:buFont typeface="Arial"/>
              <a:buNone/>
            </a:pPr>
            <a:r>
              <a:rPr lang="en-US" sz="1400">
                <a:latin typeface="Questrial"/>
                <a:ea typeface="Questrial"/>
                <a:cs typeface="Questrial"/>
                <a:sym typeface="Questrial"/>
              </a:rPr>
              <a:t>                  Credit card information will be handled by Paypal</a:t>
            </a:r>
            <a:endParaRPr/>
          </a:p>
        </p:txBody>
      </p:sp>
      <p:sp>
        <p:nvSpPr>
          <p:cNvPr id="307" name="Google Shape;307;g3af832e031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b0a8cf376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14" name="Google Shape;314;g3b0a8cf376_0_3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7d951f6c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1" name="Google Shape;321;g37d951f6c9_0_11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7d951f6c9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8" name="Google Shape;328;g37d951f6c9_0_13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7d951f6c9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35" name="Google Shape;335;g37d951f6c9_0_12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2" name="Google Shape;342;p2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50" name="Google Shape;350;p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4" name="Google Shape;394;p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5" name="Google Shape;135;p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02" name="Google Shape;402;p3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 name="Google Shape;180;p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7d951f6c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87" name="Google Shape;187;g37d951f6c9_0_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8" name="Google Shape;208;p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 name="Google Shape;237;p2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aefcfde2d_1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50" name="Google Shape;250;g3aefcfde2d_1_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b0a8cf376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273" name="Google Shape;273;g3b0a8cf376_0_2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af832e031_5_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82" name="Google Shape;282;g3af832e031_5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3" name="Google Shape;283;g3af832e031_5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 Id="rId3"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 Id="rId3"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923928" y="2643759"/>
            <a:ext cx="5220072" cy="108012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923928" y="3723878"/>
            <a:ext cx="5219924" cy="504056"/>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Basic Layout">
  <p:cSld name="9_Basic Layout">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3"/>
          <p:cNvSpPr/>
          <p:nvPr/>
        </p:nvSpPr>
        <p:spPr>
          <a:xfrm>
            <a:off x="2847111" y="1179745"/>
            <a:ext cx="3401700" cy="3401700"/>
          </a:xfrm>
          <a:prstGeom prst="donut">
            <a:avLst>
              <a:gd fmla="val 1353"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D:\Fullppt\PNG이미지\핸드폰2.png" id="76" name="Google Shape;76;p13"/>
          <p:cNvPicPr preferRelativeResize="0"/>
          <p:nvPr/>
        </p:nvPicPr>
        <p:blipFill rotWithShape="1">
          <a:blip r:embed="rId3">
            <a:alphaModFix/>
          </a:blip>
          <a:srcRect b="0" l="0" r="0" t="0"/>
          <a:stretch/>
        </p:blipFill>
        <p:spPr>
          <a:xfrm>
            <a:off x="2735225" y="1079005"/>
            <a:ext cx="3373328" cy="4085033"/>
          </a:xfrm>
          <a:prstGeom prst="rect">
            <a:avLst/>
          </a:prstGeom>
          <a:noFill/>
          <a:ln>
            <a:noFill/>
          </a:ln>
        </p:spPr>
      </p:pic>
      <p:sp>
        <p:nvSpPr>
          <p:cNvPr id="77" name="Google Shape;77;p13"/>
          <p:cNvSpPr/>
          <p:nvPr>
            <p:ph idx="2" type="pic"/>
          </p:nvPr>
        </p:nvSpPr>
        <p:spPr>
          <a:xfrm>
            <a:off x="3566328" y="1217153"/>
            <a:ext cx="1945500" cy="30051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8" name="Google Shape;78;p13"/>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9" name="Google Shape;79;p13"/>
          <p:cNvSpPr txBox="1"/>
          <p:nvPr>
            <p:ph idx="3"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6_Title Slide">
  <p:cSld name="26_Title Slide">
    <p:spTree>
      <p:nvGrpSpPr>
        <p:cNvPr id="80" name="Shape 80"/>
        <p:cNvGrpSpPr/>
        <p:nvPr/>
      </p:nvGrpSpPr>
      <p:grpSpPr>
        <a:xfrm>
          <a:off x="0" y="0"/>
          <a:ext cx="0" cy="0"/>
          <a:chOff x="0" y="0"/>
          <a:chExt cx="0" cy="0"/>
        </a:xfrm>
      </p:grpSpPr>
      <p:sp>
        <p:nvSpPr>
          <p:cNvPr id="81" name="Google Shape;81;p14"/>
          <p:cNvSpPr/>
          <p:nvPr>
            <p:ph idx="2" type="pic"/>
          </p:nvPr>
        </p:nvSpPr>
        <p:spPr>
          <a:xfrm>
            <a:off x="546714" y="1171934"/>
            <a:ext cx="1944000" cy="10437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14"/>
          <p:cNvSpPr/>
          <p:nvPr>
            <p:ph idx="3" type="pic"/>
          </p:nvPr>
        </p:nvSpPr>
        <p:spPr>
          <a:xfrm>
            <a:off x="546378" y="2862166"/>
            <a:ext cx="1944000" cy="1224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3" name="Google Shape;83;p14"/>
          <p:cNvSpPr/>
          <p:nvPr/>
        </p:nvSpPr>
        <p:spPr>
          <a:xfrm>
            <a:off x="546378" y="2217207"/>
            <a:ext cx="1944000" cy="531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14"/>
          <p:cNvSpPr/>
          <p:nvPr/>
        </p:nvSpPr>
        <p:spPr>
          <a:xfrm>
            <a:off x="546042" y="4085904"/>
            <a:ext cx="1944000" cy="53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14"/>
          <p:cNvSpPr/>
          <p:nvPr>
            <p:ph idx="4" type="pic"/>
          </p:nvPr>
        </p:nvSpPr>
        <p:spPr>
          <a:xfrm>
            <a:off x="2583307" y="1171934"/>
            <a:ext cx="1944000" cy="10437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6" name="Google Shape;86;p14"/>
          <p:cNvSpPr/>
          <p:nvPr>
            <p:ph idx="5" type="pic"/>
          </p:nvPr>
        </p:nvSpPr>
        <p:spPr>
          <a:xfrm>
            <a:off x="2582971" y="2862166"/>
            <a:ext cx="1944000" cy="1224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7" name="Google Shape;87;p14"/>
          <p:cNvSpPr/>
          <p:nvPr/>
        </p:nvSpPr>
        <p:spPr>
          <a:xfrm>
            <a:off x="2582971" y="2217207"/>
            <a:ext cx="1944000" cy="531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 name="Google Shape;88;p14"/>
          <p:cNvSpPr/>
          <p:nvPr/>
        </p:nvSpPr>
        <p:spPr>
          <a:xfrm>
            <a:off x="2582635" y="4085904"/>
            <a:ext cx="1944000" cy="53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4"/>
          <p:cNvSpPr/>
          <p:nvPr>
            <p:ph idx="6" type="pic"/>
          </p:nvPr>
        </p:nvSpPr>
        <p:spPr>
          <a:xfrm>
            <a:off x="4619900" y="1171934"/>
            <a:ext cx="1944000" cy="10437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0" name="Google Shape;90;p14"/>
          <p:cNvSpPr/>
          <p:nvPr>
            <p:ph idx="7" type="pic"/>
          </p:nvPr>
        </p:nvSpPr>
        <p:spPr>
          <a:xfrm>
            <a:off x="4619564" y="2862166"/>
            <a:ext cx="1944000" cy="1224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1" name="Google Shape;91;p14"/>
          <p:cNvSpPr/>
          <p:nvPr/>
        </p:nvSpPr>
        <p:spPr>
          <a:xfrm>
            <a:off x="4619564" y="2217207"/>
            <a:ext cx="1944000" cy="53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4"/>
          <p:cNvSpPr/>
          <p:nvPr/>
        </p:nvSpPr>
        <p:spPr>
          <a:xfrm>
            <a:off x="4619228" y="4085904"/>
            <a:ext cx="1944000" cy="531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14"/>
          <p:cNvSpPr/>
          <p:nvPr>
            <p:ph idx="8" type="pic"/>
          </p:nvPr>
        </p:nvSpPr>
        <p:spPr>
          <a:xfrm>
            <a:off x="6656494" y="1171934"/>
            <a:ext cx="1944000" cy="10437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4" name="Google Shape;94;p14"/>
          <p:cNvSpPr/>
          <p:nvPr>
            <p:ph idx="9" type="pic"/>
          </p:nvPr>
        </p:nvSpPr>
        <p:spPr>
          <a:xfrm>
            <a:off x="6656158" y="2862166"/>
            <a:ext cx="1944000" cy="1224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5" name="Google Shape;95;p14"/>
          <p:cNvSpPr/>
          <p:nvPr/>
        </p:nvSpPr>
        <p:spPr>
          <a:xfrm>
            <a:off x="6656158" y="2217207"/>
            <a:ext cx="1944000" cy="53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4"/>
          <p:cNvSpPr/>
          <p:nvPr/>
        </p:nvSpPr>
        <p:spPr>
          <a:xfrm>
            <a:off x="6655822" y="4085904"/>
            <a:ext cx="1944000" cy="531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itle Slide">
  <p:cSld name="24_Title Slide">
    <p:spTree>
      <p:nvGrpSpPr>
        <p:cNvPr id="97" name="Shape 97"/>
        <p:cNvGrpSpPr/>
        <p:nvPr/>
      </p:nvGrpSpPr>
      <p:grpSpPr>
        <a:xfrm>
          <a:off x="0" y="0"/>
          <a:ext cx="0" cy="0"/>
          <a:chOff x="0" y="0"/>
          <a:chExt cx="0" cy="0"/>
        </a:xfrm>
      </p:grpSpPr>
      <p:sp>
        <p:nvSpPr>
          <p:cNvPr id="98" name="Google Shape;98;p15"/>
          <p:cNvSpPr/>
          <p:nvPr>
            <p:ph idx="2" type="pic"/>
          </p:nvPr>
        </p:nvSpPr>
        <p:spPr>
          <a:xfrm>
            <a:off x="0" y="0"/>
            <a:ext cx="9144000" cy="2787900"/>
          </a:xfrm>
          <a:prstGeom prst="rect">
            <a:avLst/>
          </a:prstGeom>
          <a:solidFill>
            <a:srgbClr val="F2F2F2"/>
          </a:solidFill>
          <a:ln>
            <a:noFill/>
          </a:ln>
        </p:spPr>
        <p:txBody>
          <a:bodyPr anchorCtr="0" anchor="ctr" bIns="45700" lIns="91425" spcFirstLastPara="1" rIns="91425" wrap="square" tIns="45700"/>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asic Layout">
  <p:cSld name="4_Basic Layout">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6"/>
          <p:cNvSpPr/>
          <p:nvPr>
            <p:ph idx="2" type="pic"/>
          </p:nvPr>
        </p:nvSpPr>
        <p:spPr>
          <a:xfrm>
            <a:off x="2771800" y="1404764"/>
            <a:ext cx="6372300" cy="3024300"/>
          </a:xfrm>
          <a:prstGeom prst="rect">
            <a:avLst/>
          </a:prstGeom>
          <a:solidFill>
            <a:srgbClr val="F2F2F2"/>
          </a:solidFill>
          <a:ln>
            <a:noFill/>
          </a:ln>
        </p:spPr>
        <p:txBody>
          <a:bodyPr anchorCtr="0" anchor="ctr" bIns="45700" lIns="91425" spcFirstLastPara="1" rIns="91425" wrap="square" tIns="45700"/>
          <a:lstStyle>
            <a:lvl1pPr lvl="0" marR="0" rtl="0" algn="ctr">
              <a:spcBef>
                <a:spcPts val="32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1" name="Google Shape;101;p16"/>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2" name="Google Shape;102;p16"/>
          <p:cNvSpPr txBox="1"/>
          <p:nvPr>
            <p:ph idx="3"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Basic Layout">
  <p:cSld name="6_Basic Layout">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17"/>
          <p:cNvSpPr/>
          <p:nvPr>
            <p:ph idx="2" type="pic"/>
          </p:nvPr>
        </p:nvSpPr>
        <p:spPr>
          <a:xfrm>
            <a:off x="3528392" y="0"/>
            <a:ext cx="2123700" cy="32199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5" name="Google Shape;105;p17"/>
          <p:cNvSpPr/>
          <p:nvPr>
            <p:ph idx="3" type="pic"/>
          </p:nvPr>
        </p:nvSpPr>
        <p:spPr>
          <a:xfrm>
            <a:off x="7020272" y="1923678"/>
            <a:ext cx="2123700" cy="32199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Basic Layout">
  <p:cSld name="7_Basic Layout">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p:nvPr>
            <p:ph idx="2" type="pic"/>
          </p:nvPr>
        </p:nvSpPr>
        <p:spPr>
          <a:xfrm>
            <a:off x="717858" y="1275606"/>
            <a:ext cx="2448600" cy="20241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8" name="Google Shape;108;p18"/>
          <p:cNvSpPr/>
          <p:nvPr>
            <p:ph idx="3" type="pic"/>
          </p:nvPr>
        </p:nvSpPr>
        <p:spPr>
          <a:xfrm>
            <a:off x="3339542" y="1275606"/>
            <a:ext cx="2448300" cy="20241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9" name="Google Shape;109;p18"/>
          <p:cNvSpPr/>
          <p:nvPr>
            <p:ph idx="4" type="pic"/>
          </p:nvPr>
        </p:nvSpPr>
        <p:spPr>
          <a:xfrm>
            <a:off x="5960954" y="1275606"/>
            <a:ext cx="2448300" cy="20241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0" name="Google Shape;110;p18"/>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1" name="Google Shape;111;p18"/>
          <p:cNvSpPr txBox="1"/>
          <p:nvPr>
            <p:ph idx="5"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Basic Layout">
  <p:cSld name="3_Basic Layout">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19"/>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4" name="Google Shape;114;p19"/>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 sets layout">
  <p:cSld name="icon sets layout">
    <p:spTree>
      <p:nvGrpSpPr>
        <p:cNvPr id="115" name="Shape 115"/>
        <p:cNvGrpSpPr/>
        <p:nvPr/>
      </p:nvGrpSpPr>
      <p:grpSpPr>
        <a:xfrm>
          <a:off x="0" y="0"/>
          <a:ext cx="0" cy="0"/>
          <a:chOff x="0" y="0"/>
          <a:chExt cx="0" cy="0"/>
        </a:xfrm>
      </p:grpSpPr>
      <p:sp>
        <p:nvSpPr>
          <p:cNvPr id="116" name="Google Shape;116;p20"/>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17" name="Google Shape;117;p20"/>
          <p:cNvGrpSpPr/>
          <p:nvPr/>
        </p:nvGrpSpPr>
        <p:grpSpPr>
          <a:xfrm>
            <a:off x="354008" y="1131589"/>
            <a:ext cx="2849700" cy="3649200"/>
            <a:chOff x="354008" y="1131589"/>
            <a:chExt cx="2849700" cy="3649200"/>
          </a:xfrm>
        </p:grpSpPr>
        <p:sp>
          <p:nvSpPr>
            <p:cNvPr id="118" name="Google Shape;118;p20"/>
            <p:cNvSpPr/>
            <p:nvPr/>
          </p:nvSpPr>
          <p:spPr>
            <a:xfrm>
              <a:off x="354008" y="1131589"/>
              <a:ext cx="2849700" cy="3649200"/>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20"/>
            <p:cNvSpPr/>
            <p:nvPr/>
          </p:nvSpPr>
          <p:spPr>
            <a:xfrm>
              <a:off x="531932" y="1347500"/>
              <a:ext cx="108600" cy="32406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20"/>
            <p:cNvSpPr/>
            <p:nvPr/>
          </p:nvSpPr>
          <p:spPr>
            <a:xfrm rot="5400000">
              <a:off x="2592773" y="1238201"/>
              <a:ext cx="502200" cy="502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3" name="Shape 13"/>
        <p:cNvGrpSpPr/>
        <p:nvPr/>
      </p:nvGrpSpPr>
      <p:grpSpPr>
        <a:xfrm>
          <a:off x="0" y="0"/>
          <a:ext cx="0" cy="0"/>
          <a:chOff x="0" y="0"/>
          <a:chExt cx="0" cy="0"/>
        </a:xfrm>
      </p:grpSpPr>
      <p:pic>
        <p:nvPicPr>
          <p:cNvPr descr="E:\002-KIMS BUSINESS\007-02-Googleslidesppt\02-GSppt-Contents-Kim\20170215\03-abs\item03-png.png" id="14" name="Google Shape;14;p3"/>
          <p:cNvPicPr preferRelativeResize="0"/>
          <p:nvPr/>
        </p:nvPicPr>
        <p:blipFill rotWithShape="1">
          <a:blip r:embed="rId2">
            <a:alphaModFix/>
          </a:blip>
          <a:srcRect b="0" l="0" r="0" t="0"/>
          <a:stretch/>
        </p:blipFill>
        <p:spPr>
          <a:xfrm rot="-9892029">
            <a:off x="2873932" y="156273"/>
            <a:ext cx="1587121" cy="1514490"/>
          </a:xfrm>
          <a:prstGeom prst="rect">
            <a:avLst/>
          </a:prstGeom>
          <a:noFill/>
          <a:ln>
            <a:noFill/>
          </a:ln>
        </p:spPr>
      </p:pic>
      <p:pic>
        <p:nvPicPr>
          <p:cNvPr descr="E:\002-KIMS BUSINESS\007-02-Googleslidesppt\02-GSppt-Contents-Kim\20170215\03-abs\item03-png.png" id="15" name="Google Shape;15;p3"/>
          <p:cNvPicPr preferRelativeResize="0"/>
          <p:nvPr/>
        </p:nvPicPr>
        <p:blipFill rotWithShape="1">
          <a:blip r:embed="rId2">
            <a:alphaModFix/>
          </a:blip>
          <a:srcRect b="0" l="0" r="0" t="0"/>
          <a:stretch/>
        </p:blipFill>
        <p:spPr>
          <a:xfrm rot="4527839">
            <a:off x="3005459" y="3443641"/>
            <a:ext cx="1587121" cy="1514490"/>
          </a:xfrm>
          <a:prstGeom prst="rect">
            <a:avLst/>
          </a:prstGeom>
          <a:noFill/>
          <a:ln>
            <a:noFill/>
          </a:ln>
        </p:spPr>
      </p:pic>
      <p:pic>
        <p:nvPicPr>
          <p:cNvPr descr="E:\002-KIMS BUSINESS\007-02-Googleslidesppt\02-GSppt-Contents-Kim\20170215\03-abs\item03-png.png" id="16" name="Google Shape;16;p3"/>
          <p:cNvPicPr preferRelativeResize="0"/>
          <p:nvPr/>
        </p:nvPicPr>
        <p:blipFill rotWithShape="1">
          <a:blip r:embed="rId2">
            <a:alphaModFix/>
          </a:blip>
          <a:srcRect b="0" l="0" r="0" t="0"/>
          <a:stretch/>
        </p:blipFill>
        <p:spPr>
          <a:xfrm rot="7414606">
            <a:off x="1967897" y="2192112"/>
            <a:ext cx="1587121" cy="1514490"/>
          </a:xfrm>
          <a:prstGeom prst="rect">
            <a:avLst/>
          </a:prstGeom>
          <a:noFill/>
          <a:ln>
            <a:noFill/>
          </a:ln>
        </p:spPr>
      </p:pic>
      <p:pic>
        <p:nvPicPr>
          <p:cNvPr descr="E:\002-KIMS BUSINESS\007-02-Googleslidesppt\02-GSppt-Contents-Kim\20170215\03-abs\item03-png.png" id="17" name="Google Shape;17;p3"/>
          <p:cNvPicPr preferRelativeResize="0"/>
          <p:nvPr/>
        </p:nvPicPr>
        <p:blipFill rotWithShape="1">
          <a:blip r:embed="rId2">
            <a:alphaModFix/>
          </a:blip>
          <a:srcRect b="0" l="0" r="0" t="0"/>
          <a:stretch/>
        </p:blipFill>
        <p:spPr>
          <a:xfrm flipH="1" rot="4162721">
            <a:off x="2110757" y="805096"/>
            <a:ext cx="1587121" cy="1514490"/>
          </a:xfrm>
          <a:prstGeom prst="rect">
            <a:avLst/>
          </a:prstGeom>
          <a:noFill/>
          <a:ln>
            <a:noFill/>
          </a:ln>
        </p:spPr>
      </p:pic>
      <p:pic>
        <p:nvPicPr>
          <p:cNvPr descr="E:\002-KIMS BUSINESS\007-02-Googleslidesppt\02-GSppt-Contents-Kim\20170215\03-abs\item03-png.png" id="18" name="Google Shape;18;p3"/>
          <p:cNvPicPr preferRelativeResize="0"/>
          <p:nvPr/>
        </p:nvPicPr>
        <p:blipFill rotWithShape="1">
          <a:blip r:embed="rId2">
            <a:alphaModFix/>
          </a:blip>
          <a:srcRect b="0" l="0" r="0" t="0"/>
          <a:stretch/>
        </p:blipFill>
        <p:spPr>
          <a:xfrm flipH="1" rot="7864253">
            <a:off x="3934583" y="142673"/>
            <a:ext cx="1587121" cy="1514490"/>
          </a:xfrm>
          <a:prstGeom prst="rect">
            <a:avLst/>
          </a:prstGeom>
          <a:noFill/>
          <a:ln>
            <a:noFill/>
          </a:ln>
        </p:spPr>
      </p:pic>
      <p:pic>
        <p:nvPicPr>
          <p:cNvPr descr="E:\002-KIMS BUSINESS\007-02-Googleslidesppt\02-GSppt-Contents-Kim\20170215\03-abs\item03-png.png" id="19" name="Google Shape;19;p3"/>
          <p:cNvPicPr preferRelativeResize="0"/>
          <p:nvPr/>
        </p:nvPicPr>
        <p:blipFill rotWithShape="1">
          <a:blip r:embed="rId2">
            <a:alphaModFix/>
          </a:blip>
          <a:srcRect b="0" l="0" r="0" t="0"/>
          <a:stretch/>
        </p:blipFill>
        <p:spPr>
          <a:xfrm rot="-1435202">
            <a:off x="5618205" y="2384716"/>
            <a:ext cx="1587121" cy="1514490"/>
          </a:xfrm>
          <a:prstGeom prst="rect">
            <a:avLst/>
          </a:prstGeom>
          <a:noFill/>
          <a:ln>
            <a:noFill/>
          </a:ln>
        </p:spPr>
      </p:pic>
      <p:pic>
        <p:nvPicPr>
          <p:cNvPr descr="E:\002-KIMS BUSINESS\007-02-Googleslidesppt\02-GSppt-Contents-Kim\20170215\03-abs\item03-png.png" id="20" name="Google Shape;20;p3"/>
          <p:cNvPicPr preferRelativeResize="0"/>
          <p:nvPr/>
        </p:nvPicPr>
        <p:blipFill rotWithShape="1">
          <a:blip r:embed="rId2">
            <a:alphaModFix/>
          </a:blip>
          <a:srcRect b="0" l="0" r="0" t="0"/>
          <a:stretch/>
        </p:blipFill>
        <p:spPr>
          <a:xfrm rot="-4325069">
            <a:off x="5463157" y="736150"/>
            <a:ext cx="1587121" cy="1514490"/>
          </a:xfrm>
          <a:prstGeom prst="rect">
            <a:avLst/>
          </a:prstGeom>
          <a:noFill/>
          <a:ln>
            <a:noFill/>
          </a:ln>
        </p:spPr>
      </p:pic>
      <p:pic>
        <p:nvPicPr>
          <p:cNvPr descr="E:\002-KIMS BUSINESS\007-02-Googleslidesppt\02-GSppt-Contents-Kim\20170215\03-abs\item03-png.png" id="21" name="Google Shape;21;p3"/>
          <p:cNvPicPr preferRelativeResize="0"/>
          <p:nvPr/>
        </p:nvPicPr>
        <p:blipFill rotWithShape="1">
          <a:blip r:embed="rId2">
            <a:alphaModFix/>
          </a:blip>
          <a:srcRect b="0" l="0" r="0" t="0"/>
          <a:stretch/>
        </p:blipFill>
        <p:spPr>
          <a:xfrm rot="729549">
            <a:off x="4788024" y="3370715"/>
            <a:ext cx="1587121" cy="1514490"/>
          </a:xfrm>
          <a:prstGeom prst="rect">
            <a:avLst/>
          </a:prstGeom>
          <a:noFill/>
          <a:ln>
            <a:noFill/>
          </a:ln>
        </p:spPr>
      </p:pic>
      <p:grpSp>
        <p:nvGrpSpPr>
          <p:cNvPr id="22" name="Google Shape;22;p3"/>
          <p:cNvGrpSpPr/>
          <p:nvPr/>
        </p:nvGrpSpPr>
        <p:grpSpPr>
          <a:xfrm>
            <a:off x="2254580" y="248388"/>
            <a:ext cx="4634840" cy="4646724"/>
            <a:chOff x="1115616" y="1275607"/>
            <a:chExt cx="2585656" cy="2592286"/>
          </a:xfrm>
        </p:grpSpPr>
        <p:pic>
          <p:nvPicPr>
            <p:cNvPr descr="E:\002-KIMS BUSINESS\007-02-Googleslidesppt\02-GSppt-Contents-Kim\20170215\03-abs\item01-png.png" id="23" name="Google Shape;23;p3"/>
            <p:cNvPicPr preferRelativeResize="0"/>
            <p:nvPr/>
          </p:nvPicPr>
          <p:blipFill rotWithShape="1">
            <a:blip r:embed="rId3">
              <a:alphaModFix/>
            </a:blip>
            <a:srcRect b="0" l="0" r="0" t="0"/>
            <a:stretch/>
          </p:blipFill>
          <p:spPr>
            <a:xfrm>
              <a:off x="1115616" y="1275607"/>
              <a:ext cx="2585656" cy="2592286"/>
            </a:xfrm>
            <a:prstGeom prst="rect">
              <a:avLst/>
            </a:prstGeom>
            <a:noFill/>
            <a:ln>
              <a:noFill/>
            </a:ln>
          </p:spPr>
        </p:pic>
        <p:sp>
          <p:nvSpPr>
            <p:cNvPr id="24" name="Google Shape;24;p3"/>
            <p:cNvSpPr/>
            <p:nvPr/>
          </p:nvSpPr>
          <p:spPr>
            <a:xfrm>
              <a:off x="1595313" y="1758619"/>
              <a:ext cx="1626263" cy="162626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 name="Google Shape;25;p3"/>
          <p:cNvSpPr txBox="1"/>
          <p:nvPr>
            <p:ph idx="1" type="body"/>
          </p:nvPr>
        </p:nvSpPr>
        <p:spPr>
          <a:xfrm>
            <a:off x="3203848" y="2101602"/>
            <a:ext cx="2736303" cy="576063"/>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3"/>
          <p:cNvSpPr txBox="1"/>
          <p:nvPr>
            <p:ph idx="2" type="body"/>
          </p:nvPr>
        </p:nvSpPr>
        <p:spPr>
          <a:xfrm>
            <a:off x="3203700" y="2677666"/>
            <a:ext cx="2736303" cy="432048"/>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Googleslidesppt\02-GSppt-Contents-Kim\20170215\03-abs\item03-png.png" id="27" name="Google Shape;27;p3"/>
          <p:cNvPicPr preferRelativeResize="0"/>
          <p:nvPr/>
        </p:nvPicPr>
        <p:blipFill rotWithShape="1">
          <a:blip r:embed="rId2">
            <a:alphaModFix/>
          </a:blip>
          <a:srcRect b="0" l="0" r="0" t="0"/>
          <a:stretch/>
        </p:blipFill>
        <p:spPr>
          <a:xfrm>
            <a:off x="0" y="-22860"/>
            <a:ext cx="1587121" cy="1514490"/>
          </a:xfrm>
          <a:prstGeom prst="rect">
            <a:avLst/>
          </a:prstGeom>
          <a:noFill/>
          <a:ln>
            <a:noFill/>
          </a:ln>
        </p:spPr>
      </p:pic>
      <p:pic>
        <p:nvPicPr>
          <p:cNvPr descr="E:\002-KIMS BUSINESS\007-02-Googleslidesppt\02-GSppt-Contents-Kim\20170215\03-abs\item02-png.png" id="28" name="Google Shape;28;p3"/>
          <p:cNvPicPr preferRelativeResize="0"/>
          <p:nvPr/>
        </p:nvPicPr>
        <p:blipFill rotWithShape="1">
          <a:blip r:embed="rId4">
            <a:alphaModFix/>
          </a:blip>
          <a:srcRect b="0" l="0" r="0" t="0"/>
          <a:stretch/>
        </p:blipFill>
        <p:spPr>
          <a:xfrm>
            <a:off x="7740352" y="3624792"/>
            <a:ext cx="1407408" cy="15187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Layout">
  <p:cSld name="Section Break Layout">
    <p:spTree>
      <p:nvGrpSpPr>
        <p:cNvPr id="30" name="Shape 30"/>
        <p:cNvGrpSpPr/>
        <p:nvPr/>
      </p:nvGrpSpPr>
      <p:grpSpPr>
        <a:xfrm>
          <a:off x="0" y="0"/>
          <a:ext cx="0" cy="0"/>
          <a:chOff x="0" y="0"/>
          <a:chExt cx="0" cy="0"/>
        </a:xfrm>
      </p:grpSpPr>
      <p:sp>
        <p:nvSpPr>
          <p:cNvPr id="31" name="Google Shape;31;p5"/>
          <p:cNvSpPr txBox="1"/>
          <p:nvPr>
            <p:ph idx="1" type="body"/>
          </p:nvPr>
        </p:nvSpPr>
        <p:spPr>
          <a:xfrm>
            <a:off x="4213800" y="2230378"/>
            <a:ext cx="4930200" cy="473576"/>
          </a:xfrm>
          <a:prstGeom prst="rect">
            <a:avLst/>
          </a:prstGeom>
          <a:noFill/>
          <a:ln>
            <a:noFill/>
          </a:ln>
        </p:spPr>
        <p:txBody>
          <a:bodyPr anchorCtr="0" anchor="ctr" bIns="45700" lIns="91425" spcFirstLastPara="1" rIns="91425" wrap="square" tIns="45700"/>
          <a:lstStyle>
            <a:lvl1pPr indent="-228600" lvl="0" marL="457200" marR="0" rtl="0" algn="l">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213800" y="2703954"/>
            <a:ext cx="4930200" cy="288032"/>
          </a:xfrm>
          <a:prstGeom prst="rect">
            <a:avLst/>
          </a:prstGeom>
          <a:noFill/>
          <a:ln>
            <a:noFill/>
          </a:ln>
        </p:spPr>
        <p:txBody>
          <a:bodyPr anchorCtr="0" anchor="ctr" bIns="45700" lIns="91425" spcFirstLastPara="1" rIns="91425" wrap="square" tIns="45700"/>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Googleslidesppt\02-GSppt-Contents-Kim\20170215\03-abs\item01-png.png" id="33" name="Google Shape;33;p5"/>
          <p:cNvPicPr preferRelativeResize="0"/>
          <p:nvPr/>
        </p:nvPicPr>
        <p:blipFill rotWithShape="1">
          <a:blip r:embed="rId2">
            <a:alphaModFix/>
          </a:blip>
          <a:srcRect b="0" l="0" r="0" t="0"/>
          <a:stretch/>
        </p:blipFill>
        <p:spPr>
          <a:xfrm>
            <a:off x="3131839" y="3651870"/>
            <a:ext cx="1013895" cy="1016495"/>
          </a:xfrm>
          <a:prstGeom prst="rect">
            <a:avLst/>
          </a:prstGeom>
          <a:noFill/>
          <a:ln>
            <a:noFill/>
          </a:ln>
        </p:spPr>
      </p:pic>
      <p:pic>
        <p:nvPicPr>
          <p:cNvPr descr="E:\002-KIMS BUSINESS\007-02-Googleslidesppt\02-GSppt-Contents-Kim\20170215\03-abs\item01-png.png" id="34" name="Google Shape;34;p5"/>
          <p:cNvPicPr preferRelativeResize="0"/>
          <p:nvPr/>
        </p:nvPicPr>
        <p:blipFill rotWithShape="1">
          <a:blip r:embed="rId3">
            <a:alphaModFix/>
          </a:blip>
          <a:srcRect b="0" l="0" r="0" t="0"/>
          <a:stretch/>
        </p:blipFill>
        <p:spPr>
          <a:xfrm>
            <a:off x="3995936" y="950740"/>
            <a:ext cx="648072" cy="649734"/>
          </a:xfrm>
          <a:prstGeom prst="rect">
            <a:avLst/>
          </a:prstGeom>
          <a:noFill/>
          <a:ln>
            <a:noFill/>
          </a:ln>
        </p:spPr>
      </p:pic>
      <p:pic>
        <p:nvPicPr>
          <p:cNvPr descr="E:\002-KIMS BUSINESS\007-02-Googleslidesppt\02-GSppt-Contents-Kim\20170215\03-abs\item01-png.png" id="35" name="Google Shape;35;p5"/>
          <p:cNvPicPr preferRelativeResize="0"/>
          <p:nvPr/>
        </p:nvPicPr>
        <p:blipFill rotWithShape="1">
          <a:blip r:embed="rId4">
            <a:alphaModFix/>
          </a:blip>
          <a:srcRect b="0" l="0" r="0" t="0"/>
          <a:stretch/>
        </p:blipFill>
        <p:spPr>
          <a:xfrm>
            <a:off x="611560" y="419818"/>
            <a:ext cx="442142" cy="443276"/>
          </a:xfrm>
          <a:prstGeom prst="rect">
            <a:avLst/>
          </a:prstGeom>
          <a:noFill/>
          <a:ln>
            <a:noFill/>
          </a:ln>
        </p:spPr>
      </p:pic>
      <p:pic>
        <p:nvPicPr>
          <p:cNvPr descr="E:\002-KIMS BUSINESS\007-02-Googleslidesppt\02-GSppt-Contents-Kim\20170215\03-abs\item01-png.png" id="36" name="Google Shape;36;p5"/>
          <p:cNvPicPr preferRelativeResize="0"/>
          <p:nvPr/>
        </p:nvPicPr>
        <p:blipFill rotWithShape="1">
          <a:blip r:embed="rId5">
            <a:alphaModFix/>
          </a:blip>
          <a:srcRect b="0" l="0" r="0" t="0"/>
          <a:stretch/>
        </p:blipFill>
        <p:spPr>
          <a:xfrm>
            <a:off x="8100392" y="1779200"/>
            <a:ext cx="360040" cy="360963"/>
          </a:xfrm>
          <a:prstGeom prst="rect">
            <a:avLst/>
          </a:prstGeom>
          <a:noFill/>
          <a:ln>
            <a:noFill/>
          </a:ln>
        </p:spPr>
      </p:pic>
      <p:grpSp>
        <p:nvGrpSpPr>
          <p:cNvPr id="37" name="Google Shape;37;p5"/>
          <p:cNvGrpSpPr/>
          <p:nvPr/>
        </p:nvGrpSpPr>
        <p:grpSpPr>
          <a:xfrm>
            <a:off x="1115616" y="1275607"/>
            <a:ext cx="2585656" cy="2592286"/>
            <a:chOff x="1115616" y="1275607"/>
            <a:chExt cx="2585656" cy="2592286"/>
          </a:xfrm>
        </p:grpSpPr>
        <p:pic>
          <p:nvPicPr>
            <p:cNvPr descr="E:\002-KIMS BUSINESS\007-02-Googleslidesppt\02-GSppt-Contents-Kim\20170215\03-abs\item01-png.png" id="38" name="Google Shape;38;p5"/>
            <p:cNvPicPr preferRelativeResize="0"/>
            <p:nvPr/>
          </p:nvPicPr>
          <p:blipFill rotWithShape="1">
            <a:blip r:embed="rId6">
              <a:alphaModFix/>
            </a:blip>
            <a:srcRect b="0" l="0" r="0" t="0"/>
            <a:stretch/>
          </p:blipFill>
          <p:spPr>
            <a:xfrm>
              <a:off x="1115616" y="1275607"/>
              <a:ext cx="2585656" cy="2592286"/>
            </a:xfrm>
            <a:prstGeom prst="rect">
              <a:avLst/>
            </a:prstGeom>
            <a:noFill/>
            <a:ln>
              <a:noFill/>
            </a:ln>
          </p:spPr>
        </p:pic>
        <p:sp>
          <p:nvSpPr>
            <p:cNvPr id="39" name="Google Shape;39;p5"/>
            <p:cNvSpPr/>
            <p:nvPr/>
          </p:nvSpPr>
          <p:spPr>
            <a:xfrm>
              <a:off x="1796376" y="1959682"/>
              <a:ext cx="1224136" cy="122413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descr="E:\002-KIMS BUSINESS\007-02-Googleslidesppt\02-GSppt-Contents-Kim\20170215\03-abs\item02-png.png" id="40" name="Google Shape;40;p5"/>
          <p:cNvPicPr preferRelativeResize="0"/>
          <p:nvPr/>
        </p:nvPicPr>
        <p:blipFill rotWithShape="1">
          <a:blip r:embed="rId7">
            <a:alphaModFix/>
          </a:blip>
          <a:srcRect b="0" l="0" r="0" t="0"/>
          <a:stretch/>
        </p:blipFill>
        <p:spPr>
          <a:xfrm>
            <a:off x="7668344" y="3578808"/>
            <a:ext cx="1475656" cy="1592353"/>
          </a:xfrm>
          <a:prstGeom prst="rect">
            <a:avLst/>
          </a:prstGeom>
          <a:noFill/>
          <a:ln>
            <a:noFill/>
          </a:ln>
        </p:spPr>
      </p:pic>
      <p:pic>
        <p:nvPicPr>
          <p:cNvPr descr="E:\002-KIMS BUSINESS\007-02-Googleslidesppt\02-GSppt-Contents-Kim\20170215\03-abs\item02-png.png" id="41" name="Google Shape;41;p5"/>
          <p:cNvPicPr preferRelativeResize="0"/>
          <p:nvPr/>
        </p:nvPicPr>
        <p:blipFill rotWithShape="1">
          <a:blip r:embed="rId8">
            <a:alphaModFix/>
          </a:blip>
          <a:srcRect b="0" l="0" r="0" t="0"/>
          <a:stretch/>
        </p:blipFill>
        <p:spPr>
          <a:xfrm rot="-5400000">
            <a:off x="8226854" y="-51527"/>
            <a:ext cx="879830" cy="9494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blipFill>
          <a:blip r:embed="rId2">
            <a:alphaModFix/>
          </a:blip>
          <a:stretch>
            <a:fillRect/>
          </a:stretch>
        </a:blipFill>
      </p:bgPr>
    </p:bg>
    <p:spTree>
      <p:nvGrpSpPr>
        <p:cNvPr id="43"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asic Layout">
  <p:cSld name="1_Basic Layout">
    <p:bg>
      <p:bgPr>
        <a:blipFill>
          <a:blip r:embed="rId2">
            <a:alphaModFix/>
          </a:blip>
          <a:stretch>
            <a:fillRect/>
          </a:stretch>
        </a:blipFill>
      </p:bgPr>
    </p:bg>
    <p:spTree>
      <p:nvGrpSpPr>
        <p:cNvPr id="44" name="Shape 44"/>
        <p:cNvGrpSpPr/>
        <p:nvPr/>
      </p:nvGrpSpPr>
      <p:grpSpPr>
        <a:xfrm>
          <a:off x="0" y="0"/>
          <a:ext cx="0" cy="0"/>
          <a:chOff x="0" y="0"/>
          <a:chExt cx="0" cy="0"/>
        </a:xfrm>
      </p:grpSpPr>
      <p:grpSp>
        <p:nvGrpSpPr>
          <p:cNvPr id="45" name="Google Shape;45;p8"/>
          <p:cNvGrpSpPr/>
          <p:nvPr/>
        </p:nvGrpSpPr>
        <p:grpSpPr>
          <a:xfrm>
            <a:off x="2843860" y="377182"/>
            <a:ext cx="3456505" cy="3465368"/>
            <a:chOff x="1115616" y="1275607"/>
            <a:chExt cx="2585656" cy="2592286"/>
          </a:xfrm>
        </p:grpSpPr>
        <p:pic>
          <p:nvPicPr>
            <p:cNvPr descr="E:\002-KIMS BUSINESS\007-02-Googleslidesppt\02-GSppt-Contents-Kim\20170215\03-abs\item01-png.png" id="46" name="Google Shape;46;p8"/>
            <p:cNvPicPr preferRelativeResize="0"/>
            <p:nvPr/>
          </p:nvPicPr>
          <p:blipFill rotWithShape="1">
            <a:blip r:embed="rId3">
              <a:alphaModFix/>
            </a:blip>
            <a:srcRect b="0" l="0" r="0" t="0"/>
            <a:stretch/>
          </p:blipFill>
          <p:spPr>
            <a:xfrm>
              <a:off x="1115616" y="1275607"/>
              <a:ext cx="2585656" cy="2592286"/>
            </a:xfrm>
            <a:prstGeom prst="rect">
              <a:avLst/>
            </a:prstGeom>
            <a:noFill/>
            <a:ln>
              <a:noFill/>
            </a:ln>
          </p:spPr>
        </p:pic>
        <p:sp>
          <p:nvSpPr>
            <p:cNvPr id="47" name="Google Shape;47;p8"/>
            <p:cNvSpPr/>
            <p:nvPr/>
          </p:nvSpPr>
          <p:spPr>
            <a:xfrm>
              <a:off x="1796376" y="1959682"/>
              <a:ext cx="1224000" cy="1224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48" name="Google Shape;48;p8"/>
          <p:cNvSpPr txBox="1"/>
          <p:nvPr>
            <p:ph idx="1" type="body"/>
          </p:nvPr>
        </p:nvSpPr>
        <p:spPr>
          <a:xfrm>
            <a:off x="2829098" y="3829794"/>
            <a:ext cx="34563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Google Shape;49;p8"/>
          <p:cNvSpPr txBox="1"/>
          <p:nvPr>
            <p:ph idx="2" type="body"/>
          </p:nvPr>
        </p:nvSpPr>
        <p:spPr>
          <a:xfrm>
            <a:off x="2828950" y="4443958"/>
            <a:ext cx="34563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Layout">
  <p:cSld name="Basic Layout">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9"/>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9"/>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asic Layout">
  <p:cSld name="2_Basic Layou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0"/>
          <p:cNvSpPr/>
          <p:nvPr>
            <p:ph idx="2" type="pic"/>
          </p:nvPr>
        </p:nvSpPr>
        <p:spPr>
          <a:xfrm>
            <a:off x="863568" y="1599822"/>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5" name="Google Shape;55;p10"/>
          <p:cNvSpPr/>
          <p:nvPr>
            <p:ph idx="3" type="pic"/>
          </p:nvPr>
        </p:nvSpPr>
        <p:spPr>
          <a:xfrm>
            <a:off x="2842131" y="1597374"/>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10"/>
          <p:cNvSpPr/>
          <p:nvPr>
            <p:ph idx="4" type="pic"/>
          </p:nvPr>
        </p:nvSpPr>
        <p:spPr>
          <a:xfrm>
            <a:off x="4834733" y="1597374"/>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10"/>
          <p:cNvSpPr/>
          <p:nvPr>
            <p:ph idx="5" type="pic"/>
          </p:nvPr>
        </p:nvSpPr>
        <p:spPr>
          <a:xfrm>
            <a:off x="6827011" y="1599822"/>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8" name="Google Shape;58;p10"/>
          <p:cNvSpPr/>
          <p:nvPr/>
        </p:nvSpPr>
        <p:spPr>
          <a:xfrm>
            <a:off x="683568" y="1419822"/>
            <a:ext cx="1800000" cy="1800000"/>
          </a:xfrm>
          <a:prstGeom prst="blockArc">
            <a:avLst>
              <a:gd fmla="val 10800000" name="adj1"/>
              <a:gd fmla="val 94979" name="adj2"/>
              <a:gd fmla="val 54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10"/>
          <p:cNvSpPr/>
          <p:nvPr/>
        </p:nvSpPr>
        <p:spPr>
          <a:xfrm>
            <a:off x="2671382" y="1419822"/>
            <a:ext cx="1800000" cy="1800000"/>
          </a:xfrm>
          <a:prstGeom prst="blockArc">
            <a:avLst>
              <a:gd fmla="val 10800000" name="adj1"/>
              <a:gd fmla="val 94979" name="adj2"/>
              <a:gd fmla="val 5402"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10"/>
          <p:cNvSpPr/>
          <p:nvPr/>
        </p:nvSpPr>
        <p:spPr>
          <a:xfrm>
            <a:off x="4659196" y="1419822"/>
            <a:ext cx="1800000" cy="1800000"/>
          </a:xfrm>
          <a:prstGeom prst="blockArc">
            <a:avLst>
              <a:gd fmla="val 10800000" name="adj1"/>
              <a:gd fmla="val 94979" name="adj2"/>
              <a:gd fmla="val 5402"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10"/>
          <p:cNvSpPr/>
          <p:nvPr/>
        </p:nvSpPr>
        <p:spPr>
          <a:xfrm>
            <a:off x="6647011" y="1419822"/>
            <a:ext cx="1800000" cy="1800000"/>
          </a:xfrm>
          <a:prstGeom prst="blockArc">
            <a:avLst>
              <a:gd fmla="val 10800000" name="adj1"/>
              <a:gd fmla="val 94979" name="adj2"/>
              <a:gd fmla="val 5402"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10"/>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0"/>
          <p:cNvSpPr txBox="1"/>
          <p:nvPr>
            <p:ph idx="6"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Basic Layout">
  <p:cSld name="8_Basic Layout">
    <p:bg>
      <p:bgPr>
        <a:blipFill>
          <a:blip r:embed="rId2">
            <a:alphaModFix/>
          </a:blip>
          <a:stretch>
            <a:fillRect/>
          </a:stretch>
        </a:blipFill>
      </p:bgPr>
    </p:bg>
    <p:spTree>
      <p:nvGrpSpPr>
        <p:cNvPr id="64" name="Shape 64"/>
        <p:cNvGrpSpPr/>
        <p:nvPr/>
      </p:nvGrpSpPr>
      <p:grpSpPr>
        <a:xfrm>
          <a:off x="0" y="0"/>
          <a:ext cx="0" cy="0"/>
          <a:chOff x="0" y="0"/>
          <a:chExt cx="0" cy="0"/>
        </a:xfrm>
      </p:grpSpPr>
      <p:pic>
        <p:nvPicPr>
          <p:cNvPr descr="D:\Fullppt\005-PNG이미지\모니터.png" id="65" name="Google Shape;65;p11"/>
          <p:cNvPicPr preferRelativeResize="0"/>
          <p:nvPr/>
        </p:nvPicPr>
        <p:blipFill rotWithShape="1">
          <a:blip r:embed="rId3">
            <a:alphaModFix/>
          </a:blip>
          <a:srcRect b="0" l="0" r="0" t="0"/>
          <a:stretch/>
        </p:blipFill>
        <p:spPr>
          <a:xfrm>
            <a:off x="1482286" y="1275606"/>
            <a:ext cx="2923753" cy="2518619"/>
          </a:xfrm>
          <a:prstGeom prst="rect">
            <a:avLst/>
          </a:prstGeom>
          <a:noFill/>
          <a:ln>
            <a:noFill/>
          </a:ln>
        </p:spPr>
      </p:pic>
      <p:pic>
        <p:nvPicPr>
          <p:cNvPr descr="D:\Fullppt\005-PNG이미지\모니터.png" id="66" name="Google Shape;66;p11"/>
          <p:cNvPicPr preferRelativeResize="0"/>
          <p:nvPr/>
        </p:nvPicPr>
        <p:blipFill rotWithShape="1">
          <a:blip r:embed="rId3">
            <a:alphaModFix/>
          </a:blip>
          <a:srcRect b="0" l="0" r="0" t="0"/>
          <a:stretch/>
        </p:blipFill>
        <p:spPr>
          <a:xfrm>
            <a:off x="4722646" y="1275606"/>
            <a:ext cx="2923753" cy="2518619"/>
          </a:xfrm>
          <a:prstGeom prst="rect">
            <a:avLst/>
          </a:prstGeom>
          <a:noFill/>
          <a:ln>
            <a:noFill/>
          </a:ln>
        </p:spPr>
      </p:pic>
      <p:sp>
        <p:nvSpPr>
          <p:cNvPr id="67" name="Google Shape;67;p11"/>
          <p:cNvSpPr/>
          <p:nvPr>
            <p:ph idx="2" type="pic"/>
          </p:nvPr>
        </p:nvSpPr>
        <p:spPr>
          <a:xfrm>
            <a:off x="1582656" y="1374406"/>
            <a:ext cx="2700000" cy="15849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1"/>
          <p:cNvSpPr/>
          <p:nvPr>
            <p:ph idx="3" type="pic"/>
          </p:nvPr>
        </p:nvSpPr>
        <p:spPr>
          <a:xfrm>
            <a:off x="4820964" y="1374406"/>
            <a:ext cx="2736000" cy="15849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1"/>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11"/>
          <p:cNvSpPr txBox="1"/>
          <p:nvPr>
            <p:ph idx="4" type="body"/>
          </p:nvPr>
        </p:nvSpPr>
        <p:spPr>
          <a:xfrm>
            <a:off x="0" y="699542"/>
            <a:ext cx="9144000" cy="288000"/>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Basic Layout">
  <p:cSld name="5_Basic Layout">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2"/>
          <p:cNvSpPr/>
          <p:nvPr>
            <p:ph idx="2" type="pic"/>
          </p:nvPr>
        </p:nvSpPr>
        <p:spPr>
          <a:xfrm>
            <a:off x="0" y="0"/>
            <a:ext cx="3059700" cy="2196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2"/>
          <p:cNvSpPr/>
          <p:nvPr>
            <p:ph idx="3" type="pic"/>
          </p:nvPr>
        </p:nvSpPr>
        <p:spPr>
          <a:xfrm>
            <a:off x="6084000" y="2947500"/>
            <a:ext cx="3060000" cy="2196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theme" Target="../theme/theme1.xml"/><Relationship Id="rId14" Type="http://schemas.openxmlformats.org/officeDocument/2006/relationships/slideLayout" Target="../slideLayouts/slideLayout1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 name="Shape 4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1490403" y="1517896"/>
            <a:ext cx="5220000" cy="108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3600"/>
              <a:buFont typeface="Arial"/>
              <a:buNone/>
            </a:pPr>
            <a:r>
              <a:rPr lang="en-US"/>
              <a:t>C300 Final Evaluation</a:t>
            </a:r>
            <a:endParaRPr b="1" i="0" sz="3600" u="none" cap="none" strike="noStrike">
              <a:solidFill>
                <a:srgbClr val="3F3F3F"/>
              </a:solidFill>
              <a:latin typeface="Arial"/>
              <a:ea typeface="Arial"/>
              <a:cs typeface="Arial"/>
              <a:sym typeface="Arial"/>
            </a:endParaRPr>
          </a:p>
        </p:txBody>
      </p:sp>
      <p:grpSp>
        <p:nvGrpSpPr>
          <p:cNvPr id="127" name="Google Shape;127;p21"/>
          <p:cNvGrpSpPr/>
          <p:nvPr/>
        </p:nvGrpSpPr>
        <p:grpSpPr>
          <a:xfrm>
            <a:off x="3650519" y="2738626"/>
            <a:ext cx="129393" cy="1440160"/>
            <a:chOff x="3424672" y="2643758"/>
            <a:chExt cx="283232" cy="1584176"/>
          </a:xfrm>
        </p:grpSpPr>
        <p:sp>
          <p:nvSpPr>
            <p:cNvPr id="128" name="Google Shape;128;p21"/>
            <p:cNvSpPr/>
            <p:nvPr/>
          </p:nvSpPr>
          <p:spPr>
            <a:xfrm>
              <a:off x="3635896" y="2643758"/>
              <a:ext cx="72008" cy="15841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21"/>
            <p:cNvSpPr/>
            <p:nvPr/>
          </p:nvSpPr>
          <p:spPr>
            <a:xfrm>
              <a:off x="3565490" y="2643758"/>
              <a:ext cx="72007" cy="158417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21"/>
            <p:cNvSpPr/>
            <p:nvPr/>
          </p:nvSpPr>
          <p:spPr>
            <a:xfrm>
              <a:off x="3495081" y="2643758"/>
              <a:ext cx="72007" cy="158417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21"/>
            <p:cNvSpPr/>
            <p:nvPr/>
          </p:nvSpPr>
          <p:spPr>
            <a:xfrm>
              <a:off x="3424672" y="2643758"/>
              <a:ext cx="72008" cy="15841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aphicFrame>
        <p:nvGraphicFramePr>
          <p:cNvPr id="132" name="Google Shape;132;p21"/>
          <p:cNvGraphicFramePr/>
          <p:nvPr/>
        </p:nvGraphicFramePr>
        <p:xfrm>
          <a:off x="1670013" y="2643638"/>
          <a:ext cx="3000000" cy="3000000"/>
        </p:xfrm>
        <a:graphic>
          <a:graphicData uri="http://schemas.openxmlformats.org/drawingml/2006/table">
            <a:tbl>
              <a:tblPr>
                <a:noFill/>
                <a:tableStyleId>{7F84ABB1-0A2A-41B9-8530-79DB3054D48E}</a:tableStyleId>
              </a:tblPr>
              <a:tblGrid>
                <a:gridCol w="2464125"/>
                <a:gridCol w="2755875"/>
              </a:tblGrid>
              <a:tr h="1295700">
                <a:tc>
                  <a:txBody>
                    <a:bodyPr>
                      <a:noAutofit/>
                    </a:bodyPr>
                    <a:lstStyle/>
                    <a:p>
                      <a:pPr indent="0" lvl="0" marL="0" rtl="0">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Team Members:</a:t>
                      </a:r>
                      <a:endParaRPr>
                        <a:solidFill>
                          <a:schemeClr val="dk1"/>
                        </a:solidFill>
                      </a:endParaRPr>
                    </a:p>
                    <a:p>
                      <a:pPr indent="-317500" lvl="0" marL="457200" rtl="0">
                        <a:spcBef>
                          <a:spcPts val="0"/>
                        </a:spcBef>
                        <a:spcAft>
                          <a:spcPts val="0"/>
                        </a:spcAft>
                        <a:buClr>
                          <a:schemeClr val="dk1"/>
                        </a:buClr>
                        <a:buSzPts val="1400"/>
                        <a:buAutoNum type="arabicPeriod"/>
                      </a:pPr>
                      <a:r>
                        <a:rPr lang="en-US" sz="1800">
                          <a:solidFill>
                            <a:schemeClr val="dk1"/>
                          </a:solidFill>
                          <a:latin typeface="Calibri"/>
                          <a:ea typeface="Calibri"/>
                          <a:cs typeface="Calibri"/>
                          <a:sym typeface="Calibri"/>
                        </a:rPr>
                        <a:t>Nur Atikah</a:t>
                      </a:r>
                      <a:endParaRPr>
                        <a:solidFill>
                          <a:schemeClr val="dk1"/>
                        </a:solidFill>
                      </a:endParaRPr>
                    </a:p>
                    <a:p>
                      <a:pPr indent="-317500" lvl="0" marL="457200" rtl="0">
                        <a:spcBef>
                          <a:spcPts val="0"/>
                        </a:spcBef>
                        <a:spcAft>
                          <a:spcPts val="0"/>
                        </a:spcAft>
                        <a:buClr>
                          <a:schemeClr val="dk1"/>
                        </a:buClr>
                        <a:buSzPts val="1400"/>
                        <a:buAutoNum type="arabicPeriod"/>
                      </a:pPr>
                      <a:r>
                        <a:rPr lang="en-US" sz="1800">
                          <a:solidFill>
                            <a:schemeClr val="dk1"/>
                          </a:solidFill>
                          <a:latin typeface="Calibri"/>
                          <a:ea typeface="Calibri"/>
                          <a:cs typeface="Calibri"/>
                          <a:sym typeface="Calibri"/>
                        </a:rPr>
                        <a:t>Nazreen</a:t>
                      </a:r>
                      <a:endParaRPr>
                        <a:solidFill>
                          <a:schemeClr val="dk1"/>
                        </a:solidFill>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Syakir Mikhail</a:t>
                      </a:r>
                      <a:endParaRPr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Zhao Liang</a:t>
                      </a:r>
                      <a:endParaRPr b="1" sz="1800">
                        <a:solidFill>
                          <a:schemeClr val="dk1"/>
                        </a:solidFill>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b="1" lang="en-US" sz="1800">
                          <a:solidFill>
                            <a:schemeClr val="dk1"/>
                          </a:solidFill>
                          <a:latin typeface="Calibri"/>
                          <a:ea typeface="Calibri"/>
                          <a:cs typeface="Calibri"/>
                          <a:sym typeface="Calibri"/>
                        </a:rPr>
                        <a:t>Project ID:</a:t>
                      </a:r>
                      <a:endParaRPr>
                        <a:solidFill>
                          <a:schemeClr val="dk1"/>
                        </a:solidFill>
                      </a:endParaRPr>
                    </a:p>
                    <a:p>
                      <a:pPr indent="0" lvl="0" marL="0" rtl="0">
                        <a:spcBef>
                          <a:spcPts val="0"/>
                        </a:spcBef>
                        <a:spcAft>
                          <a:spcPts val="0"/>
                        </a:spcAft>
                        <a:buNone/>
                      </a:pPr>
                      <a:r>
                        <a:rPr lang="en-US" sz="1800">
                          <a:solidFill>
                            <a:schemeClr val="dk1"/>
                          </a:solidFill>
                          <a:latin typeface="Calibri"/>
                          <a:ea typeface="Calibri"/>
                          <a:cs typeface="Calibri"/>
                          <a:sym typeface="Calibri"/>
                        </a:rPr>
                        <a:t>SOI-Sem1 -2018-1810-0094</a:t>
                      </a:r>
                      <a:endParaRPr>
                        <a:solidFill>
                          <a:schemeClr val="dk1"/>
                        </a:solidFill>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rPr b="1" lang="en-US" sz="1800">
                          <a:solidFill>
                            <a:schemeClr val="dk1"/>
                          </a:solidFill>
                          <a:latin typeface="Calibri"/>
                          <a:ea typeface="Calibri"/>
                          <a:cs typeface="Calibri"/>
                          <a:sym typeface="Calibri"/>
                        </a:rPr>
                        <a:t>Project Title:</a:t>
                      </a:r>
                      <a:r>
                        <a:rPr lang="en-US">
                          <a:solidFill>
                            <a:schemeClr val="dk1"/>
                          </a:solidFill>
                        </a:rPr>
                        <a:t> </a:t>
                      </a:r>
                      <a:r>
                        <a:rPr lang="en-US" sz="1800">
                          <a:solidFill>
                            <a:schemeClr val="dk1"/>
                          </a:solidFill>
                          <a:latin typeface="Calibri"/>
                          <a:ea typeface="Calibri"/>
                          <a:cs typeface="Calibri"/>
                          <a:sym typeface="Calibri"/>
                        </a:rPr>
                        <a:t>Food Culture</a:t>
                      </a:r>
                      <a:endParaRPr sz="1800">
                        <a:solidFill>
                          <a:schemeClr val="dk1"/>
                        </a:solidFill>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idx="1" type="body"/>
          </p:nvPr>
        </p:nvSpPr>
        <p:spPr>
          <a:xfrm>
            <a:off x="0" y="123478"/>
            <a:ext cx="9144000" cy="576000"/>
          </a:xfrm>
          <a:prstGeom prst="rect">
            <a:avLst/>
          </a:prstGeom>
        </p:spPr>
        <p:txBody>
          <a:bodyPr anchorCtr="0" anchor="ctr" bIns="45700" lIns="91425" spcFirstLastPara="1" rIns="91425" wrap="square" tIns="45700">
            <a:noAutofit/>
          </a:bodyPr>
          <a:lstStyle/>
          <a:p>
            <a:pPr indent="0" lvl="0" marL="0">
              <a:spcBef>
                <a:spcPts val="720"/>
              </a:spcBef>
              <a:spcAft>
                <a:spcPts val="0"/>
              </a:spcAft>
              <a:buNone/>
            </a:pPr>
            <a:r>
              <a:rPr lang="en-US"/>
              <a:t>IOT - </a:t>
            </a:r>
            <a:r>
              <a:rPr lang="en-US"/>
              <a:t>Capture Image</a:t>
            </a:r>
            <a:r>
              <a:rPr lang="en-US"/>
              <a:t> </a:t>
            </a:r>
            <a:endParaRPr/>
          </a:p>
        </p:txBody>
      </p:sp>
      <p:sp>
        <p:nvSpPr>
          <p:cNvPr id="294" name="Google Shape;294;p30"/>
          <p:cNvSpPr txBox="1"/>
          <p:nvPr/>
        </p:nvSpPr>
        <p:spPr>
          <a:xfrm>
            <a:off x="580950" y="987150"/>
            <a:ext cx="7982100" cy="3905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Questrial"/>
              <a:buChar char="-"/>
            </a:pPr>
            <a:r>
              <a:rPr lang="en-US">
                <a:solidFill>
                  <a:schemeClr val="dk1"/>
                </a:solidFill>
                <a:latin typeface="Questrial"/>
                <a:ea typeface="Questrial"/>
                <a:cs typeface="Questrial"/>
                <a:sym typeface="Questrial"/>
              </a:rPr>
              <a:t>Users at home will do a verification check of the tourist real time, this will give them a sense of security as they are inviting strangers to their houses</a:t>
            </a:r>
            <a:endParaRPr>
              <a:solidFill>
                <a:schemeClr val="dk1"/>
              </a:solidFill>
              <a:latin typeface="Questrial"/>
              <a:ea typeface="Questrial"/>
              <a:cs typeface="Questrial"/>
              <a:sym typeface="Questrial"/>
            </a:endParaRPr>
          </a:p>
          <a:p>
            <a:pPr indent="0" lvl="0" marL="0" rtl="0">
              <a:spcBef>
                <a:spcPts val="0"/>
              </a:spcBef>
              <a:spcAft>
                <a:spcPts val="0"/>
              </a:spcAft>
              <a:buNone/>
            </a:pPr>
            <a:r>
              <a:t/>
            </a:r>
            <a:endParaRPr>
              <a:solidFill>
                <a:schemeClr val="dk1"/>
              </a:solidFill>
              <a:latin typeface="Questrial"/>
              <a:ea typeface="Questrial"/>
              <a:cs typeface="Questrial"/>
              <a:sym typeface="Questrial"/>
            </a:endParaRPr>
          </a:p>
          <a:p>
            <a:pPr indent="-317500" lvl="0" marL="457200" rtl="0">
              <a:spcBef>
                <a:spcPts val="0"/>
              </a:spcBef>
              <a:spcAft>
                <a:spcPts val="0"/>
              </a:spcAft>
              <a:buSzPts val="1400"/>
              <a:buFont typeface="Questrial"/>
              <a:buChar char="-"/>
            </a:pPr>
            <a:r>
              <a:rPr lang="en-US">
                <a:solidFill>
                  <a:schemeClr val="dk1"/>
                </a:solidFill>
                <a:latin typeface="Questrial"/>
                <a:ea typeface="Questrial"/>
                <a:cs typeface="Questrial"/>
                <a:sym typeface="Questrial"/>
              </a:rPr>
              <a:t>This security measure will be using the raspberry pi </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a:p>
            <a:pPr indent="-317500" lvl="0" marL="457200">
              <a:spcBef>
                <a:spcPts val="0"/>
              </a:spcBef>
              <a:spcAft>
                <a:spcPts val="0"/>
              </a:spcAft>
              <a:buSzPts val="1400"/>
              <a:buFont typeface="Questrial"/>
              <a:buChar char="-"/>
            </a:pPr>
            <a:r>
              <a:rPr lang="en-US">
                <a:latin typeface="Questrial"/>
                <a:ea typeface="Questrial"/>
                <a:cs typeface="Questrial"/>
                <a:sym typeface="Questrial"/>
              </a:rPr>
              <a:t>When the visitor at the door:</a:t>
            </a:r>
            <a:endParaRPr>
              <a:latin typeface="Questrial"/>
              <a:ea typeface="Questrial"/>
              <a:cs typeface="Questrial"/>
              <a:sym typeface="Questrial"/>
            </a:endParaRPr>
          </a:p>
          <a:p>
            <a:pPr indent="0" lvl="0" marL="0">
              <a:spcBef>
                <a:spcPts val="0"/>
              </a:spcBef>
              <a:spcAft>
                <a:spcPts val="0"/>
              </a:spcAft>
              <a:buNone/>
            </a:pPr>
            <a:r>
              <a:t/>
            </a:r>
            <a:endParaRPr>
              <a:latin typeface="Questrial"/>
              <a:ea typeface="Questrial"/>
              <a:cs typeface="Questrial"/>
              <a:sym typeface="Questrial"/>
            </a:endParaRPr>
          </a:p>
          <a:p>
            <a:pPr indent="-317500" lvl="0" marL="914400" rtl="0">
              <a:spcBef>
                <a:spcPts val="0"/>
              </a:spcBef>
              <a:spcAft>
                <a:spcPts val="0"/>
              </a:spcAft>
              <a:buSzPts val="1400"/>
              <a:buFont typeface="Questrial"/>
              <a:buAutoNum type="arabicPeriod"/>
            </a:pPr>
            <a:r>
              <a:rPr lang="en-US">
                <a:latin typeface="Questrial"/>
                <a:ea typeface="Questrial"/>
                <a:cs typeface="Questrial"/>
                <a:sym typeface="Questrial"/>
              </a:rPr>
              <a:t>The camera will capture picture of the </a:t>
            </a:r>
            <a:r>
              <a:rPr lang="en-US">
                <a:latin typeface="Questrial"/>
                <a:ea typeface="Questrial"/>
                <a:cs typeface="Questrial"/>
                <a:sym typeface="Questrial"/>
              </a:rPr>
              <a:t>visitor </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a:p>
            <a:pPr indent="-317500" lvl="0" marL="914400" rtl="0">
              <a:spcBef>
                <a:spcPts val="0"/>
              </a:spcBef>
              <a:spcAft>
                <a:spcPts val="0"/>
              </a:spcAft>
              <a:buSzPts val="1400"/>
              <a:buFont typeface="Questrial"/>
              <a:buAutoNum type="arabicPeriod"/>
            </a:pPr>
            <a:r>
              <a:rPr lang="en-US">
                <a:latin typeface="Questrial"/>
                <a:ea typeface="Questrial"/>
                <a:cs typeface="Questrial"/>
                <a:sym typeface="Questrial"/>
              </a:rPr>
              <a:t>The picture captured will stored as jpg file format</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a:p>
            <a:pPr indent="-317500" lvl="0" marL="914400" rtl="0">
              <a:spcBef>
                <a:spcPts val="0"/>
              </a:spcBef>
              <a:spcAft>
                <a:spcPts val="0"/>
              </a:spcAft>
              <a:buSzPts val="1400"/>
              <a:buFont typeface="Questrial"/>
              <a:buAutoNum type="arabicPeriod"/>
            </a:pPr>
            <a:r>
              <a:rPr lang="en-US">
                <a:latin typeface="Questrial"/>
                <a:ea typeface="Questrial"/>
                <a:cs typeface="Questrial"/>
                <a:sym typeface="Questrial"/>
              </a:rPr>
              <a:t>The picture captured will be stored in image folder in the raspberry pi</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a:p>
            <a:pPr indent="-317500" lvl="0" marL="914400" rtl="0">
              <a:spcBef>
                <a:spcPts val="0"/>
              </a:spcBef>
              <a:spcAft>
                <a:spcPts val="0"/>
              </a:spcAft>
              <a:buSzPts val="1400"/>
              <a:buFont typeface="Questrial"/>
              <a:buAutoNum type="arabicPeriod"/>
            </a:pPr>
            <a:r>
              <a:rPr lang="en-US">
                <a:latin typeface="Questrial"/>
                <a:ea typeface="Questrial"/>
                <a:cs typeface="Questrial"/>
                <a:sym typeface="Questrial"/>
              </a:rPr>
              <a:t>Using internet </a:t>
            </a:r>
            <a:r>
              <a:rPr lang="en-US">
                <a:latin typeface="Questrial"/>
                <a:ea typeface="Questrial"/>
                <a:cs typeface="Questrial"/>
                <a:sym typeface="Questrial"/>
              </a:rPr>
              <a:t>connection</a:t>
            </a:r>
            <a:r>
              <a:rPr lang="en-US">
                <a:latin typeface="Questrial"/>
                <a:ea typeface="Questrial"/>
                <a:cs typeface="Questrial"/>
                <a:sym typeface="Questrial"/>
              </a:rPr>
              <a:t> such as WIFI, the </a:t>
            </a:r>
            <a:r>
              <a:rPr lang="en-US">
                <a:latin typeface="Questrial"/>
                <a:ea typeface="Questrial"/>
                <a:cs typeface="Questrial"/>
                <a:sym typeface="Questrial"/>
              </a:rPr>
              <a:t>captured</a:t>
            </a:r>
            <a:r>
              <a:rPr lang="en-US">
                <a:latin typeface="Questrial"/>
                <a:ea typeface="Questrial"/>
                <a:cs typeface="Questrial"/>
                <a:sym typeface="Questrial"/>
              </a:rPr>
              <a:t> image in the folder will be push to the cloud from the raspberry pi side</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a:p>
            <a:pPr indent="-317500" lvl="0" marL="457200" rtl="0">
              <a:spcBef>
                <a:spcPts val="0"/>
              </a:spcBef>
              <a:spcAft>
                <a:spcPts val="0"/>
              </a:spcAft>
              <a:buSzPts val="1400"/>
              <a:buFont typeface="Questrial"/>
              <a:buChar char="-"/>
            </a:pPr>
            <a:r>
              <a:rPr lang="en-US">
                <a:latin typeface="Questrial"/>
                <a:ea typeface="Questrial"/>
                <a:cs typeface="Questrial"/>
                <a:sym typeface="Questrial"/>
              </a:rPr>
              <a:t>Since there is a need to verify if it’s the person from the program, the image that was pushed to the cloud will be used for face </a:t>
            </a:r>
            <a:r>
              <a:rPr lang="en-US">
                <a:latin typeface="Questrial"/>
                <a:ea typeface="Questrial"/>
                <a:cs typeface="Questrial"/>
                <a:sym typeface="Questrial"/>
              </a:rPr>
              <a:t>recognition</a:t>
            </a:r>
            <a:r>
              <a:rPr lang="en-US">
                <a:latin typeface="Questrial"/>
                <a:ea typeface="Questrial"/>
                <a:cs typeface="Questrial"/>
                <a:sym typeface="Questrial"/>
              </a:rPr>
              <a:t> to check </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a:p>
            <a:pPr indent="0" lvl="0" marL="0" rtl="0">
              <a:spcBef>
                <a:spcPts val="0"/>
              </a:spcBef>
              <a:spcAft>
                <a:spcPts val="0"/>
              </a:spcAft>
              <a:buNone/>
            </a:pPr>
            <a:r>
              <a:t/>
            </a:r>
            <a:endParaRPr>
              <a:latin typeface="Questrial"/>
              <a:ea typeface="Questrial"/>
              <a:cs typeface="Questrial"/>
              <a:sym typeface="Questrial"/>
            </a:endParaRPr>
          </a:p>
        </p:txBody>
      </p:sp>
      <p:pic>
        <p:nvPicPr>
          <p:cNvPr id="295" name="Google Shape;295;p30"/>
          <p:cNvPicPr preferRelativeResize="0"/>
          <p:nvPr/>
        </p:nvPicPr>
        <p:blipFill>
          <a:blip r:embed="rId3">
            <a:alphaModFix/>
          </a:blip>
          <a:stretch>
            <a:fillRect/>
          </a:stretch>
        </p:blipFill>
        <p:spPr>
          <a:xfrm>
            <a:off x="1515291" y="0"/>
            <a:ext cx="1109158" cy="98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1"/>
          <p:cNvSpPr txBox="1"/>
          <p:nvPr>
            <p:ph idx="1" type="body"/>
          </p:nvPr>
        </p:nvSpPr>
        <p:spPr>
          <a:xfrm>
            <a:off x="0" y="123478"/>
            <a:ext cx="9144000" cy="576000"/>
          </a:xfrm>
          <a:prstGeom prst="rect">
            <a:avLst/>
          </a:prstGeom>
        </p:spPr>
        <p:txBody>
          <a:bodyPr anchorCtr="0" anchor="ctr" bIns="45700" lIns="91425" spcFirstLastPara="1" rIns="91425" wrap="square" tIns="45700">
            <a:noAutofit/>
          </a:bodyPr>
          <a:lstStyle/>
          <a:p>
            <a:pPr indent="0" lvl="0" marL="0">
              <a:spcBef>
                <a:spcPts val="720"/>
              </a:spcBef>
              <a:spcAft>
                <a:spcPts val="0"/>
              </a:spcAft>
              <a:buNone/>
            </a:pPr>
            <a:r>
              <a:rPr lang="en-US"/>
              <a:t>Imaging - Face Detection &amp; Recognition</a:t>
            </a:r>
            <a:endParaRPr/>
          </a:p>
        </p:txBody>
      </p:sp>
      <p:sp>
        <p:nvSpPr>
          <p:cNvPr id="302" name="Google Shape;302;p31"/>
          <p:cNvSpPr txBox="1"/>
          <p:nvPr/>
        </p:nvSpPr>
        <p:spPr>
          <a:xfrm>
            <a:off x="984925" y="1006825"/>
            <a:ext cx="7660500" cy="3950700"/>
          </a:xfrm>
          <a:prstGeom prst="rect">
            <a:avLst/>
          </a:prstGeom>
          <a:noFill/>
          <a:ln>
            <a:noFill/>
          </a:ln>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US">
                <a:latin typeface="Questrial"/>
                <a:ea typeface="Questrial"/>
                <a:cs typeface="Questrial"/>
                <a:sym typeface="Questrial"/>
              </a:rPr>
              <a:t>R</a:t>
            </a:r>
            <a:r>
              <a:rPr lang="en-US">
                <a:latin typeface="Questrial"/>
                <a:ea typeface="Questrial"/>
                <a:cs typeface="Questrial"/>
                <a:sym typeface="Questrial"/>
              </a:rPr>
              <a:t>eceive</a:t>
            </a:r>
            <a:r>
              <a:rPr lang="en-US">
                <a:latin typeface="Questrial"/>
                <a:ea typeface="Questrial"/>
                <a:cs typeface="Questrial"/>
                <a:sym typeface="Questrial"/>
              </a:rPr>
              <a:t> image in real-time from IOT setup at host’s door:</a:t>
            </a:r>
            <a:endParaRPr>
              <a:latin typeface="Questrial"/>
              <a:ea typeface="Questrial"/>
              <a:cs typeface="Questrial"/>
              <a:sym typeface="Questrial"/>
            </a:endParaRPr>
          </a:p>
          <a:p>
            <a:pPr indent="-317500" lvl="0" marL="457200" rtl="0">
              <a:lnSpc>
                <a:spcPct val="150000"/>
              </a:lnSpc>
              <a:spcBef>
                <a:spcPts val="0"/>
              </a:spcBef>
              <a:spcAft>
                <a:spcPts val="0"/>
              </a:spcAft>
              <a:buSzPts val="1400"/>
              <a:buFont typeface="Questrial"/>
              <a:buChar char="-"/>
            </a:pPr>
            <a:r>
              <a:rPr lang="en-US">
                <a:latin typeface="Questrial"/>
                <a:ea typeface="Questrial"/>
                <a:cs typeface="Questrial"/>
                <a:sym typeface="Questrial"/>
              </a:rPr>
              <a:t>Run image through facial detection program</a:t>
            </a:r>
            <a:endParaRPr>
              <a:latin typeface="Questrial"/>
              <a:ea typeface="Questrial"/>
              <a:cs typeface="Questrial"/>
              <a:sym typeface="Questrial"/>
            </a:endParaRPr>
          </a:p>
          <a:p>
            <a:pPr indent="-317500" lvl="0" marL="457200" rtl="0">
              <a:lnSpc>
                <a:spcPct val="150000"/>
              </a:lnSpc>
              <a:spcBef>
                <a:spcPts val="0"/>
              </a:spcBef>
              <a:spcAft>
                <a:spcPts val="0"/>
              </a:spcAft>
              <a:buSzPts val="1400"/>
              <a:buFont typeface="Questrial"/>
              <a:buChar char="-"/>
            </a:pPr>
            <a:r>
              <a:rPr lang="en-US">
                <a:latin typeface="Questrial"/>
                <a:ea typeface="Questrial"/>
                <a:cs typeface="Questrial"/>
                <a:sym typeface="Questrial"/>
              </a:rPr>
              <a:t>Outputs the following data:</a:t>
            </a:r>
            <a:endParaRPr>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x - X coord of the face in the picture</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y - Y coord of the face in the picture</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width - Width of the face</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height - Height of the face</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positionX - X position relative to the document</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positionY - Y position relative to the document</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offsetX - X position relative to the offset parent</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offsetY - Y position relative to the offset parent</a:t>
            </a:r>
            <a:endParaRPr sz="1100">
              <a:solidFill>
                <a:srgbClr val="24292E"/>
              </a:solidFill>
              <a:latin typeface="Questrial"/>
              <a:ea typeface="Questrial"/>
              <a:cs typeface="Questrial"/>
              <a:sym typeface="Questrial"/>
            </a:endParaRPr>
          </a:p>
          <a:p>
            <a:pPr indent="-298450" lvl="1" marL="914400" rtl="0">
              <a:lnSpc>
                <a:spcPct val="115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scaleX - Ratio between original image width and displayed width</a:t>
            </a:r>
            <a:endParaRPr sz="1100">
              <a:solidFill>
                <a:srgbClr val="24292E"/>
              </a:solidFill>
              <a:latin typeface="Questrial"/>
              <a:ea typeface="Questrial"/>
              <a:cs typeface="Questrial"/>
              <a:sym typeface="Questrial"/>
            </a:endParaRPr>
          </a:p>
          <a:p>
            <a:pPr indent="-298450" lvl="1" marL="914400" rtl="0">
              <a:lnSpc>
                <a:spcPct val="150000"/>
              </a:lnSpc>
              <a:spcBef>
                <a:spcPts val="0"/>
              </a:spcBef>
              <a:spcAft>
                <a:spcPts val="0"/>
              </a:spcAft>
              <a:buClr>
                <a:srgbClr val="24292E"/>
              </a:buClr>
              <a:buSzPts val="1100"/>
              <a:buFont typeface="Questrial"/>
              <a:buChar char="-"/>
            </a:pPr>
            <a:r>
              <a:rPr lang="en-US" sz="1100">
                <a:solidFill>
                  <a:srgbClr val="24292E"/>
                </a:solidFill>
                <a:latin typeface="Questrial"/>
                <a:ea typeface="Questrial"/>
                <a:cs typeface="Questrial"/>
                <a:sym typeface="Questrial"/>
              </a:rPr>
              <a:t>scaleY - Ratio between original image height and displayed height</a:t>
            </a:r>
            <a:endParaRPr sz="1100">
              <a:solidFill>
                <a:srgbClr val="24292E"/>
              </a:solidFill>
              <a:latin typeface="Questrial"/>
              <a:ea typeface="Questrial"/>
              <a:cs typeface="Questrial"/>
              <a:sym typeface="Questrial"/>
            </a:endParaRPr>
          </a:p>
          <a:p>
            <a:pPr indent="-317500" lvl="0" marL="457200" rtl="0">
              <a:lnSpc>
                <a:spcPct val="150000"/>
              </a:lnSpc>
              <a:spcBef>
                <a:spcPts val="0"/>
              </a:spcBef>
              <a:spcAft>
                <a:spcPts val="0"/>
              </a:spcAft>
              <a:buClr>
                <a:schemeClr val="dk1"/>
              </a:buClr>
              <a:buSzPts val="1400"/>
              <a:buFont typeface="Questrial"/>
              <a:buChar char="-"/>
            </a:pPr>
            <a:r>
              <a:rPr lang="en-US">
                <a:solidFill>
                  <a:schemeClr val="dk1"/>
                </a:solidFill>
                <a:latin typeface="Questrial"/>
                <a:ea typeface="Questrial"/>
                <a:cs typeface="Questrial"/>
                <a:sym typeface="Questrial"/>
              </a:rPr>
              <a:t>“Face” portion of the image is cropped out and to be used for comparison</a:t>
            </a:r>
            <a:endParaRPr>
              <a:solidFill>
                <a:schemeClr val="dk1"/>
              </a:solidFill>
              <a:latin typeface="Questrial"/>
              <a:ea typeface="Questrial"/>
              <a:cs typeface="Questrial"/>
              <a:sym typeface="Questrial"/>
            </a:endParaRPr>
          </a:p>
          <a:p>
            <a:pPr indent="-317500" lvl="0" marL="457200" rtl="0">
              <a:lnSpc>
                <a:spcPct val="150000"/>
              </a:lnSpc>
              <a:spcBef>
                <a:spcPts val="0"/>
              </a:spcBef>
              <a:spcAft>
                <a:spcPts val="0"/>
              </a:spcAft>
              <a:buClr>
                <a:schemeClr val="dk1"/>
              </a:buClr>
              <a:buSzPts val="1400"/>
              <a:buFont typeface="Questrial"/>
              <a:buChar char="-"/>
            </a:pPr>
            <a:r>
              <a:rPr lang="en-US">
                <a:solidFill>
                  <a:schemeClr val="dk1"/>
                </a:solidFill>
                <a:latin typeface="Questrial"/>
                <a:ea typeface="Questrial"/>
                <a:cs typeface="Questrial"/>
                <a:sym typeface="Questrial"/>
              </a:rPr>
              <a:t>Compare image with the ID photo initially submitted during registration </a:t>
            </a:r>
            <a:endParaRPr>
              <a:solidFill>
                <a:srgbClr val="24292E"/>
              </a:solidFill>
              <a:latin typeface="Questrial"/>
              <a:ea typeface="Questrial"/>
              <a:cs typeface="Questrial"/>
              <a:sym typeface="Questrial"/>
            </a:endParaRPr>
          </a:p>
        </p:txBody>
      </p:sp>
      <p:pic>
        <p:nvPicPr>
          <p:cNvPr id="303" name="Google Shape;303;p31"/>
          <p:cNvPicPr preferRelativeResize="0"/>
          <p:nvPr/>
        </p:nvPicPr>
        <p:blipFill>
          <a:blip r:embed="rId3">
            <a:alphaModFix/>
          </a:blip>
          <a:stretch>
            <a:fillRect/>
          </a:stretch>
        </p:blipFill>
        <p:spPr>
          <a:xfrm>
            <a:off x="6150299" y="1869048"/>
            <a:ext cx="1062250" cy="15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2"/>
          <p:cNvSpPr txBox="1"/>
          <p:nvPr>
            <p:ph idx="1" type="body"/>
          </p:nvPr>
        </p:nvSpPr>
        <p:spPr>
          <a:xfrm>
            <a:off x="-158400" y="231828"/>
            <a:ext cx="9144000" cy="576000"/>
          </a:xfrm>
          <a:prstGeom prst="rect">
            <a:avLst/>
          </a:prstGeom>
        </p:spPr>
        <p:txBody>
          <a:bodyPr anchorCtr="0" anchor="ctr" bIns="45700" lIns="91425" spcFirstLastPara="1" rIns="91425" wrap="square" tIns="45700">
            <a:noAutofit/>
          </a:bodyPr>
          <a:lstStyle/>
          <a:p>
            <a:pPr indent="0" lvl="0" marL="0">
              <a:spcBef>
                <a:spcPts val="720"/>
              </a:spcBef>
              <a:spcAft>
                <a:spcPts val="0"/>
              </a:spcAft>
              <a:buNone/>
            </a:pPr>
            <a:r>
              <a:rPr lang="en-US"/>
              <a:t>Payment gateway</a:t>
            </a:r>
            <a:endParaRPr/>
          </a:p>
        </p:txBody>
      </p:sp>
      <p:sp>
        <p:nvSpPr>
          <p:cNvPr id="310" name="Google Shape;310;p32"/>
          <p:cNvSpPr txBox="1"/>
          <p:nvPr/>
        </p:nvSpPr>
        <p:spPr>
          <a:xfrm>
            <a:off x="1214700" y="944000"/>
            <a:ext cx="6397800" cy="299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latin typeface="Questrial"/>
                <a:ea typeface="Questrial"/>
                <a:cs typeface="Questrial"/>
                <a:sym typeface="Questrial"/>
              </a:rPr>
              <a:t>Payment gateway: Paypal</a:t>
            </a:r>
            <a:endParaRPr>
              <a:latin typeface="Questrial"/>
              <a:ea typeface="Questrial"/>
              <a:cs typeface="Questrial"/>
              <a:sym typeface="Questrial"/>
            </a:endParaRPr>
          </a:p>
          <a:p>
            <a:pPr indent="0" lvl="0" marL="0">
              <a:spcBef>
                <a:spcPts val="0"/>
              </a:spcBef>
              <a:spcAft>
                <a:spcPts val="0"/>
              </a:spcAft>
              <a:buNone/>
            </a:pPr>
            <a:r>
              <a:t/>
            </a:r>
            <a:endParaRPr>
              <a:latin typeface="Questrial"/>
              <a:ea typeface="Questrial"/>
              <a:cs typeface="Questrial"/>
              <a:sym typeface="Questrial"/>
            </a:endParaRPr>
          </a:p>
          <a:p>
            <a:pPr indent="0" lvl="0" marL="0">
              <a:spcBef>
                <a:spcPts val="0"/>
              </a:spcBef>
              <a:spcAft>
                <a:spcPts val="0"/>
              </a:spcAft>
              <a:buNone/>
            </a:pPr>
            <a:r>
              <a:rPr lang="en-US">
                <a:latin typeface="Questrial"/>
                <a:ea typeface="Questrial"/>
                <a:cs typeface="Questrial"/>
                <a:sym typeface="Questrial"/>
              </a:rPr>
              <a:t>What is it: A software platform for handling online payments on a regular basis.</a:t>
            </a:r>
            <a:endParaRPr>
              <a:latin typeface="Questrial"/>
              <a:ea typeface="Questrial"/>
              <a:cs typeface="Questrial"/>
              <a:sym typeface="Questrial"/>
            </a:endParaRPr>
          </a:p>
          <a:p>
            <a:pPr indent="0" lvl="0" marL="0">
              <a:spcBef>
                <a:spcPts val="0"/>
              </a:spcBef>
              <a:spcAft>
                <a:spcPts val="0"/>
              </a:spcAft>
              <a:buNone/>
            </a:pPr>
            <a:r>
              <a:t/>
            </a:r>
            <a:endParaRPr>
              <a:latin typeface="Questrial"/>
              <a:ea typeface="Questrial"/>
              <a:cs typeface="Questrial"/>
              <a:sym typeface="Questrial"/>
            </a:endParaRPr>
          </a:p>
          <a:p>
            <a:pPr indent="0" lvl="0" marL="0">
              <a:spcBef>
                <a:spcPts val="0"/>
              </a:spcBef>
              <a:spcAft>
                <a:spcPts val="0"/>
              </a:spcAft>
              <a:buNone/>
            </a:pPr>
            <a:r>
              <a:rPr lang="en-US">
                <a:latin typeface="Questrial"/>
                <a:ea typeface="Questrial"/>
                <a:cs typeface="Questrial"/>
                <a:sym typeface="Questrial"/>
              </a:rPr>
              <a:t>Functions for the application: </a:t>
            </a:r>
            <a:endParaRPr>
              <a:latin typeface="Questrial"/>
              <a:ea typeface="Questrial"/>
              <a:cs typeface="Questrial"/>
              <a:sym typeface="Questrial"/>
            </a:endParaRPr>
          </a:p>
          <a:p>
            <a:pPr indent="-317500" lvl="0" marL="457200">
              <a:spcBef>
                <a:spcPts val="0"/>
              </a:spcBef>
              <a:spcAft>
                <a:spcPts val="0"/>
              </a:spcAft>
              <a:buSzPts val="1400"/>
              <a:buFont typeface="Questrial"/>
              <a:buChar char="-"/>
            </a:pPr>
            <a:r>
              <a:rPr lang="en-US">
                <a:latin typeface="Questrial"/>
                <a:ea typeface="Questrial"/>
                <a:cs typeface="Questrial"/>
                <a:sym typeface="Questrial"/>
              </a:rPr>
              <a:t>Create charges</a:t>
            </a:r>
            <a:endParaRPr>
              <a:latin typeface="Questrial"/>
              <a:ea typeface="Questrial"/>
              <a:cs typeface="Questrial"/>
              <a:sym typeface="Questrial"/>
            </a:endParaRPr>
          </a:p>
          <a:p>
            <a:pPr indent="-317500" lvl="0" marL="457200" rtl="0">
              <a:spcBef>
                <a:spcPts val="0"/>
              </a:spcBef>
              <a:spcAft>
                <a:spcPts val="0"/>
              </a:spcAft>
              <a:buSzPts val="1400"/>
              <a:buFont typeface="Questrial"/>
              <a:buChar char="-"/>
            </a:pPr>
            <a:r>
              <a:rPr lang="en-US">
                <a:latin typeface="Questrial"/>
                <a:ea typeface="Questrial"/>
                <a:cs typeface="Questrial"/>
                <a:sym typeface="Questrial"/>
              </a:rPr>
              <a:t>Accept card payments</a:t>
            </a:r>
            <a:endParaRPr>
              <a:latin typeface="Questrial"/>
              <a:ea typeface="Questrial"/>
              <a:cs typeface="Questrial"/>
              <a:sym typeface="Questrial"/>
            </a:endParaRPr>
          </a:p>
          <a:p>
            <a:pPr indent="-317500" lvl="0" marL="457200" rtl="0">
              <a:spcBef>
                <a:spcPts val="0"/>
              </a:spcBef>
              <a:spcAft>
                <a:spcPts val="0"/>
              </a:spcAft>
              <a:buSzPts val="1400"/>
              <a:buFont typeface="Questrial"/>
              <a:buChar char="-"/>
            </a:pPr>
            <a:r>
              <a:rPr lang="en-US">
                <a:latin typeface="Questrial"/>
                <a:ea typeface="Questrial"/>
                <a:cs typeface="Questrial"/>
                <a:sym typeface="Questrial"/>
              </a:rPr>
              <a:t>Identify failed/declined/cancelled payments</a:t>
            </a:r>
            <a:endParaRPr>
              <a:latin typeface="Questrial"/>
              <a:ea typeface="Questrial"/>
              <a:cs typeface="Questrial"/>
              <a:sym typeface="Questrial"/>
            </a:endParaRPr>
          </a:p>
          <a:p>
            <a:pPr indent="-317500" lvl="0" marL="457200" rtl="0">
              <a:spcBef>
                <a:spcPts val="0"/>
              </a:spcBef>
              <a:spcAft>
                <a:spcPts val="0"/>
              </a:spcAft>
              <a:buSzPts val="1400"/>
              <a:buFont typeface="Questrial"/>
              <a:buChar char="-"/>
            </a:pPr>
            <a:r>
              <a:rPr lang="en-US">
                <a:latin typeface="Questrial"/>
                <a:ea typeface="Questrial"/>
                <a:cs typeface="Questrial"/>
                <a:sym typeface="Questrial"/>
              </a:rPr>
              <a:t>View Receipts of transactions</a:t>
            </a:r>
            <a:endParaRPr>
              <a:latin typeface="Questrial"/>
              <a:ea typeface="Questrial"/>
              <a:cs typeface="Questrial"/>
              <a:sym typeface="Questrial"/>
            </a:endParaRPr>
          </a:p>
          <a:p>
            <a:pPr indent="0" lvl="0" marL="0">
              <a:spcBef>
                <a:spcPts val="0"/>
              </a:spcBef>
              <a:spcAft>
                <a:spcPts val="0"/>
              </a:spcAft>
              <a:buNone/>
            </a:pPr>
            <a:r>
              <a:t/>
            </a:r>
            <a:endParaRPr>
              <a:latin typeface="Questrial"/>
              <a:ea typeface="Questrial"/>
              <a:cs typeface="Questrial"/>
              <a:sym typeface="Questrial"/>
            </a:endParaRPr>
          </a:p>
          <a:p>
            <a:pPr indent="0" lvl="0" marL="0">
              <a:spcBef>
                <a:spcPts val="0"/>
              </a:spcBef>
              <a:spcAft>
                <a:spcPts val="0"/>
              </a:spcAft>
              <a:buNone/>
            </a:pPr>
            <a:r>
              <a:rPr lang="en-US">
                <a:latin typeface="Questrial"/>
                <a:ea typeface="Questrial"/>
                <a:cs typeface="Questrial"/>
                <a:sym typeface="Questrial"/>
              </a:rPr>
              <a:t>Payment rate:</a:t>
            </a:r>
            <a:endParaRPr>
              <a:latin typeface="Questrial"/>
              <a:ea typeface="Questrial"/>
              <a:cs typeface="Questrial"/>
              <a:sym typeface="Questrial"/>
            </a:endParaRPr>
          </a:p>
          <a:p>
            <a:pPr indent="0" lvl="0" marL="0" rtl="0">
              <a:spcBef>
                <a:spcPts val="0"/>
              </a:spcBef>
              <a:spcAft>
                <a:spcPts val="0"/>
              </a:spcAft>
              <a:buNone/>
            </a:pPr>
            <a:r>
              <a:rPr lang="en-US">
                <a:latin typeface="Questrial"/>
                <a:ea typeface="Questrial"/>
                <a:cs typeface="Questrial"/>
                <a:sym typeface="Questrial"/>
              </a:rPr>
              <a:t>$40 (USD) → Adults (Male and Female)</a:t>
            </a:r>
            <a:endParaRPr>
              <a:latin typeface="Questrial"/>
              <a:ea typeface="Questrial"/>
              <a:cs typeface="Questrial"/>
              <a:sym typeface="Questrial"/>
            </a:endParaRPr>
          </a:p>
          <a:p>
            <a:pPr indent="0" lvl="0" marL="0">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$30 (USD) → Children</a:t>
            </a:r>
            <a:endParaRPr>
              <a:solidFill>
                <a:schemeClr val="dk1"/>
              </a:solidFill>
              <a:latin typeface="Questrial"/>
              <a:ea typeface="Questrial"/>
              <a:cs typeface="Questrial"/>
              <a:sym typeface="Questrial"/>
            </a:endParaRPr>
          </a:p>
          <a:p>
            <a:pPr indent="0" lvl="0" marL="0" rtl="0">
              <a:spcBef>
                <a:spcPts val="0"/>
              </a:spcBef>
              <a:spcAft>
                <a:spcPts val="0"/>
              </a:spcAft>
              <a:buClr>
                <a:schemeClr val="dk1"/>
              </a:buClr>
              <a:buSzPts val="1100"/>
              <a:buFont typeface="Arial"/>
              <a:buNone/>
            </a:pPr>
            <a:r>
              <a:t/>
            </a:r>
            <a:endParaRPr>
              <a:solidFill>
                <a:schemeClr val="dk1"/>
              </a:solidFill>
              <a:latin typeface="Questrial"/>
              <a:ea typeface="Questrial"/>
              <a:cs typeface="Questrial"/>
              <a:sym typeface="Questrial"/>
            </a:endParaRPr>
          </a:p>
          <a:p>
            <a:pPr indent="0" lvl="0" marL="0">
              <a:spcBef>
                <a:spcPts val="0"/>
              </a:spcBef>
              <a:spcAft>
                <a:spcPts val="0"/>
              </a:spcAft>
              <a:buNone/>
            </a:pPr>
            <a:r>
              <a:rPr lang="en-US">
                <a:latin typeface="Questrial"/>
                <a:ea typeface="Questrial"/>
                <a:cs typeface="Questrial"/>
                <a:sym typeface="Questrial"/>
              </a:rPr>
              <a:t>Why use paypal:</a:t>
            </a:r>
            <a:endParaRPr>
              <a:latin typeface="Questrial"/>
              <a:ea typeface="Questrial"/>
              <a:cs typeface="Questrial"/>
              <a:sym typeface="Questrial"/>
            </a:endParaRPr>
          </a:p>
          <a:p>
            <a:pPr indent="-317500" lvl="0" marL="457200" rtl="0">
              <a:spcBef>
                <a:spcPts val="0"/>
              </a:spcBef>
              <a:spcAft>
                <a:spcPts val="0"/>
              </a:spcAft>
              <a:buSzPts val="1400"/>
              <a:buFont typeface="Questrial"/>
              <a:buAutoNum type="arabicPeriod"/>
            </a:pPr>
            <a:r>
              <a:rPr lang="en-US">
                <a:latin typeface="Questrial"/>
                <a:ea typeface="Questrial"/>
                <a:cs typeface="Questrial"/>
                <a:sym typeface="Questrial"/>
              </a:rPr>
              <a:t>Very widely known payment gateway</a:t>
            </a:r>
            <a:endParaRPr>
              <a:latin typeface="Questrial"/>
              <a:ea typeface="Questrial"/>
              <a:cs typeface="Questrial"/>
              <a:sym typeface="Questrial"/>
            </a:endParaRPr>
          </a:p>
          <a:p>
            <a:pPr indent="-317500" lvl="0" marL="457200" rtl="0">
              <a:spcBef>
                <a:spcPts val="0"/>
              </a:spcBef>
              <a:spcAft>
                <a:spcPts val="0"/>
              </a:spcAft>
              <a:buSzPts val="1400"/>
              <a:buFont typeface="Questrial"/>
              <a:buAutoNum type="arabicPeriod"/>
            </a:pPr>
            <a:r>
              <a:rPr lang="en-US">
                <a:latin typeface="Questrial"/>
                <a:ea typeface="Questrial"/>
                <a:cs typeface="Questrial"/>
                <a:sym typeface="Questrial"/>
              </a:rPr>
              <a:t>Very fast online transaction </a:t>
            </a:r>
            <a:endParaRPr>
              <a:latin typeface="Questrial"/>
              <a:ea typeface="Questrial"/>
              <a:cs typeface="Questrial"/>
              <a:sym typeface="Questrial"/>
            </a:endParaRPr>
          </a:p>
          <a:p>
            <a:pPr indent="0" lvl="0" marL="457200" rtl="0">
              <a:spcBef>
                <a:spcPts val="0"/>
              </a:spcBef>
              <a:spcAft>
                <a:spcPts val="0"/>
              </a:spcAft>
              <a:buNone/>
            </a:pPr>
            <a:r>
              <a:t/>
            </a:r>
            <a:endParaRPr>
              <a:latin typeface="Questrial"/>
              <a:ea typeface="Questrial"/>
              <a:cs typeface="Questrial"/>
              <a:sym typeface="Questrial"/>
            </a:endParaRPr>
          </a:p>
          <a:p>
            <a:pPr indent="0" lvl="0" marL="0" rtl="0">
              <a:spcBef>
                <a:spcPts val="0"/>
              </a:spcBef>
              <a:spcAft>
                <a:spcPts val="0"/>
              </a:spcAft>
              <a:buNone/>
            </a:pPr>
            <a:r>
              <a:rPr lang="en-US">
                <a:solidFill>
                  <a:schemeClr val="dk1"/>
                </a:solidFill>
                <a:latin typeface="Questrial"/>
                <a:ea typeface="Questrial"/>
                <a:cs typeface="Questrial"/>
                <a:sym typeface="Questrial"/>
              </a:rPr>
              <a:t>Side Note: Database will not store credit card information</a:t>
            </a:r>
            <a:endParaRPr>
              <a:latin typeface="Questrial"/>
              <a:ea typeface="Questrial"/>
              <a:cs typeface="Questrial"/>
              <a:sym typeface="Questrial"/>
            </a:endParaRPr>
          </a:p>
        </p:txBody>
      </p:sp>
      <p:pic>
        <p:nvPicPr>
          <p:cNvPr descr="Image result for paypal" id="311" name="Google Shape;311;p32"/>
          <p:cNvPicPr preferRelativeResize="0"/>
          <p:nvPr/>
        </p:nvPicPr>
        <p:blipFill>
          <a:blip r:embed="rId3">
            <a:alphaModFix/>
          </a:blip>
          <a:stretch>
            <a:fillRect/>
          </a:stretch>
        </p:blipFill>
        <p:spPr>
          <a:xfrm>
            <a:off x="6503977" y="231825"/>
            <a:ext cx="1833624" cy="71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3"/>
          <p:cNvSpPr txBox="1"/>
          <p:nvPr>
            <p:ph idx="1" type="body"/>
          </p:nvPr>
        </p:nvSpPr>
        <p:spPr>
          <a:xfrm>
            <a:off x="-43764" y="123553"/>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Task Allocation and Progress</a:t>
            </a:r>
            <a:endParaRPr b="0" i="0" sz="3600" u="none" cap="none" strike="noStrike">
              <a:solidFill>
                <a:srgbClr val="3F3F3F"/>
              </a:solidFill>
              <a:latin typeface="Arial"/>
              <a:ea typeface="Arial"/>
              <a:cs typeface="Arial"/>
              <a:sym typeface="Arial"/>
            </a:endParaRPr>
          </a:p>
        </p:txBody>
      </p:sp>
      <p:sp>
        <p:nvSpPr>
          <p:cNvPr id="317" name="Google Shape;317;p33"/>
          <p:cNvSpPr txBox="1"/>
          <p:nvPr>
            <p:ph idx="2" type="body"/>
          </p:nvPr>
        </p:nvSpPr>
        <p:spPr>
          <a:xfrm>
            <a:off x="0" y="57889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Nur Atikah</a:t>
            </a:r>
            <a:endParaRPr/>
          </a:p>
        </p:txBody>
      </p:sp>
      <p:graphicFrame>
        <p:nvGraphicFramePr>
          <p:cNvPr id="318" name="Google Shape;318;p33"/>
          <p:cNvGraphicFramePr/>
          <p:nvPr/>
        </p:nvGraphicFramePr>
        <p:xfrm>
          <a:off x="523875" y="831863"/>
          <a:ext cx="3000000" cy="3000000"/>
        </p:xfrm>
        <a:graphic>
          <a:graphicData uri="http://schemas.openxmlformats.org/drawingml/2006/table">
            <a:tbl>
              <a:tblPr>
                <a:noFill/>
                <a:tableStyleId>{7F84ABB1-0A2A-41B9-8530-79DB3054D48E}</a:tableStyleId>
              </a:tblPr>
              <a:tblGrid>
                <a:gridCol w="2039375"/>
                <a:gridCol w="1313900"/>
                <a:gridCol w="1507350"/>
                <a:gridCol w="3296900"/>
              </a:tblGrid>
              <a:tr h="294225">
                <a:tc>
                  <a:txBody>
                    <a:bodyPr>
                      <a:noAutofit/>
                    </a:bodyPr>
                    <a:lstStyle/>
                    <a:p>
                      <a:pPr indent="0" lvl="0" marL="0" rtl="0" algn="ctr">
                        <a:lnSpc>
                          <a:spcPct val="115000"/>
                        </a:lnSpc>
                        <a:spcBef>
                          <a:spcPts val="0"/>
                        </a:spcBef>
                        <a:spcAft>
                          <a:spcPts val="0"/>
                        </a:spcAft>
                        <a:buNone/>
                      </a:pPr>
                      <a:r>
                        <a:rPr b="1" lang="en-US" sz="900"/>
                        <a:t> 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gridSpan="2">
                  <a:txBody>
                    <a:bodyPr>
                      <a:noAutofit/>
                    </a:bodyPr>
                    <a:lstStyle/>
                    <a:p>
                      <a:pPr indent="0" lvl="0" marL="0" rtl="0" algn="ctr">
                        <a:lnSpc>
                          <a:spcPct val="115000"/>
                        </a:lnSpc>
                        <a:spcBef>
                          <a:spcPts val="0"/>
                        </a:spcBef>
                        <a:spcAft>
                          <a:spcPts val="0"/>
                        </a:spcAft>
                        <a:buNone/>
                      </a:pPr>
                      <a:r>
                        <a:rPr b="1" lang="en-US" sz="900"/>
                        <a:t>Progress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hMerge="1"/>
                <a:tc>
                  <a:txBody>
                    <a:bodyPr>
                      <a:noAutofit/>
                    </a:bodyPr>
                    <a:lstStyle/>
                    <a:p>
                      <a:pPr indent="0" lvl="0" marL="0" rtl="0" algn="ctr">
                        <a:lnSpc>
                          <a:spcPct val="115000"/>
                        </a:lnSpc>
                        <a:spcBef>
                          <a:spcPts val="0"/>
                        </a:spcBef>
                        <a:spcAft>
                          <a:spcPts val="0"/>
                        </a:spcAft>
                        <a:buNone/>
                      </a:pPr>
                      <a:r>
                        <a:rPr b="1" lang="en-US" sz="900"/>
                        <a:t>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Project Planning</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90%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Create new user</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Use Case Diagram</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70%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Chat Messages</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Functional Requirement</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Send Email</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Entity Relationship Diagram</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95%</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70%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Manage Review</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332800">
                <a:tc>
                  <a:txBody>
                    <a:bodyPr>
                      <a:noAutofit/>
                    </a:bodyPr>
                    <a:lstStyle/>
                    <a:p>
                      <a:pPr indent="0" lvl="0" marL="0" rtl="0">
                        <a:lnSpc>
                          <a:spcPct val="115000"/>
                        </a:lnSpc>
                        <a:spcBef>
                          <a:spcPts val="0"/>
                        </a:spcBef>
                        <a:spcAft>
                          <a:spcPts val="0"/>
                        </a:spcAft>
                        <a:buNone/>
                      </a:pPr>
                      <a:r>
                        <a:rPr lang="en-US" sz="900"/>
                        <a:t>Prototype</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Manage Mailing List</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Database Management</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90%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Mailing List</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100000">
                <a:tc>
                  <a:txBody>
                    <a:bodyPr>
                      <a:noAutofit/>
                    </a:bodyPr>
                    <a:lstStyle/>
                    <a:p>
                      <a:pPr indent="-285750" lvl="0" marL="457200" rtl="0">
                        <a:lnSpc>
                          <a:spcPct val="115000"/>
                        </a:lnSpc>
                        <a:spcBef>
                          <a:spcPts val="0"/>
                        </a:spcBef>
                        <a:spcAft>
                          <a:spcPts val="0"/>
                        </a:spcAft>
                        <a:buSzPts val="900"/>
                        <a:buChar char="●"/>
                      </a:pPr>
                      <a:r>
                        <a:rPr lang="en-US" sz="900"/>
                        <a:t>Running on cloud</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alpha val="0"/>
                        </a:srgbClr>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Integration</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285750" lvl="0" marL="457200" rtl="0">
                        <a:lnSpc>
                          <a:spcPct val="115000"/>
                        </a:lnSpc>
                        <a:spcBef>
                          <a:spcPts val="0"/>
                        </a:spcBef>
                        <a:spcAft>
                          <a:spcPts val="0"/>
                        </a:spcAft>
                        <a:buSzPts val="900"/>
                        <a:buChar char="●"/>
                      </a:pPr>
                      <a:r>
                        <a:rPr lang="en-US" sz="900"/>
                        <a:t>Running on application</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Testing</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Website - User Login</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b="1" sz="900">
                        <a:solidFill>
                          <a:srgbClr val="434343"/>
                        </a:solidFill>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100%</a:t>
                      </a:r>
                      <a:endParaRPr b="1" sz="900">
                        <a:solidFill>
                          <a:srgbClr val="434343"/>
                        </a:solidFill>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Report </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Website - Home Page (About us, Contact us, How it works, host T&amp;C)</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solidFill>
                            <a:srgbClr val="434343"/>
                          </a:solidFill>
                        </a:rPr>
                        <a:t> 80%</a:t>
                      </a:r>
                      <a:endParaRPr b="1" sz="900">
                        <a:solidFill>
                          <a:srgbClr val="434343"/>
                        </a:solidFill>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4"/>
          <p:cNvSpPr txBox="1"/>
          <p:nvPr>
            <p:ph idx="1" type="body"/>
          </p:nvPr>
        </p:nvSpPr>
        <p:spPr>
          <a:xfrm>
            <a:off x="-43764" y="123553"/>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Task Allocation and Progress</a:t>
            </a:r>
            <a:endParaRPr b="0" i="0" sz="3600" u="none" cap="none" strike="noStrike">
              <a:solidFill>
                <a:srgbClr val="3F3F3F"/>
              </a:solidFill>
              <a:latin typeface="Arial"/>
              <a:ea typeface="Arial"/>
              <a:cs typeface="Arial"/>
              <a:sym typeface="Arial"/>
            </a:endParaRPr>
          </a:p>
        </p:txBody>
      </p:sp>
      <p:sp>
        <p:nvSpPr>
          <p:cNvPr id="324" name="Google Shape;324;p34"/>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Nazreen</a:t>
            </a:r>
            <a:endParaRPr/>
          </a:p>
        </p:txBody>
      </p:sp>
      <p:graphicFrame>
        <p:nvGraphicFramePr>
          <p:cNvPr id="325" name="Google Shape;325;p34"/>
          <p:cNvGraphicFramePr/>
          <p:nvPr/>
        </p:nvGraphicFramePr>
        <p:xfrm>
          <a:off x="952500" y="1105850"/>
          <a:ext cx="3000000" cy="3000000"/>
        </p:xfrm>
        <a:graphic>
          <a:graphicData uri="http://schemas.openxmlformats.org/drawingml/2006/table">
            <a:tbl>
              <a:tblPr>
                <a:noFill/>
                <a:tableStyleId>{7F84ABB1-0A2A-41B9-8530-79DB3054D48E}</a:tableStyleId>
              </a:tblPr>
              <a:tblGrid>
                <a:gridCol w="1929050"/>
                <a:gridCol w="1242825"/>
                <a:gridCol w="1425800"/>
                <a:gridCol w="3118525"/>
              </a:tblGrid>
              <a:tr h="294225">
                <a:tc>
                  <a:txBody>
                    <a:bodyPr>
                      <a:noAutofit/>
                    </a:bodyPr>
                    <a:lstStyle/>
                    <a:p>
                      <a:pPr indent="0" lvl="0" marL="0" rtl="0" algn="ctr">
                        <a:lnSpc>
                          <a:spcPct val="115000"/>
                        </a:lnSpc>
                        <a:spcBef>
                          <a:spcPts val="0"/>
                        </a:spcBef>
                        <a:spcAft>
                          <a:spcPts val="0"/>
                        </a:spcAft>
                        <a:buNone/>
                      </a:pPr>
                      <a:r>
                        <a:rPr b="1" lang="en-US" sz="900"/>
                        <a:t> 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gridSpan="2">
                  <a:txBody>
                    <a:bodyPr>
                      <a:noAutofit/>
                    </a:bodyPr>
                    <a:lstStyle/>
                    <a:p>
                      <a:pPr indent="0" lvl="0" marL="0" rtl="0" algn="ctr">
                        <a:lnSpc>
                          <a:spcPct val="115000"/>
                        </a:lnSpc>
                        <a:spcBef>
                          <a:spcPts val="0"/>
                        </a:spcBef>
                        <a:spcAft>
                          <a:spcPts val="0"/>
                        </a:spcAft>
                        <a:buNone/>
                      </a:pPr>
                      <a:r>
                        <a:rPr b="1" lang="en-US" sz="900"/>
                        <a:t>Progress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hMerge="1"/>
                <a:tc>
                  <a:txBody>
                    <a:bodyPr>
                      <a:noAutofit/>
                    </a:bodyPr>
                    <a:lstStyle/>
                    <a:p>
                      <a:pPr indent="0" lvl="0" marL="0" rtl="0" algn="ctr">
                        <a:lnSpc>
                          <a:spcPct val="115000"/>
                        </a:lnSpc>
                        <a:spcBef>
                          <a:spcPts val="0"/>
                        </a:spcBef>
                        <a:spcAft>
                          <a:spcPts val="0"/>
                        </a:spcAft>
                        <a:buNone/>
                      </a:pPr>
                      <a:r>
                        <a:rPr b="1" lang="en-US" sz="900"/>
                        <a:t>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Entity Relationship Diagram</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US" sz="900"/>
                        <a:t>Website - View Booking Details</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Prototype</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900"/>
                        <a:t>Website - Terms and Condition </a:t>
                      </a:r>
                      <a:endParaRPr sz="900"/>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Website - View &amp; Accept Offer</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80%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900"/>
                        <a:t>IOT</a:t>
                      </a:r>
                      <a:endParaRPr sz="900"/>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t>Website - View Review</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95%</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rowSpan="2">
                  <a:txBody>
                    <a:bodyPr>
                      <a:noAutofit/>
                    </a:bodyPr>
                    <a:lstStyle/>
                    <a:p>
                      <a:pPr indent="-285750" lvl="0" marL="457200" rtl="0">
                        <a:spcBef>
                          <a:spcPts val="0"/>
                        </a:spcBef>
                        <a:spcAft>
                          <a:spcPts val="0"/>
                        </a:spcAft>
                        <a:buSzPts val="900"/>
                        <a:buChar char="●"/>
                      </a:pPr>
                      <a:r>
                        <a:rPr lang="en-US" sz="900"/>
                        <a:t>Capturing of image</a:t>
                      </a:r>
                      <a:endParaRPr sz="900"/>
                    </a:p>
                    <a:p>
                      <a:pPr indent="0" lvl="0" marL="0" rtl="0">
                        <a:spcBef>
                          <a:spcPts val="0"/>
                        </a:spcBef>
                        <a:spcAft>
                          <a:spcPts val="0"/>
                        </a:spcAft>
                        <a:buNone/>
                      </a:pPr>
                      <a:r>
                        <a:t/>
                      </a:r>
                      <a:endParaRPr sz="900"/>
                    </a:p>
                    <a:p>
                      <a:pPr indent="-285750" lvl="0" marL="457200" rtl="0">
                        <a:spcBef>
                          <a:spcPts val="0"/>
                        </a:spcBef>
                        <a:spcAft>
                          <a:spcPts val="0"/>
                        </a:spcAft>
                        <a:buSzPts val="900"/>
                        <a:buChar char="●"/>
                      </a:pPr>
                      <a:r>
                        <a:rPr lang="en-US" sz="900"/>
                        <a:t>Uploading image to cloud </a:t>
                      </a:r>
                      <a:endParaRPr sz="900"/>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rowSpan="2">
                  <a:txBody>
                    <a:bodyPr>
                      <a:noAutofit/>
                    </a:bodyPr>
                    <a:lstStyle/>
                    <a:p>
                      <a:pPr indent="-285750" lvl="0" marL="457200" rtl="0">
                        <a:lnSpc>
                          <a:spcPct val="115000"/>
                        </a:lnSpc>
                        <a:spcBef>
                          <a:spcPts val="0"/>
                        </a:spcBef>
                        <a:spcAft>
                          <a:spcPts val="0"/>
                        </a:spcAft>
                        <a:buSzPts val="900"/>
                        <a:buChar char="●"/>
                      </a:pPr>
                      <a:r>
                        <a:rPr lang="en-US" sz="900"/>
                        <a:t>Host</a:t>
                      </a:r>
                      <a:endParaRPr sz="900"/>
                    </a:p>
                    <a:p>
                      <a:pPr indent="0" lvl="0" marL="0" rtl="0">
                        <a:lnSpc>
                          <a:spcPct val="115000"/>
                        </a:lnSpc>
                        <a:spcBef>
                          <a:spcPts val="0"/>
                        </a:spcBef>
                        <a:spcAft>
                          <a:spcPts val="0"/>
                        </a:spcAft>
                        <a:buNone/>
                      </a:pPr>
                      <a:r>
                        <a:t/>
                      </a:r>
                      <a:endParaRPr sz="900"/>
                    </a:p>
                    <a:p>
                      <a:pPr indent="-285750" lvl="0" marL="457200" rtl="0">
                        <a:lnSpc>
                          <a:spcPct val="115000"/>
                        </a:lnSpc>
                        <a:spcBef>
                          <a:spcPts val="0"/>
                        </a:spcBef>
                        <a:spcAft>
                          <a:spcPts val="0"/>
                        </a:spcAft>
                        <a:buSzPts val="900"/>
                        <a:buChar char="●"/>
                      </a:pPr>
                      <a:r>
                        <a:rPr lang="en-US" sz="900"/>
                        <a:t>Tourist</a:t>
                      </a:r>
                      <a:r>
                        <a:rPr lang="en-US" sz="900"/>
                        <a:t> </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90%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65%</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vMerge="1"/>
              </a:tr>
              <a:tr h="294225">
                <a:tc vMerge="1"/>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60%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Integration</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D9D9D9"/>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solidFill>
                            <a:schemeClr val="dk1"/>
                          </a:solidFill>
                        </a:rPr>
                        <a:t>Website - Submit Review</a:t>
                      </a:r>
                      <a:endParaRPr sz="900"/>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95%</a:t>
                      </a:r>
                      <a:r>
                        <a:rPr b="1" lang="en-US" sz="900"/>
                        <a:t> </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Testing</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294225">
                <a:tc rowSpan="2">
                  <a:txBody>
                    <a:bodyPr>
                      <a:noAutofit/>
                    </a:bodyPr>
                    <a:lstStyle/>
                    <a:p>
                      <a:pPr indent="-285750" lvl="0" marL="457200" rtl="0">
                        <a:spcBef>
                          <a:spcPts val="0"/>
                        </a:spcBef>
                        <a:spcAft>
                          <a:spcPts val="0"/>
                        </a:spcAft>
                        <a:buSzPts val="900"/>
                        <a:buChar char="●"/>
                      </a:pPr>
                      <a:r>
                        <a:rPr lang="en-US" sz="900"/>
                        <a:t>Host</a:t>
                      </a:r>
                      <a:endParaRPr sz="900"/>
                    </a:p>
                    <a:p>
                      <a:pPr indent="0" lvl="0" marL="0" rtl="0">
                        <a:spcBef>
                          <a:spcPts val="0"/>
                        </a:spcBef>
                        <a:spcAft>
                          <a:spcPts val="0"/>
                        </a:spcAft>
                        <a:buNone/>
                      </a:pPr>
                      <a:r>
                        <a:t/>
                      </a:r>
                      <a:endParaRPr sz="900"/>
                    </a:p>
                    <a:p>
                      <a:pPr indent="0" lvl="0" marL="0" rtl="0">
                        <a:spcBef>
                          <a:spcPts val="0"/>
                        </a:spcBef>
                        <a:spcAft>
                          <a:spcPts val="0"/>
                        </a:spcAft>
                        <a:buNone/>
                      </a:pPr>
                      <a:r>
                        <a:t/>
                      </a:r>
                      <a:endParaRPr sz="900"/>
                    </a:p>
                    <a:p>
                      <a:pPr indent="-285750" lvl="0" marL="457200" rtl="0">
                        <a:spcBef>
                          <a:spcPts val="0"/>
                        </a:spcBef>
                        <a:spcAft>
                          <a:spcPts val="0"/>
                        </a:spcAft>
                        <a:buSzPts val="900"/>
                        <a:buChar char="●"/>
                      </a:pPr>
                      <a:r>
                        <a:rPr lang="en-US" sz="900"/>
                        <a:t>Tourist</a:t>
                      </a:r>
                      <a:r>
                        <a:rPr lang="en-US" sz="900"/>
                        <a:t> </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90%</a:t>
                      </a:r>
                      <a:r>
                        <a:rPr b="1" lang="en-US" sz="900"/>
                        <a:t> </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Report </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vMerge="1"/>
                <a:tc>
                  <a:txBody>
                    <a:bodyPr>
                      <a:noAutofit/>
                    </a:bodyPr>
                    <a:lstStyle/>
                    <a:p>
                      <a:pPr indent="0" lvl="0" marL="0" rtl="0" algn="ctr">
                        <a:lnSpc>
                          <a:spcPct val="115000"/>
                        </a:lnSpc>
                        <a:spcBef>
                          <a:spcPts val="0"/>
                        </a:spcBef>
                        <a:spcAft>
                          <a:spcPts val="0"/>
                        </a:spcAft>
                        <a:buNone/>
                      </a:pPr>
                      <a:r>
                        <a:rPr b="1" lang="en-US" sz="900"/>
                        <a:t>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idx="1" type="body"/>
          </p:nvPr>
        </p:nvSpPr>
        <p:spPr>
          <a:xfrm>
            <a:off x="-43764" y="123553"/>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Task Allocation and Progress</a:t>
            </a:r>
            <a:endParaRPr b="0" i="0" sz="3600" u="none" cap="none" strike="noStrike">
              <a:solidFill>
                <a:srgbClr val="3F3F3F"/>
              </a:solidFill>
              <a:latin typeface="Arial"/>
              <a:ea typeface="Arial"/>
              <a:cs typeface="Arial"/>
              <a:sym typeface="Arial"/>
            </a:endParaRPr>
          </a:p>
        </p:txBody>
      </p:sp>
      <p:sp>
        <p:nvSpPr>
          <p:cNvPr id="331" name="Google Shape;331;p35"/>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Syakir Mikhail</a:t>
            </a:r>
            <a:endParaRPr/>
          </a:p>
        </p:txBody>
      </p:sp>
      <p:graphicFrame>
        <p:nvGraphicFramePr>
          <p:cNvPr id="332" name="Google Shape;332;p35"/>
          <p:cNvGraphicFramePr/>
          <p:nvPr/>
        </p:nvGraphicFramePr>
        <p:xfrm>
          <a:off x="875900" y="1105850"/>
          <a:ext cx="3000000" cy="3000000"/>
        </p:xfrm>
        <a:graphic>
          <a:graphicData uri="http://schemas.openxmlformats.org/drawingml/2006/table">
            <a:tbl>
              <a:tblPr>
                <a:noFill/>
                <a:tableStyleId>{7F84ABB1-0A2A-41B9-8530-79DB3054D48E}</a:tableStyleId>
              </a:tblPr>
              <a:tblGrid>
                <a:gridCol w="2006600"/>
                <a:gridCol w="1184850"/>
                <a:gridCol w="1434600"/>
                <a:gridCol w="3137775"/>
              </a:tblGrid>
              <a:tr h="311725">
                <a:tc>
                  <a:txBody>
                    <a:bodyPr>
                      <a:noAutofit/>
                    </a:bodyPr>
                    <a:lstStyle/>
                    <a:p>
                      <a:pPr indent="0" lvl="0" marL="0" rtl="0" algn="ctr">
                        <a:lnSpc>
                          <a:spcPct val="115000"/>
                        </a:lnSpc>
                        <a:spcBef>
                          <a:spcPts val="0"/>
                        </a:spcBef>
                        <a:spcAft>
                          <a:spcPts val="0"/>
                        </a:spcAft>
                        <a:buNone/>
                      </a:pPr>
                      <a:r>
                        <a:rPr b="1" lang="en-US" sz="900"/>
                        <a:t> 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gridSpan="2">
                  <a:txBody>
                    <a:bodyPr>
                      <a:noAutofit/>
                    </a:bodyPr>
                    <a:lstStyle/>
                    <a:p>
                      <a:pPr indent="0" lvl="0" marL="0" rtl="0" algn="ctr">
                        <a:lnSpc>
                          <a:spcPct val="115000"/>
                        </a:lnSpc>
                        <a:spcBef>
                          <a:spcPts val="0"/>
                        </a:spcBef>
                        <a:spcAft>
                          <a:spcPts val="0"/>
                        </a:spcAft>
                        <a:buNone/>
                      </a:pPr>
                      <a:r>
                        <a:rPr b="1" lang="en-US" sz="900"/>
                        <a:t>Progress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hMerge="1"/>
                <a:tc>
                  <a:txBody>
                    <a:bodyPr>
                      <a:noAutofit/>
                    </a:bodyPr>
                    <a:lstStyle/>
                    <a:p>
                      <a:pPr indent="0" lvl="0" marL="0" rtl="0" algn="ctr">
                        <a:lnSpc>
                          <a:spcPct val="115000"/>
                        </a:lnSpc>
                        <a:spcBef>
                          <a:spcPts val="0"/>
                        </a:spcBef>
                        <a:spcAft>
                          <a:spcPts val="0"/>
                        </a:spcAft>
                        <a:buNone/>
                      </a:pPr>
                      <a:r>
                        <a:rPr b="1" lang="en-US" sz="900"/>
                        <a:t>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357225">
                <a:tc>
                  <a:txBody>
                    <a:bodyPr>
                      <a:noAutofit/>
                    </a:bodyPr>
                    <a:lstStyle/>
                    <a:p>
                      <a:pPr indent="0" lvl="0" marL="0" rtl="0">
                        <a:lnSpc>
                          <a:spcPct val="115000"/>
                        </a:lnSpc>
                        <a:spcBef>
                          <a:spcPts val="0"/>
                        </a:spcBef>
                        <a:spcAft>
                          <a:spcPts val="0"/>
                        </a:spcAft>
                        <a:buNone/>
                      </a:pPr>
                      <a:r>
                        <a:rPr lang="en-US" sz="900"/>
                        <a:t>Entity Relationship Diagram</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70%</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Website - Rich Text Implementation</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r>
              <a:tr h="357225">
                <a:tc>
                  <a:txBody>
                    <a:bodyPr>
                      <a:noAutofit/>
                    </a:bodyPr>
                    <a:lstStyle/>
                    <a:p>
                      <a:pPr indent="0" lvl="0" marL="0" rtl="0">
                        <a:lnSpc>
                          <a:spcPct val="115000"/>
                        </a:lnSpc>
                        <a:spcBef>
                          <a:spcPts val="0"/>
                        </a:spcBef>
                        <a:spcAft>
                          <a:spcPts val="0"/>
                        </a:spcAft>
                        <a:buNone/>
                      </a:pPr>
                      <a:r>
                        <a:rPr lang="en-US" sz="900"/>
                        <a:t>Prototype</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357225">
                <a:tc>
                  <a:txBody>
                    <a:bodyPr>
                      <a:noAutofit/>
                    </a:bodyPr>
                    <a:lstStyle/>
                    <a:p>
                      <a:pPr indent="0" lvl="0" marL="0" rtl="0">
                        <a:lnSpc>
                          <a:spcPct val="115000"/>
                        </a:lnSpc>
                        <a:spcBef>
                          <a:spcPts val="0"/>
                        </a:spcBef>
                        <a:spcAft>
                          <a:spcPts val="0"/>
                        </a:spcAft>
                        <a:buNone/>
                      </a:pPr>
                      <a:r>
                        <a:rPr lang="en-US" sz="900"/>
                        <a:t>Website - Edit Profile</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80%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Website - Make Offer</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D9D9D9"/>
                      </a:solidFill>
                      <a:prstDash val="solid"/>
                      <a:round/>
                      <a:headEnd len="sm" w="sm" type="none"/>
                      <a:tailEnd len="sm" w="sm" type="none"/>
                    </a:lnB>
                  </a:tcPr>
                </a:tc>
              </a:tr>
              <a:tr h="357225">
                <a:tc rowSpan="2">
                  <a:txBody>
                    <a:bodyPr>
                      <a:noAutofit/>
                    </a:bodyPr>
                    <a:lstStyle/>
                    <a:p>
                      <a:pPr indent="-285750" lvl="0" marL="457200" rtl="0">
                        <a:lnSpc>
                          <a:spcPct val="115000"/>
                        </a:lnSpc>
                        <a:spcBef>
                          <a:spcPts val="0"/>
                        </a:spcBef>
                        <a:spcAft>
                          <a:spcPts val="0"/>
                        </a:spcAft>
                        <a:buClr>
                          <a:schemeClr val="dk1"/>
                        </a:buClr>
                        <a:buSzPts val="900"/>
                        <a:buChar char="●"/>
                      </a:pPr>
                      <a:r>
                        <a:rPr lang="en-US" sz="900">
                          <a:solidFill>
                            <a:schemeClr val="dk1"/>
                          </a:solidFill>
                        </a:rPr>
                        <a:t>Host</a:t>
                      </a:r>
                      <a:endParaRPr sz="9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900">
                        <a:solidFill>
                          <a:schemeClr val="dk1"/>
                        </a:solidFill>
                      </a:endParaRPr>
                    </a:p>
                    <a:p>
                      <a:pPr indent="-285750" lvl="0" marL="457200" rtl="0">
                        <a:lnSpc>
                          <a:spcPct val="115000"/>
                        </a:lnSpc>
                        <a:spcBef>
                          <a:spcPts val="0"/>
                        </a:spcBef>
                        <a:spcAft>
                          <a:spcPts val="0"/>
                        </a:spcAft>
                        <a:buClr>
                          <a:schemeClr val="dk1"/>
                        </a:buClr>
                        <a:buSzPts val="900"/>
                        <a:buChar char="●"/>
                      </a:pPr>
                      <a:r>
                        <a:rPr lang="en-US" sz="900">
                          <a:solidFill>
                            <a:schemeClr val="dk1"/>
                          </a:solidFill>
                        </a:rPr>
                        <a:t>Tourist </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90%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90%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Website - FAQs</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357225">
                <a:tc vMerge="1"/>
                <a:tc>
                  <a:txBody>
                    <a:bodyPr>
                      <a:noAutofit/>
                    </a:bodyPr>
                    <a:lstStyle/>
                    <a:p>
                      <a:pPr indent="0" lvl="0" marL="0" rtl="0" algn="ctr">
                        <a:lnSpc>
                          <a:spcPct val="115000"/>
                        </a:lnSpc>
                        <a:spcBef>
                          <a:spcPts val="0"/>
                        </a:spcBef>
                        <a:spcAft>
                          <a:spcPts val="0"/>
                        </a:spcAft>
                        <a:buNone/>
                      </a:pPr>
                      <a:r>
                        <a:rPr b="1" lang="en-US" sz="900"/>
                        <a:t> 90%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9</a:t>
                      </a:r>
                      <a:r>
                        <a:rPr b="1" lang="en-US" sz="900"/>
                        <a:t>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Imaging - Facial Recognition</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454975">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Website - Register</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0%</a:t>
                      </a:r>
                      <a:endParaRPr b="1"/>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Imaging - Comparison &amp; Identification</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CCCCCC"/>
                      </a:solidFill>
                      <a:prstDash val="solid"/>
                      <a:round/>
                      <a:headEnd len="sm" w="sm" type="none"/>
                      <a:tailEnd len="sm" w="sm" type="none"/>
                    </a:lnB>
                  </a:tcPr>
                </a:tc>
              </a:tr>
              <a:tr h="357225">
                <a:tc rowSpan="2">
                  <a:txBody>
                    <a:bodyPr>
                      <a:noAutofit/>
                    </a:bodyPr>
                    <a:lstStyle/>
                    <a:p>
                      <a:pPr indent="-285750" lvl="0" marL="457200" rtl="0">
                        <a:lnSpc>
                          <a:spcPct val="115000"/>
                        </a:lnSpc>
                        <a:spcBef>
                          <a:spcPts val="0"/>
                        </a:spcBef>
                        <a:spcAft>
                          <a:spcPts val="0"/>
                        </a:spcAft>
                        <a:buClr>
                          <a:schemeClr val="dk1"/>
                        </a:buClr>
                        <a:buSzPts val="900"/>
                        <a:buChar char="●"/>
                      </a:pPr>
                      <a:r>
                        <a:rPr lang="en-US" sz="900">
                          <a:solidFill>
                            <a:schemeClr val="dk1"/>
                          </a:solidFill>
                        </a:rPr>
                        <a:t>Host</a:t>
                      </a:r>
                      <a:endParaRPr sz="9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900">
                        <a:solidFill>
                          <a:schemeClr val="dk1"/>
                        </a:solidFill>
                      </a:endParaRPr>
                    </a:p>
                    <a:p>
                      <a:pPr indent="-285750" lvl="0" marL="457200" rtl="0">
                        <a:lnSpc>
                          <a:spcPct val="115000"/>
                        </a:lnSpc>
                        <a:spcBef>
                          <a:spcPts val="0"/>
                        </a:spcBef>
                        <a:spcAft>
                          <a:spcPts val="0"/>
                        </a:spcAft>
                        <a:buClr>
                          <a:schemeClr val="dk1"/>
                        </a:buClr>
                        <a:buSzPts val="900"/>
                        <a:buChar char="●"/>
                      </a:pPr>
                      <a:r>
                        <a:rPr lang="en-US" sz="900">
                          <a:solidFill>
                            <a:schemeClr val="dk1"/>
                          </a:solidFill>
                        </a:rPr>
                        <a:t>Tourist </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Integration</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D9D9D9"/>
                      </a:solidFill>
                      <a:prstDash val="solid"/>
                      <a:round/>
                      <a:headEnd len="sm" w="sm" type="none"/>
                      <a:tailEnd len="sm" w="sm" type="none"/>
                    </a:lnB>
                  </a:tcPr>
                </a:tc>
              </a:tr>
              <a:tr h="357225">
                <a:tc vMerge="1"/>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Testing</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357225">
                <a:tc>
                  <a:txBody>
                    <a:bodyPr>
                      <a:noAutofit/>
                    </a:bodyPr>
                    <a:lstStyle/>
                    <a:p>
                      <a:pPr indent="0" lvl="0" marL="0" rtl="0">
                        <a:lnSpc>
                          <a:spcPct val="115000"/>
                        </a:lnSpc>
                        <a:spcBef>
                          <a:spcPts val="0"/>
                        </a:spcBef>
                        <a:spcAft>
                          <a:spcPts val="0"/>
                        </a:spcAft>
                        <a:buNone/>
                      </a:pPr>
                      <a:r>
                        <a:rPr lang="en-US" sz="900">
                          <a:solidFill>
                            <a:schemeClr val="dk1"/>
                          </a:solidFill>
                        </a:rPr>
                        <a:t>Integration of Face </a:t>
                      </a:r>
                      <a:r>
                        <a:rPr lang="en-US" sz="900">
                          <a:solidFill>
                            <a:schemeClr val="dk1"/>
                          </a:solidFill>
                        </a:rPr>
                        <a:t>Recognition</a:t>
                      </a:r>
                      <a:r>
                        <a:rPr lang="en-US" sz="900">
                          <a:solidFill>
                            <a:schemeClr val="dk1"/>
                          </a:solidFill>
                        </a:rPr>
                        <a:t> with Cloud</a:t>
                      </a:r>
                      <a:endParaRPr sz="900">
                        <a:solidFill>
                          <a:schemeClr val="dk1"/>
                        </a:solidFill>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60%</a:t>
                      </a:r>
                      <a:endParaRPr b="1"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Report </a:t>
                      </a:r>
                      <a:endParaRPr sz="900"/>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CCCCCC"/>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6"/>
          <p:cNvSpPr txBox="1"/>
          <p:nvPr>
            <p:ph idx="1" type="body"/>
          </p:nvPr>
        </p:nvSpPr>
        <p:spPr>
          <a:xfrm>
            <a:off x="-43764" y="123553"/>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Task Allocation and Progress</a:t>
            </a:r>
            <a:endParaRPr b="0" i="0" sz="3600" u="none" cap="none" strike="noStrike">
              <a:solidFill>
                <a:srgbClr val="3F3F3F"/>
              </a:solidFill>
              <a:latin typeface="Arial"/>
              <a:ea typeface="Arial"/>
              <a:cs typeface="Arial"/>
              <a:sym typeface="Arial"/>
            </a:endParaRPr>
          </a:p>
        </p:txBody>
      </p:sp>
      <p:sp>
        <p:nvSpPr>
          <p:cNvPr id="338" name="Google Shape;338;p36"/>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Zhao Liang</a:t>
            </a:r>
            <a:endParaRPr/>
          </a:p>
        </p:txBody>
      </p:sp>
      <p:graphicFrame>
        <p:nvGraphicFramePr>
          <p:cNvPr id="339" name="Google Shape;339;p36"/>
          <p:cNvGraphicFramePr/>
          <p:nvPr/>
        </p:nvGraphicFramePr>
        <p:xfrm>
          <a:off x="828300" y="987550"/>
          <a:ext cx="3000000" cy="3000000"/>
        </p:xfrm>
        <a:graphic>
          <a:graphicData uri="http://schemas.openxmlformats.org/drawingml/2006/table">
            <a:tbl>
              <a:tblPr>
                <a:noFill/>
                <a:tableStyleId>{7F84ABB1-0A2A-41B9-8530-79DB3054D48E}</a:tableStyleId>
              </a:tblPr>
              <a:tblGrid>
                <a:gridCol w="2087450"/>
                <a:gridCol w="1359450"/>
                <a:gridCol w="1267425"/>
                <a:gridCol w="3001875"/>
              </a:tblGrid>
              <a:tr h="294225">
                <a:tc>
                  <a:txBody>
                    <a:bodyPr>
                      <a:noAutofit/>
                    </a:bodyPr>
                    <a:lstStyle/>
                    <a:p>
                      <a:pPr indent="0" lvl="0" marL="0" rtl="0" algn="ctr">
                        <a:lnSpc>
                          <a:spcPct val="115000"/>
                        </a:lnSpc>
                        <a:spcBef>
                          <a:spcPts val="0"/>
                        </a:spcBef>
                        <a:spcAft>
                          <a:spcPts val="0"/>
                        </a:spcAft>
                        <a:buNone/>
                      </a:pPr>
                      <a:r>
                        <a:rPr b="1" lang="en-US" sz="900"/>
                        <a:t> 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gridSpan="2">
                  <a:txBody>
                    <a:bodyPr>
                      <a:noAutofit/>
                    </a:bodyPr>
                    <a:lstStyle/>
                    <a:p>
                      <a:pPr indent="0" lvl="0" marL="0" rtl="0" algn="ctr">
                        <a:lnSpc>
                          <a:spcPct val="115000"/>
                        </a:lnSpc>
                        <a:spcBef>
                          <a:spcPts val="0"/>
                        </a:spcBef>
                        <a:spcAft>
                          <a:spcPts val="0"/>
                        </a:spcAft>
                        <a:buNone/>
                      </a:pPr>
                      <a:r>
                        <a:rPr b="1" lang="en-US" sz="900"/>
                        <a:t>Progress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hMerge="1"/>
                <a:tc>
                  <a:txBody>
                    <a:bodyPr>
                      <a:noAutofit/>
                    </a:bodyPr>
                    <a:lstStyle/>
                    <a:p>
                      <a:pPr indent="0" lvl="0" marL="0" rtl="0" algn="ctr">
                        <a:lnSpc>
                          <a:spcPct val="115000"/>
                        </a:lnSpc>
                        <a:spcBef>
                          <a:spcPts val="0"/>
                        </a:spcBef>
                        <a:spcAft>
                          <a:spcPts val="0"/>
                        </a:spcAft>
                        <a:buNone/>
                      </a:pPr>
                      <a:r>
                        <a:rPr b="1" lang="en-US" sz="900"/>
                        <a:t>Tasks</a:t>
                      </a:r>
                      <a:endParaRPr b="1" sz="900"/>
                    </a:p>
                  </a:txBody>
                  <a:tcPr marT="95250" marB="95250" marR="95250" marL="95250">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r>
              <a:tr h="344025">
                <a:tc>
                  <a:txBody>
                    <a:bodyPr>
                      <a:noAutofit/>
                    </a:bodyPr>
                    <a:lstStyle/>
                    <a:p>
                      <a:pPr indent="0" lvl="0" marL="0" rtl="0">
                        <a:lnSpc>
                          <a:spcPct val="115000"/>
                        </a:lnSpc>
                        <a:spcBef>
                          <a:spcPts val="0"/>
                        </a:spcBef>
                        <a:spcAft>
                          <a:spcPts val="0"/>
                        </a:spcAft>
                        <a:buNone/>
                      </a:pPr>
                      <a:r>
                        <a:rPr lang="en-US" sz="900"/>
                        <a:t>Entity Relationship Diagram</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Website - Privacy policies</a:t>
                      </a:r>
                      <a:endParaRPr b="1" sz="900"/>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None/>
                      </a:pPr>
                      <a:r>
                        <a:rPr lang="en-US" sz="900">
                          <a:solidFill>
                            <a:schemeClr val="dk1"/>
                          </a:solidFill>
                        </a:rPr>
                        <a:t>Use Case Diagram</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sz="900">
                          <a:solidFill>
                            <a:schemeClr val="dk1"/>
                          </a:solidFill>
                        </a:rPr>
                        <a:t>Website - View Booking</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100">
                <a:tc>
                  <a:txBody>
                    <a:bodyPr>
                      <a:noAutofit/>
                    </a:bodyPr>
                    <a:lstStyle/>
                    <a:p>
                      <a:pPr indent="0" lvl="0" marL="0" rtl="0">
                        <a:lnSpc>
                          <a:spcPct val="115000"/>
                        </a:lnSpc>
                        <a:spcBef>
                          <a:spcPts val="0"/>
                        </a:spcBef>
                        <a:spcAft>
                          <a:spcPts val="0"/>
                        </a:spcAft>
                        <a:buNone/>
                      </a:pPr>
                      <a:r>
                        <a:rPr lang="en-US" sz="900"/>
                        <a:t>Prototype</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D9D9D9"/>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rowSpan="2">
                  <a:txBody>
                    <a:bodyPr>
                      <a:noAutofit/>
                    </a:bodyPr>
                    <a:lstStyle/>
                    <a:p>
                      <a:pPr indent="-285750" lvl="0" marL="457200" rtl="0">
                        <a:lnSpc>
                          <a:spcPct val="115000"/>
                        </a:lnSpc>
                        <a:spcBef>
                          <a:spcPts val="0"/>
                        </a:spcBef>
                        <a:spcAft>
                          <a:spcPts val="0"/>
                        </a:spcAft>
                        <a:buClr>
                          <a:schemeClr val="dk1"/>
                        </a:buClr>
                        <a:buSzPts val="900"/>
                        <a:buChar char="●"/>
                      </a:pPr>
                      <a:r>
                        <a:rPr lang="en-US" sz="900">
                          <a:solidFill>
                            <a:schemeClr val="dk1"/>
                          </a:solidFill>
                        </a:rPr>
                        <a:t>Host</a:t>
                      </a:r>
                      <a:endParaRPr sz="9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900">
                        <a:solidFill>
                          <a:schemeClr val="dk1"/>
                        </a:solidFill>
                      </a:endParaRPr>
                    </a:p>
                    <a:p>
                      <a:pPr indent="-285750" lvl="0" marL="457200" rtl="0">
                        <a:lnSpc>
                          <a:spcPct val="115000"/>
                        </a:lnSpc>
                        <a:spcBef>
                          <a:spcPts val="0"/>
                        </a:spcBef>
                        <a:spcAft>
                          <a:spcPts val="0"/>
                        </a:spcAft>
                        <a:buClr>
                          <a:schemeClr val="dk1"/>
                        </a:buClr>
                        <a:buSzPts val="900"/>
                        <a:buChar char="●"/>
                      </a:pPr>
                      <a:r>
                        <a:rPr lang="en-US" sz="900">
                          <a:solidFill>
                            <a:schemeClr val="dk1"/>
                          </a:solidFill>
                        </a:rPr>
                        <a:t>Tourist </a:t>
                      </a:r>
                      <a:endParaRPr sz="900">
                        <a:solidFill>
                          <a:schemeClr val="dk1"/>
                        </a:solidFill>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Testing</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vMerge="1"/>
              </a:tr>
              <a:tr h="294225">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Report </a:t>
                      </a:r>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D9D9D9"/>
                      </a:solidFill>
                      <a:prstDash val="solid"/>
                      <a:round/>
                      <a:headEnd len="sm" w="sm" type="none"/>
                      <a:tailEnd len="sm" w="sm" type="none"/>
                    </a:lnT>
                    <a:lnB cap="flat" cmpd="sng" w="12650">
                      <a:solidFill>
                        <a:srgbClr val="D9D9D9"/>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90%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sz="900">
                          <a:solidFill>
                            <a:schemeClr val="dk1"/>
                          </a:solidFill>
                        </a:rPr>
                        <a:t>Website - Make Booking (Tourist)</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D9D9D9"/>
                      </a:solidFill>
                      <a:prstDash val="solid"/>
                      <a:round/>
                      <a:headEnd len="sm" w="sm" type="none"/>
                      <a:tailEnd len="sm" w="sm" type="none"/>
                    </a:lnB>
                  </a:tcPr>
                </a:tc>
              </a:tr>
              <a:tr h="100000">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Integration</a:t>
                      </a:r>
                      <a:endParaRPr sz="900">
                        <a:solidFill>
                          <a:schemeClr val="dk1"/>
                        </a:solidFill>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12650">
                      <a:solidFill>
                        <a:srgbClr val="D9D9D9"/>
                      </a:solidFill>
                      <a:prstDash val="solid"/>
                      <a:round/>
                      <a:headEnd len="sm" w="sm" type="none"/>
                      <a:tailEnd len="sm" w="sm" type="none"/>
                    </a:lnT>
                    <a:lnB cap="flat" cmpd="sng" w="12650">
                      <a:solidFill>
                        <a:srgbClr val="D9D9D9"/>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100%</a:t>
                      </a:r>
                      <a:endParaRPr b="1" sz="900">
                        <a:solidFill>
                          <a:schemeClr val="dk1"/>
                        </a:solidFill>
                      </a:endParaRPr>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100%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sz="900">
                          <a:solidFill>
                            <a:schemeClr val="dk1"/>
                          </a:solidFill>
                        </a:rPr>
                        <a:t>Website - Cancel Booking (Tourist)</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294225">
                <a:tc>
                  <a:txBody>
                    <a:bodyPr>
                      <a:noAutofit/>
                    </a:bodyPr>
                    <a:lstStyle/>
                    <a:p>
                      <a:pPr indent="0" lvl="0" marL="0" rtl="0">
                        <a:lnSpc>
                          <a:spcPct val="115000"/>
                        </a:lnSpc>
                        <a:spcBef>
                          <a:spcPts val="0"/>
                        </a:spcBef>
                        <a:spcAft>
                          <a:spcPts val="0"/>
                        </a:spcAft>
                        <a:buClr>
                          <a:schemeClr val="dk1"/>
                        </a:buClr>
                        <a:buSzPts val="1100"/>
                        <a:buFont typeface="Arial"/>
                        <a:buNone/>
                      </a:pPr>
                      <a:r>
                        <a:rPr lang="en-US" sz="900">
                          <a:solidFill>
                            <a:schemeClr val="dk1"/>
                          </a:solidFill>
                        </a:rPr>
                        <a:t>Payment API</a:t>
                      </a:r>
                      <a:endParaRPr sz="900">
                        <a:solidFill>
                          <a:schemeClr val="dk1"/>
                        </a:solidFill>
                      </a:endParaRPr>
                    </a:p>
                  </a:txBody>
                  <a:tcPr marT="95250" marB="95250" marR="95250" marL="95250">
                    <a:lnL cap="flat" cmpd="sng" w="12650">
                      <a:solidFill>
                        <a:srgbClr val="D9D9D9"/>
                      </a:solidFill>
                      <a:prstDash val="solid"/>
                      <a:round/>
                      <a:headEnd len="sm" w="sm" type="none"/>
                      <a:tailEnd len="sm" w="sm" type="none"/>
                    </a:lnL>
                    <a:lnR cap="flat" cmpd="sng" w="12650">
                      <a:solidFill>
                        <a:srgbClr val="CCCCCC"/>
                      </a:solidFill>
                      <a:prstDash val="solid"/>
                      <a:round/>
                      <a:headEnd len="sm" w="sm" type="none"/>
                      <a:tailEnd len="sm" w="sm" type="none"/>
                    </a:lnR>
                    <a:lnT cap="flat" cmpd="sng" w="12650">
                      <a:solidFill>
                        <a:srgbClr val="D9D9D9"/>
                      </a:solidFill>
                      <a:prstDash val="solid"/>
                      <a:round/>
                      <a:headEnd len="sm" w="sm" type="none"/>
                      <a:tailEnd len="sm" w="sm" type="none"/>
                    </a:lnT>
                    <a:lnB cap="flat" cmpd="sng" w="12650">
                      <a:solidFill>
                        <a:srgbClr val="D9D9D9"/>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t/>
                      </a:r>
                      <a:endParaRPr b="1" sz="900">
                        <a:solidFill>
                          <a:schemeClr val="dk1"/>
                        </a:solidFill>
                      </a:endParaRPr>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 90%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sz="900">
                          <a:solidFill>
                            <a:schemeClr val="dk1"/>
                          </a:solidFill>
                        </a:rPr>
                        <a:t>Website - E-receipt</a:t>
                      </a:r>
                      <a:endParaRPr/>
                    </a:p>
                  </a:txBody>
                  <a:tcPr marT="95250" marB="95250" marR="95250" marL="95250">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294225">
                <a:tc rowSpan="2">
                  <a:txBody>
                    <a:bodyPr>
                      <a:noAutofit/>
                    </a:bodyPr>
                    <a:lstStyle/>
                    <a:p>
                      <a:pPr indent="-285750" lvl="0" marL="457200" rtl="0">
                        <a:lnSpc>
                          <a:spcPct val="115000"/>
                        </a:lnSpc>
                        <a:spcBef>
                          <a:spcPts val="0"/>
                        </a:spcBef>
                        <a:spcAft>
                          <a:spcPts val="0"/>
                        </a:spcAft>
                        <a:buClr>
                          <a:schemeClr val="dk1"/>
                        </a:buClr>
                        <a:buSzPts val="900"/>
                        <a:buChar char="●"/>
                      </a:pPr>
                      <a:r>
                        <a:rPr lang="en-US" sz="900">
                          <a:solidFill>
                            <a:schemeClr val="dk1"/>
                          </a:solidFill>
                        </a:rPr>
                        <a:t>Capture payment from website</a:t>
                      </a:r>
                      <a:endParaRPr sz="9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900">
                        <a:solidFill>
                          <a:schemeClr val="dk1"/>
                        </a:solidFill>
                      </a:endParaRPr>
                    </a:p>
                    <a:p>
                      <a:pPr indent="-285750" lvl="0" marL="457200" rtl="0">
                        <a:lnSpc>
                          <a:spcPct val="115000"/>
                        </a:lnSpc>
                        <a:spcBef>
                          <a:spcPts val="0"/>
                        </a:spcBef>
                        <a:spcAft>
                          <a:spcPts val="0"/>
                        </a:spcAft>
                        <a:buClr>
                          <a:schemeClr val="dk1"/>
                        </a:buClr>
                        <a:buSzPts val="900"/>
                        <a:buChar char="●"/>
                      </a:pPr>
                      <a:r>
                        <a:rPr lang="en-US" sz="900">
                          <a:solidFill>
                            <a:schemeClr val="dk1"/>
                          </a:solidFill>
                        </a:rPr>
                        <a:t>Make payment </a:t>
                      </a:r>
                      <a:endParaRPr sz="900">
                        <a:solidFill>
                          <a:schemeClr val="dk1"/>
                        </a:solidFill>
                      </a:endParaRPr>
                    </a:p>
                  </a:txBody>
                  <a:tcPr marT="95250" marB="95250" marR="95250" marL="95250">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12650">
                      <a:solidFill>
                        <a:srgbClr val="D9D9D9"/>
                      </a:solidFill>
                      <a:prstDash val="solid"/>
                      <a:round/>
                      <a:headEnd len="sm" w="sm" type="none"/>
                      <a:tailEnd len="sm" w="sm" type="none"/>
                    </a:lnT>
                    <a:lnB cap="flat" cmpd="sng" w="12650">
                      <a:solidFill>
                        <a:srgbClr val="D9D9D9"/>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US" sz="900">
                          <a:solidFill>
                            <a:schemeClr val="dk1"/>
                          </a:solidFill>
                        </a:rPr>
                        <a:t>100%</a:t>
                      </a:r>
                      <a:endParaRPr/>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900"/>
                        <a:t>80%</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Clr>
                          <a:schemeClr val="dk1"/>
                        </a:buClr>
                        <a:buSzPts val="1100"/>
                        <a:buFont typeface="Arial"/>
                        <a:buNone/>
                      </a:pPr>
                      <a:r>
                        <a:rPr lang="en-US" sz="900">
                          <a:solidFill>
                            <a:schemeClr val="dk1"/>
                          </a:solidFill>
                        </a:rPr>
                        <a:t>Website - View Transactions</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r>
              <a:tr h="294225">
                <a:tc vMerge="1"/>
                <a:tc>
                  <a:txBody>
                    <a:bodyPr>
                      <a:noAutofit/>
                    </a:bodyPr>
                    <a:lstStyle/>
                    <a:p>
                      <a:pPr indent="0" lvl="0" marL="0" rtl="0" algn="ctr">
                        <a:lnSpc>
                          <a:spcPct val="115000"/>
                        </a:lnSpc>
                        <a:spcBef>
                          <a:spcPts val="0"/>
                        </a:spcBef>
                        <a:spcAft>
                          <a:spcPts val="0"/>
                        </a:spcAft>
                        <a:buNone/>
                      </a:pPr>
                      <a:r>
                        <a:rPr b="1" lang="en-US" sz="900"/>
                        <a:t>100%</a:t>
                      </a:r>
                      <a:endParaRPr b="1" sz="900"/>
                    </a:p>
                  </a:txBody>
                  <a:tcPr marT="95250" marB="95250" marR="95250" marL="95250"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t/>
                      </a:r>
                      <a:endParaRPr b="1" sz="900"/>
                    </a:p>
                  </a:txBody>
                  <a:tcPr marT="9525" marB="9525" marR="9525" marL="9525" anchor="ctr">
                    <a:lnL cap="flat" cmpd="sng" w="12650">
                      <a:solidFill>
                        <a:srgbClr val="CCCCCC"/>
                      </a:solidFill>
                      <a:prstDash val="solid"/>
                      <a:round/>
                      <a:headEnd len="sm" w="sm" type="none"/>
                      <a:tailEnd len="sm" w="sm" type="none"/>
                    </a:lnL>
                    <a:lnR cap="flat" cmpd="sng" w="12650">
                      <a:solidFill>
                        <a:srgbClr val="CCCCCC"/>
                      </a:solidFill>
                      <a:prstDash val="solid"/>
                      <a:round/>
                      <a:headEnd len="sm" w="sm" type="none"/>
                      <a:tailEnd len="sm" w="sm" type="none"/>
                    </a:lnR>
                    <a:lnT cap="flat" cmpd="sng" w="28575">
                      <a:solidFill>
                        <a:srgbClr val="CCCCCC"/>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sz="900"/>
                    </a:p>
                  </a:txBody>
                  <a:tcPr marT="95250" marB="95250" marR="95250" marL="95250">
                    <a:lnL cap="flat" cmpd="sng" w="12650">
                      <a:solidFill>
                        <a:srgbClr val="CCCCCC"/>
                      </a:solidFill>
                      <a:prstDash val="solid"/>
                      <a:round/>
                      <a:headEnd len="sm" w="sm" type="none"/>
                      <a:tailEnd len="sm" w="sm" type="none"/>
                    </a:lnL>
                    <a:lnR cap="flat" cmpd="sng" w="12650">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7"/>
          <p:cNvSpPr txBox="1"/>
          <p:nvPr>
            <p:ph idx="1" type="body"/>
          </p:nvPr>
        </p:nvSpPr>
        <p:spPr>
          <a:xfrm>
            <a:off x="-4564" y="12347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Attendance</a:t>
            </a:r>
            <a:endParaRPr b="0" i="0" sz="3600" u="none" cap="none" strike="noStrike">
              <a:solidFill>
                <a:srgbClr val="3F3F3F"/>
              </a:solidFill>
              <a:latin typeface="Arial"/>
              <a:ea typeface="Arial"/>
              <a:cs typeface="Arial"/>
              <a:sym typeface="Arial"/>
            </a:endParaRPr>
          </a:p>
        </p:txBody>
      </p:sp>
      <p:sp>
        <p:nvSpPr>
          <p:cNvPr id="345" name="Google Shape;345;p37"/>
          <p:cNvSpPr txBox="1"/>
          <p:nvPr>
            <p:ph idx="2" type="body"/>
          </p:nvPr>
        </p:nvSpPr>
        <p:spPr>
          <a:xfrm>
            <a:off x="-4575" y="6995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Records of Team Meetings with Supervisor</a:t>
            </a:r>
            <a:endParaRPr/>
          </a:p>
        </p:txBody>
      </p:sp>
      <p:graphicFrame>
        <p:nvGraphicFramePr>
          <p:cNvPr id="346" name="Google Shape;346;p37"/>
          <p:cNvGraphicFramePr/>
          <p:nvPr/>
        </p:nvGraphicFramePr>
        <p:xfrm>
          <a:off x="886445" y="1144464"/>
          <a:ext cx="3000000" cy="3000000"/>
        </p:xfrm>
        <a:graphic>
          <a:graphicData uri="http://schemas.openxmlformats.org/drawingml/2006/table">
            <a:tbl>
              <a:tblPr bandRow="1" firstRow="1">
                <a:noFill/>
                <a:tableStyleId>{0520F419-701A-402A-A315-C636CD1DEB00}</a:tableStyleId>
              </a:tblPr>
              <a:tblGrid>
                <a:gridCol w="1012500"/>
                <a:gridCol w="1012500"/>
                <a:gridCol w="1012500"/>
                <a:gridCol w="1012500"/>
                <a:gridCol w="1012500"/>
                <a:gridCol w="1012500"/>
                <a:gridCol w="1012500"/>
              </a:tblGrid>
              <a:tr h="383050">
                <a:tc>
                  <a:txBody>
                    <a:bodyPr>
                      <a:noAutofit/>
                    </a:bodyPr>
                    <a:lstStyle/>
                    <a:p>
                      <a:pPr indent="0" lvl="0" marL="0" marR="0" rtl="0" algn="ctr">
                        <a:lnSpc>
                          <a:spcPct val="100000"/>
                        </a:lnSpc>
                        <a:spcBef>
                          <a:spcPts val="0"/>
                        </a:spcBef>
                        <a:spcAft>
                          <a:spcPts val="0"/>
                        </a:spcAft>
                        <a:buClr>
                          <a:schemeClr val="dk1"/>
                        </a:buClr>
                        <a:buSzPts val="1200"/>
                        <a:buFont typeface="Arial"/>
                        <a:buNone/>
                      </a:pPr>
                      <a:r>
                        <a:rPr lang="en-US" sz="1200">
                          <a:solidFill>
                            <a:srgbClr val="3F3F3F"/>
                          </a:solidFill>
                        </a:rPr>
                        <a:t>Date</a:t>
                      </a:r>
                      <a:endParaRPr b="0"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18/04/18</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25/04/18</a:t>
                      </a:r>
                      <a:endParaRPr b="0"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02/05/18</a:t>
                      </a:r>
                      <a:endParaRPr b="0"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09/05/18</a:t>
                      </a:r>
                      <a:endParaRPr b="0"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None/>
                      </a:pPr>
                      <a:r>
                        <a:rPr lang="en-US" sz="1200">
                          <a:solidFill>
                            <a:srgbClr val="3F3F3F"/>
                          </a:solidFill>
                        </a:rPr>
                        <a:t>16/05/18</a:t>
                      </a:r>
                      <a:endParaRPr sz="1200">
                        <a:solidFill>
                          <a:srgbClr val="3F3F3F"/>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None/>
                      </a:pPr>
                      <a:r>
                        <a:rPr lang="en-US" sz="1200">
                          <a:solidFill>
                            <a:srgbClr val="3F3F3F"/>
                          </a:solidFill>
                        </a:rPr>
                        <a:t>23/05/18</a:t>
                      </a:r>
                      <a:endParaRPr sz="1200">
                        <a:solidFill>
                          <a:srgbClr val="3F3F3F"/>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Atikah</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Nazreen</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Syakir</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Zhao Liang</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r>
            </a:tbl>
          </a:graphicData>
        </a:graphic>
      </p:graphicFrame>
      <p:graphicFrame>
        <p:nvGraphicFramePr>
          <p:cNvPr id="347" name="Google Shape;347;p37"/>
          <p:cNvGraphicFramePr/>
          <p:nvPr/>
        </p:nvGraphicFramePr>
        <p:xfrm>
          <a:off x="886445" y="3059714"/>
          <a:ext cx="3000000" cy="3000000"/>
        </p:xfrm>
        <a:graphic>
          <a:graphicData uri="http://schemas.openxmlformats.org/drawingml/2006/table">
            <a:tbl>
              <a:tblPr bandRow="1" firstRow="1">
                <a:noFill/>
                <a:tableStyleId>{0520F419-701A-402A-A315-C636CD1DEB00}</a:tableStyleId>
              </a:tblPr>
              <a:tblGrid>
                <a:gridCol w="1012500"/>
                <a:gridCol w="1012500"/>
                <a:gridCol w="1012500"/>
                <a:gridCol w="1012500"/>
                <a:gridCol w="1012500"/>
                <a:gridCol w="1012500"/>
                <a:gridCol w="1012500"/>
              </a:tblGrid>
              <a:tr h="383050">
                <a:tc>
                  <a:txBody>
                    <a:bodyPr>
                      <a:noAutofit/>
                    </a:bodyPr>
                    <a:lstStyle/>
                    <a:p>
                      <a:pPr indent="0" lvl="0" marL="0" marR="0" rtl="0" algn="ctr">
                        <a:lnSpc>
                          <a:spcPct val="100000"/>
                        </a:lnSpc>
                        <a:spcBef>
                          <a:spcPts val="0"/>
                        </a:spcBef>
                        <a:spcAft>
                          <a:spcPts val="0"/>
                        </a:spcAft>
                        <a:buClr>
                          <a:schemeClr val="dk1"/>
                        </a:buClr>
                        <a:buSzPts val="1200"/>
                        <a:buFont typeface="Arial"/>
                        <a:buNone/>
                      </a:pPr>
                      <a:r>
                        <a:rPr lang="en-US" sz="1200">
                          <a:solidFill>
                            <a:srgbClr val="3F3F3F"/>
                          </a:solidFill>
                        </a:rPr>
                        <a:t>Date</a:t>
                      </a:r>
                      <a:endParaRPr b="0"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30</a:t>
                      </a:r>
                      <a:r>
                        <a:rPr lang="en-US" sz="1200">
                          <a:solidFill>
                            <a:srgbClr val="3F3F3F"/>
                          </a:solidFill>
                        </a:rPr>
                        <a:t>/05/18</a:t>
                      </a:r>
                      <a:endParaRPr b="0"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11</a:t>
                      </a:r>
                      <a:r>
                        <a:rPr lang="en-US" sz="1200">
                          <a:solidFill>
                            <a:srgbClr val="3F3F3F"/>
                          </a:solidFill>
                        </a:rPr>
                        <a:t>/07/18</a:t>
                      </a:r>
                      <a:endParaRPr b="0"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18</a:t>
                      </a:r>
                      <a:r>
                        <a:rPr lang="en-US" sz="1200">
                          <a:solidFill>
                            <a:srgbClr val="3F3F3F"/>
                          </a:solidFill>
                        </a:rPr>
                        <a:t>/07/18</a:t>
                      </a:r>
                      <a:endParaRPr b="0"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25</a:t>
                      </a:r>
                      <a:r>
                        <a:rPr lang="en-US" sz="1200">
                          <a:solidFill>
                            <a:srgbClr val="3F3F3F"/>
                          </a:solidFill>
                        </a:rPr>
                        <a:t>/07/18</a:t>
                      </a:r>
                      <a:endParaRPr b="0"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None/>
                      </a:pPr>
                      <a:r>
                        <a:rPr lang="en-US" sz="1200">
                          <a:solidFill>
                            <a:srgbClr val="3F3F3F"/>
                          </a:solidFill>
                        </a:rPr>
                        <a:t>1/08/18</a:t>
                      </a:r>
                      <a:endParaRPr sz="1200">
                        <a:solidFill>
                          <a:srgbClr val="3F3F3F"/>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None/>
                      </a:pPr>
                      <a:r>
                        <a:rPr lang="en-US" sz="1200">
                          <a:solidFill>
                            <a:srgbClr val="3F3F3F"/>
                          </a:solidFill>
                        </a:rPr>
                        <a:t>23/05/18</a:t>
                      </a:r>
                      <a:endParaRPr sz="1200">
                        <a:solidFill>
                          <a:srgbClr val="3F3F3F"/>
                        </a:solidFil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Atikah</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Nazreen</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Syakir</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Absent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83050">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sz="1200">
                          <a:solidFill>
                            <a:srgbClr val="3F3F3F"/>
                          </a:solidFill>
                        </a:rPr>
                        <a:t>Zhao Liang</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rtl="0" algn="ctr">
                        <a:spcBef>
                          <a:spcPts val="0"/>
                        </a:spcBef>
                        <a:spcAft>
                          <a:spcPts val="0"/>
                        </a:spcAft>
                        <a:buClr>
                          <a:schemeClr val="hlink"/>
                        </a:buClr>
                        <a:buSzPts val="1200"/>
                        <a:buFont typeface="Arial"/>
                        <a:buNone/>
                      </a:pPr>
                      <a:r>
                        <a:rPr lang="en-US" sz="1200">
                          <a:solidFill>
                            <a:schemeClr val="hlink"/>
                          </a:solidFill>
                        </a:rPr>
                        <a:t>Present</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cxnSp>
        <p:nvCxnSpPr>
          <p:cNvPr id="352" name="Google Shape;352;p38"/>
          <p:cNvCxnSpPr/>
          <p:nvPr/>
        </p:nvCxnSpPr>
        <p:spPr>
          <a:xfrm>
            <a:off x="196506" y="2567900"/>
            <a:ext cx="8757300" cy="600"/>
          </a:xfrm>
          <a:prstGeom prst="straightConnector1">
            <a:avLst/>
          </a:prstGeom>
          <a:noFill/>
          <a:ln cap="flat" cmpd="sng" w="25400">
            <a:solidFill>
              <a:schemeClr val="accent6"/>
            </a:solidFill>
            <a:prstDash val="dot"/>
            <a:round/>
            <a:headEnd len="med" w="med" type="oval"/>
            <a:tailEnd len="med" w="med" type="oval"/>
          </a:ln>
        </p:spPr>
      </p:cxnSp>
      <p:sp>
        <p:nvSpPr>
          <p:cNvPr id="353" name="Google Shape;353;p38"/>
          <p:cNvSpPr txBox="1"/>
          <p:nvPr>
            <p:ph idx="1" type="body"/>
          </p:nvPr>
        </p:nvSpPr>
        <p:spPr>
          <a:xfrm>
            <a:off x="-4564" y="12347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b="0" i="0" lang="en-US" sz="3600" u="none" cap="none" strike="noStrike">
                <a:solidFill>
                  <a:srgbClr val="3F3F3F"/>
                </a:solidFill>
                <a:latin typeface="Arial"/>
                <a:ea typeface="Arial"/>
                <a:cs typeface="Arial"/>
                <a:sym typeface="Arial"/>
              </a:rPr>
              <a:t>Timeline </a:t>
            </a:r>
            <a:endParaRPr b="0" i="0" sz="3600" u="none" cap="none" strike="noStrike">
              <a:solidFill>
                <a:srgbClr val="3F3F3F"/>
              </a:solidFill>
              <a:latin typeface="Arial"/>
              <a:ea typeface="Arial"/>
              <a:cs typeface="Arial"/>
              <a:sym typeface="Arial"/>
            </a:endParaRPr>
          </a:p>
        </p:txBody>
      </p:sp>
      <p:sp>
        <p:nvSpPr>
          <p:cNvPr id="354" name="Google Shape;354;p38"/>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Current stage of the project</a:t>
            </a:r>
            <a:endParaRPr/>
          </a:p>
        </p:txBody>
      </p:sp>
      <p:grpSp>
        <p:nvGrpSpPr>
          <p:cNvPr id="355" name="Google Shape;355;p38"/>
          <p:cNvGrpSpPr/>
          <p:nvPr/>
        </p:nvGrpSpPr>
        <p:grpSpPr>
          <a:xfrm>
            <a:off x="769930" y="2171856"/>
            <a:ext cx="792088" cy="792088"/>
            <a:chOff x="1835696" y="2517293"/>
            <a:chExt cx="792088" cy="792088"/>
          </a:xfrm>
        </p:grpSpPr>
        <p:sp>
          <p:nvSpPr>
            <p:cNvPr id="356" name="Google Shape;356;p38"/>
            <p:cNvSpPr/>
            <p:nvPr/>
          </p:nvSpPr>
          <p:spPr>
            <a:xfrm>
              <a:off x="1835696" y="2517293"/>
              <a:ext cx="792088" cy="792088"/>
            </a:xfrm>
            <a:prstGeom prst="diamond">
              <a:avLst/>
            </a:prstGeom>
            <a:solidFill>
              <a:schemeClr val="lt1"/>
            </a:solidFill>
            <a:ln cap="flat" cmpd="sng" w="381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38"/>
            <p:cNvSpPr/>
            <p:nvPr/>
          </p:nvSpPr>
          <p:spPr>
            <a:xfrm>
              <a:off x="1901658" y="2583255"/>
              <a:ext cx="660164" cy="660164"/>
            </a:xfrm>
            <a:prstGeom prst="diamond">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58" name="Google Shape;358;p38"/>
          <p:cNvGrpSpPr/>
          <p:nvPr/>
        </p:nvGrpSpPr>
        <p:grpSpPr>
          <a:xfrm>
            <a:off x="2276852" y="2171856"/>
            <a:ext cx="792088" cy="792088"/>
            <a:chOff x="1835696" y="2517293"/>
            <a:chExt cx="792088" cy="792088"/>
          </a:xfrm>
        </p:grpSpPr>
        <p:sp>
          <p:nvSpPr>
            <p:cNvPr id="359" name="Google Shape;359;p38"/>
            <p:cNvSpPr/>
            <p:nvPr/>
          </p:nvSpPr>
          <p:spPr>
            <a:xfrm>
              <a:off x="1835696" y="2517293"/>
              <a:ext cx="792088" cy="792088"/>
            </a:xfrm>
            <a:prstGeom prst="diamond">
              <a:avLst/>
            </a:prstGeom>
            <a:solidFill>
              <a:schemeClr val="lt1"/>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0" name="Google Shape;360;p38"/>
            <p:cNvSpPr/>
            <p:nvPr/>
          </p:nvSpPr>
          <p:spPr>
            <a:xfrm>
              <a:off x="1901658" y="2583255"/>
              <a:ext cx="660164" cy="660164"/>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1" name="Google Shape;361;p38"/>
          <p:cNvGrpSpPr/>
          <p:nvPr/>
        </p:nvGrpSpPr>
        <p:grpSpPr>
          <a:xfrm>
            <a:off x="3789020" y="2171856"/>
            <a:ext cx="792088" cy="792088"/>
            <a:chOff x="1835696" y="2517293"/>
            <a:chExt cx="792088" cy="792088"/>
          </a:xfrm>
        </p:grpSpPr>
        <p:sp>
          <p:nvSpPr>
            <p:cNvPr id="362" name="Google Shape;362;p38"/>
            <p:cNvSpPr/>
            <p:nvPr/>
          </p:nvSpPr>
          <p:spPr>
            <a:xfrm>
              <a:off x="1835696" y="2517293"/>
              <a:ext cx="792088" cy="792088"/>
            </a:xfrm>
            <a:prstGeom prst="diamond">
              <a:avLst/>
            </a:pr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 name="Google Shape;363;p38"/>
            <p:cNvSpPr/>
            <p:nvPr/>
          </p:nvSpPr>
          <p:spPr>
            <a:xfrm>
              <a:off x="1901658" y="2583255"/>
              <a:ext cx="660164" cy="660164"/>
            </a:xfrm>
            <a:prstGeom prst="diamond">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4" name="Google Shape;364;p38"/>
          <p:cNvGrpSpPr/>
          <p:nvPr/>
        </p:nvGrpSpPr>
        <p:grpSpPr>
          <a:xfrm>
            <a:off x="5175526" y="2192881"/>
            <a:ext cx="792088" cy="792088"/>
            <a:chOff x="1835696" y="2517293"/>
            <a:chExt cx="792088" cy="792088"/>
          </a:xfrm>
        </p:grpSpPr>
        <p:sp>
          <p:nvSpPr>
            <p:cNvPr id="365" name="Google Shape;365;p38"/>
            <p:cNvSpPr/>
            <p:nvPr/>
          </p:nvSpPr>
          <p:spPr>
            <a:xfrm>
              <a:off x="1835696" y="2517293"/>
              <a:ext cx="792088" cy="792088"/>
            </a:xfrm>
            <a:prstGeom prst="diamond">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38"/>
            <p:cNvSpPr/>
            <p:nvPr/>
          </p:nvSpPr>
          <p:spPr>
            <a:xfrm>
              <a:off x="1901658" y="2583255"/>
              <a:ext cx="660164" cy="660164"/>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7" name="Google Shape;367;p38"/>
          <p:cNvGrpSpPr/>
          <p:nvPr/>
        </p:nvGrpSpPr>
        <p:grpSpPr>
          <a:xfrm>
            <a:off x="6480828" y="2160315"/>
            <a:ext cx="908763" cy="857198"/>
            <a:chOff x="1835696" y="2517293"/>
            <a:chExt cx="792088" cy="792088"/>
          </a:xfrm>
        </p:grpSpPr>
        <p:sp>
          <p:nvSpPr>
            <p:cNvPr id="368" name="Google Shape;368;p38"/>
            <p:cNvSpPr/>
            <p:nvPr/>
          </p:nvSpPr>
          <p:spPr>
            <a:xfrm>
              <a:off x="1835696" y="2517293"/>
              <a:ext cx="792088" cy="792088"/>
            </a:xfrm>
            <a:prstGeom prst="diamond">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38"/>
            <p:cNvSpPr/>
            <p:nvPr/>
          </p:nvSpPr>
          <p:spPr>
            <a:xfrm>
              <a:off x="1901658" y="2583255"/>
              <a:ext cx="660164" cy="660164"/>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70" name="Google Shape;370;p38"/>
          <p:cNvSpPr txBox="1"/>
          <p:nvPr/>
        </p:nvSpPr>
        <p:spPr>
          <a:xfrm>
            <a:off x="478400" y="1717663"/>
            <a:ext cx="1270500" cy="36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5"/>
                </a:solidFill>
              </a:rPr>
              <a:t>Planning</a:t>
            </a:r>
            <a:endParaRPr b="1" sz="1800">
              <a:solidFill>
                <a:schemeClr val="accent5"/>
              </a:solidFill>
              <a:latin typeface="Arial"/>
              <a:ea typeface="Arial"/>
              <a:cs typeface="Arial"/>
              <a:sym typeface="Arial"/>
            </a:endParaRPr>
          </a:p>
        </p:txBody>
      </p:sp>
      <p:sp>
        <p:nvSpPr>
          <p:cNvPr id="371" name="Google Shape;371;p38"/>
          <p:cNvSpPr txBox="1"/>
          <p:nvPr/>
        </p:nvSpPr>
        <p:spPr>
          <a:xfrm>
            <a:off x="2053812" y="1717663"/>
            <a:ext cx="1159800" cy="36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4"/>
                </a:solidFill>
              </a:rPr>
              <a:t>Analysis</a:t>
            </a:r>
            <a:endParaRPr b="1" sz="1800">
              <a:solidFill>
                <a:schemeClr val="accent4"/>
              </a:solidFill>
              <a:latin typeface="Arial"/>
              <a:ea typeface="Arial"/>
              <a:cs typeface="Arial"/>
              <a:sym typeface="Arial"/>
            </a:endParaRPr>
          </a:p>
        </p:txBody>
      </p:sp>
      <p:sp>
        <p:nvSpPr>
          <p:cNvPr id="372" name="Google Shape;372;p38"/>
          <p:cNvSpPr txBox="1"/>
          <p:nvPr/>
        </p:nvSpPr>
        <p:spPr>
          <a:xfrm>
            <a:off x="3564259" y="1717663"/>
            <a:ext cx="1052400" cy="36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3"/>
                </a:solidFill>
              </a:rPr>
              <a:t>Design</a:t>
            </a:r>
            <a:endParaRPr b="1" sz="1800">
              <a:solidFill>
                <a:schemeClr val="accent3"/>
              </a:solidFill>
              <a:latin typeface="Arial"/>
              <a:ea typeface="Arial"/>
              <a:cs typeface="Arial"/>
              <a:sym typeface="Arial"/>
            </a:endParaRPr>
          </a:p>
        </p:txBody>
      </p:sp>
      <p:sp>
        <p:nvSpPr>
          <p:cNvPr id="373" name="Google Shape;373;p38"/>
          <p:cNvSpPr txBox="1"/>
          <p:nvPr/>
        </p:nvSpPr>
        <p:spPr>
          <a:xfrm>
            <a:off x="4734575" y="1717650"/>
            <a:ext cx="1674000" cy="36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2"/>
                </a:solidFill>
              </a:rPr>
              <a:t>Develop</a:t>
            </a:r>
            <a:endParaRPr b="1" sz="1800">
              <a:solidFill>
                <a:schemeClr val="accent2"/>
              </a:solidFill>
              <a:latin typeface="Arial"/>
              <a:ea typeface="Arial"/>
              <a:cs typeface="Arial"/>
              <a:sym typeface="Arial"/>
            </a:endParaRPr>
          </a:p>
        </p:txBody>
      </p:sp>
      <p:sp>
        <p:nvSpPr>
          <p:cNvPr id="374" name="Google Shape;374;p38"/>
          <p:cNvSpPr txBox="1"/>
          <p:nvPr/>
        </p:nvSpPr>
        <p:spPr>
          <a:xfrm>
            <a:off x="6299964" y="1717650"/>
            <a:ext cx="1270500" cy="36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accent1"/>
                </a:solidFill>
              </a:rPr>
              <a:t>Testing</a:t>
            </a:r>
            <a:endParaRPr b="1" sz="1800">
              <a:solidFill>
                <a:schemeClr val="accent1"/>
              </a:solidFill>
              <a:latin typeface="Arial"/>
              <a:ea typeface="Arial"/>
              <a:cs typeface="Arial"/>
              <a:sym typeface="Arial"/>
            </a:endParaRPr>
          </a:p>
        </p:txBody>
      </p:sp>
      <p:sp>
        <p:nvSpPr>
          <p:cNvPr id="375" name="Google Shape;375;p38"/>
          <p:cNvSpPr/>
          <p:nvPr/>
        </p:nvSpPr>
        <p:spPr>
          <a:xfrm>
            <a:off x="7533011" y="1210513"/>
            <a:ext cx="1442100" cy="2828700"/>
          </a:xfrm>
          <a:prstGeom prst="roundRect">
            <a:avLst>
              <a:gd fmla="val 16667" name="adj"/>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74000"/>
              </a:srgbClr>
            </a:outerShdw>
            <a:reflection blurRad="0" dir="5400000" dist="209550" endA="0" endPos="6000" fadeDir="5400012" kx="0" rotWithShape="0" algn="bl" stA="35000"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38"/>
          <p:cNvSpPr/>
          <p:nvPr/>
        </p:nvSpPr>
        <p:spPr>
          <a:xfrm rot="2700000">
            <a:off x="1090605" y="2413726"/>
            <a:ext cx="146501" cy="308354"/>
          </a:xfrm>
          <a:custGeom>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77" name="Google Shape;377;p38"/>
          <p:cNvSpPr/>
          <p:nvPr/>
        </p:nvSpPr>
        <p:spPr>
          <a:xfrm>
            <a:off x="2570226" y="2447760"/>
            <a:ext cx="210600" cy="226137"/>
          </a:xfrm>
          <a:custGeom>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78" name="Google Shape;378;p38"/>
          <p:cNvSpPr/>
          <p:nvPr/>
        </p:nvSpPr>
        <p:spPr>
          <a:xfrm>
            <a:off x="4028380" y="2413720"/>
            <a:ext cx="313374" cy="308349"/>
          </a:xfrm>
          <a:custGeom>
            <a:pathLst>
              <a:path extrusionOk="0" h="3162551" w="3214097">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79" name="Google Shape;379;p38"/>
          <p:cNvSpPr/>
          <p:nvPr/>
        </p:nvSpPr>
        <p:spPr>
          <a:xfrm rot="2700000">
            <a:off x="5406617" y="2415325"/>
            <a:ext cx="323580" cy="353730"/>
          </a:xfrm>
          <a:custGeom>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380" name="Google Shape;380;p38"/>
          <p:cNvGrpSpPr/>
          <p:nvPr/>
        </p:nvGrpSpPr>
        <p:grpSpPr>
          <a:xfrm>
            <a:off x="7821945" y="2164831"/>
            <a:ext cx="792000" cy="792000"/>
            <a:chOff x="1835796" y="3119755"/>
            <a:chExt cx="792000" cy="792000"/>
          </a:xfrm>
        </p:grpSpPr>
        <p:sp>
          <p:nvSpPr>
            <p:cNvPr id="381" name="Google Shape;381;p38"/>
            <p:cNvSpPr/>
            <p:nvPr/>
          </p:nvSpPr>
          <p:spPr>
            <a:xfrm>
              <a:off x="1835796" y="3119755"/>
              <a:ext cx="792000" cy="792000"/>
            </a:xfrm>
            <a:prstGeom prst="diamond">
              <a:avLst/>
            </a:prstGeom>
            <a:solidFill>
              <a:srgbClr val="FFFFFF"/>
            </a:solidFill>
            <a:ln cap="flat" cmpd="sng" w="38100">
              <a:solidFill>
                <a:srgbClr val="F9CB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82" name="Google Shape;382;p38"/>
            <p:cNvSpPr/>
            <p:nvPr/>
          </p:nvSpPr>
          <p:spPr>
            <a:xfrm>
              <a:off x="1901658" y="3185593"/>
              <a:ext cx="660300" cy="660300"/>
            </a:xfrm>
            <a:prstGeom prst="diamond">
              <a:avLst/>
            </a:prstGeom>
            <a:solidFill>
              <a:srgbClr val="F9CB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sp>
        <p:nvSpPr>
          <p:cNvPr id="383" name="Google Shape;383;p38"/>
          <p:cNvSpPr/>
          <p:nvPr/>
        </p:nvSpPr>
        <p:spPr>
          <a:xfrm rot="-5400000">
            <a:off x="8062653" y="2405435"/>
            <a:ext cx="310583" cy="310787"/>
          </a:xfrm>
          <a:custGeom>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4" name="Google Shape;384;p38"/>
          <p:cNvSpPr/>
          <p:nvPr/>
        </p:nvSpPr>
        <p:spPr>
          <a:xfrm>
            <a:off x="6767929" y="2420248"/>
            <a:ext cx="334559" cy="337353"/>
          </a:xfrm>
          <a:custGeom>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85" name="Google Shape;385;p38"/>
          <p:cNvSpPr txBox="1"/>
          <p:nvPr/>
        </p:nvSpPr>
        <p:spPr>
          <a:xfrm>
            <a:off x="7582689" y="1745275"/>
            <a:ext cx="1270500" cy="36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9CB9C"/>
                </a:solidFill>
              </a:rPr>
              <a:t>Deploy</a:t>
            </a:r>
            <a:endParaRPr b="1" sz="1800">
              <a:solidFill>
                <a:srgbClr val="F9CB9C"/>
              </a:solidFill>
              <a:latin typeface="Arial"/>
              <a:ea typeface="Arial"/>
              <a:cs typeface="Arial"/>
              <a:sym typeface="Arial"/>
            </a:endParaRPr>
          </a:p>
        </p:txBody>
      </p:sp>
      <p:sp>
        <p:nvSpPr>
          <p:cNvPr id="386" name="Google Shape;386;p38"/>
          <p:cNvSpPr/>
          <p:nvPr/>
        </p:nvSpPr>
        <p:spPr>
          <a:xfrm>
            <a:off x="2541633" y="3201094"/>
            <a:ext cx="348300" cy="348300"/>
          </a:xfrm>
          <a:custGeom>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7" name="Google Shape;387;p38"/>
          <p:cNvSpPr/>
          <p:nvPr/>
        </p:nvSpPr>
        <p:spPr>
          <a:xfrm>
            <a:off x="4010920" y="3201094"/>
            <a:ext cx="348300" cy="348300"/>
          </a:xfrm>
          <a:custGeom>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8" name="Google Shape;388;p38"/>
          <p:cNvSpPr/>
          <p:nvPr/>
        </p:nvSpPr>
        <p:spPr>
          <a:xfrm>
            <a:off x="989708" y="3201094"/>
            <a:ext cx="348300" cy="348300"/>
          </a:xfrm>
          <a:custGeom>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89" name="Google Shape;389;p38"/>
          <p:cNvSpPr/>
          <p:nvPr/>
        </p:nvSpPr>
        <p:spPr>
          <a:xfrm>
            <a:off x="5394258" y="3201094"/>
            <a:ext cx="348300" cy="348300"/>
          </a:xfrm>
          <a:custGeom>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0" name="Google Shape;390;p38"/>
          <p:cNvSpPr/>
          <p:nvPr/>
        </p:nvSpPr>
        <p:spPr>
          <a:xfrm>
            <a:off x="6761058" y="3201094"/>
            <a:ext cx="348300" cy="348300"/>
          </a:xfrm>
          <a:custGeom>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
        <p:nvSpPr>
          <p:cNvPr id="391" name="Google Shape;391;p38"/>
          <p:cNvSpPr/>
          <p:nvPr/>
        </p:nvSpPr>
        <p:spPr>
          <a:xfrm>
            <a:off x="8043795" y="3201094"/>
            <a:ext cx="348300" cy="348300"/>
          </a:xfrm>
          <a:custGeom>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B6D7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Prototype</a:t>
            </a:r>
            <a:endParaRPr b="0" i="0" sz="3600" u="none" cap="none" strike="noStrike">
              <a:solidFill>
                <a:srgbClr val="3F3F3F"/>
              </a:solidFill>
              <a:latin typeface="Arial"/>
              <a:ea typeface="Arial"/>
              <a:cs typeface="Arial"/>
              <a:sym typeface="Arial"/>
            </a:endParaRPr>
          </a:p>
        </p:txBody>
      </p:sp>
      <p:sp>
        <p:nvSpPr>
          <p:cNvPr id="397" name="Google Shape;397;p39"/>
          <p:cNvSpPr txBox="1"/>
          <p:nvPr>
            <p:ph idx="4"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Demonstration Walk Through</a:t>
            </a:r>
            <a:endParaRPr/>
          </a:p>
        </p:txBody>
      </p:sp>
      <p:pic>
        <p:nvPicPr>
          <p:cNvPr id="398" name="Google Shape;398;p39"/>
          <p:cNvPicPr preferRelativeResize="0"/>
          <p:nvPr/>
        </p:nvPicPr>
        <p:blipFill>
          <a:blip r:embed="rId3">
            <a:alphaModFix/>
          </a:blip>
          <a:stretch>
            <a:fillRect/>
          </a:stretch>
        </p:blipFill>
        <p:spPr>
          <a:xfrm>
            <a:off x="1576550" y="1350175"/>
            <a:ext cx="2772000" cy="1743075"/>
          </a:xfrm>
          <a:prstGeom prst="rect">
            <a:avLst/>
          </a:prstGeom>
          <a:noFill/>
          <a:ln>
            <a:noFill/>
          </a:ln>
        </p:spPr>
      </p:pic>
      <p:sp>
        <p:nvSpPr>
          <p:cNvPr id="399" name="Google Shape;399;p39"/>
          <p:cNvSpPr txBox="1"/>
          <p:nvPr>
            <p:ph idx="1" type="body"/>
          </p:nvPr>
        </p:nvSpPr>
        <p:spPr>
          <a:xfrm>
            <a:off x="4661925" y="1877100"/>
            <a:ext cx="2965200" cy="51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b="1" lang="en-US">
                <a:solidFill>
                  <a:srgbClr val="FFFFFF"/>
                </a:solidFill>
              </a:rPr>
              <a:t>Food Culture</a:t>
            </a:r>
            <a:endParaRPr b="1" i="0" sz="3600" u="none" cap="none" strike="noStrike">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nvSpPr>
        <p:spPr>
          <a:xfrm>
            <a:off x="-361950" y="-6"/>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b="0" i="0" lang="en-US" sz="3600" u="none" cap="none" strike="noStrike">
                <a:solidFill>
                  <a:srgbClr val="3F3F3F"/>
                </a:solidFill>
                <a:latin typeface="Arial"/>
                <a:ea typeface="Arial"/>
                <a:cs typeface="Arial"/>
                <a:sym typeface="Arial"/>
              </a:rPr>
              <a:t>Agenda</a:t>
            </a:r>
            <a:endParaRPr/>
          </a:p>
        </p:txBody>
      </p:sp>
      <p:grpSp>
        <p:nvGrpSpPr>
          <p:cNvPr id="138" name="Google Shape;138;p22"/>
          <p:cNvGrpSpPr/>
          <p:nvPr/>
        </p:nvGrpSpPr>
        <p:grpSpPr>
          <a:xfrm>
            <a:off x="1448594" y="481732"/>
            <a:ext cx="6552728" cy="914400"/>
            <a:chOff x="1151472" y="3187501"/>
            <a:chExt cx="6552728" cy="914400"/>
          </a:xfrm>
        </p:grpSpPr>
        <p:sp>
          <p:nvSpPr>
            <p:cNvPr id="139" name="Google Shape;139;p22"/>
            <p:cNvSpPr/>
            <p:nvPr/>
          </p:nvSpPr>
          <p:spPr>
            <a:xfrm>
              <a:off x="1633824" y="3347030"/>
              <a:ext cx="6070376" cy="720000"/>
            </a:xfrm>
            <a:prstGeom prst="homePlat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22"/>
            <p:cNvSpPr/>
            <p:nvPr/>
          </p:nvSpPr>
          <p:spPr>
            <a:xfrm>
              <a:off x="1633824" y="3284701"/>
              <a:ext cx="5914970" cy="720000"/>
            </a:xfrm>
            <a:prstGeom prst="homePlate">
              <a:avLst>
                <a:gd fmla="val 50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22"/>
            <p:cNvSpPr/>
            <p:nvPr/>
          </p:nvSpPr>
          <p:spPr>
            <a:xfrm>
              <a:off x="1151472" y="3187501"/>
              <a:ext cx="914400" cy="91440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2" name="Google Shape;142;p22"/>
          <p:cNvSpPr/>
          <p:nvPr/>
        </p:nvSpPr>
        <p:spPr>
          <a:xfrm>
            <a:off x="1690288" y="685077"/>
            <a:ext cx="403200" cy="52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1 </a:t>
            </a:r>
            <a:endParaRPr b="0" i="0" sz="2800" u="none" cap="none" strike="noStrike">
              <a:solidFill>
                <a:schemeClr val="lt1"/>
              </a:solidFill>
              <a:latin typeface="Arial"/>
              <a:ea typeface="Arial"/>
              <a:cs typeface="Arial"/>
              <a:sym typeface="Arial"/>
            </a:endParaRPr>
          </a:p>
        </p:txBody>
      </p:sp>
      <p:grpSp>
        <p:nvGrpSpPr>
          <p:cNvPr id="143" name="Google Shape;143;p22"/>
          <p:cNvGrpSpPr/>
          <p:nvPr/>
        </p:nvGrpSpPr>
        <p:grpSpPr>
          <a:xfrm>
            <a:off x="2563851" y="661773"/>
            <a:ext cx="4752607" cy="546274"/>
            <a:chOff x="2299400" y="1781114"/>
            <a:chExt cx="4576856" cy="546274"/>
          </a:xfrm>
        </p:grpSpPr>
        <p:sp>
          <p:nvSpPr>
            <p:cNvPr id="144" name="Google Shape;144;p22"/>
            <p:cNvSpPr txBox="1"/>
            <p:nvPr/>
          </p:nvSpPr>
          <p:spPr>
            <a:xfrm>
              <a:off x="2299400" y="1781114"/>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Introduction</a:t>
              </a:r>
              <a:endParaRPr/>
            </a:p>
          </p:txBody>
        </p:sp>
        <p:sp>
          <p:nvSpPr>
            <p:cNvPr id="145" name="Google Shape;145;p22"/>
            <p:cNvSpPr txBox="1"/>
            <p:nvPr/>
          </p:nvSpPr>
          <p:spPr>
            <a:xfrm>
              <a:off x="2299400" y="2050389"/>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What is our application about?</a:t>
              </a:r>
              <a:endParaRPr b="0" i="0" sz="1200" u="none" cap="none" strike="noStrike">
                <a:solidFill>
                  <a:srgbClr val="3F3F3F"/>
                </a:solidFill>
                <a:latin typeface="Arial"/>
                <a:ea typeface="Arial"/>
                <a:cs typeface="Arial"/>
                <a:sym typeface="Arial"/>
              </a:endParaRPr>
            </a:p>
          </p:txBody>
        </p:sp>
      </p:grpSp>
      <p:grpSp>
        <p:nvGrpSpPr>
          <p:cNvPr id="146" name="Google Shape;146;p22"/>
          <p:cNvGrpSpPr/>
          <p:nvPr/>
        </p:nvGrpSpPr>
        <p:grpSpPr>
          <a:xfrm>
            <a:off x="1445588" y="1404759"/>
            <a:ext cx="6552728" cy="914400"/>
            <a:chOff x="1151472" y="3187501"/>
            <a:chExt cx="6552728" cy="914400"/>
          </a:xfrm>
        </p:grpSpPr>
        <p:sp>
          <p:nvSpPr>
            <p:cNvPr id="147" name="Google Shape;147;p22"/>
            <p:cNvSpPr/>
            <p:nvPr/>
          </p:nvSpPr>
          <p:spPr>
            <a:xfrm>
              <a:off x="1633824" y="3347030"/>
              <a:ext cx="6070376" cy="720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22"/>
            <p:cNvSpPr/>
            <p:nvPr/>
          </p:nvSpPr>
          <p:spPr>
            <a:xfrm>
              <a:off x="1633824" y="3284701"/>
              <a:ext cx="5914970" cy="720000"/>
            </a:xfrm>
            <a:prstGeom prst="homePlate">
              <a:avLst>
                <a:gd fmla="val 50000" name="adj"/>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22"/>
            <p:cNvSpPr/>
            <p:nvPr/>
          </p:nvSpPr>
          <p:spPr>
            <a:xfrm>
              <a:off x="1151472" y="3187501"/>
              <a:ext cx="914400" cy="914400"/>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50" name="Google Shape;150;p22"/>
          <p:cNvGrpSpPr/>
          <p:nvPr/>
        </p:nvGrpSpPr>
        <p:grpSpPr>
          <a:xfrm>
            <a:off x="1442582" y="2327786"/>
            <a:ext cx="6552728" cy="914400"/>
            <a:chOff x="1151472" y="3187501"/>
            <a:chExt cx="6552728" cy="914400"/>
          </a:xfrm>
        </p:grpSpPr>
        <p:sp>
          <p:nvSpPr>
            <p:cNvPr id="151" name="Google Shape;151;p22"/>
            <p:cNvSpPr/>
            <p:nvPr/>
          </p:nvSpPr>
          <p:spPr>
            <a:xfrm>
              <a:off x="1633824" y="3347030"/>
              <a:ext cx="6070376" cy="720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22"/>
            <p:cNvSpPr/>
            <p:nvPr/>
          </p:nvSpPr>
          <p:spPr>
            <a:xfrm>
              <a:off x="1633824" y="3284701"/>
              <a:ext cx="5914970" cy="720000"/>
            </a:xfrm>
            <a:prstGeom prst="homePlate">
              <a:avLst>
                <a:gd fmla="val 50000" name="adj"/>
              </a:avLst>
            </a:pr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22"/>
            <p:cNvSpPr/>
            <p:nvPr/>
          </p:nvSpPr>
          <p:spPr>
            <a:xfrm>
              <a:off x="1151472" y="3187501"/>
              <a:ext cx="914400" cy="914400"/>
            </a:xfrm>
            <a:prstGeom prst="diamond">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54" name="Google Shape;154;p22"/>
          <p:cNvGrpSpPr/>
          <p:nvPr/>
        </p:nvGrpSpPr>
        <p:grpSpPr>
          <a:xfrm>
            <a:off x="1448601" y="4157388"/>
            <a:ext cx="6552728" cy="914400"/>
            <a:chOff x="1151472" y="3187501"/>
            <a:chExt cx="6552728" cy="914400"/>
          </a:xfrm>
        </p:grpSpPr>
        <p:sp>
          <p:nvSpPr>
            <p:cNvPr id="155" name="Google Shape;155;p22"/>
            <p:cNvSpPr/>
            <p:nvPr/>
          </p:nvSpPr>
          <p:spPr>
            <a:xfrm>
              <a:off x="1633824" y="3347030"/>
              <a:ext cx="6070376" cy="720000"/>
            </a:xfrm>
            <a:prstGeom prst="homePlate">
              <a:avLst>
                <a:gd fmla="val 50000" name="adj"/>
              </a:avLst>
            </a:prstGeom>
            <a:solidFill>
              <a:srgbClr val="B7B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6" name="Google Shape;156;p22"/>
            <p:cNvSpPr/>
            <p:nvPr/>
          </p:nvSpPr>
          <p:spPr>
            <a:xfrm>
              <a:off x="1633824" y="3284701"/>
              <a:ext cx="5914970" cy="720000"/>
            </a:xfrm>
            <a:prstGeom prst="homePlate">
              <a:avLst>
                <a:gd fmla="val 50000" name="adj"/>
              </a:avLst>
            </a:prstGeom>
            <a:solidFill>
              <a:schemeClr val="lt1"/>
            </a:solidFill>
            <a:ln cap="flat" cmpd="sng" w="38100">
              <a:solidFill>
                <a:srgbClr val="B7B7B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22"/>
            <p:cNvSpPr/>
            <p:nvPr/>
          </p:nvSpPr>
          <p:spPr>
            <a:xfrm>
              <a:off x="1151472" y="3187501"/>
              <a:ext cx="914400" cy="914400"/>
            </a:xfrm>
            <a:prstGeom prst="diamond">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8" name="Google Shape;158;p22"/>
          <p:cNvSpPr/>
          <p:nvPr/>
        </p:nvSpPr>
        <p:spPr>
          <a:xfrm>
            <a:off x="1690288" y="1609599"/>
            <a:ext cx="403200" cy="52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2 </a:t>
            </a:r>
            <a:endParaRPr b="0" i="0" sz="2800" u="none" cap="none" strike="noStrike">
              <a:solidFill>
                <a:schemeClr val="lt1"/>
              </a:solidFill>
              <a:latin typeface="Arial"/>
              <a:ea typeface="Arial"/>
              <a:cs typeface="Arial"/>
              <a:sym typeface="Arial"/>
            </a:endParaRPr>
          </a:p>
        </p:txBody>
      </p:sp>
      <p:grpSp>
        <p:nvGrpSpPr>
          <p:cNvPr id="159" name="Google Shape;159;p22"/>
          <p:cNvGrpSpPr/>
          <p:nvPr/>
        </p:nvGrpSpPr>
        <p:grpSpPr>
          <a:xfrm>
            <a:off x="2563851" y="1586295"/>
            <a:ext cx="4752607" cy="546274"/>
            <a:chOff x="2299400" y="1781114"/>
            <a:chExt cx="4576856" cy="546274"/>
          </a:xfrm>
        </p:grpSpPr>
        <p:sp>
          <p:nvSpPr>
            <p:cNvPr id="160" name="Google Shape;160;p22"/>
            <p:cNvSpPr txBox="1"/>
            <p:nvPr/>
          </p:nvSpPr>
          <p:spPr>
            <a:xfrm>
              <a:off x="2299400" y="1781114"/>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Project Specification</a:t>
              </a:r>
              <a:endParaRPr/>
            </a:p>
          </p:txBody>
        </p:sp>
        <p:sp>
          <p:nvSpPr>
            <p:cNvPr id="161" name="Google Shape;161;p22"/>
            <p:cNvSpPr txBox="1"/>
            <p:nvPr/>
          </p:nvSpPr>
          <p:spPr>
            <a:xfrm>
              <a:off x="2299400" y="2050389"/>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Functional Requirements, Use Case Diagram, Project Requirement</a:t>
              </a:r>
              <a:endParaRPr b="0" i="0" sz="1200" u="none" cap="none" strike="noStrike">
                <a:solidFill>
                  <a:srgbClr val="3F3F3F"/>
                </a:solidFill>
                <a:latin typeface="Arial"/>
                <a:ea typeface="Arial"/>
                <a:cs typeface="Arial"/>
                <a:sym typeface="Arial"/>
              </a:endParaRPr>
            </a:p>
          </p:txBody>
        </p:sp>
      </p:grpSp>
      <p:sp>
        <p:nvSpPr>
          <p:cNvPr id="162" name="Google Shape;162;p22"/>
          <p:cNvSpPr/>
          <p:nvPr/>
        </p:nvSpPr>
        <p:spPr>
          <a:xfrm>
            <a:off x="1690288" y="2534121"/>
            <a:ext cx="403200" cy="52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3 </a:t>
            </a:r>
            <a:endParaRPr b="0" i="0" sz="2800" u="none" cap="none" strike="noStrike">
              <a:solidFill>
                <a:schemeClr val="lt1"/>
              </a:solidFill>
              <a:latin typeface="Arial"/>
              <a:ea typeface="Arial"/>
              <a:cs typeface="Arial"/>
              <a:sym typeface="Arial"/>
            </a:endParaRPr>
          </a:p>
        </p:txBody>
      </p:sp>
      <p:grpSp>
        <p:nvGrpSpPr>
          <p:cNvPr id="163" name="Google Shape;163;p22"/>
          <p:cNvGrpSpPr/>
          <p:nvPr/>
        </p:nvGrpSpPr>
        <p:grpSpPr>
          <a:xfrm>
            <a:off x="2563851" y="2510817"/>
            <a:ext cx="4752607" cy="546175"/>
            <a:chOff x="2299400" y="1781114"/>
            <a:chExt cx="4576856" cy="546175"/>
          </a:xfrm>
        </p:grpSpPr>
        <p:sp>
          <p:nvSpPr>
            <p:cNvPr id="164" name="Google Shape;164;p22"/>
            <p:cNvSpPr txBox="1"/>
            <p:nvPr/>
          </p:nvSpPr>
          <p:spPr>
            <a:xfrm>
              <a:off x="2299400" y="1781114"/>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System Design</a:t>
              </a:r>
              <a:endParaRPr/>
            </a:p>
          </p:txBody>
        </p:sp>
        <p:sp>
          <p:nvSpPr>
            <p:cNvPr id="165" name="Google Shape;165;p22"/>
            <p:cNvSpPr txBox="1"/>
            <p:nvPr/>
          </p:nvSpPr>
          <p:spPr>
            <a:xfrm>
              <a:off x="2299400" y="2050389"/>
              <a:ext cx="4576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Entity </a:t>
              </a:r>
              <a:r>
                <a:rPr lang="en-US" sz="1200">
                  <a:solidFill>
                    <a:srgbClr val="3F3F3F"/>
                  </a:solidFill>
                </a:rPr>
                <a:t>Relationship</a:t>
              </a:r>
              <a:r>
                <a:rPr lang="en-US" sz="1200">
                  <a:solidFill>
                    <a:srgbClr val="3F3F3F"/>
                  </a:solidFill>
                </a:rPr>
                <a:t> Diagram</a:t>
              </a:r>
              <a:endParaRPr b="0" i="0" sz="1200" u="none" cap="none" strike="noStrike">
                <a:solidFill>
                  <a:srgbClr val="3F3F3F"/>
                </a:solidFill>
                <a:latin typeface="Arial"/>
                <a:ea typeface="Arial"/>
                <a:cs typeface="Arial"/>
                <a:sym typeface="Arial"/>
              </a:endParaRPr>
            </a:p>
          </p:txBody>
        </p:sp>
      </p:grpSp>
      <p:sp>
        <p:nvSpPr>
          <p:cNvPr id="166" name="Google Shape;166;p22"/>
          <p:cNvSpPr/>
          <p:nvPr/>
        </p:nvSpPr>
        <p:spPr>
          <a:xfrm>
            <a:off x="1699313" y="4365218"/>
            <a:ext cx="403200" cy="52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rPr>
              <a:t>5</a:t>
            </a:r>
            <a:r>
              <a:rPr b="1" i="0" lang="en-US" sz="2800" u="none" cap="none" strike="noStrike">
                <a:solidFill>
                  <a:schemeClr val="lt1"/>
                </a:solidFill>
                <a:latin typeface="Arial"/>
                <a:ea typeface="Arial"/>
                <a:cs typeface="Arial"/>
                <a:sym typeface="Arial"/>
              </a:rPr>
              <a:t> </a:t>
            </a:r>
            <a:endParaRPr b="0" i="0" sz="2800" u="none" cap="none" strike="noStrike">
              <a:solidFill>
                <a:schemeClr val="lt1"/>
              </a:solidFill>
              <a:latin typeface="Arial"/>
              <a:ea typeface="Arial"/>
              <a:cs typeface="Arial"/>
              <a:sym typeface="Arial"/>
            </a:endParaRPr>
          </a:p>
        </p:txBody>
      </p:sp>
      <p:grpSp>
        <p:nvGrpSpPr>
          <p:cNvPr id="167" name="Google Shape;167;p22"/>
          <p:cNvGrpSpPr/>
          <p:nvPr/>
        </p:nvGrpSpPr>
        <p:grpSpPr>
          <a:xfrm>
            <a:off x="2572876" y="4341914"/>
            <a:ext cx="4752607" cy="546274"/>
            <a:chOff x="2299400" y="1781114"/>
            <a:chExt cx="4576856" cy="546274"/>
          </a:xfrm>
        </p:grpSpPr>
        <p:sp>
          <p:nvSpPr>
            <p:cNvPr id="168" name="Google Shape;168;p22"/>
            <p:cNvSpPr txBox="1"/>
            <p:nvPr/>
          </p:nvSpPr>
          <p:spPr>
            <a:xfrm>
              <a:off x="2299400" y="1781114"/>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Prototype</a:t>
              </a:r>
              <a:endParaRPr/>
            </a:p>
          </p:txBody>
        </p:sp>
        <p:sp>
          <p:nvSpPr>
            <p:cNvPr id="169" name="Google Shape;169;p22"/>
            <p:cNvSpPr txBox="1"/>
            <p:nvPr/>
          </p:nvSpPr>
          <p:spPr>
            <a:xfrm>
              <a:off x="2299400" y="2050389"/>
              <a:ext cx="457685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Demonstration Walkthrough</a:t>
              </a:r>
              <a:endParaRPr b="0" i="0" sz="1200" u="none" cap="none" strike="noStrike">
                <a:solidFill>
                  <a:srgbClr val="3F3F3F"/>
                </a:solidFill>
                <a:latin typeface="Arial"/>
                <a:ea typeface="Arial"/>
                <a:cs typeface="Arial"/>
                <a:sym typeface="Arial"/>
              </a:endParaRPr>
            </a:p>
          </p:txBody>
        </p:sp>
      </p:grpSp>
      <p:grpSp>
        <p:nvGrpSpPr>
          <p:cNvPr id="170" name="Google Shape;170;p22"/>
          <p:cNvGrpSpPr/>
          <p:nvPr/>
        </p:nvGrpSpPr>
        <p:grpSpPr>
          <a:xfrm>
            <a:off x="1442513" y="3242163"/>
            <a:ext cx="6552852" cy="914400"/>
            <a:chOff x="1151472" y="3187501"/>
            <a:chExt cx="6552852" cy="914400"/>
          </a:xfrm>
        </p:grpSpPr>
        <p:sp>
          <p:nvSpPr>
            <p:cNvPr id="171" name="Google Shape;171;p22"/>
            <p:cNvSpPr/>
            <p:nvPr/>
          </p:nvSpPr>
          <p:spPr>
            <a:xfrm>
              <a:off x="1633824" y="3347030"/>
              <a:ext cx="6070500" cy="720000"/>
            </a:xfrm>
            <a:prstGeom prst="homePlat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22"/>
            <p:cNvSpPr/>
            <p:nvPr/>
          </p:nvSpPr>
          <p:spPr>
            <a:xfrm>
              <a:off x="1633824" y="3284701"/>
              <a:ext cx="5915100" cy="720000"/>
            </a:xfrm>
            <a:prstGeom prst="homePlate">
              <a:avLst>
                <a:gd fmla="val 50000" name="adj"/>
              </a:avLst>
            </a:prstGeom>
            <a:solidFill>
              <a:schemeClr val="lt1"/>
            </a:solidFill>
            <a:ln cap="flat" cmpd="sng" w="381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22"/>
            <p:cNvSpPr/>
            <p:nvPr/>
          </p:nvSpPr>
          <p:spPr>
            <a:xfrm>
              <a:off x="1151472" y="3187501"/>
              <a:ext cx="914400" cy="91440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4" name="Google Shape;174;p22"/>
          <p:cNvSpPr/>
          <p:nvPr/>
        </p:nvSpPr>
        <p:spPr>
          <a:xfrm>
            <a:off x="1693226" y="3449993"/>
            <a:ext cx="403200" cy="52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4 </a:t>
            </a:r>
            <a:endParaRPr b="0" i="0" sz="2800" u="none" cap="none" strike="noStrike">
              <a:solidFill>
                <a:schemeClr val="lt1"/>
              </a:solidFill>
              <a:latin typeface="Arial"/>
              <a:ea typeface="Arial"/>
              <a:cs typeface="Arial"/>
              <a:sym typeface="Arial"/>
            </a:endParaRPr>
          </a:p>
        </p:txBody>
      </p:sp>
      <p:grpSp>
        <p:nvGrpSpPr>
          <p:cNvPr id="175" name="Google Shape;175;p22"/>
          <p:cNvGrpSpPr/>
          <p:nvPr/>
        </p:nvGrpSpPr>
        <p:grpSpPr>
          <a:xfrm>
            <a:off x="2566788" y="3426689"/>
            <a:ext cx="4752549" cy="546175"/>
            <a:chOff x="2299400" y="1781114"/>
            <a:chExt cx="4576800" cy="546175"/>
          </a:xfrm>
        </p:grpSpPr>
        <p:sp>
          <p:nvSpPr>
            <p:cNvPr id="176" name="Google Shape;176;p22"/>
            <p:cNvSpPr txBox="1"/>
            <p:nvPr/>
          </p:nvSpPr>
          <p:spPr>
            <a:xfrm>
              <a:off x="2299400" y="1781114"/>
              <a:ext cx="4576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Task Allocation &amp; Progress</a:t>
              </a:r>
              <a:endParaRPr/>
            </a:p>
          </p:txBody>
        </p:sp>
        <p:sp>
          <p:nvSpPr>
            <p:cNvPr id="177" name="Google Shape;177;p22"/>
            <p:cNvSpPr txBox="1"/>
            <p:nvPr/>
          </p:nvSpPr>
          <p:spPr>
            <a:xfrm>
              <a:off x="2299400" y="2050389"/>
              <a:ext cx="4576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Task specialization, Task Allocation &amp; progress, </a:t>
              </a:r>
              <a:r>
                <a:rPr lang="en-US" sz="1200">
                  <a:solidFill>
                    <a:srgbClr val="3F3F3F"/>
                  </a:solidFill>
                </a:rPr>
                <a:t>Attendance</a:t>
              </a:r>
              <a:endParaRPr b="0" i="0" sz="1200" u="none" cap="none" strike="noStrike">
                <a:solidFill>
                  <a:srgbClr val="3F3F3F"/>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0"/>
          <p:cNvSpPr txBox="1"/>
          <p:nvPr>
            <p:ph idx="1" type="body"/>
          </p:nvPr>
        </p:nvSpPr>
        <p:spPr>
          <a:xfrm>
            <a:off x="3269523" y="2356127"/>
            <a:ext cx="27363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b="1" i="0" lang="en-US" sz="3600" u="none" cap="none" strike="noStrike">
                <a:solidFill>
                  <a:srgbClr val="3F3F3F"/>
                </a:solidFill>
                <a:latin typeface="Arial"/>
                <a:ea typeface="Arial"/>
                <a:cs typeface="Arial"/>
                <a:sym typeface="Arial"/>
              </a:rPr>
              <a:t>Thank you</a:t>
            </a:r>
            <a:endParaRPr b="1" i="0" sz="36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idx="1" type="body"/>
          </p:nvPr>
        </p:nvSpPr>
        <p:spPr>
          <a:xfrm>
            <a:off x="923725" y="678925"/>
            <a:ext cx="3318000" cy="473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3600"/>
              <a:buFont typeface="Arial"/>
              <a:buNone/>
            </a:pPr>
            <a:r>
              <a:rPr lang="en-US"/>
              <a:t>Introduction</a:t>
            </a:r>
            <a:endParaRPr b="1" i="0" sz="3600" u="none" cap="none" strike="noStrike">
              <a:solidFill>
                <a:srgbClr val="3F3F3F"/>
              </a:solidFill>
              <a:latin typeface="Arial"/>
              <a:ea typeface="Arial"/>
              <a:cs typeface="Arial"/>
              <a:sym typeface="Arial"/>
            </a:endParaRPr>
          </a:p>
        </p:txBody>
      </p:sp>
      <p:sp>
        <p:nvSpPr>
          <p:cNvPr id="183" name="Google Shape;183;p23"/>
          <p:cNvSpPr/>
          <p:nvPr/>
        </p:nvSpPr>
        <p:spPr>
          <a:xfrm>
            <a:off x="2082864" y="2298958"/>
            <a:ext cx="624548" cy="504056"/>
          </a:xfrm>
          <a:custGeom>
            <a:pathLst>
              <a:path extrusionOk="0" h="2669631" w="3307788">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23"/>
          <p:cNvSpPr txBox="1"/>
          <p:nvPr/>
        </p:nvSpPr>
        <p:spPr>
          <a:xfrm>
            <a:off x="4120600" y="1633700"/>
            <a:ext cx="4035600" cy="15243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2800"/>
              <a:buFont typeface="Arial"/>
              <a:buNone/>
            </a:pPr>
            <a:r>
              <a:rPr b="1" i="1" lang="en-US" sz="1200">
                <a:solidFill>
                  <a:schemeClr val="dk1"/>
                </a:solidFill>
                <a:latin typeface="Calibri"/>
                <a:ea typeface="Calibri"/>
                <a:cs typeface="Calibri"/>
                <a:sym typeface="Calibri"/>
              </a:rPr>
              <a:t>Food culture is a web application that allows anyone from around the world to have a personal interactive cultural experience of Singapore hosted by Singaporeans themselves in their homes. Through this application, they are able to have an experience beyond what they can find on the internet simply just by booking a time on a particular day and wait for a host to accept their request! </a:t>
            </a:r>
            <a:endParaRPr b="1" i="1" sz="1200">
              <a:solidFill>
                <a:schemeClr val="dk1"/>
              </a:solidFill>
              <a:latin typeface="Calibri"/>
              <a:ea typeface="Calibri"/>
              <a:cs typeface="Calibri"/>
              <a:sym typeface="Calibri"/>
            </a:endParaRPr>
          </a:p>
          <a:p>
            <a:pPr indent="0" lvl="0" marL="0" rtl="0">
              <a:spcBef>
                <a:spcPts val="0"/>
              </a:spcBef>
              <a:spcAft>
                <a:spcPts val="0"/>
              </a:spcAft>
              <a:buClr>
                <a:schemeClr val="dk1"/>
              </a:buClr>
              <a:buSzPts val="2800"/>
              <a:buFont typeface="Arial"/>
              <a:buNone/>
            </a:pPr>
            <a:r>
              <a:t/>
            </a:r>
            <a:endParaRPr b="1" i="1" sz="1200">
              <a:solidFill>
                <a:schemeClr val="dk1"/>
              </a:solidFill>
              <a:latin typeface="Calibri"/>
              <a:ea typeface="Calibri"/>
              <a:cs typeface="Calibri"/>
              <a:sym typeface="Calibri"/>
            </a:endParaRPr>
          </a:p>
          <a:p>
            <a:pPr indent="0" lvl="0" marL="0" rtl="0">
              <a:spcBef>
                <a:spcPts val="0"/>
              </a:spcBef>
              <a:spcAft>
                <a:spcPts val="0"/>
              </a:spcAft>
              <a:buClr>
                <a:schemeClr val="dk1"/>
              </a:buClr>
              <a:buSzPts val="2800"/>
              <a:buFont typeface="Arial"/>
              <a:buNone/>
            </a:pPr>
            <a:r>
              <a:rPr b="1" i="1" lang="en-US" sz="1200">
                <a:solidFill>
                  <a:schemeClr val="dk1"/>
                </a:solidFill>
                <a:latin typeface="Calibri"/>
                <a:ea typeface="Calibri"/>
                <a:cs typeface="Calibri"/>
                <a:sym typeface="Calibri"/>
              </a:rPr>
              <a:t>The host would also not missed out as they will get to meet new people from different background when they place their offer to the tourist. Apart from that, it will be almost like a part-time job as not only Will the host gain new friends, but they will also be paid for their hospitality.</a:t>
            </a:r>
            <a:endParaRPr b="1" i="1"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Project Specifications</a:t>
            </a:r>
            <a:endParaRPr b="0" i="0" sz="3600" u="none" cap="none" strike="noStrike">
              <a:solidFill>
                <a:srgbClr val="3F3F3F"/>
              </a:solidFill>
              <a:latin typeface="Arial"/>
              <a:ea typeface="Arial"/>
              <a:cs typeface="Arial"/>
              <a:sym typeface="Arial"/>
            </a:endParaRPr>
          </a:p>
        </p:txBody>
      </p:sp>
      <p:grpSp>
        <p:nvGrpSpPr>
          <p:cNvPr id="190" name="Google Shape;190;p24"/>
          <p:cNvGrpSpPr/>
          <p:nvPr/>
        </p:nvGrpSpPr>
        <p:grpSpPr>
          <a:xfrm>
            <a:off x="180628" y="1219307"/>
            <a:ext cx="864190" cy="1188066"/>
            <a:chOff x="2391948" y="1635646"/>
            <a:chExt cx="805546" cy="1584088"/>
          </a:xfrm>
        </p:grpSpPr>
        <p:sp>
          <p:nvSpPr>
            <p:cNvPr id="191" name="Google Shape;191;p24"/>
            <p:cNvSpPr/>
            <p:nvPr/>
          </p:nvSpPr>
          <p:spPr>
            <a:xfrm>
              <a:off x="2391994" y="1635646"/>
              <a:ext cx="805500" cy="79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24"/>
            <p:cNvSpPr/>
            <p:nvPr/>
          </p:nvSpPr>
          <p:spPr>
            <a:xfrm rot="10800000">
              <a:off x="2391948" y="2427734"/>
              <a:ext cx="805500" cy="792000"/>
            </a:xfrm>
            <a:prstGeom prst="triangle">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93" name="Google Shape;193;p24"/>
          <p:cNvGrpSpPr/>
          <p:nvPr/>
        </p:nvGrpSpPr>
        <p:grpSpPr>
          <a:xfrm>
            <a:off x="1166650" y="1219285"/>
            <a:ext cx="3333927" cy="3819719"/>
            <a:chOff x="496119" y="2469560"/>
            <a:chExt cx="1752300" cy="3819719"/>
          </a:xfrm>
        </p:grpSpPr>
        <p:sp>
          <p:nvSpPr>
            <p:cNvPr id="194" name="Google Shape;194;p24"/>
            <p:cNvSpPr txBox="1"/>
            <p:nvPr/>
          </p:nvSpPr>
          <p:spPr>
            <a:xfrm>
              <a:off x="496119" y="2724679"/>
              <a:ext cx="1752300" cy="3564600"/>
            </a:xfrm>
            <a:prstGeom prst="rect">
              <a:avLst/>
            </a:prstGeom>
            <a:noFill/>
            <a:ln>
              <a:noFill/>
            </a:ln>
          </p:spPr>
          <p:txBody>
            <a:bodyPr anchorCtr="0" anchor="t" bIns="45700" lIns="91425" spcFirstLastPara="1" rIns="91425" wrap="square" tIns="45700">
              <a:noAutofit/>
            </a:bodyPr>
            <a:lstStyle/>
            <a:p>
              <a:pPr indent="-298450" lvl="0" marL="457200" marR="0" rtl="0" algn="l">
                <a:spcBef>
                  <a:spcPts val="0"/>
                </a:spcBef>
                <a:spcAft>
                  <a:spcPts val="0"/>
                </a:spcAft>
                <a:buSzPts val="1100"/>
                <a:buChar char="-"/>
              </a:pPr>
              <a:r>
                <a:rPr lang="en-US" sz="1100"/>
                <a:t>Login or Register</a:t>
              </a:r>
              <a:endParaRPr sz="1100"/>
            </a:p>
            <a:p>
              <a:pPr indent="-298450" lvl="0" marL="457200" marR="0" rtl="0" algn="l">
                <a:spcBef>
                  <a:spcPts val="0"/>
                </a:spcBef>
                <a:spcAft>
                  <a:spcPts val="0"/>
                </a:spcAft>
                <a:buSzPts val="1100"/>
                <a:buChar char="-"/>
              </a:pPr>
              <a:r>
                <a:rPr lang="en-US" sz="1100"/>
                <a:t>Create and manage profile</a:t>
              </a:r>
              <a:endParaRPr sz="1100"/>
            </a:p>
            <a:p>
              <a:pPr indent="-298450" lvl="0" marL="457200" marR="0" rtl="0" algn="l">
                <a:spcBef>
                  <a:spcPts val="0"/>
                </a:spcBef>
                <a:spcAft>
                  <a:spcPts val="0"/>
                </a:spcAft>
                <a:buSzPts val="1100"/>
                <a:buChar char="-"/>
              </a:pPr>
              <a:r>
                <a:rPr lang="en-US" sz="1100"/>
                <a:t>Upload photos</a:t>
              </a:r>
              <a:endParaRPr sz="1100"/>
            </a:p>
            <a:p>
              <a:pPr indent="-298450" lvl="0" marL="457200" marR="0" rtl="0" algn="l">
                <a:spcBef>
                  <a:spcPts val="0"/>
                </a:spcBef>
                <a:spcAft>
                  <a:spcPts val="0"/>
                </a:spcAft>
                <a:buSzPts val="1100"/>
                <a:buChar char="-"/>
              </a:pPr>
              <a:r>
                <a:rPr lang="en-US" sz="1100"/>
                <a:t>Receive notification when booking is made near them</a:t>
              </a:r>
              <a:endParaRPr sz="1100"/>
            </a:p>
            <a:p>
              <a:pPr indent="-298450" lvl="0" marL="457200" marR="0" rtl="0" algn="l">
                <a:spcBef>
                  <a:spcPts val="0"/>
                </a:spcBef>
                <a:spcAft>
                  <a:spcPts val="0"/>
                </a:spcAft>
                <a:buSzPts val="1100"/>
                <a:buChar char="-"/>
              </a:pPr>
              <a:r>
                <a:rPr lang="en-US" sz="1100"/>
                <a:t>View lists of bookings and its details</a:t>
              </a:r>
              <a:endParaRPr sz="1100"/>
            </a:p>
            <a:p>
              <a:pPr indent="-298450" lvl="0" marL="457200" marR="0" rtl="0" algn="l">
                <a:spcBef>
                  <a:spcPts val="0"/>
                </a:spcBef>
                <a:spcAft>
                  <a:spcPts val="0"/>
                </a:spcAft>
                <a:buSzPts val="1100"/>
                <a:buChar char="-"/>
              </a:pPr>
              <a:r>
                <a:rPr lang="en-US" sz="1100"/>
                <a:t>Make offer on bookings</a:t>
              </a:r>
              <a:endParaRPr sz="1100"/>
            </a:p>
            <a:p>
              <a:pPr indent="-298450" lvl="0" marL="457200" marR="0" rtl="0" algn="l">
                <a:spcBef>
                  <a:spcPts val="0"/>
                </a:spcBef>
                <a:spcAft>
                  <a:spcPts val="0"/>
                </a:spcAft>
                <a:buSzPts val="1100"/>
                <a:buChar char="-"/>
              </a:pPr>
              <a:r>
                <a:rPr lang="en-US" sz="1100"/>
                <a:t>View past and current offer made and its details</a:t>
              </a:r>
              <a:endParaRPr sz="1100"/>
            </a:p>
            <a:p>
              <a:pPr indent="-298450" lvl="0" marL="457200" marR="0" rtl="0" algn="l">
                <a:spcBef>
                  <a:spcPts val="0"/>
                </a:spcBef>
                <a:spcAft>
                  <a:spcPts val="0"/>
                </a:spcAft>
                <a:buSzPts val="1100"/>
                <a:buChar char="-"/>
              </a:pPr>
              <a:r>
                <a:rPr lang="en-US" sz="1100"/>
                <a:t>Cancel offer made</a:t>
              </a:r>
              <a:endParaRPr sz="1100"/>
            </a:p>
            <a:p>
              <a:pPr indent="-298450" lvl="0" marL="457200" marR="0" rtl="0" algn="l">
                <a:spcBef>
                  <a:spcPts val="0"/>
                </a:spcBef>
                <a:spcAft>
                  <a:spcPts val="0"/>
                </a:spcAft>
                <a:buSzPts val="1100"/>
                <a:buChar char="-"/>
              </a:pPr>
              <a:r>
                <a:rPr lang="en-US" sz="1100"/>
                <a:t>Make and view review</a:t>
              </a:r>
              <a:endParaRPr sz="1100"/>
            </a:p>
            <a:p>
              <a:pPr indent="-298450" lvl="0" marL="457200" marR="0" rtl="0" algn="l">
                <a:spcBef>
                  <a:spcPts val="0"/>
                </a:spcBef>
                <a:spcAft>
                  <a:spcPts val="0"/>
                </a:spcAft>
                <a:buSzPts val="1100"/>
                <a:buChar char="-"/>
              </a:pPr>
              <a:r>
                <a:rPr lang="en-US" sz="1100"/>
                <a:t>Receive notification when Tourist make review about the booking with the Tourist</a:t>
              </a:r>
              <a:endParaRPr sz="1100"/>
            </a:p>
            <a:p>
              <a:pPr indent="-298450" lvl="0" marL="457200" marR="0" rtl="0" algn="l">
                <a:spcBef>
                  <a:spcPts val="0"/>
                </a:spcBef>
                <a:spcAft>
                  <a:spcPts val="0"/>
                </a:spcAft>
                <a:buSzPts val="1100"/>
                <a:buChar char="-"/>
              </a:pPr>
              <a:r>
                <a:rPr lang="en-US" sz="1100"/>
                <a:t>Chat with Tourist once booking confirm</a:t>
              </a:r>
              <a:endParaRPr sz="1100"/>
            </a:p>
            <a:p>
              <a:pPr indent="-298450" lvl="0" marL="457200" marR="0" rtl="0" algn="l">
                <a:spcBef>
                  <a:spcPts val="0"/>
                </a:spcBef>
                <a:spcAft>
                  <a:spcPts val="0"/>
                </a:spcAft>
                <a:buSzPts val="1100"/>
                <a:buChar char="-"/>
              </a:pPr>
              <a:r>
                <a:rPr lang="en-US" sz="1100"/>
                <a:t>Make payment for registration</a:t>
              </a:r>
              <a:endParaRPr sz="1100"/>
            </a:p>
          </p:txBody>
        </p:sp>
        <p:sp>
          <p:nvSpPr>
            <p:cNvPr id="195" name="Google Shape;195;p24"/>
            <p:cNvSpPr txBox="1"/>
            <p:nvPr/>
          </p:nvSpPr>
          <p:spPr>
            <a:xfrm>
              <a:off x="496119" y="2469560"/>
              <a:ext cx="17523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accent2"/>
                  </a:solidFill>
                </a:rPr>
                <a:t>Host</a:t>
              </a:r>
              <a:endParaRPr b="1" sz="1400">
                <a:solidFill>
                  <a:schemeClr val="accent2"/>
                </a:solidFill>
                <a:latin typeface="Arial"/>
                <a:ea typeface="Arial"/>
                <a:cs typeface="Arial"/>
                <a:sym typeface="Arial"/>
              </a:endParaRPr>
            </a:p>
          </p:txBody>
        </p:sp>
      </p:grpSp>
      <p:grpSp>
        <p:nvGrpSpPr>
          <p:cNvPr id="196" name="Google Shape;196;p24"/>
          <p:cNvGrpSpPr/>
          <p:nvPr/>
        </p:nvGrpSpPr>
        <p:grpSpPr>
          <a:xfrm>
            <a:off x="4572012" y="1219299"/>
            <a:ext cx="864190" cy="1188066"/>
            <a:chOff x="2391948" y="1635646"/>
            <a:chExt cx="805546" cy="1584088"/>
          </a:xfrm>
        </p:grpSpPr>
        <p:sp>
          <p:nvSpPr>
            <p:cNvPr id="197" name="Google Shape;197;p24"/>
            <p:cNvSpPr/>
            <p:nvPr/>
          </p:nvSpPr>
          <p:spPr>
            <a:xfrm>
              <a:off x="2391994" y="1635646"/>
              <a:ext cx="805500" cy="792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24"/>
            <p:cNvSpPr/>
            <p:nvPr/>
          </p:nvSpPr>
          <p:spPr>
            <a:xfrm rot="10800000">
              <a:off x="2391948" y="2427734"/>
              <a:ext cx="805500" cy="792000"/>
            </a:xfrm>
            <a:prstGeom prst="triangle">
              <a:avLst>
                <a:gd fmla="val 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9" name="Google Shape;199;p24"/>
          <p:cNvGrpSpPr/>
          <p:nvPr/>
        </p:nvGrpSpPr>
        <p:grpSpPr>
          <a:xfrm>
            <a:off x="5508150" y="1270179"/>
            <a:ext cx="3432408" cy="3670540"/>
            <a:chOff x="496118" y="2469560"/>
            <a:chExt cx="1752301" cy="3670540"/>
          </a:xfrm>
        </p:grpSpPr>
        <p:sp>
          <p:nvSpPr>
            <p:cNvPr id="200" name="Google Shape;200;p24"/>
            <p:cNvSpPr txBox="1"/>
            <p:nvPr/>
          </p:nvSpPr>
          <p:spPr>
            <a:xfrm>
              <a:off x="496118" y="2724600"/>
              <a:ext cx="1752300" cy="3415500"/>
            </a:xfrm>
            <a:prstGeom prst="rect">
              <a:avLst/>
            </a:prstGeom>
            <a:noFill/>
            <a:ln>
              <a:noFill/>
            </a:ln>
          </p:spPr>
          <p:txBody>
            <a:bodyPr anchorCtr="0" anchor="t" bIns="45700" lIns="91425" spcFirstLastPara="1" rIns="91425" wrap="square" tIns="45700">
              <a:noAutofit/>
            </a:bodyPr>
            <a:lstStyle/>
            <a:p>
              <a:pPr indent="-298450" lvl="0" marL="457200" rtl="0">
                <a:spcBef>
                  <a:spcPts val="0"/>
                </a:spcBef>
                <a:spcAft>
                  <a:spcPts val="0"/>
                </a:spcAft>
                <a:buClr>
                  <a:schemeClr val="dk1"/>
                </a:buClr>
                <a:buSzPts val="1100"/>
                <a:buChar char="-"/>
              </a:pPr>
              <a:r>
                <a:rPr lang="en-US" sz="1100">
                  <a:solidFill>
                    <a:schemeClr val="dk1"/>
                  </a:solidFill>
                </a:rPr>
                <a:t>Login or Register</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Subscribe to mailing list</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Create and manage profile</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Upload photos</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Make booking to request experience</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View past &amp; current booking made and its details</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View offer made by Host based on booking and its details</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Accept offer/cancel booking</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Make payment when booking confirmed</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Make and view review</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Chat with Host once booking confirm</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Receive notification when Host make review about the booking with Host</a:t>
              </a:r>
              <a:endParaRPr sz="1100">
                <a:solidFill>
                  <a:schemeClr val="dk1"/>
                </a:solidFill>
              </a:endParaRPr>
            </a:p>
          </p:txBody>
        </p:sp>
        <p:sp>
          <p:nvSpPr>
            <p:cNvPr id="201" name="Google Shape;201;p24"/>
            <p:cNvSpPr txBox="1"/>
            <p:nvPr/>
          </p:nvSpPr>
          <p:spPr>
            <a:xfrm>
              <a:off x="496119" y="2469560"/>
              <a:ext cx="17523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accent3"/>
                  </a:solidFill>
                </a:rPr>
                <a:t>Tourist</a:t>
              </a:r>
              <a:endParaRPr b="1" sz="1400">
                <a:solidFill>
                  <a:schemeClr val="accent3"/>
                </a:solidFill>
                <a:latin typeface="Arial"/>
                <a:ea typeface="Arial"/>
                <a:cs typeface="Arial"/>
                <a:sym typeface="Arial"/>
              </a:endParaRPr>
            </a:p>
          </p:txBody>
        </p:sp>
      </p:grpSp>
      <p:sp>
        <p:nvSpPr>
          <p:cNvPr id="202" name="Google Shape;202;p24"/>
          <p:cNvSpPr txBox="1"/>
          <p:nvPr/>
        </p:nvSpPr>
        <p:spPr>
          <a:xfrm>
            <a:off x="977080" y="3256430"/>
            <a:ext cx="7092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3600">
              <a:solidFill>
                <a:schemeClr val="lt1"/>
              </a:solidFill>
              <a:latin typeface="Arial"/>
              <a:ea typeface="Arial"/>
              <a:cs typeface="Arial"/>
              <a:sym typeface="Arial"/>
            </a:endParaRPr>
          </a:p>
        </p:txBody>
      </p:sp>
      <p:sp>
        <p:nvSpPr>
          <p:cNvPr id="203" name="Google Shape;203;p24"/>
          <p:cNvSpPr txBox="1"/>
          <p:nvPr>
            <p:ph idx="2" type="body"/>
          </p:nvPr>
        </p:nvSpPr>
        <p:spPr>
          <a:xfrm>
            <a:off x="0" y="7293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Functional Requirements</a:t>
            </a:r>
            <a:endParaRPr/>
          </a:p>
        </p:txBody>
      </p:sp>
      <p:sp>
        <p:nvSpPr>
          <p:cNvPr id="204" name="Google Shape;204;p24"/>
          <p:cNvSpPr/>
          <p:nvPr/>
        </p:nvSpPr>
        <p:spPr>
          <a:xfrm>
            <a:off x="427095" y="1436404"/>
            <a:ext cx="371244" cy="370641"/>
          </a:xfrm>
          <a:custGeom>
            <a:pathLst>
              <a:path extrusionOk="0" h="3222968" w="322821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24"/>
          <p:cNvSpPr/>
          <p:nvPr/>
        </p:nvSpPr>
        <p:spPr>
          <a:xfrm>
            <a:off x="4829015" y="1405736"/>
            <a:ext cx="350202" cy="359064"/>
          </a:xfrm>
          <a:custGeom>
            <a:pathLst>
              <a:path extrusionOk="0" h="2354521" w="2296406">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Project Specifications</a:t>
            </a:r>
            <a:endParaRPr b="0" i="0" sz="3600" u="none" cap="none" strike="noStrike">
              <a:solidFill>
                <a:srgbClr val="3F3F3F"/>
              </a:solidFill>
              <a:latin typeface="Arial"/>
              <a:ea typeface="Arial"/>
              <a:cs typeface="Arial"/>
              <a:sym typeface="Arial"/>
            </a:endParaRPr>
          </a:p>
        </p:txBody>
      </p:sp>
      <p:grpSp>
        <p:nvGrpSpPr>
          <p:cNvPr id="211" name="Google Shape;211;p25"/>
          <p:cNvGrpSpPr/>
          <p:nvPr/>
        </p:nvGrpSpPr>
        <p:grpSpPr>
          <a:xfrm>
            <a:off x="212977" y="1606984"/>
            <a:ext cx="864091" cy="1188066"/>
            <a:chOff x="2391994" y="1635646"/>
            <a:chExt cx="805454" cy="1584088"/>
          </a:xfrm>
        </p:grpSpPr>
        <p:sp>
          <p:nvSpPr>
            <p:cNvPr id="212" name="Google Shape;212;p25"/>
            <p:cNvSpPr/>
            <p:nvPr/>
          </p:nvSpPr>
          <p:spPr>
            <a:xfrm>
              <a:off x="2391994" y="1635646"/>
              <a:ext cx="805454" cy="79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25"/>
            <p:cNvSpPr/>
            <p:nvPr/>
          </p:nvSpPr>
          <p:spPr>
            <a:xfrm rot="10800000">
              <a:off x="2391994" y="2427734"/>
              <a:ext cx="805454" cy="792000"/>
            </a:xfrm>
            <a:prstGeom prst="triangle">
              <a:avLst>
                <a:gd fmla="val 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25"/>
          <p:cNvGrpSpPr/>
          <p:nvPr/>
        </p:nvGrpSpPr>
        <p:grpSpPr>
          <a:xfrm>
            <a:off x="1129775" y="1657859"/>
            <a:ext cx="3412174" cy="1702454"/>
            <a:chOff x="486095" y="2469560"/>
            <a:chExt cx="1762214" cy="2882096"/>
          </a:xfrm>
        </p:grpSpPr>
        <p:sp>
          <p:nvSpPr>
            <p:cNvPr id="215" name="Google Shape;215;p25"/>
            <p:cNvSpPr txBox="1"/>
            <p:nvPr/>
          </p:nvSpPr>
          <p:spPr>
            <a:xfrm>
              <a:off x="486095" y="2835256"/>
              <a:ext cx="1752300" cy="2516400"/>
            </a:xfrm>
            <a:prstGeom prst="rect">
              <a:avLst/>
            </a:prstGeom>
            <a:noFill/>
            <a:ln>
              <a:noFill/>
            </a:ln>
          </p:spPr>
          <p:txBody>
            <a:bodyPr anchorCtr="0" anchor="t" bIns="45700" lIns="91425" spcFirstLastPara="1" rIns="91425" wrap="square" tIns="45700">
              <a:noAutofit/>
            </a:bodyPr>
            <a:lstStyle/>
            <a:p>
              <a:pPr indent="-298450" lvl="0" marL="457200" rtl="0">
                <a:spcBef>
                  <a:spcPts val="0"/>
                </a:spcBef>
                <a:spcAft>
                  <a:spcPts val="0"/>
                </a:spcAft>
                <a:buClr>
                  <a:schemeClr val="dk1"/>
                </a:buClr>
                <a:buSzPts val="1100"/>
                <a:buChar char="-"/>
              </a:pPr>
              <a:r>
                <a:rPr lang="en-US" sz="1100">
                  <a:solidFill>
                    <a:schemeClr val="dk1"/>
                  </a:solidFill>
                </a:rPr>
                <a:t>Manage users (tourist, hosts, add new admin)</a:t>
              </a:r>
              <a:endParaRPr sz="1100">
                <a:solidFill>
                  <a:srgbClr val="3F3F3F"/>
                </a:solidFill>
              </a:endParaRPr>
            </a:p>
            <a:p>
              <a:pPr indent="-298450" lvl="0" marL="457200" marR="0" rtl="0" algn="l">
                <a:spcBef>
                  <a:spcPts val="0"/>
                </a:spcBef>
                <a:spcAft>
                  <a:spcPts val="0"/>
                </a:spcAft>
                <a:buClr>
                  <a:srgbClr val="3F3F3F"/>
                </a:buClr>
                <a:buSzPts val="1100"/>
                <a:buChar char="-"/>
              </a:pPr>
              <a:r>
                <a:rPr lang="en-US" sz="1100">
                  <a:solidFill>
                    <a:srgbClr val="3F3F3F"/>
                  </a:solidFill>
                </a:rPr>
                <a:t>Able to view, sort, search, filter by status, or edit user information</a:t>
              </a:r>
              <a:endParaRPr sz="1100">
                <a:solidFill>
                  <a:srgbClr val="3F3F3F"/>
                </a:solidFill>
              </a:endParaRPr>
            </a:p>
            <a:p>
              <a:pPr indent="-298450" lvl="0" marL="457200" marR="0" rtl="0" algn="l">
                <a:spcBef>
                  <a:spcPts val="0"/>
                </a:spcBef>
                <a:spcAft>
                  <a:spcPts val="0"/>
                </a:spcAft>
                <a:buClr>
                  <a:srgbClr val="3F3F3F"/>
                </a:buClr>
                <a:buSzPts val="1100"/>
                <a:buChar char="-"/>
              </a:pPr>
              <a:r>
                <a:rPr lang="en-US" sz="1100">
                  <a:solidFill>
                    <a:srgbClr val="3F3F3F"/>
                  </a:solidFill>
                </a:rPr>
                <a:t>Manage mailing list</a:t>
              </a:r>
              <a:endParaRPr sz="1100">
                <a:solidFill>
                  <a:srgbClr val="3F3F3F"/>
                </a:solidFill>
              </a:endParaRPr>
            </a:p>
            <a:p>
              <a:pPr indent="-298450" lvl="0" marL="457200" marR="0" rtl="0" algn="l">
                <a:spcBef>
                  <a:spcPts val="0"/>
                </a:spcBef>
                <a:spcAft>
                  <a:spcPts val="0"/>
                </a:spcAft>
                <a:buClr>
                  <a:srgbClr val="3F3F3F"/>
                </a:buClr>
                <a:buSzPts val="1100"/>
                <a:buChar char="-"/>
              </a:pPr>
              <a:r>
                <a:rPr lang="en-US" sz="1100">
                  <a:solidFill>
                    <a:srgbClr val="3F3F3F"/>
                  </a:solidFill>
                </a:rPr>
                <a:t>Manage T&amp;C, Privacy Policies, FAQ, etc.</a:t>
              </a:r>
              <a:endParaRPr sz="1100">
                <a:solidFill>
                  <a:srgbClr val="3F3F3F"/>
                </a:solidFill>
              </a:endParaRPr>
            </a:p>
            <a:p>
              <a:pPr indent="-298450" lvl="0" marL="457200" marR="0" rtl="0" algn="l">
                <a:spcBef>
                  <a:spcPts val="0"/>
                </a:spcBef>
                <a:spcAft>
                  <a:spcPts val="0"/>
                </a:spcAft>
                <a:buClr>
                  <a:srgbClr val="3F3F3F"/>
                </a:buClr>
                <a:buSzPts val="1100"/>
                <a:buChar char="-"/>
              </a:pPr>
              <a:r>
                <a:rPr lang="en-US" sz="1100">
                  <a:solidFill>
                    <a:srgbClr val="3F3F3F"/>
                  </a:solidFill>
                </a:rPr>
                <a:t>Manage publishing of review to testimonial</a:t>
              </a:r>
              <a:endParaRPr sz="1100">
                <a:solidFill>
                  <a:srgbClr val="3F3F3F"/>
                </a:solidFill>
              </a:endParaRPr>
            </a:p>
            <a:p>
              <a:pPr indent="-298450" lvl="0" marL="457200" marR="0" rtl="0" algn="l">
                <a:spcBef>
                  <a:spcPts val="0"/>
                </a:spcBef>
                <a:spcAft>
                  <a:spcPts val="0"/>
                </a:spcAft>
                <a:buClr>
                  <a:srgbClr val="3F3F3F"/>
                </a:buClr>
                <a:buSzPts val="1100"/>
                <a:buChar char="-"/>
              </a:pPr>
              <a:r>
                <a:rPr lang="en-US" sz="1100">
                  <a:solidFill>
                    <a:srgbClr val="3F3F3F"/>
                  </a:solidFill>
                </a:rPr>
                <a:t>Verify the host</a:t>
              </a:r>
              <a:endParaRPr sz="1100">
                <a:solidFill>
                  <a:srgbClr val="3F3F3F"/>
                </a:solidFill>
              </a:endParaRPr>
            </a:p>
          </p:txBody>
        </p:sp>
        <p:sp>
          <p:nvSpPr>
            <p:cNvPr id="216" name="Google Shape;216;p25"/>
            <p:cNvSpPr txBox="1"/>
            <p:nvPr/>
          </p:nvSpPr>
          <p:spPr>
            <a:xfrm>
              <a:off x="496119" y="2469560"/>
              <a:ext cx="175219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accent1"/>
                  </a:solidFill>
                </a:rPr>
                <a:t>Admin</a:t>
              </a:r>
              <a:endParaRPr b="1" sz="1400">
                <a:solidFill>
                  <a:schemeClr val="accent1"/>
                </a:solidFill>
                <a:latin typeface="Arial"/>
                <a:ea typeface="Arial"/>
                <a:cs typeface="Arial"/>
                <a:sym typeface="Arial"/>
              </a:endParaRPr>
            </a:p>
          </p:txBody>
        </p:sp>
      </p:grpSp>
      <p:sp>
        <p:nvSpPr>
          <p:cNvPr id="217" name="Google Shape;217;p25"/>
          <p:cNvSpPr txBox="1"/>
          <p:nvPr/>
        </p:nvSpPr>
        <p:spPr>
          <a:xfrm>
            <a:off x="290480" y="1649755"/>
            <a:ext cx="7092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3600">
              <a:solidFill>
                <a:schemeClr val="lt1"/>
              </a:solidFill>
              <a:latin typeface="Arial"/>
              <a:ea typeface="Arial"/>
              <a:cs typeface="Arial"/>
              <a:sym typeface="Arial"/>
            </a:endParaRPr>
          </a:p>
        </p:txBody>
      </p:sp>
      <p:grpSp>
        <p:nvGrpSpPr>
          <p:cNvPr id="218" name="Google Shape;218;p25"/>
          <p:cNvGrpSpPr/>
          <p:nvPr/>
        </p:nvGrpSpPr>
        <p:grpSpPr>
          <a:xfrm>
            <a:off x="4614036" y="1109076"/>
            <a:ext cx="864091" cy="1188066"/>
            <a:chOff x="2391994" y="1635646"/>
            <a:chExt cx="805454" cy="1584088"/>
          </a:xfrm>
        </p:grpSpPr>
        <p:sp>
          <p:nvSpPr>
            <p:cNvPr id="219" name="Google Shape;219;p25"/>
            <p:cNvSpPr/>
            <p:nvPr/>
          </p:nvSpPr>
          <p:spPr>
            <a:xfrm>
              <a:off x="2391994" y="1635646"/>
              <a:ext cx="805454" cy="79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25"/>
            <p:cNvSpPr/>
            <p:nvPr/>
          </p:nvSpPr>
          <p:spPr>
            <a:xfrm rot="10800000">
              <a:off x="2391994" y="2427734"/>
              <a:ext cx="805454" cy="792000"/>
            </a:xfrm>
            <a:prstGeom prst="triangle">
              <a:avLst>
                <a:gd fmla="val 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1" name="Google Shape;221;p25"/>
          <p:cNvGrpSpPr/>
          <p:nvPr/>
        </p:nvGrpSpPr>
        <p:grpSpPr>
          <a:xfrm>
            <a:off x="5550193" y="1160018"/>
            <a:ext cx="3410334" cy="1545683"/>
            <a:chOff x="496119" y="2469560"/>
            <a:chExt cx="1752304" cy="1545683"/>
          </a:xfrm>
        </p:grpSpPr>
        <p:sp>
          <p:nvSpPr>
            <p:cNvPr id="222" name="Google Shape;222;p25"/>
            <p:cNvSpPr txBox="1"/>
            <p:nvPr/>
          </p:nvSpPr>
          <p:spPr>
            <a:xfrm>
              <a:off x="496123" y="2724643"/>
              <a:ext cx="1752300" cy="1290600"/>
            </a:xfrm>
            <a:prstGeom prst="rect">
              <a:avLst/>
            </a:prstGeom>
            <a:noFill/>
            <a:ln>
              <a:noFill/>
            </a:ln>
          </p:spPr>
          <p:txBody>
            <a:bodyPr anchorCtr="0" anchor="t" bIns="45700" lIns="91425" spcFirstLastPara="1" rIns="91425" wrap="square" tIns="45700">
              <a:noAutofit/>
            </a:bodyPr>
            <a:lstStyle/>
            <a:p>
              <a:pPr indent="-298450" lvl="0" marL="457200" rtl="0">
                <a:spcBef>
                  <a:spcPts val="0"/>
                </a:spcBef>
                <a:spcAft>
                  <a:spcPts val="0"/>
                </a:spcAft>
                <a:buClr>
                  <a:schemeClr val="dk1"/>
                </a:buClr>
                <a:buSzPts val="1100"/>
                <a:buChar char="-"/>
              </a:pPr>
              <a:r>
                <a:rPr lang="en-US" sz="1100">
                  <a:solidFill>
                    <a:schemeClr val="dk1"/>
                  </a:solidFill>
                </a:rPr>
                <a:t>Capture image through IoT</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Face recognition/detection</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Capture payment details to Paypal</a:t>
              </a:r>
              <a:endParaRPr sz="1100">
                <a:solidFill>
                  <a:schemeClr val="dk1"/>
                </a:solidFill>
              </a:endParaRPr>
            </a:p>
          </p:txBody>
        </p:sp>
        <p:sp>
          <p:nvSpPr>
            <p:cNvPr id="223" name="Google Shape;223;p25"/>
            <p:cNvSpPr txBox="1"/>
            <p:nvPr/>
          </p:nvSpPr>
          <p:spPr>
            <a:xfrm>
              <a:off x="496119" y="2469560"/>
              <a:ext cx="175219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accent4"/>
                  </a:solidFill>
                </a:rPr>
                <a:t>System</a:t>
              </a:r>
              <a:endParaRPr b="1" sz="1400">
                <a:solidFill>
                  <a:schemeClr val="accent4"/>
                </a:solidFill>
                <a:latin typeface="Arial"/>
                <a:ea typeface="Arial"/>
                <a:cs typeface="Arial"/>
                <a:sym typeface="Arial"/>
              </a:endParaRPr>
            </a:p>
          </p:txBody>
        </p:sp>
      </p:grpSp>
      <p:sp>
        <p:nvSpPr>
          <p:cNvPr id="224" name="Google Shape;224;p25"/>
          <p:cNvSpPr txBox="1"/>
          <p:nvPr/>
        </p:nvSpPr>
        <p:spPr>
          <a:xfrm>
            <a:off x="4691539" y="1151847"/>
            <a:ext cx="7092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3600">
              <a:solidFill>
                <a:schemeClr val="lt1"/>
              </a:solidFill>
              <a:latin typeface="Arial"/>
              <a:ea typeface="Arial"/>
              <a:cs typeface="Arial"/>
              <a:sym typeface="Arial"/>
            </a:endParaRPr>
          </a:p>
        </p:txBody>
      </p:sp>
      <p:sp>
        <p:nvSpPr>
          <p:cNvPr id="225" name="Google Shape;225;p25"/>
          <p:cNvSpPr txBox="1"/>
          <p:nvPr>
            <p:ph idx="2" type="body"/>
          </p:nvPr>
        </p:nvSpPr>
        <p:spPr>
          <a:xfrm>
            <a:off x="0" y="7293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Functional Requirements</a:t>
            </a:r>
            <a:endParaRPr/>
          </a:p>
        </p:txBody>
      </p:sp>
      <p:sp>
        <p:nvSpPr>
          <p:cNvPr id="226" name="Google Shape;226;p25"/>
          <p:cNvSpPr/>
          <p:nvPr/>
        </p:nvSpPr>
        <p:spPr>
          <a:xfrm>
            <a:off x="4880057" y="1343110"/>
            <a:ext cx="332100" cy="263860"/>
          </a:xfrm>
          <a:custGeom>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25"/>
          <p:cNvSpPr/>
          <p:nvPr/>
        </p:nvSpPr>
        <p:spPr>
          <a:xfrm>
            <a:off x="564860" y="1731439"/>
            <a:ext cx="215432" cy="482933"/>
          </a:xfrm>
          <a:custGeom>
            <a:pathLst>
              <a:path extrusionOk="0" h="3166775" w="1346449">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25"/>
          <p:cNvGrpSpPr/>
          <p:nvPr/>
        </p:nvGrpSpPr>
        <p:grpSpPr>
          <a:xfrm>
            <a:off x="4663153" y="2970132"/>
            <a:ext cx="864190" cy="1188066"/>
            <a:chOff x="2391948" y="1635646"/>
            <a:chExt cx="805546" cy="1584088"/>
          </a:xfrm>
        </p:grpSpPr>
        <p:sp>
          <p:nvSpPr>
            <p:cNvPr id="229" name="Google Shape;229;p25"/>
            <p:cNvSpPr/>
            <p:nvPr/>
          </p:nvSpPr>
          <p:spPr>
            <a:xfrm>
              <a:off x="2391994" y="1635646"/>
              <a:ext cx="805500" cy="792000"/>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230" name="Google Shape;230;p25"/>
            <p:cNvSpPr/>
            <p:nvPr/>
          </p:nvSpPr>
          <p:spPr>
            <a:xfrm rot="10800000">
              <a:off x="2391948" y="2427734"/>
              <a:ext cx="805500" cy="792000"/>
            </a:xfrm>
            <a:prstGeom prst="triangle">
              <a:avLst>
                <a:gd fmla="val 0" name="adj"/>
              </a:avLst>
            </a:prstGeom>
            <a:solidFill>
              <a:srgbClr val="CBCBC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sp>
        <p:nvSpPr>
          <p:cNvPr id="231" name="Google Shape;231;p25"/>
          <p:cNvSpPr/>
          <p:nvPr/>
        </p:nvSpPr>
        <p:spPr>
          <a:xfrm>
            <a:off x="4890029" y="3147637"/>
            <a:ext cx="410436" cy="324497"/>
          </a:xfrm>
          <a:custGeom>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232" name="Google Shape;232;p25"/>
          <p:cNvGrpSpPr/>
          <p:nvPr/>
        </p:nvGrpSpPr>
        <p:grpSpPr>
          <a:xfrm>
            <a:off x="5611118" y="2970118"/>
            <a:ext cx="3410334" cy="1545683"/>
            <a:chOff x="496119" y="2469560"/>
            <a:chExt cx="1752304" cy="1545683"/>
          </a:xfrm>
        </p:grpSpPr>
        <p:sp>
          <p:nvSpPr>
            <p:cNvPr id="233" name="Google Shape;233;p25"/>
            <p:cNvSpPr txBox="1"/>
            <p:nvPr/>
          </p:nvSpPr>
          <p:spPr>
            <a:xfrm>
              <a:off x="496123" y="2724643"/>
              <a:ext cx="1752300" cy="1290600"/>
            </a:xfrm>
            <a:prstGeom prst="rect">
              <a:avLst/>
            </a:prstGeom>
            <a:noFill/>
            <a:ln>
              <a:noFill/>
            </a:ln>
          </p:spPr>
          <p:txBody>
            <a:bodyPr anchorCtr="0" anchor="t" bIns="45700" lIns="91425" spcFirstLastPara="1" rIns="91425" wrap="square" tIns="45700">
              <a:noAutofit/>
            </a:bodyPr>
            <a:lstStyle/>
            <a:p>
              <a:pPr indent="-298450" lvl="0" marL="457200" rtl="0">
                <a:spcBef>
                  <a:spcPts val="0"/>
                </a:spcBef>
                <a:spcAft>
                  <a:spcPts val="0"/>
                </a:spcAft>
                <a:buClr>
                  <a:schemeClr val="dk1"/>
                </a:buClr>
                <a:buSzPts val="1100"/>
                <a:buChar char="-"/>
              </a:pPr>
              <a:r>
                <a:rPr lang="en-US" sz="1100">
                  <a:solidFill>
                    <a:schemeClr val="dk1"/>
                  </a:solidFill>
                </a:rPr>
                <a:t>View testimonial</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Explore the webpage</a:t>
              </a:r>
              <a:endParaRPr sz="1100">
                <a:solidFill>
                  <a:schemeClr val="dk1"/>
                </a:solidFill>
              </a:endParaRPr>
            </a:p>
            <a:p>
              <a:pPr indent="-298450" lvl="0" marL="457200" rtl="0">
                <a:spcBef>
                  <a:spcPts val="0"/>
                </a:spcBef>
                <a:spcAft>
                  <a:spcPts val="0"/>
                </a:spcAft>
                <a:buClr>
                  <a:schemeClr val="dk1"/>
                </a:buClr>
                <a:buSzPts val="1100"/>
                <a:buChar char="-"/>
              </a:pPr>
              <a:r>
                <a:rPr lang="en-US" sz="1100">
                  <a:solidFill>
                    <a:schemeClr val="dk1"/>
                  </a:solidFill>
                </a:rPr>
                <a:t>Subscribe to mailing list</a:t>
              </a:r>
              <a:endParaRPr sz="1100">
                <a:solidFill>
                  <a:schemeClr val="dk1"/>
                </a:solidFill>
              </a:endParaRPr>
            </a:p>
          </p:txBody>
        </p:sp>
        <p:sp>
          <p:nvSpPr>
            <p:cNvPr id="234" name="Google Shape;234;p25"/>
            <p:cNvSpPr txBox="1"/>
            <p:nvPr/>
          </p:nvSpPr>
          <p:spPr>
            <a:xfrm>
              <a:off x="496119" y="2469560"/>
              <a:ext cx="17523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999999"/>
                  </a:solidFill>
                </a:rPr>
                <a:t>Guest</a:t>
              </a:r>
              <a:endParaRPr b="1" sz="1400">
                <a:solidFill>
                  <a:srgbClr val="999999"/>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p:nvPr/>
        </p:nvSpPr>
        <p:spPr>
          <a:xfrm rot="5400000">
            <a:off x="-551898" y="1696612"/>
            <a:ext cx="1728000" cy="72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26"/>
          <p:cNvSpPr/>
          <p:nvPr/>
        </p:nvSpPr>
        <p:spPr>
          <a:xfrm rot="5400000">
            <a:off x="-551912" y="3868137"/>
            <a:ext cx="1728000" cy="7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26"/>
          <p:cNvSpPr/>
          <p:nvPr/>
        </p:nvSpPr>
        <p:spPr>
          <a:xfrm rot="-5400000">
            <a:off x="8118849" y="3868137"/>
            <a:ext cx="1728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26"/>
          <p:cNvSpPr/>
          <p:nvPr/>
        </p:nvSpPr>
        <p:spPr>
          <a:xfrm rot="-5400000">
            <a:off x="8118861" y="1696612"/>
            <a:ext cx="1728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26"/>
          <p:cNvSpPr/>
          <p:nvPr/>
        </p:nvSpPr>
        <p:spPr>
          <a:xfrm>
            <a:off x="1220235" y="2639734"/>
            <a:ext cx="366634" cy="310011"/>
          </a:xfrm>
          <a:custGeom>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26"/>
          <p:cNvSpPr/>
          <p:nvPr/>
        </p:nvSpPr>
        <p:spPr>
          <a:xfrm>
            <a:off x="5509734" y="2596605"/>
            <a:ext cx="228980" cy="396268"/>
          </a:xfrm>
          <a:custGeom>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26"/>
          <p:cNvSpPr/>
          <p:nvPr/>
        </p:nvSpPr>
        <p:spPr>
          <a:xfrm>
            <a:off x="3315754" y="2637319"/>
            <a:ext cx="396268" cy="314843"/>
          </a:xfrm>
          <a:custGeom>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26"/>
          <p:cNvSpPr txBox="1"/>
          <p:nvPr>
            <p:ph idx="1" type="body"/>
          </p:nvPr>
        </p:nvSpPr>
        <p:spPr>
          <a:xfrm>
            <a:off x="-4575" y="123475"/>
            <a:ext cx="9144000" cy="30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sz="2400">
                <a:solidFill>
                  <a:srgbClr val="3F3F3F"/>
                </a:solidFill>
              </a:rPr>
              <a:t>Project Specification - Use Case Diagram</a:t>
            </a:r>
            <a:endParaRPr b="0" i="0" sz="2400" u="none" cap="none" strike="noStrike">
              <a:solidFill>
                <a:srgbClr val="3F3F3F"/>
              </a:solidFill>
              <a:latin typeface="Arial"/>
              <a:ea typeface="Arial"/>
              <a:cs typeface="Arial"/>
              <a:sym typeface="Arial"/>
            </a:endParaRPr>
          </a:p>
        </p:txBody>
      </p:sp>
      <p:pic>
        <p:nvPicPr>
          <p:cNvPr id="247" name="Google Shape;247;p26"/>
          <p:cNvPicPr preferRelativeResize="0"/>
          <p:nvPr/>
        </p:nvPicPr>
        <p:blipFill>
          <a:blip r:embed="rId3">
            <a:alphaModFix/>
          </a:blip>
          <a:stretch>
            <a:fillRect/>
          </a:stretch>
        </p:blipFill>
        <p:spPr>
          <a:xfrm>
            <a:off x="862700" y="485700"/>
            <a:ext cx="7496301" cy="456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7"/>
          <p:cNvSpPr txBox="1"/>
          <p:nvPr>
            <p:ph idx="1" type="body"/>
          </p:nvPr>
        </p:nvSpPr>
        <p:spPr>
          <a:xfrm>
            <a:off x="-4564" y="123478"/>
            <a:ext cx="91440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a:t>Project Specifications</a:t>
            </a:r>
            <a:endParaRPr b="0" i="0" sz="3600" u="none" cap="none" strike="noStrike">
              <a:solidFill>
                <a:srgbClr val="3F3F3F"/>
              </a:solidFill>
              <a:latin typeface="Arial"/>
              <a:ea typeface="Arial"/>
              <a:cs typeface="Arial"/>
              <a:sym typeface="Arial"/>
            </a:endParaRPr>
          </a:p>
        </p:txBody>
      </p:sp>
      <p:sp>
        <p:nvSpPr>
          <p:cNvPr id="253" name="Google Shape;253;p27"/>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400"/>
              <a:buFont typeface="Arial"/>
              <a:buNone/>
            </a:pPr>
            <a:r>
              <a:rPr lang="en-US"/>
              <a:t>Project Requirements</a:t>
            </a:r>
            <a:endParaRPr/>
          </a:p>
        </p:txBody>
      </p:sp>
      <p:grpSp>
        <p:nvGrpSpPr>
          <p:cNvPr id="254" name="Google Shape;254;p27"/>
          <p:cNvGrpSpPr/>
          <p:nvPr/>
        </p:nvGrpSpPr>
        <p:grpSpPr>
          <a:xfrm>
            <a:off x="2988008" y="2319619"/>
            <a:ext cx="3096692" cy="2562258"/>
            <a:chOff x="2925524" y="1738807"/>
            <a:chExt cx="3292952" cy="2838752"/>
          </a:xfrm>
        </p:grpSpPr>
        <p:sp>
          <p:nvSpPr>
            <p:cNvPr id="255" name="Google Shape;255;p27"/>
            <p:cNvSpPr/>
            <p:nvPr/>
          </p:nvSpPr>
          <p:spPr>
            <a:xfrm>
              <a:off x="3753374" y="1738807"/>
              <a:ext cx="1637253" cy="1411425"/>
            </a:xfrm>
            <a:custGeom>
              <a:pathLst>
                <a:path extrusionOk="0" h="1411425" w="1637253">
                  <a:moveTo>
                    <a:pt x="818626" y="0"/>
                  </a:moveTo>
                  <a:lnTo>
                    <a:pt x="1637253" y="1411425"/>
                  </a:lnTo>
                  <a:lnTo>
                    <a:pt x="0" y="141142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27"/>
            <p:cNvSpPr/>
            <p:nvPr/>
          </p:nvSpPr>
          <p:spPr>
            <a:xfrm>
              <a:off x="4604253" y="3206774"/>
              <a:ext cx="1614223" cy="1370785"/>
            </a:xfrm>
            <a:custGeom>
              <a:pathLst>
                <a:path extrusionOk="0" h="1370785" w="1614223">
                  <a:moveTo>
                    <a:pt x="0" y="0"/>
                  </a:moveTo>
                  <a:lnTo>
                    <a:pt x="819168" y="0"/>
                  </a:lnTo>
                  <a:lnTo>
                    <a:pt x="1614223" y="1370785"/>
                  </a:lnTo>
                  <a:lnTo>
                    <a:pt x="0" y="1370785"/>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27"/>
            <p:cNvSpPr/>
            <p:nvPr/>
          </p:nvSpPr>
          <p:spPr>
            <a:xfrm>
              <a:off x="2925524" y="3206774"/>
              <a:ext cx="1598321" cy="1370785"/>
            </a:xfrm>
            <a:custGeom>
              <a:pathLst>
                <a:path extrusionOk="0" h="1370785" w="1598321">
                  <a:moveTo>
                    <a:pt x="795055" y="0"/>
                  </a:moveTo>
                  <a:lnTo>
                    <a:pt x="1598321" y="0"/>
                  </a:lnTo>
                  <a:lnTo>
                    <a:pt x="1598321" y="1370785"/>
                  </a:lnTo>
                  <a:lnTo>
                    <a:pt x="0" y="13707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58" name="Google Shape;258;p27"/>
          <p:cNvGrpSpPr/>
          <p:nvPr/>
        </p:nvGrpSpPr>
        <p:grpSpPr>
          <a:xfrm>
            <a:off x="395525" y="3564298"/>
            <a:ext cx="2638151" cy="863227"/>
            <a:chOff x="803632" y="3362835"/>
            <a:chExt cx="2096100" cy="863227"/>
          </a:xfrm>
        </p:grpSpPr>
        <p:sp>
          <p:nvSpPr>
            <p:cNvPr id="259" name="Google Shape;259;p27"/>
            <p:cNvSpPr txBox="1"/>
            <p:nvPr/>
          </p:nvSpPr>
          <p:spPr>
            <a:xfrm>
              <a:off x="803632" y="3579862"/>
              <a:ext cx="2096100" cy="646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3F3F3F"/>
                  </a:solidFill>
                </a:rPr>
                <a:t>Using online git repository to push updated codes up to the repository so as to always maintain integration plus a platform of </a:t>
              </a:r>
              <a:r>
                <a:rPr lang="en-US" sz="1200">
                  <a:solidFill>
                    <a:srgbClr val="3F3F3F"/>
                  </a:solidFill>
                </a:rPr>
                <a:t>backup</a:t>
              </a:r>
              <a:r>
                <a:rPr lang="en-US" sz="1200">
                  <a:solidFill>
                    <a:srgbClr val="3F3F3F"/>
                  </a:solidFill>
                </a:rPr>
                <a:t> codes as well as for version control.</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sp>
          <p:nvSpPr>
            <p:cNvPr id="260" name="Google Shape;260;p27"/>
            <p:cNvSpPr txBox="1"/>
            <p:nvPr/>
          </p:nvSpPr>
          <p:spPr>
            <a:xfrm>
              <a:off x="803640" y="3362835"/>
              <a:ext cx="20598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200">
                  <a:solidFill>
                    <a:srgbClr val="3F3F3F"/>
                  </a:solidFill>
                </a:rPr>
                <a:t>Online Repository on GitHub</a:t>
              </a:r>
              <a:endParaRPr b="1" sz="1200">
                <a:solidFill>
                  <a:srgbClr val="3F3F3F"/>
                </a:solidFill>
                <a:latin typeface="Arial"/>
                <a:ea typeface="Arial"/>
                <a:cs typeface="Arial"/>
                <a:sym typeface="Arial"/>
              </a:endParaRPr>
            </a:p>
          </p:txBody>
        </p:sp>
      </p:grpSp>
      <p:grpSp>
        <p:nvGrpSpPr>
          <p:cNvPr id="261" name="Google Shape;261;p27"/>
          <p:cNvGrpSpPr/>
          <p:nvPr/>
        </p:nvGrpSpPr>
        <p:grpSpPr>
          <a:xfrm>
            <a:off x="6186671" y="3564298"/>
            <a:ext cx="2592468" cy="997027"/>
            <a:chOff x="803640" y="3362835"/>
            <a:chExt cx="2059803" cy="997027"/>
          </a:xfrm>
        </p:grpSpPr>
        <p:sp>
          <p:nvSpPr>
            <p:cNvPr id="262" name="Google Shape;262;p27"/>
            <p:cNvSpPr txBox="1"/>
            <p:nvPr/>
          </p:nvSpPr>
          <p:spPr>
            <a:xfrm>
              <a:off x="803643" y="3579862"/>
              <a:ext cx="2059800" cy="78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rPr>
                <a:t>Application is currently running on HTML, CSS and Javascript for the front-end and using the language PHP for its back-end</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sp>
          <p:nvSpPr>
            <p:cNvPr id="263" name="Google Shape;263;p27"/>
            <p:cNvSpPr txBox="1"/>
            <p:nvPr/>
          </p:nvSpPr>
          <p:spPr>
            <a:xfrm>
              <a:off x="803640" y="3362835"/>
              <a:ext cx="2059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Application Language</a:t>
              </a:r>
              <a:endParaRPr b="1" sz="1200">
                <a:solidFill>
                  <a:srgbClr val="3F3F3F"/>
                </a:solidFill>
                <a:latin typeface="Arial"/>
                <a:ea typeface="Arial"/>
                <a:cs typeface="Arial"/>
                <a:sym typeface="Arial"/>
              </a:endParaRPr>
            </a:p>
          </p:txBody>
        </p:sp>
      </p:grpSp>
      <p:grpSp>
        <p:nvGrpSpPr>
          <p:cNvPr id="264" name="Google Shape;264;p27"/>
          <p:cNvGrpSpPr/>
          <p:nvPr/>
        </p:nvGrpSpPr>
        <p:grpSpPr>
          <a:xfrm>
            <a:off x="3275855" y="1191369"/>
            <a:ext cx="2592464" cy="863227"/>
            <a:chOff x="803640" y="3362835"/>
            <a:chExt cx="2059800" cy="863227"/>
          </a:xfrm>
        </p:grpSpPr>
        <p:sp>
          <p:nvSpPr>
            <p:cNvPr id="265" name="Google Shape;265;p27"/>
            <p:cNvSpPr txBox="1"/>
            <p:nvPr/>
          </p:nvSpPr>
          <p:spPr>
            <a:xfrm>
              <a:off x="803640" y="3579862"/>
              <a:ext cx="20598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3F3F3F"/>
                  </a:solidFill>
                </a:rPr>
                <a:t>Using SQL Server on Amazon Cloud to have an online Database up and running</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sp>
          <p:nvSpPr>
            <p:cNvPr id="266" name="Google Shape;266;p27"/>
            <p:cNvSpPr txBox="1"/>
            <p:nvPr/>
          </p:nvSpPr>
          <p:spPr>
            <a:xfrm>
              <a:off x="803640" y="3362835"/>
              <a:ext cx="20598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
                  <a:solidFill>
                    <a:srgbClr val="3F3F3F"/>
                  </a:solidFill>
                </a:rPr>
                <a:t>Amazon Cloud Server</a:t>
              </a:r>
              <a:endParaRPr b="1" sz="1200">
                <a:solidFill>
                  <a:srgbClr val="3F3F3F"/>
                </a:solidFill>
                <a:latin typeface="Arial"/>
                <a:ea typeface="Arial"/>
                <a:cs typeface="Arial"/>
                <a:sym typeface="Arial"/>
              </a:endParaRPr>
            </a:p>
          </p:txBody>
        </p:sp>
      </p:grpSp>
      <p:sp>
        <p:nvSpPr>
          <p:cNvPr id="267" name="Google Shape;267;p27"/>
          <p:cNvSpPr/>
          <p:nvPr/>
        </p:nvSpPr>
        <p:spPr>
          <a:xfrm>
            <a:off x="4119100" y="2999825"/>
            <a:ext cx="905967" cy="446315"/>
          </a:xfrm>
          <a:custGeom>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pic>
        <p:nvPicPr>
          <p:cNvPr id="268" name="Google Shape;268;p27"/>
          <p:cNvPicPr preferRelativeResize="0"/>
          <p:nvPr/>
        </p:nvPicPr>
        <p:blipFill>
          <a:blip r:embed="rId3">
            <a:alphaModFix/>
          </a:blip>
          <a:stretch>
            <a:fillRect/>
          </a:stretch>
        </p:blipFill>
        <p:spPr>
          <a:xfrm>
            <a:off x="3687450" y="3885125"/>
            <a:ext cx="676225" cy="676225"/>
          </a:xfrm>
          <a:prstGeom prst="rect">
            <a:avLst/>
          </a:prstGeom>
          <a:noFill/>
          <a:ln>
            <a:noFill/>
          </a:ln>
        </p:spPr>
      </p:pic>
      <p:pic>
        <p:nvPicPr>
          <p:cNvPr id="269" name="Google Shape;269;p27"/>
          <p:cNvPicPr preferRelativeResize="0"/>
          <p:nvPr/>
        </p:nvPicPr>
        <p:blipFill>
          <a:blip r:embed="rId4">
            <a:alphaModFix/>
          </a:blip>
          <a:stretch>
            <a:fillRect/>
          </a:stretch>
        </p:blipFill>
        <p:spPr>
          <a:xfrm>
            <a:off x="4676550" y="3830138"/>
            <a:ext cx="676225" cy="548487"/>
          </a:xfrm>
          <a:prstGeom prst="rect">
            <a:avLst/>
          </a:prstGeom>
          <a:noFill/>
          <a:ln>
            <a:noFill/>
          </a:ln>
        </p:spPr>
      </p:pic>
      <p:pic>
        <p:nvPicPr>
          <p:cNvPr id="270" name="Google Shape;270;p27"/>
          <p:cNvPicPr preferRelativeResize="0"/>
          <p:nvPr/>
        </p:nvPicPr>
        <p:blipFill>
          <a:blip r:embed="rId5">
            <a:alphaModFix/>
          </a:blip>
          <a:stretch>
            <a:fillRect/>
          </a:stretch>
        </p:blipFill>
        <p:spPr>
          <a:xfrm>
            <a:off x="4747276" y="4391374"/>
            <a:ext cx="826545" cy="44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8"/>
          <p:cNvSpPr/>
          <p:nvPr/>
        </p:nvSpPr>
        <p:spPr>
          <a:xfrm>
            <a:off x="1220235" y="2639734"/>
            <a:ext cx="369401" cy="312350"/>
          </a:xfrm>
          <a:custGeom>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28"/>
          <p:cNvSpPr/>
          <p:nvPr/>
        </p:nvSpPr>
        <p:spPr>
          <a:xfrm>
            <a:off x="5509734" y="2596605"/>
            <a:ext cx="229345" cy="396900"/>
          </a:xfrm>
          <a:custGeom>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28"/>
          <p:cNvSpPr/>
          <p:nvPr/>
        </p:nvSpPr>
        <p:spPr>
          <a:xfrm>
            <a:off x="3315754" y="2637319"/>
            <a:ext cx="396900" cy="315345"/>
          </a:xfrm>
          <a:custGeom>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28"/>
          <p:cNvSpPr txBox="1"/>
          <p:nvPr>
            <p:ph idx="1" type="body"/>
          </p:nvPr>
        </p:nvSpPr>
        <p:spPr>
          <a:xfrm>
            <a:off x="-288175" y="1078550"/>
            <a:ext cx="1788900" cy="315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3600"/>
              <a:buFont typeface="Arial"/>
              <a:buNone/>
            </a:pPr>
            <a:r>
              <a:rPr lang="en-US" sz="2400">
                <a:solidFill>
                  <a:srgbClr val="3F3F3F"/>
                </a:solidFill>
              </a:rPr>
              <a:t>System Diagram  ERD</a:t>
            </a:r>
            <a:endParaRPr b="0" i="0" sz="2400" u="none" cap="none" strike="noStrike">
              <a:solidFill>
                <a:srgbClr val="3F3F3F"/>
              </a:solidFill>
              <a:latin typeface="Arial"/>
              <a:ea typeface="Arial"/>
              <a:cs typeface="Arial"/>
              <a:sym typeface="Arial"/>
            </a:endParaRPr>
          </a:p>
        </p:txBody>
      </p:sp>
      <p:pic>
        <p:nvPicPr>
          <p:cNvPr id="279" name="Google Shape;279;p28"/>
          <p:cNvPicPr preferRelativeResize="0"/>
          <p:nvPr/>
        </p:nvPicPr>
        <p:blipFill>
          <a:blip r:embed="rId3">
            <a:alphaModFix/>
          </a:blip>
          <a:stretch>
            <a:fillRect/>
          </a:stretch>
        </p:blipFill>
        <p:spPr>
          <a:xfrm>
            <a:off x="1533175" y="68450"/>
            <a:ext cx="7348676" cy="4984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9"/>
          <p:cNvSpPr txBox="1"/>
          <p:nvPr>
            <p:ph idx="1" type="body"/>
          </p:nvPr>
        </p:nvSpPr>
        <p:spPr>
          <a:xfrm>
            <a:off x="0" y="123478"/>
            <a:ext cx="9144000" cy="576000"/>
          </a:xfrm>
          <a:prstGeom prst="rect">
            <a:avLst/>
          </a:prstGeom>
        </p:spPr>
        <p:txBody>
          <a:bodyPr anchorCtr="0" anchor="ctr" bIns="45700" lIns="91425" spcFirstLastPara="1" rIns="91425" wrap="square" tIns="45700">
            <a:noAutofit/>
          </a:bodyPr>
          <a:lstStyle/>
          <a:p>
            <a:pPr indent="0" lvl="0" marL="0">
              <a:spcBef>
                <a:spcPts val="720"/>
              </a:spcBef>
              <a:spcAft>
                <a:spcPts val="0"/>
              </a:spcAft>
              <a:buNone/>
            </a:pPr>
            <a:r>
              <a:rPr lang="en-US"/>
              <a:t>Database Management</a:t>
            </a:r>
            <a:endParaRPr/>
          </a:p>
        </p:txBody>
      </p:sp>
      <p:sp>
        <p:nvSpPr>
          <p:cNvPr id="286" name="Google Shape;286;p29"/>
          <p:cNvSpPr txBox="1"/>
          <p:nvPr/>
        </p:nvSpPr>
        <p:spPr>
          <a:xfrm>
            <a:off x="1534550" y="1161875"/>
            <a:ext cx="6244800" cy="368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7" name="Google Shape;287;p29"/>
          <p:cNvSpPr txBox="1"/>
          <p:nvPr/>
        </p:nvSpPr>
        <p:spPr>
          <a:xfrm>
            <a:off x="983900" y="921575"/>
            <a:ext cx="5996100" cy="39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a:t>Application use: MySQL Workbench, Amazon Web Service EC2, phpMyAdmin</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Database was initially set up in phpMyAdmin where all codes and data are done locally in individual laptops.</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Any changes in the database will be updated in the ERD as well so that both data are tally with each other.</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Cloud database was set up using EC2 as the cloud computing platform that </a:t>
            </a:r>
            <a:r>
              <a:rPr lang="en-US"/>
              <a:t>uses</a:t>
            </a:r>
            <a:r>
              <a:rPr lang="en-US"/>
              <a:t> linux system to establish a connection with MySQL.</a:t>
            </a:r>
            <a:endParaRPr/>
          </a:p>
          <a:p>
            <a:pPr indent="0" lvl="0" marL="9144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This connection allow the setup of the host, root, password and db name that will be used in our application.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