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BM Plex Mono Bold" charset="1" panose="020B0809050203000203"/>
      <p:regular r:id="rId19"/>
    </p:embeddedFont>
    <p:embeddedFont>
      <p:font typeface="IBM Plex Mono" charset="1" panose="020B0509050203000203"/>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jpeg" Type="http://schemas.openxmlformats.org/officeDocument/2006/relationships/image"/><Relationship Id="rId5" Target="../media/image22.jpeg" Type="http://schemas.openxmlformats.org/officeDocument/2006/relationships/image"/><Relationship Id="rId6" Target="../media/image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885103"/>
            <a:ext cx="10420061" cy="5909350"/>
            <a:chOff x="0" y="0"/>
            <a:chExt cx="2744378" cy="1556372"/>
          </a:xfrm>
        </p:grpSpPr>
        <p:sp>
          <p:nvSpPr>
            <p:cNvPr name="Freeform 6" id="6"/>
            <p:cNvSpPr/>
            <p:nvPr/>
          </p:nvSpPr>
          <p:spPr>
            <a:xfrm flipH="false" flipV="false" rot="0">
              <a:off x="0" y="0"/>
              <a:ext cx="2744378" cy="1556372"/>
            </a:xfrm>
            <a:custGeom>
              <a:avLst/>
              <a:gdLst/>
              <a:ahLst/>
              <a:cxnLst/>
              <a:rect r="r" b="b" t="t" l="l"/>
              <a:pathLst>
                <a:path h="1556372" w="2744378">
                  <a:moveTo>
                    <a:pt x="37892" y="0"/>
                  </a:moveTo>
                  <a:lnTo>
                    <a:pt x="2706486" y="0"/>
                  </a:lnTo>
                  <a:cubicBezTo>
                    <a:pt x="2727413" y="0"/>
                    <a:pt x="2744378" y="16965"/>
                    <a:pt x="2744378" y="37892"/>
                  </a:cubicBezTo>
                  <a:lnTo>
                    <a:pt x="2744378" y="1518480"/>
                  </a:lnTo>
                  <a:cubicBezTo>
                    <a:pt x="2744378" y="1539407"/>
                    <a:pt x="2727413" y="1556372"/>
                    <a:pt x="2706486" y="1556372"/>
                  </a:cubicBezTo>
                  <a:lnTo>
                    <a:pt x="37892" y="1556372"/>
                  </a:lnTo>
                  <a:cubicBezTo>
                    <a:pt x="16965" y="1556372"/>
                    <a:pt x="0" y="1539407"/>
                    <a:pt x="0" y="1518480"/>
                  </a:cubicBezTo>
                  <a:lnTo>
                    <a:pt x="0" y="37892"/>
                  </a:lnTo>
                  <a:cubicBezTo>
                    <a:pt x="0" y="16965"/>
                    <a:pt x="16965" y="0"/>
                    <a:pt x="37892" y="0"/>
                  </a:cubicBezTo>
                  <a:close/>
                </a:path>
              </a:pathLst>
            </a:custGeom>
            <a:solidFill>
              <a:srgbClr val="071330"/>
            </a:solidFill>
          </p:spPr>
        </p:sp>
        <p:sp>
          <p:nvSpPr>
            <p:cNvPr name="TextBox 7" id="7"/>
            <p:cNvSpPr txBox="true"/>
            <p:nvPr/>
          </p:nvSpPr>
          <p:spPr>
            <a:xfrm>
              <a:off x="0" y="-38100"/>
              <a:ext cx="2744378" cy="15944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1862399" y="1028700"/>
            <a:ext cx="5396478" cy="3693210"/>
            <a:chOff x="0" y="0"/>
            <a:chExt cx="2744378" cy="1878181"/>
          </a:xfrm>
        </p:grpSpPr>
        <p:sp>
          <p:nvSpPr>
            <p:cNvPr name="Freeform 9" id="9"/>
            <p:cNvSpPr/>
            <p:nvPr/>
          </p:nvSpPr>
          <p:spPr>
            <a:xfrm flipH="false" flipV="false" rot="0">
              <a:off x="0" y="0"/>
              <a:ext cx="2744378" cy="1878181"/>
            </a:xfrm>
            <a:custGeom>
              <a:avLst/>
              <a:gdLst/>
              <a:ahLst/>
              <a:cxnLst/>
              <a:rect r="r" b="b" t="t" l="l"/>
              <a:pathLst>
                <a:path h="1878181" w="2744378">
                  <a:moveTo>
                    <a:pt x="24389" y="0"/>
                  </a:moveTo>
                  <a:lnTo>
                    <a:pt x="2719990" y="0"/>
                  </a:lnTo>
                  <a:cubicBezTo>
                    <a:pt x="2726458" y="0"/>
                    <a:pt x="2732661" y="2570"/>
                    <a:pt x="2737235" y="7143"/>
                  </a:cubicBezTo>
                  <a:cubicBezTo>
                    <a:pt x="2741809" y="11717"/>
                    <a:pt x="2744378" y="17920"/>
                    <a:pt x="2744378" y="24389"/>
                  </a:cubicBezTo>
                  <a:lnTo>
                    <a:pt x="2744378" y="1853793"/>
                  </a:lnTo>
                  <a:cubicBezTo>
                    <a:pt x="2744378" y="1860261"/>
                    <a:pt x="2741809" y="1866464"/>
                    <a:pt x="2737235" y="1871038"/>
                  </a:cubicBezTo>
                  <a:cubicBezTo>
                    <a:pt x="2732661" y="1875612"/>
                    <a:pt x="2726458" y="1878181"/>
                    <a:pt x="2719990" y="1878181"/>
                  </a:cubicBezTo>
                  <a:lnTo>
                    <a:pt x="24389" y="1878181"/>
                  </a:lnTo>
                  <a:cubicBezTo>
                    <a:pt x="10919" y="1878181"/>
                    <a:pt x="0" y="1867262"/>
                    <a:pt x="0" y="1853793"/>
                  </a:cubicBezTo>
                  <a:lnTo>
                    <a:pt x="0" y="24389"/>
                  </a:lnTo>
                  <a:cubicBezTo>
                    <a:pt x="0" y="17920"/>
                    <a:pt x="2570" y="11717"/>
                    <a:pt x="7143" y="7143"/>
                  </a:cubicBezTo>
                  <a:cubicBezTo>
                    <a:pt x="11717" y="2570"/>
                    <a:pt x="17920" y="0"/>
                    <a:pt x="24389" y="0"/>
                  </a:cubicBezTo>
                  <a:close/>
                </a:path>
              </a:pathLst>
            </a:custGeom>
            <a:solidFill>
              <a:srgbClr val="071330"/>
            </a:solidFill>
          </p:spPr>
        </p:sp>
        <p:sp>
          <p:nvSpPr>
            <p:cNvPr name="TextBox 10" id="10"/>
            <p:cNvSpPr txBox="true"/>
            <p:nvPr/>
          </p:nvSpPr>
          <p:spPr>
            <a:xfrm>
              <a:off x="0" y="-38100"/>
              <a:ext cx="2744378" cy="191628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850252" y="6645926"/>
            <a:ext cx="6409048" cy="2612374"/>
            <a:chOff x="0" y="0"/>
            <a:chExt cx="2744378" cy="1118628"/>
          </a:xfrm>
        </p:grpSpPr>
        <p:sp>
          <p:nvSpPr>
            <p:cNvPr name="Freeform 12" id="12"/>
            <p:cNvSpPr/>
            <p:nvPr/>
          </p:nvSpPr>
          <p:spPr>
            <a:xfrm flipH="false" flipV="false" rot="0">
              <a:off x="0" y="0"/>
              <a:ext cx="2744378" cy="1118628"/>
            </a:xfrm>
            <a:custGeom>
              <a:avLst/>
              <a:gdLst/>
              <a:ahLst/>
              <a:cxnLst/>
              <a:rect r="r" b="b" t="t" l="l"/>
              <a:pathLst>
                <a:path h="1118628" w="2744378">
                  <a:moveTo>
                    <a:pt x="39863" y="0"/>
                  </a:moveTo>
                  <a:lnTo>
                    <a:pt x="2704515" y="0"/>
                  </a:lnTo>
                  <a:cubicBezTo>
                    <a:pt x="2715088" y="0"/>
                    <a:pt x="2725227" y="4200"/>
                    <a:pt x="2732703" y="11676"/>
                  </a:cubicBezTo>
                  <a:cubicBezTo>
                    <a:pt x="2740178" y="19151"/>
                    <a:pt x="2744378" y="29291"/>
                    <a:pt x="2744378" y="39863"/>
                  </a:cubicBezTo>
                  <a:lnTo>
                    <a:pt x="2744378" y="1078765"/>
                  </a:lnTo>
                  <a:cubicBezTo>
                    <a:pt x="2744378" y="1089338"/>
                    <a:pt x="2740178" y="1099477"/>
                    <a:pt x="2732703" y="1106953"/>
                  </a:cubicBezTo>
                  <a:cubicBezTo>
                    <a:pt x="2725227" y="1114428"/>
                    <a:pt x="2715088" y="1118628"/>
                    <a:pt x="2704515" y="1118628"/>
                  </a:cubicBezTo>
                  <a:lnTo>
                    <a:pt x="39863" y="1118628"/>
                  </a:lnTo>
                  <a:cubicBezTo>
                    <a:pt x="29291" y="1118628"/>
                    <a:pt x="19151" y="1114428"/>
                    <a:pt x="11676" y="1106953"/>
                  </a:cubicBezTo>
                  <a:cubicBezTo>
                    <a:pt x="4200" y="1099477"/>
                    <a:pt x="0" y="1089338"/>
                    <a:pt x="0" y="1078765"/>
                  </a:cubicBezTo>
                  <a:lnTo>
                    <a:pt x="0" y="39863"/>
                  </a:lnTo>
                  <a:cubicBezTo>
                    <a:pt x="0" y="29291"/>
                    <a:pt x="4200" y="19151"/>
                    <a:pt x="11676" y="11676"/>
                  </a:cubicBezTo>
                  <a:cubicBezTo>
                    <a:pt x="19151" y="4200"/>
                    <a:pt x="29291" y="0"/>
                    <a:pt x="39863" y="0"/>
                  </a:cubicBezTo>
                  <a:close/>
                </a:path>
              </a:pathLst>
            </a:custGeom>
            <a:solidFill>
              <a:srgbClr val="FFFFFF"/>
            </a:solidFill>
          </p:spPr>
        </p:sp>
        <p:sp>
          <p:nvSpPr>
            <p:cNvPr name="TextBox 13" id="13"/>
            <p:cNvSpPr txBox="true"/>
            <p:nvPr/>
          </p:nvSpPr>
          <p:spPr>
            <a:xfrm>
              <a:off x="0" y="-38100"/>
              <a:ext cx="2744378" cy="1156728"/>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708752" y="2396794"/>
            <a:ext cx="347534" cy="347534"/>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6" id="16"/>
          <p:cNvGrpSpPr/>
          <p:nvPr/>
        </p:nvGrpSpPr>
        <p:grpSpPr>
          <a:xfrm rot="0">
            <a:off x="12214593" y="1293701"/>
            <a:ext cx="179985" cy="179985"/>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8" id="18"/>
          <p:cNvGrpSpPr/>
          <p:nvPr/>
        </p:nvGrpSpPr>
        <p:grpSpPr>
          <a:xfrm rot="0">
            <a:off x="11304854" y="6960650"/>
            <a:ext cx="213757" cy="213757"/>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0" id="20"/>
          <p:cNvGrpSpPr/>
          <p:nvPr/>
        </p:nvGrpSpPr>
        <p:grpSpPr>
          <a:xfrm rot="0">
            <a:off x="2162920" y="2396794"/>
            <a:ext cx="347534" cy="347534"/>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2" id="22"/>
          <p:cNvGrpSpPr/>
          <p:nvPr/>
        </p:nvGrpSpPr>
        <p:grpSpPr>
          <a:xfrm rot="0">
            <a:off x="12449804" y="1293701"/>
            <a:ext cx="179985" cy="179985"/>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4" id="24"/>
          <p:cNvGrpSpPr/>
          <p:nvPr/>
        </p:nvGrpSpPr>
        <p:grpSpPr>
          <a:xfrm rot="0">
            <a:off x="11584198" y="6960650"/>
            <a:ext cx="213757" cy="213757"/>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6" id="26"/>
          <p:cNvGrpSpPr/>
          <p:nvPr/>
        </p:nvGrpSpPr>
        <p:grpSpPr>
          <a:xfrm rot="0">
            <a:off x="2615229" y="2396794"/>
            <a:ext cx="347534" cy="347534"/>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8" id="28"/>
          <p:cNvGrpSpPr/>
          <p:nvPr/>
        </p:nvGrpSpPr>
        <p:grpSpPr>
          <a:xfrm rot="0">
            <a:off x="12684051" y="1293701"/>
            <a:ext cx="179985" cy="179985"/>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0" id="30"/>
          <p:cNvGrpSpPr/>
          <p:nvPr/>
        </p:nvGrpSpPr>
        <p:grpSpPr>
          <a:xfrm rot="0">
            <a:off x="11862399" y="6960650"/>
            <a:ext cx="213757" cy="213757"/>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2" id="32"/>
          <p:cNvGrpSpPr/>
          <p:nvPr/>
        </p:nvGrpSpPr>
        <p:grpSpPr>
          <a:xfrm rot="0">
            <a:off x="12214593" y="1828370"/>
            <a:ext cx="4710409" cy="2482334"/>
            <a:chOff x="0" y="0"/>
            <a:chExt cx="729766" cy="384579"/>
          </a:xfrm>
        </p:grpSpPr>
        <p:sp>
          <p:nvSpPr>
            <p:cNvPr name="Freeform 33" id="33"/>
            <p:cNvSpPr/>
            <p:nvPr/>
          </p:nvSpPr>
          <p:spPr>
            <a:xfrm flipH="false" flipV="false" rot="0">
              <a:off x="0" y="0"/>
              <a:ext cx="729766" cy="384579"/>
            </a:xfrm>
            <a:custGeom>
              <a:avLst/>
              <a:gdLst/>
              <a:ahLst/>
              <a:cxnLst/>
              <a:rect r="r" b="b" t="t" l="l"/>
              <a:pathLst>
                <a:path h="384579" w="729766">
                  <a:moveTo>
                    <a:pt x="18079" y="0"/>
                  </a:moveTo>
                  <a:lnTo>
                    <a:pt x="711686" y="0"/>
                  </a:lnTo>
                  <a:cubicBezTo>
                    <a:pt x="716481" y="0"/>
                    <a:pt x="721080" y="1905"/>
                    <a:pt x="724470" y="5295"/>
                  </a:cubicBezTo>
                  <a:cubicBezTo>
                    <a:pt x="727861" y="8686"/>
                    <a:pt x="729766" y="13284"/>
                    <a:pt x="729766" y="18079"/>
                  </a:cubicBezTo>
                  <a:lnTo>
                    <a:pt x="729766" y="366499"/>
                  </a:lnTo>
                  <a:cubicBezTo>
                    <a:pt x="729766" y="371294"/>
                    <a:pt x="727861" y="375893"/>
                    <a:pt x="724470" y="379283"/>
                  </a:cubicBezTo>
                  <a:cubicBezTo>
                    <a:pt x="721080" y="382674"/>
                    <a:pt x="716481" y="384579"/>
                    <a:pt x="711686" y="384579"/>
                  </a:cubicBezTo>
                  <a:lnTo>
                    <a:pt x="18079" y="384579"/>
                  </a:lnTo>
                  <a:cubicBezTo>
                    <a:pt x="13284" y="384579"/>
                    <a:pt x="8686" y="382674"/>
                    <a:pt x="5295" y="379283"/>
                  </a:cubicBezTo>
                  <a:cubicBezTo>
                    <a:pt x="1905" y="375893"/>
                    <a:pt x="0" y="371294"/>
                    <a:pt x="0" y="366499"/>
                  </a:cubicBezTo>
                  <a:lnTo>
                    <a:pt x="0" y="18079"/>
                  </a:lnTo>
                  <a:cubicBezTo>
                    <a:pt x="0" y="13284"/>
                    <a:pt x="1905" y="8686"/>
                    <a:pt x="5295" y="5295"/>
                  </a:cubicBezTo>
                  <a:cubicBezTo>
                    <a:pt x="8686" y="1905"/>
                    <a:pt x="13284" y="0"/>
                    <a:pt x="18079" y="0"/>
                  </a:cubicBezTo>
                  <a:close/>
                </a:path>
              </a:pathLst>
            </a:custGeom>
            <a:blipFill>
              <a:blip r:embed="rId4"/>
              <a:stretch>
                <a:fillRect l="-8717" t="0" r="-8717" b="0"/>
              </a:stretch>
            </a:blipFill>
          </p:spPr>
        </p:sp>
      </p:grpSp>
      <p:grpSp>
        <p:nvGrpSpPr>
          <p:cNvPr name="Group 34" id="34"/>
          <p:cNvGrpSpPr/>
          <p:nvPr/>
        </p:nvGrpSpPr>
        <p:grpSpPr>
          <a:xfrm rot="0">
            <a:off x="5535994" y="1293701"/>
            <a:ext cx="179985" cy="179985"/>
            <a:chOff x="0" y="0"/>
            <a:chExt cx="6350000" cy="6350000"/>
          </a:xfrm>
        </p:grpSpPr>
        <p:sp>
          <p:nvSpPr>
            <p:cNvPr name="Freeform 35" id="3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TextBox 36" id="36"/>
          <p:cNvSpPr txBox="true"/>
          <p:nvPr/>
        </p:nvSpPr>
        <p:spPr>
          <a:xfrm rot="0">
            <a:off x="1708752" y="3360977"/>
            <a:ext cx="9388999" cy="3813431"/>
          </a:xfrm>
          <a:prstGeom prst="rect">
            <a:avLst/>
          </a:prstGeom>
        </p:spPr>
        <p:txBody>
          <a:bodyPr anchor="t" rtlCol="false" tIns="0" lIns="0" bIns="0" rIns="0">
            <a:spAutoFit/>
          </a:bodyPr>
          <a:lstStyle/>
          <a:p>
            <a:pPr algn="l">
              <a:lnSpc>
                <a:spcPts val="7488"/>
              </a:lnSpc>
            </a:pPr>
            <a:r>
              <a:rPr lang="en-US" sz="7200" b="true">
                <a:solidFill>
                  <a:srgbClr val="FFFFFF"/>
                </a:solidFill>
                <a:latin typeface="IBM Plex Mono Bold"/>
                <a:ea typeface="IBM Plex Mono Bold"/>
                <a:cs typeface="IBM Plex Mono Bold"/>
                <a:sym typeface="IBM Plex Mono Bold"/>
              </a:rPr>
              <a:t>Konsep Dasar Representasi</a:t>
            </a:r>
          </a:p>
          <a:p>
            <a:pPr algn="l">
              <a:lnSpc>
                <a:spcPts val="7488"/>
              </a:lnSpc>
            </a:pPr>
            <a:r>
              <a:rPr lang="en-US" sz="7200" b="true">
                <a:solidFill>
                  <a:srgbClr val="FFFFFF"/>
                </a:solidFill>
                <a:latin typeface="IBM Plex Mono Bold"/>
                <a:ea typeface="IBM Plex Mono Bold"/>
                <a:cs typeface="IBM Plex Mono Bold"/>
                <a:sym typeface="IBM Plex Mono Bold"/>
              </a:rPr>
              <a:t>Pembulatan Error pada Perhitungan</a:t>
            </a:r>
          </a:p>
        </p:txBody>
      </p:sp>
      <p:sp>
        <p:nvSpPr>
          <p:cNvPr name="TextBox 37" id="37"/>
          <p:cNvSpPr txBox="true"/>
          <p:nvPr/>
        </p:nvSpPr>
        <p:spPr>
          <a:xfrm rot="0">
            <a:off x="11304854" y="8428031"/>
            <a:ext cx="5620148" cy="583031"/>
          </a:xfrm>
          <a:prstGeom prst="rect">
            <a:avLst/>
          </a:prstGeom>
        </p:spPr>
        <p:txBody>
          <a:bodyPr anchor="t" rtlCol="false" tIns="0" lIns="0" bIns="0" rIns="0">
            <a:spAutoFit/>
          </a:bodyPr>
          <a:lstStyle/>
          <a:p>
            <a:pPr algn="l">
              <a:lnSpc>
                <a:spcPts val="4490"/>
              </a:lnSpc>
            </a:pPr>
            <a:r>
              <a:rPr lang="en-US" sz="4317" b="true">
                <a:solidFill>
                  <a:srgbClr val="071330"/>
                </a:solidFill>
                <a:latin typeface="IBM Plex Mono Bold"/>
                <a:ea typeface="IBM Plex Mono Bold"/>
                <a:cs typeface="IBM Plex Mono Bold"/>
                <a:sym typeface="IBM Plex Mono Bold"/>
              </a:rPr>
              <a:t>Naufal Fadhlullah</a:t>
            </a:r>
          </a:p>
        </p:txBody>
      </p:sp>
      <p:sp>
        <p:nvSpPr>
          <p:cNvPr name="TextBox 38" id="38"/>
          <p:cNvSpPr txBox="true"/>
          <p:nvPr/>
        </p:nvSpPr>
        <p:spPr>
          <a:xfrm rot="0">
            <a:off x="11304854" y="7618077"/>
            <a:ext cx="2711120" cy="390854"/>
          </a:xfrm>
          <a:prstGeom prst="rect">
            <a:avLst/>
          </a:prstGeom>
        </p:spPr>
        <p:txBody>
          <a:bodyPr anchor="t" rtlCol="false" tIns="0" lIns="0" bIns="0" rIns="0">
            <a:spAutoFit/>
          </a:bodyPr>
          <a:lstStyle/>
          <a:p>
            <a:pPr algn="l">
              <a:lnSpc>
                <a:spcPts val="2941"/>
              </a:lnSpc>
            </a:pPr>
            <a:r>
              <a:rPr lang="en-US" sz="2828">
                <a:solidFill>
                  <a:srgbClr val="071330"/>
                </a:solidFill>
                <a:latin typeface="IBM Plex Mono"/>
                <a:ea typeface="IBM Plex Mono"/>
                <a:cs typeface="IBM Plex Mono"/>
                <a:sym typeface="IBM Plex Mono"/>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777013" y="4472368"/>
            <a:ext cx="16007945" cy="4785932"/>
            <a:chOff x="0" y="0"/>
            <a:chExt cx="7675405" cy="2294733"/>
          </a:xfrm>
        </p:grpSpPr>
        <p:sp>
          <p:nvSpPr>
            <p:cNvPr name="Freeform 6" id="6"/>
            <p:cNvSpPr/>
            <p:nvPr/>
          </p:nvSpPr>
          <p:spPr>
            <a:xfrm flipH="false" flipV="false" rot="0">
              <a:off x="0" y="0"/>
              <a:ext cx="7675404" cy="2294733"/>
            </a:xfrm>
            <a:custGeom>
              <a:avLst/>
              <a:gdLst/>
              <a:ahLst/>
              <a:cxnLst/>
              <a:rect r="r" b="b" t="t" l="l"/>
              <a:pathLst>
                <a:path h="2294733" w="7675404">
                  <a:moveTo>
                    <a:pt x="14993" y="0"/>
                  </a:moveTo>
                  <a:lnTo>
                    <a:pt x="7660411" y="0"/>
                  </a:lnTo>
                  <a:cubicBezTo>
                    <a:pt x="7664388" y="0"/>
                    <a:pt x="7668202" y="1580"/>
                    <a:pt x="7671013" y="4391"/>
                  </a:cubicBezTo>
                  <a:cubicBezTo>
                    <a:pt x="7673825" y="7203"/>
                    <a:pt x="7675404" y="11016"/>
                    <a:pt x="7675404" y="14993"/>
                  </a:cubicBezTo>
                  <a:lnTo>
                    <a:pt x="7675404" y="2279741"/>
                  </a:lnTo>
                  <a:cubicBezTo>
                    <a:pt x="7675404" y="2283717"/>
                    <a:pt x="7673825" y="2287531"/>
                    <a:pt x="7671013" y="2290342"/>
                  </a:cubicBezTo>
                  <a:cubicBezTo>
                    <a:pt x="7668202" y="2293154"/>
                    <a:pt x="7664388" y="2294733"/>
                    <a:pt x="7660411" y="2294733"/>
                  </a:cubicBezTo>
                  <a:lnTo>
                    <a:pt x="14993" y="2294733"/>
                  </a:lnTo>
                  <a:cubicBezTo>
                    <a:pt x="6712" y="2294733"/>
                    <a:pt x="0" y="2288021"/>
                    <a:pt x="0" y="2279741"/>
                  </a:cubicBezTo>
                  <a:lnTo>
                    <a:pt x="0" y="14993"/>
                  </a:lnTo>
                  <a:cubicBezTo>
                    <a:pt x="0" y="11016"/>
                    <a:pt x="1580" y="7203"/>
                    <a:pt x="4391" y="4391"/>
                  </a:cubicBezTo>
                  <a:cubicBezTo>
                    <a:pt x="7203" y="1580"/>
                    <a:pt x="11016" y="0"/>
                    <a:pt x="14993" y="0"/>
                  </a:cubicBezTo>
                  <a:close/>
                </a:path>
              </a:pathLst>
            </a:custGeom>
            <a:solidFill>
              <a:srgbClr val="071330"/>
            </a:solidFill>
          </p:spPr>
        </p:sp>
        <p:sp>
          <p:nvSpPr>
            <p:cNvPr name="TextBox 7" id="7"/>
            <p:cNvSpPr txBox="true"/>
            <p:nvPr/>
          </p:nvSpPr>
          <p:spPr>
            <a:xfrm>
              <a:off x="0" y="-38100"/>
              <a:ext cx="7675405" cy="233283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995627" y="3532674"/>
            <a:ext cx="190900" cy="1909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TextBox 10" id="10"/>
          <p:cNvSpPr txBox="true"/>
          <p:nvPr/>
        </p:nvSpPr>
        <p:spPr>
          <a:xfrm rot="0">
            <a:off x="1620483" y="633036"/>
            <a:ext cx="7160502" cy="2995088"/>
          </a:xfrm>
          <a:prstGeom prst="rect">
            <a:avLst/>
          </a:prstGeom>
        </p:spPr>
        <p:txBody>
          <a:bodyPr anchor="t" rtlCol="false" tIns="0" lIns="0" bIns="0" rIns="0">
            <a:spAutoFit/>
          </a:bodyPr>
          <a:lstStyle/>
          <a:p>
            <a:pPr algn="l">
              <a:lnSpc>
                <a:spcPts val="7848"/>
              </a:lnSpc>
            </a:pPr>
            <a:r>
              <a:rPr lang="en-US" sz="7546" b="true">
                <a:solidFill>
                  <a:srgbClr val="FFFFFF"/>
                </a:solidFill>
                <a:latin typeface="IBM Plex Mono Bold"/>
                <a:ea typeface="IBM Plex Mono Bold"/>
                <a:cs typeface="IBM Plex Mono Bold"/>
                <a:sym typeface="IBM Plex Mono Bold"/>
              </a:rPr>
              <a:t>Analisis Error dan Stabilitas</a:t>
            </a:r>
          </a:p>
        </p:txBody>
      </p:sp>
      <p:sp>
        <p:nvSpPr>
          <p:cNvPr name="TextBox 11" id="11"/>
          <p:cNvSpPr txBox="true"/>
          <p:nvPr/>
        </p:nvSpPr>
        <p:spPr>
          <a:xfrm rot="0">
            <a:off x="1318022" y="5568808"/>
            <a:ext cx="14925926" cy="2574001"/>
          </a:xfrm>
          <a:prstGeom prst="rect">
            <a:avLst/>
          </a:prstGeom>
        </p:spPr>
        <p:txBody>
          <a:bodyPr anchor="t" rtlCol="false" tIns="0" lIns="0" bIns="0" rIns="0">
            <a:spAutoFit/>
          </a:bodyPr>
          <a:lstStyle/>
          <a:p>
            <a:pPr algn="l">
              <a:lnSpc>
                <a:spcPts val="4100"/>
              </a:lnSpc>
            </a:pPr>
            <a:r>
              <a:rPr lang="en-US" sz="3306">
                <a:solidFill>
                  <a:srgbClr val="FFFFFF"/>
                </a:solidFill>
                <a:latin typeface="IBM Plex Mono"/>
                <a:ea typeface="IBM Plex Mono"/>
                <a:cs typeface="IBM Plex Mono"/>
                <a:sym typeface="IBM Plex Mono"/>
              </a:rPr>
              <a:t>a) identifikasi jenis error yang muncul dan penyebabnya</a:t>
            </a:r>
          </a:p>
          <a:p>
            <a:pPr algn="l" marL="713947" indent="-356973" lvl="1">
              <a:lnSpc>
                <a:spcPts val="4100"/>
              </a:lnSpc>
              <a:buFont typeface="Arial"/>
              <a:buChar char="•"/>
            </a:pPr>
            <a:r>
              <a:rPr lang="en-US" sz="3306">
                <a:solidFill>
                  <a:srgbClr val="FFFFFF"/>
                </a:solidFill>
                <a:latin typeface="IBM Plex Mono"/>
                <a:ea typeface="IBM Plex Mono"/>
                <a:cs typeface="IBM Plex Mono"/>
                <a:sym typeface="IBM Plex Mono"/>
              </a:rPr>
              <a:t>error pembulatan -&gt; terjadi karena float32 memiliki presisi yang lebih rendah</a:t>
            </a:r>
          </a:p>
          <a:p>
            <a:pPr algn="l" marL="713947" indent="-356973" lvl="1">
              <a:lnSpc>
                <a:spcPts val="4100"/>
              </a:lnSpc>
              <a:buFont typeface="Arial"/>
              <a:buChar char="•"/>
            </a:pPr>
            <a:r>
              <a:rPr lang="en-US" sz="3306">
                <a:solidFill>
                  <a:srgbClr val="FFFFFF"/>
                </a:solidFill>
                <a:latin typeface="IBM Plex Mono"/>
                <a:ea typeface="IBM Plex Mono"/>
                <a:cs typeface="IBM Plex Mono"/>
                <a:sym typeface="IBM Plex Mono"/>
              </a:rPr>
              <a:t>error pemotongan -&gt; terjadi saat hasil perhitungan float32 lebih kasar dibanding float64.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777013" y="4472368"/>
            <a:ext cx="16007945" cy="4785932"/>
            <a:chOff x="0" y="0"/>
            <a:chExt cx="7675405" cy="2294733"/>
          </a:xfrm>
        </p:grpSpPr>
        <p:sp>
          <p:nvSpPr>
            <p:cNvPr name="Freeform 6" id="6"/>
            <p:cNvSpPr/>
            <p:nvPr/>
          </p:nvSpPr>
          <p:spPr>
            <a:xfrm flipH="false" flipV="false" rot="0">
              <a:off x="0" y="0"/>
              <a:ext cx="7675404" cy="2294733"/>
            </a:xfrm>
            <a:custGeom>
              <a:avLst/>
              <a:gdLst/>
              <a:ahLst/>
              <a:cxnLst/>
              <a:rect r="r" b="b" t="t" l="l"/>
              <a:pathLst>
                <a:path h="2294733" w="7675404">
                  <a:moveTo>
                    <a:pt x="14993" y="0"/>
                  </a:moveTo>
                  <a:lnTo>
                    <a:pt x="7660411" y="0"/>
                  </a:lnTo>
                  <a:cubicBezTo>
                    <a:pt x="7664388" y="0"/>
                    <a:pt x="7668202" y="1580"/>
                    <a:pt x="7671013" y="4391"/>
                  </a:cubicBezTo>
                  <a:cubicBezTo>
                    <a:pt x="7673825" y="7203"/>
                    <a:pt x="7675404" y="11016"/>
                    <a:pt x="7675404" y="14993"/>
                  </a:cubicBezTo>
                  <a:lnTo>
                    <a:pt x="7675404" y="2279741"/>
                  </a:lnTo>
                  <a:cubicBezTo>
                    <a:pt x="7675404" y="2283717"/>
                    <a:pt x="7673825" y="2287531"/>
                    <a:pt x="7671013" y="2290342"/>
                  </a:cubicBezTo>
                  <a:cubicBezTo>
                    <a:pt x="7668202" y="2293154"/>
                    <a:pt x="7664388" y="2294733"/>
                    <a:pt x="7660411" y="2294733"/>
                  </a:cubicBezTo>
                  <a:lnTo>
                    <a:pt x="14993" y="2294733"/>
                  </a:lnTo>
                  <a:cubicBezTo>
                    <a:pt x="6712" y="2294733"/>
                    <a:pt x="0" y="2288021"/>
                    <a:pt x="0" y="2279741"/>
                  </a:cubicBezTo>
                  <a:lnTo>
                    <a:pt x="0" y="14993"/>
                  </a:lnTo>
                  <a:cubicBezTo>
                    <a:pt x="0" y="11016"/>
                    <a:pt x="1580" y="7203"/>
                    <a:pt x="4391" y="4391"/>
                  </a:cubicBezTo>
                  <a:cubicBezTo>
                    <a:pt x="7203" y="1580"/>
                    <a:pt x="11016" y="0"/>
                    <a:pt x="14993" y="0"/>
                  </a:cubicBezTo>
                  <a:close/>
                </a:path>
              </a:pathLst>
            </a:custGeom>
            <a:solidFill>
              <a:srgbClr val="071330"/>
            </a:solidFill>
          </p:spPr>
        </p:sp>
        <p:sp>
          <p:nvSpPr>
            <p:cNvPr name="TextBox 7" id="7"/>
            <p:cNvSpPr txBox="true"/>
            <p:nvPr/>
          </p:nvSpPr>
          <p:spPr>
            <a:xfrm>
              <a:off x="0" y="-38100"/>
              <a:ext cx="7675405" cy="233283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995627" y="3532674"/>
            <a:ext cx="190900" cy="1909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TextBox 10" id="10"/>
          <p:cNvSpPr txBox="true"/>
          <p:nvPr/>
        </p:nvSpPr>
        <p:spPr>
          <a:xfrm rot="0">
            <a:off x="1620483" y="633036"/>
            <a:ext cx="7160502" cy="2995088"/>
          </a:xfrm>
          <a:prstGeom prst="rect">
            <a:avLst/>
          </a:prstGeom>
        </p:spPr>
        <p:txBody>
          <a:bodyPr anchor="t" rtlCol="false" tIns="0" lIns="0" bIns="0" rIns="0">
            <a:spAutoFit/>
          </a:bodyPr>
          <a:lstStyle/>
          <a:p>
            <a:pPr algn="l">
              <a:lnSpc>
                <a:spcPts val="7848"/>
              </a:lnSpc>
            </a:pPr>
            <a:r>
              <a:rPr lang="en-US" sz="7546" b="true">
                <a:solidFill>
                  <a:srgbClr val="FFFFFF"/>
                </a:solidFill>
                <a:latin typeface="IBM Plex Mono Bold"/>
                <a:ea typeface="IBM Plex Mono Bold"/>
                <a:cs typeface="IBM Plex Mono Bold"/>
                <a:sym typeface="IBM Plex Mono Bold"/>
              </a:rPr>
              <a:t>Analisis Error dan Stabilitas</a:t>
            </a:r>
          </a:p>
        </p:txBody>
      </p:sp>
      <p:sp>
        <p:nvSpPr>
          <p:cNvPr name="TextBox 11" id="11"/>
          <p:cNvSpPr txBox="true"/>
          <p:nvPr/>
        </p:nvSpPr>
        <p:spPr>
          <a:xfrm rot="0">
            <a:off x="1318022" y="5124450"/>
            <a:ext cx="14925926" cy="3088351"/>
          </a:xfrm>
          <a:prstGeom prst="rect">
            <a:avLst/>
          </a:prstGeom>
        </p:spPr>
        <p:txBody>
          <a:bodyPr anchor="t" rtlCol="false" tIns="0" lIns="0" bIns="0" rIns="0">
            <a:spAutoFit/>
          </a:bodyPr>
          <a:lstStyle/>
          <a:p>
            <a:pPr algn="l">
              <a:lnSpc>
                <a:spcPts val="4100"/>
              </a:lnSpc>
            </a:pPr>
            <a:r>
              <a:rPr lang="en-US" sz="3306">
                <a:solidFill>
                  <a:srgbClr val="FFFFFF"/>
                </a:solidFill>
                <a:latin typeface="IBM Plex Mono"/>
                <a:ea typeface="IBM Plex Mono"/>
                <a:cs typeface="IBM Plex Mono"/>
                <a:sym typeface="IBM Plex Mono"/>
              </a:rPr>
              <a:t>b) bagaimana teknik stabilisasi memengaruhi hasil</a:t>
            </a:r>
          </a:p>
          <a:p>
            <a:pPr algn="l" marL="713947" indent="-356973" lvl="1">
              <a:lnSpc>
                <a:spcPts val="4100"/>
              </a:lnSpc>
              <a:buFont typeface="Arial"/>
              <a:buChar char="•"/>
            </a:pPr>
            <a:r>
              <a:rPr lang="en-US" sz="3306">
                <a:solidFill>
                  <a:srgbClr val="FFFFFF"/>
                </a:solidFill>
                <a:latin typeface="IBM Plex Mono"/>
                <a:ea typeface="IBM Plex Mono"/>
                <a:cs typeface="IBM Plex Mono"/>
                <a:sym typeface="IBM Plex Mono"/>
              </a:rPr>
              <a:t>pada kahan summation, ini mengurangi error pembulatan dalam penjumlahan berulang sehingga menghasilkan hasil yang lebih presisi</a:t>
            </a:r>
          </a:p>
          <a:p>
            <a:pPr algn="l" marL="713947" indent="-356973" lvl="1">
              <a:lnSpc>
                <a:spcPts val="4100"/>
              </a:lnSpc>
              <a:buFont typeface="Arial"/>
              <a:buChar char="•"/>
            </a:pPr>
            <a:r>
              <a:rPr lang="en-US" sz="3306">
                <a:solidFill>
                  <a:srgbClr val="FFFFFF"/>
                </a:solidFill>
                <a:latin typeface="IBM Plex Mono"/>
                <a:ea typeface="IBM Plex Mono"/>
                <a:cs typeface="IBM Plex Mono"/>
                <a:sym typeface="IBM Plex Mono"/>
              </a:rPr>
              <a:t>pada normalisasi, ini menyamakan skala data sehingga menghindari dominasi variabel dengan skala besar.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777013" y="4472368"/>
            <a:ext cx="16007945" cy="4785932"/>
            <a:chOff x="0" y="0"/>
            <a:chExt cx="7675405" cy="2294733"/>
          </a:xfrm>
        </p:grpSpPr>
        <p:sp>
          <p:nvSpPr>
            <p:cNvPr name="Freeform 6" id="6"/>
            <p:cNvSpPr/>
            <p:nvPr/>
          </p:nvSpPr>
          <p:spPr>
            <a:xfrm flipH="false" flipV="false" rot="0">
              <a:off x="0" y="0"/>
              <a:ext cx="7675404" cy="2294733"/>
            </a:xfrm>
            <a:custGeom>
              <a:avLst/>
              <a:gdLst/>
              <a:ahLst/>
              <a:cxnLst/>
              <a:rect r="r" b="b" t="t" l="l"/>
              <a:pathLst>
                <a:path h="2294733" w="7675404">
                  <a:moveTo>
                    <a:pt x="14993" y="0"/>
                  </a:moveTo>
                  <a:lnTo>
                    <a:pt x="7660411" y="0"/>
                  </a:lnTo>
                  <a:cubicBezTo>
                    <a:pt x="7664388" y="0"/>
                    <a:pt x="7668202" y="1580"/>
                    <a:pt x="7671013" y="4391"/>
                  </a:cubicBezTo>
                  <a:cubicBezTo>
                    <a:pt x="7673825" y="7203"/>
                    <a:pt x="7675404" y="11016"/>
                    <a:pt x="7675404" y="14993"/>
                  </a:cubicBezTo>
                  <a:lnTo>
                    <a:pt x="7675404" y="2279741"/>
                  </a:lnTo>
                  <a:cubicBezTo>
                    <a:pt x="7675404" y="2283717"/>
                    <a:pt x="7673825" y="2287531"/>
                    <a:pt x="7671013" y="2290342"/>
                  </a:cubicBezTo>
                  <a:cubicBezTo>
                    <a:pt x="7668202" y="2293154"/>
                    <a:pt x="7664388" y="2294733"/>
                    <a:pt x="7660411" y="2294733"/>
                  </a:cubicBezTo>
                  <a:lnTo>
                    <a:pt x="14993" y="2294733"/>
                  </a:lnTo>
                  <a:cubicBezTo>
                    <a:pt x="6712" y="2294733"/>
                    <a:pt x="0" y="2288021"/>
                    <a:pt x="0" y="2279741"/>
                  </a:cubicBezTo>
                  <a:lnTo>
                    <a:pt x="0" y="14993"/>
                  </a:lnTo>
                  <a:cubicBezTo>
                    <a:pt x="0" y="11016"/>
                    <a:pt x="1580" y="7203"/>
                    <a:pt x="4391" y="4391"/>
                  </a:cubicBezTo>
                  <a:cubicBezTo>
                    <a:pt x="7203" y="1580"/>
                    <a:pt x="11016" y="0"/>
                    <a:pt x="14993" y="0"/>
                  </a:cubicBezTo>
                  <a:close/>
                </a:path>
              </a:pathLst>
            </a:custGeom>
            <a:solidFill>
              <a:srgbClr val="071330"/>
            </a:solidFill>
          </p:spPr>
        </p:sp>
        <p:sp>
          <p:nvSpPr>
            <p:cNvPr name="TextBox 7" id="7"/>
            <p:cNvSpPr txBox="true"/>
            <p:nvPr/>
          </p:nvSpPr>
          <p:spPr>
            <a:xfrm>
              <a:off x="0" y="-38100"/>
              <a:ext cx="7675405" cy="233283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995627" y="3532674"/>
            <a:ext cx="190900" cy="1909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TextBox 10" id="10"/>
          <p:cNvSpPr txBox="true"/>
          <p:nvPr/>
        </p:nvSpPr>
        <p:spPr>
          <a:xfrm rot="0">
            <a:off x="1620483" y="633036"/>
            <a:ext cx="7160502" cy="2995088"/>
          </a:xfrm>
          <a:prstGeom prst="rect">
            <a:avLst/>
          </a:prstGeom>
        </p:spPr>
        <p:txBody>
          <a:bodyPr anchor="t" rtlCol="false" tIns="0" lIns="0" bIns="0" rIns="0">
            <a:spAutoFit/>
          </a:bodyPr>
          <a:lstStyle/>
          <a:p>
            <a:pPr algn="l">
              <a:lnSpc>
                <a:spcPts val="7848"/>
              </a:lnSpc>
            </a:pPr>
            <a:r>
              <a:rPr lang="en-US" sz="7546" b="true">
                <a:solidFill>
                  <a:srgbClr val="FFFFFF"/>
                </a:solidFill>
                <a:latin typeface="IBM Plex Mono Bold"/>
                <a:ea typeface="IBM Plex Mono Bold"/>
                <a:cs typeface="IBM Plex Mono Bold"/>
                <a:sym typeface="IBM Plex Mono Bold"/>
              </a:rPr>
              <a:t>Analisis Error dan Stabilitas</a:t>
            </a:r>
          </a:p>
        </p:txBody>
      </p:sp>
      <p:sp>
        <p:nvSpPr>
          <p:cNvPr name="TextBox 11" id="11"/>
          <p:cNvSpPr txBox="true"/>
          <p:nvPr/>
        </p:nvSpPr>
        <p:spPr>
          <a:xfrm rot="0">
            <a:off x="1318022" y="4797283"/>
            <a:ext cx="14925926" cy="4117051"/>
          </a:xfrm>
          <a:prstGeom prst="rect">
            <a:avLst/>
          </a:prstGeom>
        </p:spPr>
        <p:txBody>
          <a:bodyPr anchor="t" rtlCol="false" tIns="0" lIns="0" bIns="0" rIns="0">
            <a:spAutoFit/>
          </a:bodyPr>
          <a:lstStyle/>
          <a:p>
            <a:pPr algn="l">
              <a:lnSpc>
                <a:spcPts val="4100"/>
              </a:lnSpc>
            </a:pPr>
            <a:r>
              <a:rPr lang="en-US" sz="3306">
                <a:solidFill>
                  <a:srgbClr val="FFFFFF"/>
                </a:solidFill>
                <a:latin typeface="IBM Plex Mono"/>
                <a:ea typeface="IBM Plex Mono"/>
                <a:cs typeface="IBM Plex Mono"/>
                <a:sym typeface="IBM Plex Mono"/>
              </a:rPr>
              <a:t>c) rekomendasi praktis mengurangi error pada kehidupan nyata.</a:t>
            </a:r>
          </a:p>
          <a:p>
            <a:pPr algn="l">
              <a:lnSpc>
                <a:spcPts val="4100"/>
              </a:lnSpc>
            </a:pPr>
          </a:p>
          <a:p>
            <a:pPr algn="l" marL="713947" indent="-356973" lvl="1">
              <a:lnSpc>
                <a:spcPts val="4100"/>
              </a:lnSpc>
              <a:buFont typeface="Arial"/>
              <a:buChar char="•"/>
            </a:pPr>
            <a:r>
              <a:rPr lang="en-US" sz="3306">
                <a:solidFill>
                  <a:srgbClr val="FFFFFF"/>
                </a:solidFill>
                <a:latin typeface="IBM Plex Mono"/>
                <a:ea typeface="IBM Plex Mono"/>
                <a:cs typeface="IBM Plex Mono"/>
                <a:sym typeface="IBM Plex Mono"/>
              </a:rPr>
              <a:t>menggunakan float64 untuk presisi yang lebih tinggi</a:t>
            </a:r>
          </a:p>
          <a:p>
            <a:pPr algn="l" marL="713947" indent="-356973" lvl="1">
              <a:lnSpc>
                <a:spcPts val="4100"/>
              </a:lnSpc>
              <a:buFont typeface="Arial"/>
              <a:buChar char="•"/>
            </a:pPr>
            <a:r>
              <a:rPr lang="en-US" sz="3306">
                <a:solidFill>
                  <a:srgbClr val="FFFFFF"/>
                </a:solidFill>
                <a:latin typeface="IBM Plex Mono"/>
                <a:ea typeface="IBM Plex Mono"/>
                <a:cs typeface="IBM Plex Mono"/>
                <a:sym typeface="IBM Plex Mono"/>
              </a:rPr>
              <a:t>Terapkan teknik Kahan Summation saat menjumlahkan data dengan rentang nilai yang sangat kecil. </a:t>
            </a:r>
          </a:p>
          <a:p>
            <a:pPr algn="l" marL="713947" indent="-356973" lvl="1">
              <a:lnSpc>
                <a:spcPts val="4100"/>
              </a:lnSpc>
              <a:buFont typeface="Arial"/>
              <a:buChar char="•"/>
            </a:pPr>
            <a:r>
              <a:rPr lang="en-US" sz="3306">
                <a:solidFill>
                  <a:srgbClr val="FFFFFF"/>
                </a:solidFill>
                <a:latin typeface="IBM Plex Mono"/>
                <a:ea typeface="IBM Plex Mono"/>
                <a:cs typeface="IBM Plex Mono"/>
                <a:sym typeface="IBM Plex Mono"/>
              </a:rPr>
              <a:t>Gunakan normalisasi sebelum melakukan analisis statistik untuk menghindari dominasi variabel dengan skala besar.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4549642"/>
            <a:ext cx="10420061" cy="4708658"/>
            <a:chOff x="0" y="0"/>
            <a:chExt cx="2744378" cy="1240140"/>
          </a:xfrm>
        </p:grpSpPr>
        <p:sp>
          <p:nvSpPr>
            <p:cNvPr name="Freeform 6" id="6"/>
            <p:cNvSpPr/>
            <p:nvPr/>
          </p:nvSpPr>
          <p:spPr>
            <a:xfrm flipH="false" flipV="false" rot="0">
              <a:off x="0" y="0"/>
              <a:ext cx="2744378" cy="1240140"/>
            </a:xfrm>
            <a:custGeom>
              <a:avLst/>
              <a:gdLst/>
              <a:ahLst/>
              <a:cxnLst/>
              <a:rect r="r" b="b" t="t" l="l"/>
              <a:pathLst>
                <a:path h="1240140" w="2744378">
                  <a:moveTo>
                    <a:pt x="37892" y="0"/>
                  </a:moveTo>
                  <a:lnTo>
                    <a:pt x="2706486" y="0"/>
                  </a:lnTo>
                  <a:cubicBezTo>
                    <a:pt x="2727413" y="0"/>
                    <a:pt x="2744378" y="16965"/>
                    <a:pt x="2744378" y="37892"/>
                  </a:cubicBezTo>
                  <a:lnTo>
                    <a:pt x="2744378" y="1202248"/>
                  </a:lnTo>
                  <a:cubicBezTo>
                    <a:pt x="2744378" y="1223175"/>
                    <a:pt x="2727413" y="1240140"/>
                    <a:pt x="2706486" y="1240140"/>
                  </a:cubicBezTo>
                  <a:lnTo>
                    <a:pt x="37892" y="1240140"/>
                  </a:lnTo>
                  <a:cubicBezTo>
                    <a:pt x="16965" y="1240140"/>
                    <a:pt x="0" y="1223175"/>
                    <a:pt x="0" y="1202248"/>
                  </a:cubicBezTo>
                  <a:lnTo>
                    <a:pt x="0" y="37892"/>
                  </a:lnTo>
                  <a:cubicBezTo>
                    <a:pt x="0" y="16965"/>
                    <a:pt x="16965" y="0"/>
                    <a:pt x="37892" y="0"/>
                  </a:cubicBezTo>
                  <a:close/>
                </a:path>
              </a:pathLst>
            </a:custGeom>
            <a:solidFill>
              <a:srgbClr val="071330"/>
            </a:solidFill>
          </p:spPr>
        </p:sp>
        <p:sp>
          <p:nvSpPr>
            <p:cNvPr name="TextBox 7" id="7"/>
            <p:cNvSpPr txBox="true"/>
            <p:nvPr/>
          </p:nvSpPr>
          <p:spPr>
            <a:xfrm>
              <a:off x="0" y="-38100"/>
              <a:ext cx="2744378" cy="127824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08752" y="6745354"/>
            <a:ext cx="10883404" cy="1708428"/>
          </a:xfrm>
          <a:prstGeom prst="rect">
            <a:avLst/>
          </a:prstGeom>
        </p:spPr>
        <p:txBody>
          <a:bodyPr anchor="t" rtlCol="false" tIns="0" lIns="0" bIns="0" rIns="0">
            <a:spAutoFit/>
          </a:bodyPr>
          <a:lstStyle/>
          <a:p>
            <a:pPr algn="l">
              <a:lnSpc>
                <a:spcPts val="13088"/>
              </a:lnSpc>
            </a:pPr>
            <a:r>
              <a:rPr lang="en-US" sz="12584" b="true">
                <a:solidFill>
                  <a:srgbClr val="FFFFFF"/>
                </a:solidFill>
                <a:latin typeface="IBM Plex Mono Bold"/>
                <a:ea typeface="IBM Plex Mono Bold"/>
                <a:cs typeface="IBM Plex Mono Bold"/>
                <a:sym typeface="IBM Plex Mono Bold"/>
              </a:rPr>
              <a:t>Thank You</a:t>
            </a:r>
          </a:p>
        </p:txBody>
      </p:sp>
      <p:grpSp>
        <p:nvGrpSpPr>
          <p:cNvPr name="Group 9" id="9"/>
          <p:cNvGrpSpPr/>
          <p:nvPr/>
        </p:nvGrpSpPr>
        <p:grpSpPr>
          <a:xfrm rot="0">
            <a:off x="1708752" y="5061333"/>
            <a:ext cx="347534" cy="34753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1" id="11"/>
          <p:cNvGrpSpPr/>
          <p:nvPr/>
        </p:nvGrpSpPr>
        <p:grpSpPr>
          <a:xfrm rot="0">
            <a:off x="2162920" y="5061333"/>
            <a:ext cx="347534" cy="34753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3" id="13"/>
          <p:cNvGrpSpPr/>
          <p:nvPr/>
        </p:nvGrpSpPr>
        <p:grpSpPr>
          <a:xfrm rot="0">
            <a:off x="2615229" y="5061333"/>
            <a:ext cx="347534" cy="347534"/>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5" id="15"/>
          <p:cNvGrpSpPr/>
          <p:nvPr/>
        </p:nvGrpSpPr>
        <p:grpSpPr>
          <a:xfrm rot="0">
            <a:off x="9354181" y="1453563"/>
            <a:ext cx="5612780" cy="3638730"/>
            <a:chOff x="0" y="0"/>
            <a:chExt cx="2744378" cy="1779163"/>
          </a:xfrm>
        </p:grpSpPr>
        <p:sp>
          <p:nvSpPr>
            <p:cNvPr name="Freeform 16" id="16"/>
            <p:cNvSpPr/>
            <p:nvPr/>
          </p:nvSpPr>
          <p:spPr>
            <a:xfrm flipH="false" flipV="false" rot="0">
              <a:off x="0" y="0"/>
              <a:ext cx="2744378" cy="1779163"/>
            </a:xfrm>
            <a:custGeom>
              <a:avLst/>
              <a:gdLst/>
              <a:ahLst/>
              <a:cxnLst/>
              <a:rect r="r" b="b" t="t" l="l"/>
              <a:pathLst>
                <a:path h="1779163" w="2744378">
                  <a:moveTo>
                    <a:pt x="23449" y="0"/>
                  </a:moveTo>
                  <a:lnTo>
                    <a:pt x="2720929" y="0"/>
                  </a:lnTo>
                  <a:cubicBezTo>
                    <a:pt x="2727148" y="0"/>
                    <a:pt x="2733113" y="2470"/>
                    <a:pt x="2737510" y="6868"/>
                  </a:cubicBezTo>
                  <a:cubicBezTo>
                    <a:pt x="2741908" y="11265"/>
                    <a:pt x="2744378" y="17230"/>
                    <a:pt x="2744378" y="23449"/>
                  </a:cubicBezTo>
                  <a:lnTo>
                    <a:pt x="2744378" y="1755714"/>
                  </a:lnTo>
                  <a:cubicBezTo>
                    <a:pt x="2744378" y="1768665"/>
                    <a:pt x="2733880" y="1779163"/>
                    <a:pt x="2720929" y="1779163"/>
                  </a:cubicBezTo>
                  <a:lnTo>
                    <a:pt x="23449" y="1779163"/>
                  </a:lnTo>
                  <a:cubicBezTo>
                    <a:pt x="17230" y="1779163"/>
                    <a:pt x="11265" y="1776693"/>
                    <a:pt x="6868" y="1772295"/>
                  </a:cubicBezTo>
                  <a:cubicBezTo>
                    <a:pt x="2470" y="1767898"/>
                    <a:pt x="0" y="1761933"/>
                    <a:pt x="0" y="1755714"/>
                  </a:cubicBezTo>
                  <a:lnTo>
                    <a:pt x="0" y="23449"/>
                  </a:lnTo>
                  <a:cubicBezTo>
                    <a:pt x="0" y="10498"/>
                    <a:pt x="10498" y="0"/>
                    <a:pt x="23449" y="0"/>
                  </a:cubicBezTo>
                  <a:close/>
                </a:path>
              </a:pathLst>
            </a:custGeom>
            <a:solidFill>
              <a:srgbClr val="FFFFFF"/>
            </a:solidFill>
          </p:spPr>
        </p:sp>
        <p:sp>
          <p:nvSpPr>
            <p:cNvPr name="TextBox 17" id="17"/>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028700" y="1028700"/>
            <a:ext cx="4969751" cy="3221858"/>
            <a:chOff x="0" y="0"/>
            <a:chExt cx="2744378" cy="1779163"/>
          </a:xfrm>
        </p:grpSpPr>
        <p:sp>
          <p:nvSpPr>
            <p:cNvPr name="Freeform 19" id="19"/>
            <p:cNvSpPr/>
            <p:nvPr/>
          </p:nvSpPr>
          <p:spPr>
            <a:xfrm flipH="false" flipV="false" rot="0">
              <a:off x="0" y="0"/>
              <a:ext cx="2744378" cy="1779163"/>
            </a:xfrm>
            <a:custGeom>
              <a:avLst/>
              <a:gdLst/>
              <a:ahLst/>
              <a:cxnLst/>
              <a:rect r="r" b="b" t="t" l="l"/>
              <a:pathLst>
                <a:path h="1779163" w="2744378">
                  <a:moveTo>
                    <a:pt x="26483" y="0"/>
                  </a:moveTo>
                  <a:lnTo>
                    <a:pt x="2717896" y="0"/>
                  </a:lnTo>
                  <a:cubicBezTo>
                    <a:pt x="2724919" y="0"/>
                    <a:pt x="2731655" y="2790"/>
                    <a:pt x="2736622" y="7757"/>
                  </a:cubicBezTo>
                  <a:cubicBezTo>
                    <a:pt x="2741588" y="12723"/>
                    <a:pt x="2744378" y="19459"/>
                    <a:pt x="2744378" y="26483"/>
                  </a:cubicBezTo>
                  <a:lnTo>
                    <a:pt x="2744378" y="1752680"/>
                  </a:lnTo>
                  <a:cubicBezTo>
                    <a:pt x="2744378" y="1759704"/>
                    <a:pt x="2741588" y="1766440"/>
                    <a:pt x="2736622" y="1771406"/>
                  </a:cubicBezTo>
                  <a:cubicBezTo>
                    <a:pt x="2731655" y="1776373"/>
                    <a:pt x="2724919" y="1779163"/>
                    <a:pt x="2717896" y="1779163"/>
                  </a:cubicBezTo>
                  <a:lnTo>
                    <a:pt x="26483" y="1779163"/>
                  </a:lnTo>
                  <a:cubicBezTo>
                    <a:pt x="19459" y="1779163"/>
                    <a:pt x="12723" y="1776373"/>
                    <a:pt x="7757" y="1771406"/>
                  </a:cubicBezTo>
                  <a:cubicBezTo>
                    <a:pt x="2790" y="1766440"/>
                    <a:pt x="0" y="1759704"/>
                    <a:pt x="0" y="1752680"/>
                  </a:cubicBezTo>
                  <a:lnTo>
                    <a:pt x="0" y="26483"/>
                  </a:lnTo>
                  <a:cubicBezTo>
                    <a:pt x="0" y="19459"/>
                    <a:pt x="2790" y="12723"/>
                    <a:pt x="7757" y="7757"/>
                  </a:cubicBezTo>
                  <a:cubicBezTo>
                    <a:pt x="12723" y="2790"/>
                    <a:pt x="19459" y="0"/>
                    <a:pt x="26483" y="0"/>
                  </a:cubicBezTo>
                  <a:close/>
                </a:path>
              </a:pathLst>
            </a:custGeom>
            <a:solidFill>
              <a:srgbClr val="FFFFFF"/>
            </a:solidFill>
          </p:spPr>
        </p:sp>
        <p:sp>
          <p:nvSpPr>
            <p:cNvPr name="TextBox 20" id="20"/>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9720492" y="1729185"/>
            <a:ext cx="187200" cy="187200"/>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3" id="23"/>
          <p:cNvGrpSpPr/>
          <p:nvPr/>
        </p:nvGrpSpPr>
        <p:grpSpPr>
          <a:xfrm rot="0">
            <a:off x="1353044" y="1272746"/>
            <a:ext cx="165753" cy="165753"/>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5" id="25"/>
          <p:cNvGrpSpPr/>
          <p:nvPr/>
        </p:nvGrpSpPr>
        <p:grpSpPr>
          <a:xfrm rot="0">
            <a:off x="9965130" y="1729185"/>
            <a:ext cx="187200" cy="187200"/>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7" id="27"/>
          <p:cNvGrpSpPr/>
          <p:nvPr/>
        </p:nvGrpSpPr>
        <p:grpSpPr>
          <a:xfrm rot="0">
            <a:off x="1569656" y="1272746"/>
            <a:ext cx="165753" cy="165753"/>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9" id="29"/>
          <p:cNvGrpSpPr/>
          <p:nvPr/>
        </p:nvGrpSpPr>
        <p:grpSpPr>
          <a:xfrm rot="0">
            <a:off x="10208767" y="1729185"/>
            <a:ext cx="187200" cy="187200"/>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1" id="31"/>
          <p:cNvGrpSpPr/>
          <p:nvPr/>
        </p:nvGrpSpPr>
        <p:grpSpPr>
          <a:xfrm rot="0">
            <a:off x="1785380" y="1272746"/>
            <a:ext cx="165753" cy="165753"/>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3" id="33"/>
          <p:cNvGrpSpPr/>
          <p:nvPr/>
        </p:nvGrpSpPr>
        <p:grpSpPr>
          <a:xfrm rot="0">
            <a:off x="9720492" y="2241437"/>
            <a:ext cx="4899212" cy="2445717"/>
            <a:chOff x="0" y="0"/>
            <a:chExt cx="729766" cy="364303"/>
          </a:xfrm>
        </p:grpSpPr>
        <p:sp>
          <p:nvSpPr>
            <p:cNvPr name="Freeform 34" id="34"/>
            <p:cNvSpPr/>
            <p:nvPr/>
          </p:nvSpPr>
          <p:spPr>
            <a:xfrm flipH="false" flipV="false" rot="0">
              <a:off x="0" y="0"/>
              <a:ext cx="729766" cy="364303"/>
            </a:xfrm>
            <a:custGeom>
              <a:avLst/>
              <a:gdLst/>
              <a:ahLst/>
              <a:cxnLst/>
              <a:rect r="r" b="b" t="t" l="l"/>
              <a:pathLst>
                <a:path h="364303" w="729766">
                  <a:moveTo>
                    <a:pt x="17383" y="0"/>
                  </a:moveTo>
                  <a:lnTo>
                    <a:pt x="712383" y="0"/>
                  </a:lnTo>
                  <a:cubicBezTo>
                    <a:pt x="716993" y="0"/>
                    <a:pt x="721414" y="1831"/>
                    <a:pt x="724674" y="5091"/>
                  </a:cubicBezTo>
                  <a:cubicBezTo>
                    <a:pt x="727934" y="8351"/>
                    <a:pt x="729766" y="12772"/>
                    <a:pt x="729766" y="17383"/>
                  </a:cubicBezTo>
                  <a:lnTo>
                    <a:pt x="729766" y="346921"/>
                  </a:lnTo>
                  <a:cubicBezTo>
                    <a:pt x="729766" y="356521"/>
                    <a:pt x="721983" y="364303"/>
                    <a:pt x="712383" y="364303"/>
                  </a:cubicBezTo>
                  <a:lnTo>
                    <a:pt x="17383" y="364303"/>
                  </a:lnTo>
                  <a:cubicBezTo>
                    <a:pt x="12772" y="364303"/>
                    <a:pt x="8351" y="362472"/>
                    <a:pt x="5091" y="359212"/>
                  </a:cubicBezTo>
                  <a:cubicBezTo>
                    <a:pt x="1831" y="355952"/>
                    <a:pt x="0" y="351531"/>
                    <a:pt x="0" y="346921"/>
                  </a:cubicBezTo>
                  <a:lnTo>
                    <a:pt x="0" y="17383"/>
                  </a:lnTo>
                  <a:cubicBezTo>
                    <a:pt x="0" y="12772"/>
                    <a:pt x="1831" y="8351"/>
                    <a:pt x="5091" y="5091"/>
                  </a:cubicBezTo>
                  <a:cubicBezTo>
                    <a:pt x="8351" y="1831"/>
                    <a:pt x="12772" y="0"/>
                    <a:pt x="17383" y="0"/>
                  </a:cubicBezTo>
                  <a:close/>
                </a:path>
              </a:pathLst>
            </a:custGeom>
            <a:blipFill>
              <a:blip r:embed="rId4"/>
              <a:stretch>
                <a:fillRect l="0" t="-16355" r="0" b="-16355"/>
              </a:stretch>
            </a:blipFill>
          </p:spPr>
        </p:sp>
      </p:grpSp>
      <p:grpSp>
        <p:nvGrpSpPr>
          <p:cNvPr name="Group 35" id="35"/>
          <p:cNvGrpSpPr/>
          <p:nvPr/>
        </p:nvGrpSpPr>
        <p:grpSpPr>
          <a:xfrm rot="0">
            <a:off x="1353044" y="1726311"/>
            <a:ext cx="4337933" cy="2165523"/>
            <a:chOff x="0" y="0"/>
            <a:chExt cx="729766" cy="364303"/>
          </a:xfrm>
        </p:grpSpPr>
        <p:sp>
          <p:nvSpPr>
            <p:cNvPr name="Freeform 36" id="36"/>
            <p:cNvSpPr/>
            <p:nvPr/>
          </p:nvSpPr>
          <p:spPr>
            <a:xfrm flipH="false" flipV="false" rot="0">
              <a:off x="0" y="0"/>
              <a:ext cx="729766" cy="364303"/>
            </a:xfrm>
            <a:custGeom>
              <a:avLst/>
              <a:gdLst/>
              <a:ahLst/>
              <a:cxnLst/>
              <a:rect r="r" b="b" t="t" l="l"/>
              <a:pathLst>
                <a:path h="364303" w="729766">
                  <a:moveTo>
                    <a:pt x="19632" y="0"/>
                  </a:moveTo>
                  <a:lnTo>
                    <a:pt x="710134" y="0"/>
                  </a:lnTo>
                  <a:cubicBezTo>
                    <a:pt x="715341" y="0"/>
                    <a:pt x="720334" y="2068"/>
                    <a:pt x="724016" y="5750"/>
                  </a:cubicBezTo>
                  <a:cubicBezTo>
                    <a:pt x="727697" y="9432"/>
                    <a:pt x="729766" y="14425"/>
                    <a:pt x="729766" y="19632"/>
                  </a:cubicBezTo>
                  <a:lnTo>
                    <a:pt x="729766" y="344672"/>
                  </a:lnTo>
                  <a:cubicBezTo>
                    <a:pt x="729766" y="355514"/>
                    <a:pt x="720976" y="364303"/>
                    <a:pt x="710134" y="364303"/>
                  </a:cubicBezTo>
                  <a:lnTo>
                    <a:pt x="19632" y="364303"/>
                  </a:lnTo>
                  <a:cubicBezTo>
                    <a:pt x="14425" y="364303"/>
                    <a:pt x="9432" y="362235"/>
                    <a:pt x="5750" y="358553"/>
                  </a:cubicBezTo>
                  <a:cubicBezTo>
                    <a:pt x="2068" y="354872"/>
                    <a:pt x="0" y="349878"/>
                    <a:pt x="0" y="344672"/>
                  </a:cubicBezTo>
                  <a:lnTo>
                    <a:pt x="0" y="19632"/>
                  </a:lnTo>
                  <a:cubicBezTo>
                    <a:pt x="0" y="14425"/>
                    <a:pt x="2068" y="9432"/>
                    <a:pt x="5750" y="5750"/>
                  </a:cubicBezTo>
                  <a:cubicBezTo>
                    <a:pt x="9432" y="2068"/>
                    <a:pt x="14425" y="0"/>
                    <a:pt x="19632" y="0"/>
                  </a:cubicBezTo>
                  <a:close/>
                </a:path>
              </a:pathLst>
            </a:custGeom>
            <a:blipFill>
              <a:blip r:embed="rId5"/>
              <a:stretch>
                <a:fillRect l="0" t="-16730" r="0" b="-16730"/>
              </a:stretch>
            </a:blipFill>
          </p:spPr>
        </p:sp>
      </p:grpSp>
      <p:grpSp>
        <p:nvGrpSpPr>
          <p:cNvPr name="Group 37" id="37"/>
          <p:cNvGrpSpPr/>
          <p:nvPr/>
        </p:nvGrpSpPr>
        <p:grpSpPr>
          <a:xfrm rot="0">
            <a:off x="11739021" y="4066960"/>
            <a:ext cx="5520279" cy="3578762"/>
            <a:chOff x="0" y="0"/>
            <a:chExt cx="2744378" cy="1779163"/>
          </a:xfrm>
        </p:grpSpPr>
        <p:sp>
          <p:nvSpPr>
            <p:cNvPr name="Freeform 38" id="38"/>
            <p:cNvSpPr/>
            <p:nvPr/>
          </p:nvSpPr>
          <p:spPr>
            <a:xfrm flipH="false" flipV="false" rot="0">
              <a:off x="0" y="0"/>
              <a:ext cx="2744378" cy="1779163"/>
            </a:xfrm>
            <a:custGeom>
              <a:avLst/>
              <a:gdLst/>
              <a:ahLst/>
              <a:cxnLst/>
              <a:rect r="r" b="b" t="t" l="l"/>
              <a:pathLst>
                <a:path h="1779163" w="2744378">
                  <a:moveTo>
                    <a:pt x="23842" y="0"/>
                  </a:moveTo>
                  <a:lnTo>
                    <a:pt x="2720537" y="0"/>
                  </a:lnTo>
                  <a:cubicBezTo>
                    <a:pt x="2726860" y="0"/>
                    <a:pt x="2732924" y="2512"/>
                    <a:pt x="2737395" y="6983"/>
                  </a:cubicBezTo>
                  <a:cubicBezTo>
                    <a:pt x="2741866" y="11454"/>
                    <a:pt x="2744378" y="17518"/>
                    <a:pt x="2744378" y="23842"/>
                  </a:cubicBezTo>
                  <a:lnTo>
                    <a:pt x="2744378" y="1755322"/>
                  </a:lnTo>
                  <a:cubicBezTo>
                    <a:pt x="2744378" y="1768489"/>
                    <a:pt x="2733704" y="1779163"/>
                    <a:pt x="2720537" y="1779163"/>
                  </a:cubicBezTo>
                  <a:lnTo>
                    <a:pt x="23842" y="1779163"/>
                  </a:lnTo>
                  <a:cubicBezTo>
                    <a:pt x="17518" y="1779163"/>
                    <a:pt x="11454" y="1776651"/>
                    <a:pt x="6983" y="1772180"/>
                  </a:cubicBezTo>
                  <a:cubicBezTo>
                    <a:pt x="2512" y="1767709"/>
                    <a:pt x="0" y="1761645"/>
                    <a:pt x="0" y="1755322"/>
                  </a:cubicBezTo>
                  <a:lnTo>
                    <a:pt x="0" y="23842"/>
                  </a:lnTo>
                  <a:cubicBezTo>
                    <a:pt x="0" y="17518"/>
                    <a:pt x="2512" y="11454"/>
                    <a:pt x="6983" y="6983"/>
                  </a:cubicBezTo>
                  <a:cubicBezTo>
                    <a:pt x="11454" y="2512"/>
                    <a:pt x="17518" y="0"/>
                    <a:pt x="23842" y="0"/>
                  </a:cubicBezTo>
                  <a:close/>
                </a:path>
              </a:pathLst>
            </a:custGeom>
            <a:solidFill>
              <a:srgbClr val="071330"/>
            </a:solidFill>
          </p:spPr>
        </p:sp>
        <p:sp>
          <p:nvSpPr>
            <p:cNvPr name="TextBox 39" id="39"/>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40" id="40"/>
          <p:cNvGrpSpPr/>
          <p:nvPr/>
        </p:nvGrpSpPr>
        <p:grpSpPr>
          <a:xfrm rot="0">
            <a:off x="12099295" y="4338040"/>
            <a:ext cx="184114" cy="184114"/>
            <a:chOff x="0" y="0"/>
            <a:chExt cx="6350000" cy="6350000"/>
          </a:xfrm>
        </p:grpSpPr>
        <p:sp>
          <p:nvSpPr>
            <p:cNvPr name="Freeform 41" id="4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42" id="42"/>
          <p:cNvGrpSpPr/>
          <p:nvPr/>
        </p:nvGrpSpPr>
        <p:grpSpPr>
          <a:xfrm rot="0">
            <a:off x="12339902" y="4338040"/>
            <a:ext cx="184114" cy="184114"/>
            <a:chOff x="0" y="0"/>
            <a:chExt cx="6350000" cy="6350000"/>
          </a:xfrm>
        </p:grpSpPr>
        <p:sp>
          <p:nvSpPr>
            <p:cNvPr name="Freeform 43" id="4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44" id="44"/>
          <p:cNvGrpSpPr/>
          <p:nvPr/>
        </p:nvGrpSpPr>
        <p:grpSpPr>
          <a:xfrm rot="0">
            <a:off x="12579523" y="4338040"/>
            <a:ext cx="184114" cy="184114"/>
            <a:chOff x="0" y="0"/>
            <a:chExt cx="6350000" cy="6350000"/>
          </a:xfrm>
        </p:grpSpPr>
        <p:sp>
          <p:nvSpPr>
            <p:cNvPr name="Freeform 45" id="4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46" id="46"/>
          <p:cNvGrpSpPr/>
          <p:nvPr/>
        </p:nvGrpSpPr>
        <p:grpSpPr>
          <a:xfrm rot="0">
            <a:off x="12099295" y="4841850"/>
            <a:ext cx="4818470" cy="2405410"/>
            <a:chOff x="0" y="0"/>
            <a:chExt cx="729766" cy="364303"/>
          </a:xfrm>
        </p:grpSpPr>
        <p:sp>
          <p:nvSpPr>
            <p:cNvPr name="Freeform 47" id="47"/>
            <p:cNvSpPr/>
            <p:nvPr/>
          </p:nvSpPr>
          <p:spPr>
            <a:xfrm flipH="false" flipV="false" rot="0">
              <a:off x="0" y="0"/>
              <a:ext cx="729766" cy="364303"/>
            </a:xfrm>
            <a:custGeom>
              <a:avLst/>
              <a:gdLst/>
              <a:ahLst/>
              <a:cxnLst/>
              <a:rect r="r" b="b" t="t" l="l"/>
              <a:pathLst>
                <a:path h="364303" w="729766">
                  <a:moveTo>
                    <a:pt x="17674" y="0"/>
                  </a:moveTo>
                  <a:lnTo>
                    <a:pt x="712092" y="0"/>
                  </a:lnTo>
                  <a:cubicBezTo>
                    <a:pt x="716779" y="0"/>
                    <a:pt x="721275" y="1862"/>
                    <a:pt x="724589" y="5177"/>
                  </a:cubicBezTo>
                  <a:cubicBezTo>
                    <a:pt x="727904" y="8491"/>
                    <a:pt x="729766" y="12986"/>
                    <a:pt x="729766" y="17674"/>
                  </a:cubicBezTo>
                  <a:lnTo>
                    <a:pt x="729766" y="346630"/>
                  </a:lnTo>
                  <a:cubicBezTo>
                    <a:pt x="729766" y="356391"/>
                    <a:pt x="721853" y="364303"/>
                    <a:pt x="712092" y="364303"/>
                  </a:cubicBezTo>
                  <a:lnTo>
                    <a:pt x="17674" y="364303"/>
                  </a:lnTo>
                  <a:cubicBezTo>
                    <a:pt x="7913" y="364303"/>
                    <a:pt x="0" y="356391"/>
                    <a:pt x="0" y="346630"/>
                  </a:cubicBezTo>
                  <a:lnTo>
                    <a:pt x="0" y="17674"/>
                  </a:lnTo>
                  <a:cubicBezTo>
                    <a:pt x="0" y="7913"/>
                    <a:pt x="7913" y="0"/>
                    <a:pt x="17674" y="0"/>
                  </a:cubicBezTo>
                  <a:close/>
                </a:path>
              </a:pathLst>
            </a:custGeom>
            <a:blipFill>
              <a:blip r:embed="rId6"/>
              <a:stretch>
                <a:fillRect l="0" t="-16730" r="0" b="-1673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3915680"/>
            <a:ext cx="8864188" cy="5066448"/>
            <a:chOff x="0" y="0"/>
            <a:chExt cx="3845713" cy="2198070"/>
          </a:xfrm>
        </p:grpSpPr>
        <p:sp>
          <p:nvSpPr>
            <p:cNvPr name="Freeform 6" id="6"/>
            <p:cNvSpPr/>
            <p:nvPr/>
          </p:nvSpPr>
          <p:spPr>
            <a:xfrm flipH="false" flipV="false" rot="0">
              <a:off x="0" y="0"/>
              <a:ext cx="3845713" cy="2198070"/>
            </a:xfrm>
            <a:custGeom>
              <a:avLst/>
              <a:gdLst/>
              <a:ahLst/>
              <a:cxnLst/>
              <a:rect r="r" b="b" t="t" l="l"/>
              <a:pathLst>
                <a:path h="2198070" w="3845713">
                  <a:moveTo>
                    <a:pt x="27075" y="0"/>
                  </a:moveTo>
                  <a:lnTo>
                    <a:pt x="3818638" y="0"/>
                  </a:lnTo>
                  <a:cubicBezTo>
                    <a:pt x="3833591" y="0"/>
                    <a:pt x="3845713" y="12122"/>
                    <a:pt x="3845713" y="27075"/>
                  </a:cubicBezTo>
                  <a:lnTo>
                    <a:pt x="3845713" y="2170995"/>
                  </a:lnTo>
                  <a:cubicBezTo>
                    <a:pt x="3845713" y="2185948"/>
                    <a:pt x="3833591" y="2198070"/>
                    <a:pt x="3818638" y="2198070"/>
                  </a:cubicBezTo>
                  <a:lnTo>
                    <a:pt x="27075" y="2198070"/>
                  </a:lnTo>
                  <a:cubicBezTo>
                    <a:pt x="12122" y="2198070"/>
                    <a:pt x="0" y="2185948"/>
                    <a:pt x="0" y="2170995"/>
                  </a:cubicBezTo>
                  <a:lnTo>
                    <a:pt x="0" y="27075"/>
                  </a:lnTo>
                  <a:cubicBezTo>
                    <a:pt x="0" y="12122"/>
                    <a:pt x="12122" y="0"/>
                    <a:pt x="27075" y="0"/>
                  </a:cubicBezTo>
                  <a:close/>
                </a:path>
              </a:pathLst>
            </a:custGeom>
            <a:solidFill>
              <a:srgbClr val="071330"/>
            </a:solidFill>
          </p:spPr>
        </p:sp>
        <p:sp>
          <p:nvSpPr>
            <p:cNvPr name="TextBox 7" id="7"/>
            <p:cNvSpPr txBox="true"/>
            <p:nvPr/>
          </p:nvSpPr>
          <p:spPr>
            <a:xfrm>
              <a:off x="0" y="-38100"/>
              <a:ext cx="3845713" cy="223617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1390598"/>
            <a:ext cx="8349838" cy="2257860"/>
          </a:xfrm>
          <a:prstGeom prst="rect">
            <a:avLst/>
          </a:prstGeom>
        </p:spPr>
        <p:txBody>
          <a:bodyPr anchor="t" rtlCol="false" tIns="0" lIns="0" bIns="0" rIns="0">
            <a:spAutoFit/>
          </a:bodyPr>
          <a:lstStyle/>
          <a:p>
            <a:pPr algn="l">
              <a:lnSpc>
                <a:spcPts val="5872"/>
              </a:lnSpc>
            </a:pPr>
            <a:r>
              <a:rPr lang="en-US" sz="5646" b="true">
                <a:solidFill>
                  <a:srgbClr val="071330"/>
                </a:solidFill>
                <a:latin typeface="IBM Plex Mono Bold"/>
                <a:ea typeface="IBM Plex Mono Bold"/>
                <a:cs typeface="IBM Plex Mono Bold"/>
                <a:sym typeface="IBM Plex Mono Bold"/>
              </a:rPr>
              <a:t>Where do errors come from and why do we care?</a:t>
            </a:r>
          </a:p>
        </p:txBody>
      </p:sp>
      <p:sp>
        <p:nvSpPr>
          <p:cNvPr name="TextBox 9" id="9"/>
          <p:cNvSpPr txBox="true"/>
          <p:nvPr/>
        </p:nvSpPr>
        <p:spPr>
          <a:xfrm rot="0">
            <a:off x="1547024" y="5169833"/>
            <a:ext cx="7668203" cy="3348518"/>
          </a:xfrm>
          <a:prstGeom prst="rect">
            <a:avLst/>
          </a:prstGeom>
        </p:spPr>
        <p:txBody>
          <a:bodyPr anchor="t" rtlCol="false" tIns="0" lIns="0" bIns="0" rIns="0">
            <a:spAutoFit/>
          </a:bodyPr>
          <a:lstStyle/>
          <a:p>
            <a:pPr algn="l">
              <a:lnSpc>
                <a:spcPts val="3370"/>
              </a:lnSpc>
            </a:pPr>
            <a:r>
              <a:rPr lang="en-US" sz="2717">
                <a:solidFill>
                  <a:srgbClr val="FFFFFF"/>
                </a:solidFill>
                <a:latin typeface="IBM Plex Mono"/>
                <a:ea typeface="IBM Plex Mono"/>
                <a:cs typeface="IBM Plex Mono"/>
                <a:sym typeface="IBM Plex Mono"/>
              </a:rPr>
              <a:t>Error dalam perhitungan numerik dapat berasal dari berbagai sumber. Salah satunya adalah kesalahan representasi, yang terjadi karena komputer menggunakan sistem biner dengan jumlah bit yang terbatas, sehingga tidak semua angka desimal dapat direpresentasikan secara eksak.</a:t>
            </a:r>
          </a:p>
        </p:txBody>
      </p:sp>
      <p:grpSp>
        <p:nvGrpSpPr>
          <p:cNvPr name="Group 10" id="10"/>
          <p:cNvGrpSpPr/>
          <p:nvPr/>
        </p:nvGrpSpPr>
        <p:grpSpPr>
          <a:xfrm rot="0">
            <a:off x="1547024" y="4226309"/>
            <a:ext cx="210976" cy="21097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2" id="12"/>
          <p:cNvGrpSpPr/>
          <p:nvPr/>
        </p:nvGrpSpPr>
        <p:grpSpPr>
          <a:xfrm rot="0">
            <a:off x="1822734" y="4226309"/>
            <a:ext cx="210976" cy="210976"/>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4" id="14"/>
          <p:cNvGrpSpPr/>
          <p:nvPr/>
        </p:nvGrpSpPr>
        <p:grpSpPr>
          <a:xfrm rot="0">
            <a:off x="2097315" y="4226309"/>
            <a:ext cx="210976" cy="210976"/>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6" id="16"/>
          <p:cNvGrpSpPr/>
          <p:nvPr/>
        </p:nvGrpSpPr>
        <p:grpSpPr>
          <a:xfrm rot="0">
            <a:off x="10235788" y="1317888"/>
            <a:ext cx="5396478" cy="3498503"/>
            <a:chOff x="0" y="0"/>
            <a:chExt cx="2744378" cy="1779163"/>
          </a:xfrm>
        </p:grpSpPr>
        <p:sp>
          <p:nvSpPr>
            <p:cNvPr name="Freeform 17" id="17"/>
            <p:cNvSpPr/>
            <p:nvPr/>
          </p:nvSpPr>
          <p:spPr>
            <a:xfrm flipH="false" flipV="false" rot="0">
              <a:off x="0" y="0"/>
              <a:ext cx="2744378" cy="1779163"/>
            </a:xfrm>
            <a:custGeom>
              <a:avLst/>
              <a:gdLst/>
              <a:ahLst/>
              <a:cxnLst/>
              <a:rect r="r" b="b" t="t" l="l"/>
              <a:pathLst>
                <a:path h="1779163" w="2744378">
                  <a:moveTo>
                    <a:pt x="24389" y="0"/>
                  </a:moveTo>
                  <a:lnTo>
                    <a:pt x="2719990" y="0"/>
                  </a:lnTo>
                  <a:cubicBezTo>
                    <a:pt x="2726458" y="0"/>
                    <a:pt x="2732661" y="2570"/>
                    <a:pt x="2737235" y="7143"/>
                  </a:cubicBezTo>
                  <a:cubicBezTo>
                    <a:pt x="2741809" y="11717"/>
                    <a:pt x="2744378" y="17920"/>
                    <a:pt x="2744378" y="24389"/>
                  </a:cubicBezTo>
                  <a:lnTo>
                    <a:pt x="2744378" y="1754774"/>
                  </a:lnTo>
                  <a:cubicBezTo>
                    <a:pt x="2744378" y="1768244"/>
                    <a:pt x="2733459" y="1779163"/>
                    <a:pt x="2719990" y="1779163"/>
                  </a:cubicBezTo>
                  <a:lnTo>
                    <a:pt x="24389" y="1779163"/>
                  </a:lnTo>
                  <a:cubicBezTo>
                    <a:pt x="17920" y="1779163"/>
                    <a:pt x="11717" y="1776594"/>
                    <a:pt x="7143" y="1772020"/>
                  </a:cubicBezTo>
                  <a:cubicBezTo>
                    <a:pt x="2570" y="1767446"/>
                    <a:pt x="0" y="1761243"/>
                    <a:pt x="0" y="1754774"/>
                  </a:cubicBezTo>
                  <a:lnTo>
                    <a:pt x="0" y="24389"/>
                  </a:lnTo>
                  <a:cubicBezTo>
                    <a:pt x="0" y="17920"/>
                    <a:pt x="2570" y="11717"/>
                    <a:pt x="7143" y="7143"/>
                  </a:cubicBezTo>
                  <a:cubicBezTo>
                    <a:pt x="11717" y="2570"/>
                    <a:pt x="17920" y="0"/>
                    <a:pt x="24389" y="0"/>
                  </a:cubicBezTo>
                  <a:close/>
                </a:path>
              </a:pathLst>
            </a:custGeom>
            <a:solidFill>
              <a:srgbClr val="071330"/>
            </a:solidFill>
          </p:spPr>
        </p:sp>
        <p:sp>
          <p:nvSpPr>
            <p:cNvPr name="TextBox 18" id="18"/>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0587982" y="1582889"/>
            <a:ext cx="179985" cy="179985"/>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1" id="21"/>
          <p:cNvGrpSpPr/>
          <p:nvPr/>
        </p:nvGrpSpPr>
        <p:grpSpPr>
          <a:xfrm rot="0">
            <a:off x="10823193" y="1582889"/>
            <a:ext cx="179985" cy="179985"/>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3" id="23"/>
          <p:cNvGrpSpPr/>
          <p:nvPr/>
        </p:nvGrpSpPr>
        <p:grpSpPr>
          <a:xfrm rot="0">
            <a:off x="11057441" y="1582889"/>
            <a:ext cx="179985" cy="179985"/>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5" id="25"/>
          <p:cNvGrpSpPr/>
          <p:nvPr/>
        </p:nvGrpSpPr>
        <p:grpSpPr>
          <a:xfrm rot="0">
            <a:off x="10587982" y="2075400"/>
            <a:ext cx="4710409" cy="2351465"/>
            <a:chOff x="0" y="0"/>
            <a:chExt cx="729766" cy="364303"/>
          </a:xfrm>
        </p:grpSpPr>
        <p:sp>
          <p:nvSpPr>
            <p:cNvPr name="Freeform 26" id="26"/>
            <p:cNvSpPr/>
            <p:nvPr/>
          </p:nvSpPr>
          <p:spPr>
            <a:xfrm flipH="false" flipV="false" rot="0">
              <a:off x="0" y="0"/>
              <a:ext cx="729766" cy="364303"/>
            </a:xfrm>
            <a:custGeom>
              <a:avLst/>
              <a:gdLst/>
              <a:ahLst/>
              <a:cxnLst/>
              <a:rect r="r" b="b" t="t" l="l"/>
              <a:pathLst>
                <a:path h="364303" w="729766">
                  <a:moveTo>
                    <a:pt x="18079" y="0"/>
                  </a:moveTo>
                  <a:lnTo>
                    <a:pt x="711686" y="0"/>
                  </a:lnTo>
                  <a:cubicBezTo>
                    <a:pt x="716481" y="0"/>
                    <a:pt x="721080" y="1905"/>
                    <a:pt x="724470" y="5295"/>
                  </a:cubicBezTo>
                  <a:cubicBezTo>
                    <a:pt x="727861" y="8686"/>
                    <a:pt x="729766" y="13284"/>
                    <a:pt x="729766" y="18079"/>
                  </a:cubicBezTo>
                  <a:lnTo>
                    <a:pt x="729766" y="346224"/>
                  </a:lnTo>
                  <a:cubicBezTo>
                    <a:pt x="729766" y="351019"/>
                    <a:pt x="727861" y="355618"/>
                    <a:pt x="724470" y="359008"/>
                  </a:cubicBezTo>
                  <a:cubicBezTo>
                    <a:pt x="721080" y="362399"/>
                    <a:pt x="716481" y="364303"/>
                    <a:pt x="711686" y="364303"/>
                  </a:cubicBezTo>
                  <a:lnTo>
                    <a:pt x="18079" y="364303"/>
                  </a:lnTo>
                  <a:cubicBezTo>
                    <a:pt x="13284" y="364303"/>
                    <a:pt x="8686" y="362399"/>
                    <a:pt x="5295" y="359008"/>
                  </a:cubicBezTo>
                  <a:cubicBezTo>
                    <a:pt x="1905" y="355618"/>
                    <a:pt x="0" y="351019"/>
                    <a:pt x="0" y="346224"/>
                  </a:cubicBezTo>
                  <a:lnTo>
                    <a:pt x="0" y="18079"/>
                  </a:lnTo>
                  <a:cubicBezTo>
                    <a:pt x="0" y="13284"/>
                    <a:pt x="1905" y="8686"/>
                    <a:pt x="5295" y="5295"/>
                  </a:cubicBezTo>
                  <a:cubicBezTo>
                    <a:pt x="8686" y="1905"/>
                    <a:pt x="13284" y="0"/>
                    <a:pt x="18079" y="0"/>
                  </a:cubicBezTo>
                  <a:close/>
                </a:path>
              </a:pathLst>
            </a:custGeom>
            <a:blipFill>
              <a:blip r:embed="rId4"/>
              <a:stretch>
                <a:fillRect l="0" t="-16856" r="0" b="-16856"/>
              </a:stretch>
            </a:blipFill>
          </p:spPr>
        </p:sp>
      </p:grpSp>
      <p:grpSp>
        <p:nvGrpSpPr>
          <p:cNvPr name="Group 27" id="27"/>
          <p:cNvGrpSpPr/>
          <p:nvPr/>
        </p:nvGrpSpPr>
        <p:grpSpPr>
          <a:xfrm rot="0">
            <a:off x="11862822" y="3636228"/>
            <a:ext cx="5396478" cy="3498503"/>
            <a:chOff x="0" y="0"/>
            <a:chExt cx="2744378" cy="1779163"/>
          </a:xfrm>
        </p:grpSpPr>
        <p:sp>
          <p:nvSpPr>
            <p:cNvPr name="Freeform 28" id="28"/>
            <p:cNvSpPr/>
            <p:nvPr/>
          </p:nvSpPr>
          <p:spPr>
            <a:xfrm flipH="false" flipV="false" rot="0">
              <a:off x="0" y="0"/>
              <a:ext cx="2744378" cy="1779163"/>
            </a:xfrm>
            <a:custGeom>
              <a:avLst/>
              <a:gdLst/>
              <a:ahLst/>
              <a:cxnLst/>
              <a:rect r="r" b="b" t="t" l="l"/>
              <a:pathLst>
                <a:path h="1779163" w="2744378">
                  <a:moveTo>
                    <a:pt x="24389" y="0"/>
                  </a:moveTo>
                  <a:lnTo>
                    <a:pt x="2719990" y="0"/>
                  </a:lnTo>
                  <a:cubicBezTo>
                    <a:pt x="2726458" y="0"/>
                    <a:pt x="2732661" y="2570"/>
                    <a:pt x="2737235" y="7143"/>
                  </a:cubicBezTo>
                  <a:cubicBezTo>
                    <a:pt x="2741809" y="11717"/>
                    <a:pt x="2744378" y="17920"/>
                    <a:pt x="2744378" y="24389"/>
                  </a:cubicBezTo>
                  <a:lnTo>
                    <a:pt x="2744378" y="1754774"/>
                  </a:lnTo>
                  <a:cubicBezTo>
                    <a:pt x="2744378" y="1768244"/>
                    <a:pt x="2733459" y="1779163"/>
                    <a:pt x="2719990" y="1779163"/>
                  </a:cubicBezTo>
                  <a:lnTo>
                    <a:pt x="24389" y="1779163"/>
                  </a:lnTo>
                  <a:cubicBezTo>
                    <a:pt x="17920" y="1779163"/>
                    <a:pt x="11717" y="1776594"/>
                    <a:pt x="7143" y="1772020"/>
                  </a:cubicBezTo>
                  <a:cubicBezTo>
                    <a:pt x="2570" y="1767446"/>
                    <a:pt x="0" y="1761243"/>
                    <a:pt x="0" y="1754774"/>
                  </a:cubicBezTo>
                  <a:lnTo>
                    <a:pt x="0" y="24389"/>
                  </a:lnTo>
                  <a:cubicBezTo>
                    <a:pt x="0" y="17920"/>
                    <a:pt x="2570" y="11717"/>
                    <a:pt x="7143" y="7143"/>
                  </a:cubicBezTo>
                  <a:cubicBezTo>
                    <a:pt x="11717" y="2570"/>
                    <a:pt x="17920" y="0"/>
                    <a:pt x="24389" y="0"/>
                  </a:cubicBezTo>
                  <a:close/>
                </a:path>
              </a:pathLst>
            </a:custGeom>
            <a:solidFill>
              <a:srgbClr val="FFFFFF"/>
            </a:solidFill>
          </p:spPr>
        </p:sp>
        <p:sp>
          <p:nvSpPr>
            <p:cNvPr name="TextBox 29" id="29"/>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2215016" y="3901228"/>
            <a:ext cx="179985" cy="179985"/>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32" id="32"/>
          <p:cNvGrpSpPr/>
          <p:nvPr/>
        </p:nvGrpSpPr>
        <p:grpSpPr>
          <a:xfrm rot="0">
            <a:off x="12450227" y="3901228"/>
            <a:ext cx="179985" cy="179985"/>
            <a:chOff x="0" y="0"/>
            <a:chExt cx="6350000" cy="6350000"/>
          </a:xfrm>
        </p:grpSpPr>
        <p:sp>
          <p:nvSpPr>
            <p:cNvPr name="Freeform 33" id="3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34" id="34"/>
          <p:cNvGrpSpPr/>
          <p:nvPr/>
        </p:nvGrpSpPr>
        <p:grpSpPr>
          <a:xfrm rot="0">
            <a:off x="12684474" y="3901228"/>
            <a:ext cx="179985" cy="179985"/>
            <a:chOff x="0" y="0"/>
            <a:chExt cx="6350000" cy="6350000"/>
          </a:xfrm>
        </p:grpSpPr>
        <p:sp>
          <p:nvSpPr>
            <p:cNvPr name="Freeform 35" id="3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6" id="36"/>
          <p:cNvGrpSpPr/>
          <p:nvPr/>
        </p:nvGrpSpPr>
        <p:grpSpPr>
          <a:xfrm rot="0">
            <a:off x="12215016" y="4393739"/>
            <a:ext cx="4710409" cy="2351465"/>
            <a:chOff x="0" y="0"/>
            <a:chExt cx="729766" cy="364303"/>
          </a:xfrm>
        </p:grpSpPr>
        <p:sp>
          <p:nvSpPr>
            <p:cNvPr name="Freeform 37" id="37"/>
            <p:cNvSpPr/>
            <p:nvPr/>
          </p:nvSpPr>
          <p:spPr>
            <a:xfrm flipH="false" flipV="false" rot="0">
              <a:off x="0" y="0"/>
              <a:ext cx="729766" cy="364303"/>
            </a:xfrm>
            <a:custGeom>
              <a:avLst/>
              <a:gdLst/>
              <a:ahLst/>
              <a:cxnLst/>
              <a:rect r="r" b="b" t="t" l="l"/>
              <a:pathLst>
                <a:path h="364303" w="729766">
                  <a:moveTo>
                    <a:pt x="18079" y="0"/>
                  </a:moveTo>
                  <a:lnTo>
                    <a:pt x="711686" y="0"/>
                  </a:lnTo>
                  <a:cubicBezTo>
                    <a:pt x="716481" y="0"/>
                    <a:pt x="721080" y="1905"/>
                    <a:pt x="724470" y="5295"/>
                  </a:cubicBezTo>
                  <a:cubicBezTo>
                    <a:pt x="727861" y="8686"/>
                    <a:pt x="729766" y="13284"/>
                    <a:pt x="729766" y="18079"/>
                  </a:cubicBezTo>
                  <a:lnTo>
                    <a:pt x="729766" y="346224"/>
                  </a:lnTo>
                  <a:cubicBezTo>
                    <a:pt x="729766" y="351019"/>
                    <a:pt x="727861" y="355618"/>
                    <a:pt x="724470" y="359008"/>
                  </a:cubicBezTo>
                  <a:cubicBezTo>
                    <a:pt x="721080" y="362399"/>
                    <a:pt x="716481" y="364303"/>
                    <a:pt x="711686" y="364303"/>
                  </a:cubicBezTo>
                  <a:lnTo>
                    <a:pt x="18079" y="364303"/>
                  </a:lnTo>
                  <a:cubicBezTo>
                    <a:pt x="13284" y="364303"/>
                    <a:pt x="8686" y="362399"/>
                    <a:pt x="5295" y="359008"/>
                  </a:cubicBezTo>
                  <a:cubicBezTo>
                    <a:pt x="1905" y="355618"/>
                    <a:pt x="0" y="351019"/>
                    <a:pt x="0" y="346224"/>
                  </a:cubicBezTo>
                  <a:lnTo>
                    <a:pt x="0" y="18079"/>
                  </a:lnTo>
                  <a:cubicBezTo>
                    <a:pt x="0" y="13284"/>
                    <a:pt x="1905" y="8686"/>
                    <a:pt x="5295" y="5295"/>
                  </a:cubicBezTo>
                  <a:cubicBezTo>
                    <a:pt x="8686" y="1905"/>
                    <a:pt x="13284" y="0"/>
                    <a:pt x="18079" y="0"/>
                  </a:cubicBezTo>
                  <a:close/>
                </a:path>
              </a:pathLst>
            </a:custGeom>
            <a:blipFill>
              <a:blip r:embed="rId5"/>
              <a:stretch>
                <a:fillRect l="0" t="-16730" r="0" b="-1673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63278" y="2269450"/>
            <a:ext cx="10199192" cy="4344879"/>
            <a:chOff x="0" y="0"/>
            <a:chExt cx="4424903" cy="1885019"/>
          </a:xfrm>
        </p:grpSpPr>
        <p:sp>
          <p:nvSpPr>
            <p:cNvPr name="Freeform 6" id="6"/>
            <p:cNvSpPr/>
            <p:nvPr/>
          </p:nvSpPr>
          <p:spPr>
            <a:xfrm flipH="false" flipV="false" rot="0">
              <a:off x="0" y="0"/>
              <a:ext cx="4424903" cy="1885019"/>
            </a:xfrm>
            <a:custGeom>
              <a:avLst/>
              <a:gdLst/>
              <a:ahLst/>
              <a:cxnLst/>
              <a:rect r="r" b="b" t="t" l="l"/>
              <a:pathLst>
                <a:path h="1885019" w="4424903">
                  <a:moveTo>
                    <a:pt x="23531" y="0"/>
                  </a:moveTo>
                  <a:lnTo>
                    <a:pt x="4401372" y="0"/>
                  </a:lnTo>
                  <a:cubicBezTo>
                    <a:pt x="4414367" y="0"/>
                    <a:pt x="4424903" y="10535"/>
                    <a:pt x="4424903" y="23531"/>
                  </a:cubicBezTo>
                  <a:lnTo>
                    <a:pt x="4424903" y="1861487"/>
                  </a:lnTo>
                  <a:cubicBezTo>
                    <a:pt x="4424903" y="1867728"/>
                    <a:pt x="4422423" y="1873714"/>
                    <a:pt x="4418011" y="1878126"/>
                  </a:cubicBezTo>
                  <a:cubicBezTo>
                    <a:pt x="4413598" y="1882540"/>
                    <a:pt x="4407612" y="1885019"/>
                    <a:pt x="4401372" y="1885019"/>
                  </a:cubicBezTo>
                  <a:lnTo>
                    <a:pt x="23531" y="1885019"/>
                  </a:lnTo>
                  <a:cubicBezTo>
                    <a:pt x="17290" y="1885019"/>
                    <a:pt x="11305" y="1882540"/>
                    <a:pt x="6892" y="1878126"/>
                  </a:cubicBezTo>
                  <a:cubicBezTo>
                    <a:pt x="2479" y="1873714"/>
                    <a:pt x="0" y="1867728"/>
                    <a:pt x="0" y="1861487"/>
                  </a:cubicBezTo>
                  <a:lnTo>
                    <a:pt x="0" y="23531"/>
                  </a:lnTo>
                  <a:cubicBezTo>
                    <a:pt x="0" y="17290"/>
                    <a:pt x="2479" y="11305"/>
                    <a:pt x="6892" y="6892"/>
                  </a:cubicBezTo>
                  <a:cubicBezTo>
                    <a:pt x="11305" y="2479"/>
                    <a:pt x="17290" y="0"/>
                    <a:pt x="23531" y="0"/>
                  </a:cubicBezTo>
                  <a:close/>
                </a:path>
              </a:pathLst>
            </a:custGeom>
            <a:solidFill>
              <a:srgbClr val="071330"/>
            </a:solidFill>
          </p:spPr>
        </p:sp>
        <p:sp>
          <p:nvSpPr>
            <p:cNvPr name="TextBox 7" id="7"/>
            <p:cNvSpPr txBox="true"/>
            <p:nvPr/>
          </p:nvSpPr>
          <p:spPr>
            <a:xfrm>
              <a:off x="0" y="-38100"/>
              <a:ext cx="4424903" cy="192311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0544" y="6690529"/>
            <a:ext cx="6596613" cy="2574979"/>
          </a:xfrm>
          <a:prstGeom prst="rect">
            <a:avLst/>
          </a:prstGeom>
        </p:spPr>
        <p:txBody>
          <a:bodyPr anchor="t" rtlCol="false" tIns="0" lIns="0" bIns="0" rIns="0">
            <a:spAutoFit/>
          </a:bodyPr>
          <a:lstStyle/>
          <a:p>
            <a:pPr algn="l">
              <a:lnSpc>
                <a:spcPts val="5040"/>
              </a:lnSpc>
            </a:pPr>
            <a:r>
              <a:rPr lang="en-US" sz="4846" b="true">
                <a:solidFill>
                  <a:srgbClr val="FFFFFF"/>
                </a:solidFill>
                <a:latin typeface="IBM Plex Mono Bold"/>
                <a:ea typeface="IBM Plex Mono Bold"/>
                <a:cs typeface="IBM Plex Mono Bold"/>
                <a:sym typeface="IBM Plex Mono Bold"/>
              </a:rPr>
              <a:t>Konsep Dasar Representasi</a:t>
            </a:r>
          </a:p>
          <a:p>
            <a:pPr algn="l">
              <a:lnSpc>
                <a:spcPts val="5040"/>
              </a:lnSpc>
            </a:pPr>
            <a:r>
              <a:rPr lang="en-US" sz="4846" b="true">
                <a:solidFill>
                  <a:srgbClr val="FFFFFF"/>
                </a:solidFill>
                <a:latin typeface="IBM Plex Mono Bold"/>
                <a:ea typeface="IBM Plex Mono Bold"/>
                <a:cs typeface="IBM Plex Mono Bold"/>
                <a:sym typeface="IBM Plex Mono Bold"/>
              </a:rPr>
              <a:t>Pembulatan Error pada Perhitungan</a:t>
            </a:r>
          </a:p>
        </p:txBody>
      </p:sp>
      <p:sp>
        <p:nvSpPr>
          <p:cNvPr name="TextBox 9" id="9"/>
          <p:cNvSpPr txBox="true"/>
          <p:nvPr/>
        </p:nvSpPr>
        <p:spPr>
          <a:xfrm rot="0">
            <a:off x="3281603" y="3234906"/>
            <a:ext cx="9144868" cy="2878826"/>
          </a:xfrm>
          <a:prstGeom prst="rect">
            <a:avLst/>
          </a:prstGeom>
        </p:spPr>
        <p:txBody>
          <a:bodyPr anchor="t" rtlCol="false" tIns="0" lIns="0" bIns="0" rIns="0">
            <a:spAutoFit/>
          </a:bodyPr>
          <a:lstStyle/>
          <a:p>
            <a:pPr algn="l">
              <a:lnSpc>
                <a:spcPts val="3279"/>
              </a:lnSpc>
            </a:pPr>
            <a:r>
              <a:rPr lang="en-US" sz="2645">
                <a:solidFill>
                  <a:srgbClr val="FFFFFF"/>
                </a:solidFill>
                <a:latin typeface="IBM Plex Mono"/>
                <a:ea typeface="IBM Plex Mono"/>
                <a:cs typeface="IBM Plex Mono"/>
                <a:sym typeface="IBM Plex Mono"/>
              </a:rPr>
              <a:t>Dalam komputasi numerik, representasi angka, pembulatan, dan error dalam perhitungan adalah konsep fundamental yang mempengaruhi keakuratan hasil. Komputer menggunakan sistem biner untuk menyimpan angka, tetapi karena jumlah bit yang terbatas, tidak semua angka dapat direpresentasikan secara presisi.</a:t>
            </a:r>
          </a:p>
        </p:txBody>
      </p:sp>
      <p:grpSp>
        <p:nvGrpSpPr>
          <p:cNvPr name="Group 10" id="10"/>
          <p:cNvGrpSpPr/>
          <p:nvPr/>
        </p:nvGrpSpPr>
        <p:grpSpPr>
          <a:xfrm rot="0">
            <a:off x="3281603" y="2580080"/>
            <a:ext cx="210976" cy="21097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2" id="12"/>
          <p:cNvGrpSpPr/>
          <p:nvPr/>
        </p:nvGrpSpPr>
        <p:grpSpPr>
          <a:xfrm rot="0">
            <a:off x="3557313" y="2580080"/>
            <a:ext cx="210976" cy="210976"/>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4" id="14"/>
          <p:cNvGrpSpPr/>
          <p:nvPr/>
        </p:nvGrpSpPr>
        <p:grpSpPr>
          <a:xfrm rot="0">
            <a:off x="3831894" y="2580080"/>
            <a:ext cx="210976" cy="210976"/>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6" id="16"/>
          <p:cNvGrpSpPr/>
          <p:nvPr/>
        </p:nvGrpSpPr>
        <p:grpSpPr>
          <a:xfrm rot="0">
            <a:off x="12493146" y="904157"/>
            <a:ext cx="5170259" cy="3351846"/>
            <a:chOff x="0" y="0"/>
            <a:chExt cx="2744378" cy="1779163"/>
          </a:xfrm>
        </p:grpSpPr>
        <p:sp>
          <p:nvSpPr>
            <p:cNvPr name="Freeform 17" id="17"/>
            <p:cNvSpPr/>
            <p:nvPr/>
          </p:nvSpPr>
          <p:spPr>
            <a:xfrm flipH="false" flipV="false" rot="0">
              <a:off x="0" y="0"/>
              <a:ext cx="2744378" cy="1779163"/>
            </a:xfrm>
            <a:custGeom>
              <a:avLst/>
              <a:gdLst/>
              <a:ahLst/>
              <a:cxnLst/>
              <a:rect r="r" b="b" t="t" l="l"/>
              <a:pathLst>
                <a:path h="1779163" w="2744378">
                  <a:moveTo>
                    <a:pt x="25456" y="0"/>
                  </a:moveTo>
                  <a:lnTo>
                    <a:pt x="2718923" y="0"/>
                  </a:lnTo>
                  <a:cubicBezTo>
                    <a:pt x="2732981" y="0"/>
                    <a:pt x="2744378" y="11397"/>
                    <a:pt x="2744378" y="25456"/>
                  </a:cubicBezTo>
                  <a:lnTo>
                    <a:pt x="2744378" y="1753707"/>
                  </a:lnTo>
                  <a:cubicBezTo>
                    <a:pt x="2744378" y="1767766"/>
                    <a:pt x="2732981" y="1779163"/>
                    <a:pt x="2718923" y="1779163"/>
                  </a:cubicBezTo>
                  <a:lnTo>
                    <a:pt x="25456" y="1779163"/>
                  </a:lnTo>
                  <a:cubicBezTo>
                    <a:pt x="11397" y="1779163"/>
                    <a:pt x="0" y="1767766"/>
                    <a:pt x="0" y="1753707"/>
                  </a:cubicBezTo>
                  <a:lnTo>
                    <a:pt x="0" y="25456"/>
                  </a:lnTo>
                  <a:cubicBezTo>
                    <a:pt x="0" y="11397"/>
                    <a:pt x="11397" y="0"/>
                    <a:pt x="25456" y="0"/>
                  </a:cubicBezTo>
                  <a:close/>
                </a:path>
              </a:pathLst>
            </a:custGeom>
            <a:solidFill>
              <a:srgbClr val="071330"/>
            </a:solidFill>
          </p:spPr>
        </p:sp>
        <p:sp>
          <p:nvSpPr>
            <p:cNvPr name="TextBox 18" id="18"/>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2830576" y="1158049"/>
            <a:ext cx="172440" cy="172440"/>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1" id="21"/>
          <p:cNvGrpSpPr/>
          <p:nvPr/>
        </p:nvGrpSpPr>
        <p:grpSpPr>
          <a:xfrm rot="0">
            <a:off x="13055927" y="1158049"/>
            <a:ext cx="172440" cy="172440"/>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3" id="23"/>
          <p:cNvGrpSpPr/>
          <p:nvPr/>
        </p:nvGrpSpPr>
        <p:grpSpPr>
          <a:xfrm rot="0">
            <a:off x="13280355" y="1158049"/>
            <a:ext cx="172440" cy="172440"/>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5" id="25"/>
          <p:cNvGrpSpPr/>
          <p:nvPr/>
        </p:nvGrpSpPr>
        <p:grpSpPr>
          <a:xfrm rot="0">
            <a:off x="12830576" y="1629914"/>
            <a:ext cx="4512950" cy="2252892"/>
            <a:chOff x="0" y="0"/>
            <a:chExt cx="729766" cy="364303"/>
          </a:xfrm>
        </p:grpSpPr>
        <p:sp>
          <p:nvSpPr>
            <p:cNvPr name="Freeform 26" id="26"/>
            <p:cNvSpPr/>
            <p:nvPr/>
          </p:nvSpPr>
          <p:spPr>
            <a:xfrm flipH="false" flipV="false" rot="0">
              <a:off x="0" y="0"/>
              <a:ext cx="729766" cy="364303"/>
            </a:xfrm>
            <a:custGeom>
              <a:avLst/>
              <a:gdLst/>
              <a:ahLst/>
              <a:cxnLst/>
              <a:rect r="r" b="b" t="t" l="l"/>
              <a:pathLst>
                <a:path h="364303" w="729766">
                  <a:moveTo>
                    <a:pt x="18870" y="0"/>
                  </a:moveTo>
                  <a:lnTo>
                    <a:pt x="710895" y="0"/>
                  </a:lnTo>
                  <a:cubicBezTo>
                    <a:pt x="715900" y="0"/>
                    <a:pt x="720700" y="1988"/>
                    <a:pt x="724239" y="5527"/>
                  </a:cubicBezTo>
                  <a:cubicBezTo>
                    <a:pt x="727778" y="9066"/>
                    <a:pt x="729766" y="13866"/>
                    <a:pt x="729766" y="18870"/>
                  </a:cubicBezTo>
                  <a:lnTo>
                    <a:pt x="729766" y="345433"/>
                  </a:lnTo>
                  <a:cubicBezTo>
                    <a:pt x="729766" y="350438"/>
                    <a:pt x="727778" y="355238"/>
                    <a:pt x="724239" y="358776"/>
                  </a:cubicBezTo>
                  <a:cubicBezTo>
                    <a:pt x="720700" y="362315"/>
                    <a:pt x="715900" y="364303"/>
                    <a:pt x="710895" y="364303"/>
                  </a:cubicBezTo>
                  <a:lnTo>
                    <a:pt x="18870" y="364303"/>
                  </a:lnTo>
                  <a:cubicBezTo>
                    <a:pt x="13866" y="364303"/>
                    <a:pt x="9066" y="362315"/>
                    <a:pt x="5527" y="358776"/>
                  </a:cubicBezTo>
                  <a:cubicBezTo>
                    <a:pt x="1988" y="355238"/>
                    <a:pt x="0" y="350438"/>
                    <a:pt x="0" y="345433"/>
                  </a:cubicBezTo>
                  <a:lnTo>
                    <a:pt x="0" y="18870"/>
                  </a:lnTo>
                  <a:cubicBezTo>
                    <a:pt x="0" y="13866"/>
                    <a:pt x="1988" y="9066"/>
                    <a:pt x="5527" y="5527"/>
                  </a:cubicBezTo>
                  <a:cubicBezTo>
                    <a:pt x="9066" y="1988"/>
                    <a:pt x="13866" y="0"/>
                    <a:pt x="18870" y="0"/>
                  </a:cubicBezTo>
                  <a:close/>
                </a:path>
              </a:pathLst>
            </a:custGeom>
            <a:blipFill>
              <a:blip r:embed="rId4"/>
              <a:stretch>
                <a:fillRect l="0" t="-16856" r="0" b="-16856"/>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5448787"/>
            <a:ext cx="8020681" cy="3399138"/>
            <a:chOff x="0" y="0"/>
            <a:chExt cx="3845713" cy="1629801"/>
          </a:xfrm>
        </p:grpSpPr>
        <p:sp>
          <p:nvSpPr>
            <p:cNvPr name="Freeform 6" id="6"/>
            <p:cNvSpPr/>
            <p:nvPr/>
          </p:nvSpPr>
          <p:spPr>
            <a:xfrm flipH="false" flipV="false" rot="0">
              <a:off x="0" y="0"/>
              <a:ext cx="3845713" cy="1629801"/>
            </a:xfrm>
            <a:custGeom>
              <a:avLst/>
              <a:gdLst/>
              <a:ahLst/>
              <a:cxnLst/>
              <a:rect r="r" b="b" t="t" l="l"/>
              <a:pathLst>
                <a:path h="1629801" w="3845713">
                  <a:moveTo>
                    <a:pt x="29923" y="0"/>
                  </a:moveTo>
                  <a:lnTo>
                    <a:pt x="3815791" y="0"/>
                  </a:lnTo>
                  <a:cubicBezTo>
                    <a:pt x="3832316" y="0"/>
                    <a:pt x="3845713" y="13397"/>
                    <a:pt x="3845713" y="29923"/>
                  </a:cubicBezTo>
                  <a:lnTo>
                    <a:pt x="3845713" y="1599878"/>
                  </a:lnTo>
                  <a:cubicBezTo>
                    <a:pt x="3845713" y="1607814"/>
                    <a:pt x="3842561" y="1615425"/>
                    <a:pt x="3836949" y="1621037"/>
                  </a:cubicBezTo>
                  <a:cubicBezTo>
                    <a:pt x="3831337" y="1626648"/>
                    <a:pt x="3823727" y="1629801"/>
                    <a:pt x="3815791" y="1629801"/>
                  </a:cubicBezTo>
                  <a:lnTo>
                    <a:pt x="29923" y="1629801"/>
                  </a:lnTo>
                  <a:cubicBezTo>
                    <a:pt x="21987" y="1629801"/>
                    <a:pt x="14376" y="1626648"/>
                    <a:pt x="8764" y="1621037"/>
                  </a:cubicBezTo>
                  <a:cubicBezTo>
                    <a:pt x="3153" y="1615425"/>
                    <a:pt x="0" y="1607814"/>
                    <a:pt x="0" y="1599878"/>
                  </a:cubicBezTo>
                  <a:lnTo>
                    <a:pt x="0" y="29923"/>
                  </a:lnTo>
                  <a:cubicBezTo>
                    <a:pt x="0" y="21987"/>
                    <a:pt x="3153" y="14376"/>
                    <a:pt x="8764" y="8764"/>
                  </a:cubicBezTo>
                  <a:cubicBezTo>
                    <a:pt x="14376" y="3153"/>
                    <a:pt x="21987" y="0"/>
                    <a:pt x="29923" y="0"/>
                  </a:cubicBezTo>
                  <a:close/>
                </a:path>
              </a:pathLst>
            </a:custGeom>
            <a:solidFill>
              <a:srgbClr val="071330"/>
            </a:solidFill>
          </p:spPr>
        </p:sp>
        <p:sp>
          <p:nvSpPr>
            <p:cNvPr name="TextBox 7" id="7"/>
            <p:cNvSpPr txBox="true"/>
            <p:nvPr/>
          </p:nvSpPr>
          <p:spPr>
            <a:xfrm>
              <a:off x="0" y="-38100"/>
              <a:ext cx="3845713" cy="166790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238619" y="5448787"/>
            <a:ext cx="8020681" cy="3399138"/>
            <a:chOff x="0" y="0"/>
            <a:chExt cx="3845713" cy="1629801"/>
          </a:xfrm>
        </p:grpSpPr>
        <p:sp>
          <p:nvSpPr>
            <p:cNvPr name="Freeform 9" id="9"/>
            <p:cNvSpPr/>
            <p:nvPr/>
          </p:nvSpPr>
          <p:spPr>
            <a:xfrm flipH="false" flipV="false" rot="0">
              <a:off x="0" y="0"/>
              <a:ext cx="3845713" cy="1629801"/>
            </a:xfrm>
            <a:custGeom>
              <a:avLst/>
              <a:gdLst/>
              <a:ahLst/>
              <a:cxnLst/>
              <a:rect r="r" b="b" t="t" l="l"/>
              <a:pathLst>
                <a:path h="1629801" w="3845713">
                  <a:moveTo>
                    <a:pt x="29923" y="0"/>
                  </a:moveTo>
                  <a:lnTo>
                    <a:pt x="3815791" y="0"/>
                  </a:lnTo>
                  <a:cubicBezTo>
                    <a:pt x="3832316" y="0"/>
                    <a:pt x="3845713" y="13397"/>
                    <a:pt x="3845713" y="29923"/>
                  </a:cubicBezTo>
                  <a:lnTo>
                    <a:pt x="3845713" y="1599878"/>
                  </a:lnTo>
                  <a:cubicBezTo>
                    <a:pt x="3845713" y="1607814"/>
                    <a:pt x="3842561" y="1615425"/>
                    <a:pt x="3836949" y="1621037"/>
                  </a:cubicBezTo>
                  <a:cubicBezTo>
                    <a:pt x="3831337" y="1626648"/>
                    <a:pt x="3823727" y="1629801"/>
                    <a:pt x="3815791" y="1629801"/>
                  </a:cubicBezTo>
                  <a:lnTo>
                    <a:pt x="29923" y="1629801"/>
                  </a:lnTo>
                  <a:cubicBezTo>
                    <a:pt x="21987" y="1629801"/>
                    <a:pt x="14376" y="1626648"/>
                    <a:pt x="8764" y="1621037"/>
                  </a:cubicBezTo>
                  <a:cubicBezTo>
                    <a:pt x="3153" y="1615425"/>
                    <a:pt x="0" y="1607814"/>
                    <a:pt x="0" y="1599878"/>
                  </a:cubicBezTo>
                  <a:lnTo>
                    <a:pt x="0" y="29923"/>
                  </a:lnTo>
                  <a:cubicBezTo>
                    <a:pt x="0" y="21987"/>
                    <a:pt x="3153" y="14376"/>
                    <a:pt x="8764" y="8764"/>
                  </a:cubicBezTo>
                  <a:cubicBezTo>
                    <a:pt x="14376" y="3153"/>
                    <a:pt x="21987" y="0"/>
                    <a:pt x="29923" y="0"/>
                  </a:cubicBezTo>
                  <a:close/>
                </a:path>
              </a:pathLst>
            </a:custGeom>
            <a:solidFill>
              <a:srgbClr val="071330"/>
            </a:solidFill>
          </p:spPr>
        </p:sp>
        <p:sp>
          <p:nvSpPr>
            <p:cNvPr name="TextBox 10" id="10"/>
            <p:cNvSpPr txBox="true"/>
            <p:nvPr/>
          </p:nvSpPr>
          <p:spPr>
            <a:xfrm>
              <a:off x="0" y="-38100"/>
              <a:ext cx="3845713" cy="166790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284995"/>
            <a:ext cx="6842606" cy="3095551"/>
          </a:xfrm>
          <a:prstGeom prst="rect">
            <a:avLst/>
          </a:prstGeom>
        </p:spPr>
        <p:txBody>
          <a:bodyPr anchor="t" rtlCol="false" tIns="0" lIns="0" bIns="0" rIns="0">
            <a:spAutoFit/>
          </a:bodyPr>
          <a:lstStyle/>
          <a:p>
            <a:pPr algn="l">
              <a:lnSpc>
                <a:spcPts val="8125"/>
              </a:lnSpc>
            </a:pPr>
            <a:r>
              <a:rPr lang="en-US" sz="7813" b="true">
                <a:solidFill>
                  <a:srgbClr val="FFFFFF"/>
                </a:solidFill>
                <a:latin typeface="IBM Plex Mono Bold"/>
                <a:ea typeface="IBM Plex Mono Bold"/>
                <a:cs typeface="IBM Plex Mono Bold"/>
                <a:sym typeface="IBM Plex Mono Bold"/>
              </a:rPr>
              <a:t>Cari atau Buat Dataset</a:t>
            </a:r>
          </a:p>
        </p:txBody>
      </p:sp>
      <p:grpSp>
        <p:nvGrpSpPr>
          <p:cNvPr name="Group 12" id="12"/>
          <p:cNvGrpSpPr/>
          <p:nvPr/>
        </p:nvGrpSpPr>
        <p:grpSpPr>
          <a:xfrm rot="0">
            <a:off x="1497701" y="5729857"/>
            <a:ext cx="190900" cy="19090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4" id="14"/>
          <p:cNvGrpSpPr/>
          <p:nvPr/>
        </p:nvGrpSpPr>
        <p:grpSpPr>
          <a:xfrm rot="0">
            <a:off x="9707620" y="5729857"/>
            <a:ext cx="190900" cy="190900"/>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6" id="16"/>
          <p:cNvGrpSpPr/>
          <p:nvPr/>
        </p:nvGrpSpPr>
        <p:grpSpPr>
          <a:xfrm rot="0">
            <a:off x="1747175" y="5729857"/>
            <a:ext cx="190900" cy="190900"/>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8" id="18"/>
          <p:cNvGrpSpPr/>
          <p:nvPr/>
        </p:nvGrpSpPr>
        <p:grpSpPr>
          <a:xfrm rot="0">
            <a:off x="9957094" y="5729857"/>
            <a:ext cx="190900" cy="190900"/>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0" id="20"/>
          <p:cNvGrpSpPr/>
          <p:nvPr/>
        </p:nvGrpSpPr>
        <p:grpSpPr>
          <a:xfrm rot="0">
            <a:off x="1995627" y="5729857"/>
            <a:ext cx="190900" cy="190900"/>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2" id="22"/>
          <p:cNvGrpSpPr/>
          <p:nvPr/>
        </p:nvGrpSpPr>
        <p:grpSpPr>
          <a:xfrm rot="0">
            <a:off x="10205546" y="5729857"/>
            <a:ext cx="190900" cy="190900"/>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4" id="24"/>
          <p:cNvGrpSpPr/>
          <p:nvPr/>
        </p:nvGrpSpPr>
        <p:grpSpPr>
          <a:xfrm rot="0">
            <a:off x="7264728" y="1028700"/>
            <a:ext cx="9994572" cy="4001273"/>
            <a:chOff x="0" y="0"/>
            <a:chExt cx="5305128" cy="2123879"/>
          </a:xfrm>
        </p:grpSpPr>
        <p:sp>
          <p:nvSpPr>
            <p:cNvPr name="Freeform 25" id="25"/>
            <p:cNvSpPr/>
            <p:nvPr/>
          </p:nvSpPr>
          <p:spPr>
            <a:xfrm flipH="false" flipV="false" rot="0">
              <a:off x="0" y="0"/>
              <a:ext cx="5305128" cy="2123879"/>
            </a:xfrm>
            <a:custGeom>
              <a:avLst/>
              <a:gdLst/>
              <a:ahLst/>
              <a:cxnLst/>
              <a:rect r="r" b="b" t="t" l="l"/>
              <a:pathLst>
                <a:path h="2123879" w="5305128">
                  <a:moveTo>
                    <a:pt x="13168" y="0"/>
                  </a:moveTo>
                  <a:lnTo>
                    <a:pt x="5291959" y="0"/>
                  </a:lnTo>
                  <a:cubicBezTo>
                    <a:pt x="5295452" y="0"/>
                    <a:pt x="5298801" y="1387"/>
                    <a:pt x="5301271" y="3857"/>
                  </a:cubicBezTo>
                  <a:cubicBezTo>
                    <a:pt x="5303740" y="6326"/>
                    <a:pt x="5305128" y="9676"/>
                    <a:pt x="5305128" y="13168"/>
                  </a:cubicBezTo>
                  <a:lnTo>
                    <a:pt x="5305128" y="2110711"/>
                  </a:lnTo>
                  <a:cubicBezTo>
                    <a:pt x="5305128" y="2117984"/>
                    <a:pt x="5299232" y="2123879"/>
                    <a:pt x="5291959" y="2123879"/>
                  </a:cubicBezTo>
                  <a:lnTo>
                    <a:pt x="13168" y="2123879"/>
                  </a:lnTo>
                  <a:cubicBezTo>
                    <a:pt x="9676" y="2123879"/>
                    <a:pt x="6326" y="2122492"/>
                    <a:pt x="3857" y="2120022"/>
                  </a:cubicBezTo>
                  <a:cubicBezTo>
                    <a:pt x="1387" y="2117553"/>
                    <a:pt x="0" y="2114203"/>
                    <a:pt x="0" y="2110711"/>
                  </a:cubicBezTo>
                  <a:lnTo>
                    <a:pt x="0" y="13168"/>
                  </a:lnTo>
                  <a:cubicBezTo>
                    <a:pt x="0" y="9676"/>
                    <a:pt x="1387" y="6326"/>
                    <a:pt x="3857" y="3857"/>
                  </a:cubicBezTo>
                  <a:cubicBezTo>
                    <a:pt x="6326" y="1387"/>
                    <a:pt x="9676" y="0"/>
                    <a:pt x="13168" y="0"/>
                  </a:cubicBezTo>
                  <a:close/>
                </a:path>
              </a:pathLst>
            </a:custGeom>
            <a:solidFill>
              <a:srgbClr val="071330"/>
            </a:solidFill>
          </p:spPr>
        </p:sp>
        <p:sp>
          <p:nvSpPr>
            <p:cNvPr name="TextBox 26" id="26"/>
            <p:cNvSpPr txBox="true"/>
            <p:nvPr/>
          </p:nvSpPr>
          <p:spPr>
            <a:xfrm>
              <a:off x="0" y="-38100"/>
              <a:ext cx="5305128" cy="216197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7651812" y="1355377"/>
            <a:ext cx="172440" cy="172440"/>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9" id="29"/>
          <p:cNvGrpSpPr/>
          <p:nvPr/>
        </p:nvGrpSpPr>
        <p:grpSpPr>
          <a:xfrm rot="0">
            <a:off x="7877163" y="1355377"/>
            <a:ext cx="172440" cy="172440"/>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31" id="31"/>
          <p:cNvGrpSpPr/>
          <p:nvPr/>
        </p:nvGrpSpPr>
        <p:grpSpPr>
          <a:xfrm rot="0">
            <a:off x="8101591" y="1355377"/>
            <a:ext cx="172440" cy="172440"/>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3" id="33"/>
          <p:cNvGrpSpPr/>
          <p:nvPr/>
        </p:nvGrpSpPr>
        <p:grpSpPr>
          <a:xfrm rot="0">
            <a:off x="8550256" y="1355377"/>
            <a:ext cx="6899605" cy="3340440"/>
            <a:chOff x="0" y="0"/>
            <a:chExt cx="752461" cy="364303"/>
          </a:xfrm>
        </p:grpSpPr>
        <p:sp>
          <p:nvSpPr>
            <p:cNvPr name="Freeform 34" id="34"/>
            <p:cNvSpPr/>
            <p:nvPr/>
          </p:nvSpPr>
          <p:spPr>
            <a:xfrm flipH="false" flipV="false" rot="0">
              <a:off x="0" y="0"/>
              <a:ext cx="752461" cy="364303"/>
            </a:xfrm>
            <a:custGeom>
              <a:avLst/>
              <a:gdLst/>
              <a:ahLst/>
              <a:cxnLst/>
              <a:rect r="r" b="b" t="t" l="l"/>
              <a:pathLst>
                <a:path h="364303" w="752461">
                  <a:moveTo>
                    <a:pt x="12343" y="0"/>
                  </a:moveTo>
                  <a:lnTo>
                    <a:pt x="740118" y="0"/>
                  </a:lnTo>
                  <a:cubicBezTo>
                    <a:pt x="746935" y="0"/>
                    <a:pt x="752461" y="5526"/>
                    <a:pt x="752461" y="12343"/>
                  </a:cubicBezTo>
                  <a:lnTo>
                    <a:pt x="752461" y="351961"/>
                  </a:lnTo>
                  <a:cubicBezTo>
                    <a:pt x="752461" y="355234"/>
                    <a:pt x="751160" y="358374"/>
                    <a:pt x="748846" y="360688"/>
                  </a:cubicBezTo>
                  <a:cubicBezTo>
                    <a:pt x="746531" y="363003"/>
                    <a:pt x="743391" y="364303"/>
                    <a:pt x="740118" y="364303"/>
                  </a:cubicBezTo>
                  <a:lnTo>
                    <a:pt x="12343" y="364303"/>
                  </a:lnTo>
                  <a:cubicBezTo>
                    <a:pt x="9069" y="364303"/>
                    <a:pt x="5930" y="363003"/>
                    <a:pt x="3615" y="360688"/>
                  </a:cubicBezTo>
                  <a:cubicBezTo>
                    <a:pt x="1300" y="358374"/>
                    <a:pt x="0" y="355234"/>
                    <a:pt x="0" y="351961"/>
                  </a:cubicBezTo>
                  <a:lnTo>
                    <a:pt x="0" y="12343"/>
                  </a:lnTo>
                  <a:cubicBezTo>
                    <a:pt x="0" y="9069"/>
                    <a:pt x="1300" y="5930"/>
                    <a:pt x="3615" y="3615"/>
                  </a:cubicBezTo>
                  <a:cubicBezTo>
                    <a:pt x="5930" y="1300"/>
                    <a:pt x="9069" y="0"/>
                    <a:pt x="12343" y="0"/>
                  </a:cubicBezTo>
                  <a:close/>
                </a:path>
              </a:pathLst>
            </a:custGeom>
            <a:blipFill>
              <a:blip r:embed="rId4"/>
              <a:stretch>
                <a:fillRect l="-930" t="0" r="-930" b="0"/>
              </a:stretch>
            </a:blipFill>
          </p:spPr>
        </p:sp>
      </p:grpSp>
      <p:sp>
        <p:nvSpPr>
          <p:cNvPr name="Freeform 35" id="35"/>
          <p:cNvSpPr/>
          <p:nvPr/>
        </p:nvSpPr>
        <p:spPr>
          <a:xfrm flipH="false" flipV="false" rot="0">
            <a:off x="11301321" y="5743886"/>
            <a:ext cx="4509672" cy="2808940"/>
          </a:xfrm>
          <a:custGeom>
            <a:avLst/>
            <a:gdLst/>
            <a:ahLst/>
            <a:cxnLst/>
            <a:rect r="r" b="b" t="t" l="l"/>
            <a:pathLst>
              <a:path h="2808940" w="4509672">
                <a:moveTo>
                  <a:pt x="0" y="0"/>
                </a:moveTo>
                <a:lnTo>
                  <a:pt x="4509672" y="0"/>
                </a:lnTo>
                <a:lnTo>
                  <a:pt x="4509672" y="2808940"/>
                </a:lnTo>
                <a:lnTo>
                  <a:pt x="0" y="2808940"/>
                </a:lnTo>
                <a:lnTo>
                  <a:pt x="0" y="0"/>
                </a:lnTo>
                <a:close/>
              </a:path>
            </a:pathLst>
          </a:custGeom>
          <a:blipFill>
            <a:blip r:embed="rId5"/>
            <a:stretch>
              <a:fillRect l="0" t="0" r="0" b="-107308"/>
            </a:stretch>
          </a:blipFill>
        </p:spPr>
      </p:sp>
      <p:sp>
        <p:nvSpPr>
          <p:cNvPr name="TextBox 36" id="36"/>
          <p:cNvSpPr txBox="true"/>
          <p:nvPr/>
        </p:nvSpPr>
        <p:spPr>
          <a:xfrm rot="0">
            <a:off x="1497701" y="6272099"/>
            <a:ext cx="6938505" cy="1861150"/>
          </a:xfrm>
          <a:prstGeom prst="rect">
            <a:avLst/>
          </a:prstGeom>
        </p:spPr>
        <p:txBody>
          <a:bodyPr anchor="t" rtlCol="false" tIns="0" lIns="0" bIns="0" rIns="0">
            <a:spAutoFit/>
          </a:bodyPr>
          <a:lstStyle/>
          <a:p>
            <a:pPr algn="l">
              <a:lnSpc>
                <a:spcPts val="3728"/>
              </a:lnSpc>
            </a:pPr>
            <a:r>
              <a:rPr lang="en-US" sz="3006">
                <a:solidFill>
                  <a:srgbClr val="FFFFFF"/>
                </a:solidFill>
                <a:latin typeface="IBM Plex Mono"/>
                <a:ea typeface="IBM Plex Mono"/>
                <a:cs typeface="IBM Plex Mono"/>
                <a:sym typeface="IBM Plex Mono"/>
              </a:rPr>
              <a:t>kode ini menghasilkan dataset yang berisi 100 baris dengan dua variabel yang memiliki skala yang berbeda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9238619" y="1028700"/>
            <a:ext cx="8020681" cy="4340222"/>
            <a:chOff x="0" y="0"/>
            <a:chExt cx="3845713" cy="2081026"/>
          </a:xfrm>
        </p:grpSpPr>
        <p:sp>
          <p:nvSpPr>
            <p:cNvPr name="Freeform 6" id="6"/>
            <p:cNvSpPr/>
            <p:nvPr/>
          </p:nvSpPr>
          <p:spPr>
            <a:xfrm flipH="false" flipV="false" rot="0">
              <a:off x="0" y="0"/>
              <a:ext cx="3845713" cy="2081026"/>
            </a:xfrm>
            <a:custGeom>
              <a:avLst/>
              <a:gdLst/>
              <a:ahLst/>
              <a:cxnLst/>
              <a:rect r="r" b="b" t="t" l="l"/>
              <a:pathLst>
                <a:path h="2081026" w="3845713">
                  <a:moveTo>
                    <a:pt x="29923" y="0"/>
                  </a:moveTo>
                  <a:lnTo>
                    <a:pt x="3815791" y="0"/>
                  </a:lnTo>
                  <a:cubicBezTo>
                    <a:pt x="3832316" y="0"/>
                    <a:pt x="3845713" y="13397"/>
                    <a:pt x="3845713" y="29923"/>
                  </a:cubicBezTo>
                  <a:lnTo>
                    <a:pt x="3845713" y="2051104"/>
                  </a:lnTo>
                  <a:cubicBezTo>
                    <a:pt x="3845713" y="2059040"/>
                    <a:pt x="3842561" y="2066651"/>
                    <a:pt x="3836949" y="2072262"/>
                  </a:cubicBezTo>
                  <a:cubicBezTo>
                    <a:pt x="3831337" y="2077874"/>
                    <a:pt x="3823727" y="2081026"/>
                    <a:pt x="3815791" y="2081026"/>
                  </a:cubicBezTo>
                  <a:lnTo>
                    <a:pt x="29923" y="2081026"/>
                  </a:lnTo>
                  <a:cubicBezTo>
                    <a:pt x="21987" y="2081026"/>
                    <a:pt x="14376" y="2077874"/>
                    <a:pt x="8764" y="2072262"/>
                  </a:cubicBezTo>
                  <a:cubicBezTo>
                    <a:pt x="3153" y="2066651"/>
                    <a:pt x="0" y="2059040"/>
                    <a:pt x="0" y="2051104"/>
                  </a:cubicBezTo>
                  <a:lnTo>
                    <a:pt x="0" y="29923"/>
                  </a:lnTo>
                  <a:cubicBezTo>
                    <a:pt x="0" y="21987"/>
                    <a:pt x="3153" y="14376"/>
                    <a:pt x="8764" y="8764"/>
                  </a:cubicBezTo>
                  <a:cubicBezTo>
                    <a:pt x="14376" y="3153"/>
                    <a:pt x="21987" y="0"/>
                    <a:pt x="29923" y="0"/>
                  </a:cubicBezTo>
                  <a:close/>
                </a:path>
              </a:pathLst>
            </a:custGeom>
            <a:solidFill>
              <a:srgbClr val="071330"/>
            </a:solidFill>
          </p:spPr>
        </p:sp>
        <p:sp>
          <p:nvSpPr>
            <p:cNvPr name="TextBox 7" id="7"/>
            <p:cNvSpPr txBox="true"/>
            <p:nvPr/>
          </p:nvSpPr>
          <p:spPr>
            <a:xfrm>
              <a:off x="0" y="-38100"/>
              <a:ext cx="3845713" cy="211912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707620" y="1309770"/>
            <a:ext cx="190900" cy="1909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0" id="10"/>
          <p:cNvGrpSpPr/>
          <p:nvPr/>
        </p:nvGrpSpPr>
        <p:grpSpPr>
          <a:xfrm rot="0">
            <a:off x="9957094" y="1309770"/>
            <a:ext cx="190900" cy="1909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2" id="12"/>
          <p:cNvGrpSpPr/>
          <p:nvPr/>
        </p:nvGrpSpPr>
        <p:grpSpPr>
          <a:xfrm rot="0">
            <a:off x="10205546" y="1309770"/>
            <a:ext cx="190900" cy="19090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4" id="14"/>
          <p:cNvGrpSpPr/>
          <p:nvPr/>
        </p:nvGrpSpPr>
        <p:grpSpPr>
          <a:xfrm rot="0">
            <a:off x="519062" y="5614086"/>
            <a:ext cx="10426179" cy="4268603"/>
            <a:chOff x="0" y="0"/>
            <a:chExt cx="4864180" cy="1991454"/>
          </a:xfrm>
        </p:grpSpPr>
        <p:sp>
          <p:nvSpPr>
            <p:cNvPr name="Freeform 15" id="15"/>
            <p:cNvSpPr/>
            <p:nvPr/>
          </p:nvSpPr>
          <p:spPr>
            <a:xfrm flipH="false" flipV="false" rot="0">
              <a:off x="0" y="0"/>
              <a:ext cx="4864180" cy="1991454"/>
            </a:xfrm>
            <a:custGeom>
              <a:avLst/>
              <a:gdLst/>
              <a:ahLst/>
              <a:cxnLst/>
              <a:rect r="r" b="b" t="t" l="l"/>
              <a:pathLst>
                <a:path h="1991454" w="4864180">
                  <a:moveTo>
                    <a:pt x="12623" y="0"/>
                  </a:moveTo>
                  <a:lnTo>
                    <a:pt x="4851557" y="0"/>
                  </a:lnTo>
                  <a:cubicBezTo>
                    <a:pt x="4854905" y="0"/>
                    <a:pt x="4858115" y="1330"/>
                    <a:pt x="4860483" y="3697"/>
                  </a:cubicBezTo>
                  <a:cubicBezTo>
                    <a:pt x="4862850" y="6065"/>
                    <a:pt x="4864180" y="9275"/>
                    <a:pt x="4864180" y="12623"/>
                  </a:cubicBezTo>
                  <a:lnTo>
                    <a:pt x="4864180" y="1978831"/>
                  </a:lnTo>
                  <a:cubicBezTo>
                    <a:pt x="4864180" y="1985802"/>
                    <a:pt x="4858529" y="1991454"/>
                    <a:pt x="4851557" y="1991454"/>
                  </a:cubicBezTo>
                  <a:lnTo>
                    <a:pt x="12623" y="1991454"/>
                  </a:lnTo>
                  <a:cubicBezTo>
                    <a:pt x="9275" y="1991454"/>
                    <a:pt x="6065" y="1990124"/>
                    <a:pt x="3697" y="1987757"/>
                  </a:cubicBezTo>
                  <a:cubicBezTo>
                    <a:pt x="1330" y="1985389"/>
                    <a:pt x="0" y="1982179"/>
                    <a:pt x="0" y="1978831"/>
                  </a:cubicBezTo>
                  <a:lnTo>
                    <a:pt x="0" y="12623"/>
                  </a:lnTo>
                  <a:cubicBezTo>
                    <a:pt x="0" y="9275"/>
                    <a:pt x="1330" y="6065"/>
                    <a:pt x="3697" y="3697"/>
                  </a:cubicBezTo>
                  <a:cubicBezTo>
                    <a:pt x="6065" y="1330"/>
                    <a:pt x="9275" y="0"/>
                    <a:pt x="12623" y="0"/>
                  </a:cubicBezTo>
                  <a:close/>
                </a:path>
              </a:pathLst>
            </a:custGeom>
            <a:solidFill>
              <a:srgbClr val="FFFFFF"/>
            </a:solidFill>
          </p:spPr>
        </p:sp>
        <p:sp>
          <p:nvSpPr>
            <p:cNvPr name="TextBox 16" id="16"/>
            <p:cNvSpPr txBox="true"/>
            <p:nvPr/>
          </p:nvSpPr>
          <p:spPr>
            <a:xfrm>
              <a:off x="0" y="-38100"/>
              <a:ext cx="4864180" cy="2029554"/>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902974" y="5902952"/>
            <a:ext cx="196194" cy="196194"/>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9" id="19"/>
          <p:cNvGrpSpPr/>
          <p:nvPr/>
        </p:nvGrpSpPr>
        <p:grpSpPr>
          <a:xfrm rot="0">
            <a:off x="1159367" y="5902952"/>
            <a:ext cx="196194" cy="196194"/>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1" id="21"/>
          <p:cNvGrpSpPr/>
          <p:nvPr/>
        </p:nvGrpSpPr>
        <p:grpSpPr>
          <a:xfrm rot="0">
            <a:off x="1414710" y="5902952"/>
            <a:ext cx="196194" cy="196194"/>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23" id="23"/>
          <p:cNvSpPr/>
          <p:nvPr/>
        </p:nvSpPr>
        <p:spPr>
          <a:xfrm flipH="false" flipV="false" rot="0">
            <a:off x="1191971" y="6359752"/>
            <a:ext cx="9302245" cy="3035192"/>
          </a:xfrm>
          <a:custGeom>
            <a:avLst/>
            <a:gdLst/>
            <a:ahLst/>
            <a:cxnLst/>
            <a:rect r="r" b="b" t="t" l="l"/>
            <a:pathLst>
              <a:path h="3035192" w="9302245">
                <a:moveTo>
                  <a:pt x="0" y="0"/>
                </a:moveTo>
                <a:lnTo>
                  <a:pt x="9302245" y="0"/>
                </a:lnTo>
                <a:lnTo>
                  <a:pt x="9302245" y="3035191"/>
                </a:lnTo>
                <a:lnTo>
                  <a:pt x="0" y="3035191"/>
                </a:lnTo>
                <a:lnTo>
                  <a:pt x="0" y="0"/>
                </a:lnTo>
                <a:close/>
              </a:path>
            </a:pathLst>
          </a:custGeom>
          <a:blipFill>
            <a:blip r:embed="rId4"/>
            <a:stretch>
              <a:fillRect l="0" t="0" r="-1183" b="-15322"/>
            </a:stretch>
          </a:blipFill>
        </p:spPr>
      </p:sp>
      <p:sp>
        <p:nvSpPr>
          <p:cNvPr name="Freeform 24" id="24"/>
          <p:cNvSpPr/>
          <p:nvPr/>
        </p:nvSpPr>
        <p:spPr>
          <a:xfrm flipH="false" flipV="false" rot="0">
            <a:off x="10945241" y="5902952"/>
            <a:ext cx="7007775" cy="3060588"/>
          </a:xfrm>
          <a:custGeom>
            <a:avLst/>
            <a:gdLst/>
            <a:ahLst/>
            <a:cxnLst/>
            <a:rect r="r" b="b" t="t" l="l"/>
            <a:pathLst>
              <a:path h="3060588" w="7007775">
                <a:moveTo>
                  <a:pt x="0" y="0"/>
                </a:moveTo>
                <a:lnTo>
                  <a:pt x="7007775" y="0"/>
                </a:lnTo>
                <a:lnTo>
                  <a:pt x="7007775" y="3060588"/>
                </a:lnTo>
                <a:lnTo>
                  <a:pt x="0" y="3060588"/>
                </a:lnTo>
                <a:lnTo>
                  <a:pt x="0" y="0"/>
                </a:lnTo>
                <a:close/>
              </a:path>
            </a:pathLst>
          </a:custGeom>
          <a:blipFill>
            <a:blip r:embed="rId5"/>
            <a:stretch>
              <a:fillRect l="0" t="0" r="0" b="0"/>
            </a:stretch>
          </a:blipFill>
        </p:spPr>
      </p:sp>
      <p:sp>
        <p:nvSpPr>
          <p:cNvPr name="TextBox 25" id="25"/>
          <p:cNvSpPr txBox="true"/>
          <p:nvPr/>
        </p:nvSpPr>
        <p:spPr>
          <a:xfrm rot="0">
            <a:off x="1028700" y="1114425"/>
            <a:ext cx="7160502" cy="3199438"/>
          </a:xfrm>
          <a:prstGeom prst="rect">
            <a:avLst/>
          </a:prstGeom>
        </p:spPr>
        <p:txBody>
          <a:bodyPr anchor="t" rtlCol="false" tIns="0" lIns="0" bIns="0" rIns="0">
            <a:spAutoFit/>
          </a:bodyPr>
          <a:lstStyle/>
          <a:p>
            <a:pPr algn="l">
              <a:lnSpc>
                <a:spcPts val="6288"/>
              </a:lnSpc>
            </a:pPr>
            <a:r>
              <a:rPr lang="en-US" sz="6046" b="true">
                <a:solidFill>
                  <a:srgbClr val="071330"/>
                </a:solidFill>
                <a:latin typeface="IBM Plex Mono Bold"/>
                <a:ea typeface="IBM Plex Mono Bold"/>
                <a:cs typeface="IBM Plex Mono Bold"/>
                <a:sym typeface="IBM Plex Mono Bold"/>
              </a:rPr>
              <a:t>Hitung Statistik Dasar dengan Presisi Berbeda</a:t>
            </a:r>
          </a:p>
        </p:txBody>
      </p:sp>
      <p:sp>
        <p:nvSpPr>
          <p:cNvPr name="TextBox 26" id="26"/>
          <p:cNvSpPr txBox="true"/>
          <p:nvPr/>
        </p:nvSpPr>
        <p:spPr>
          <a:xfrm rot="0">
            <a:off x="9707620" y="2153078"/>
            <a:ext cx="6938505" cy="2526884"/>
          </a:xfrm>
          <a:prstGeom prst="rect">
            <a:avLst/>
          </a:prstGeom>
        </p:spPr>
        <p:txBody>
          <a:bodyPr anchor="t" rtlCol="false" tIns="0" lIns="0" bIns="0" rIns="0">
            <a:spAutoFit/>
          </a:bodyPr>
          <a:lstStyle/>
          <a:p>
            <a:pPr algn="l">
              <a:lnSpc>
                <a:spcPts val="3976"/>
              </a:lnSpc>
            </a:pPr>
            <a:r>
              <a:rPr lang="en-US" sz="3206">
                <a:solidFill>
                  <a:srgbClr val="FFFFFF"/>
                </a:solidFill>
                <a:latin typeface="IBM Plex Mono"/>
                <a:ea typeface="IBM Plex Mono"/>
                <a:cs typeface="IBM Plex Mono"/>
                <a:sym typeface="IBM Plex Mono"/>
              </a:rPr>
              <a:t>Menghitung statistik dasar dengan menggunakan python float32 dan float64 untuk menghitung Mean, Varians, dan Korelasi antar variabel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977642" y="659716"/>
            <a:ext cx="10281658" cy="4621227"/>
            <a:chOff x="0" y="0"/>
            <a:chExt cx="3958418" cy="1779163"/>
          </a:xfrm>
        </p:grpSpPr>
        <p:sp>
          <p:nvSpPr>
            <p:cNvPr name="Freeform 6" id="6"/>
            <p:cNvSpPr/>
            <p:nvPr/>
          </p:nvSpPr>
          <p:spPr>
            <a:xfrm flipH="false" flipV="false" rot="0">
              <a:off x="0" y="0"/>
              <a:ext cx="3958418" cy="1779163"/>
            </a:xfrm>
            <a:custGeom>
              <a:avLst/>
              <a:gdLst/>
              <a:ahLst/>
              <a:cxnLst/>
              <a:rect r="r" b="b" t="t" l="l"/>
              <a:pathLst>
                <a:path h="1779163" w="3958418">
                  <a:moveTo>
                    <a:pt x="12801" y="0"/>
                  </a:moveTo>
                  <a:lnTo>
                    <a:pt x="3945617" y="0"/>
                  </a:lnTo>
                  <a:cubicBezTo>
                    <a:pt x="3952687" y="0"/>
                    <a:pt x="3958418" y="5731"/>
                    <a:pt x="3958418" y="12801"/>
                  </a:cubicBezTo>
                  <a:lnTo>
                    <a:pt x="3958418" y="1766362"/>
                  </a:lnTo>
                  <a:cubicBezTo>
                    <a:pt x="3958418" y="1769757"/>
                    <a:pt x="3957069" y="1773013"/>
                    <a:pt x="3954668" y="1775414"/>
                  </a:cubicBezTo>
                  <a:cubicBezTo>
                    <a:pt x="3952268" y="1777815"/>
                    <a:pt x="3949012" y="1779163"/>
                    <a:pt x="3945617" y="1779163"/>
                  </a:cubicBezTo>
                  <a:lnTo>
                    <a:pt x="12801" y="1779163"/>
                  </a:lnTo>
                  <a:cubicBezTo>
                    <a:pt x="9406" y="1779163"/>
                    <a:pt x="6150" y="1777815"/>
                    <a:pt x="3749" y="1775414"/>
                  </a:cubicBezTo>
                  <a:cubicBezTo>
                    <a:pt x="1349" y="1773013"/>
                    <a:pt x="0" y="1769757"/>
                    <a:pt x="0" y="1766362"/>
                  </a:cubicBezTo>
                  <a:lnTo>
                    <a:pt x="0" y="12801"/>
                  </a:lnTo>
                  <a:cubicBezTo>
                    <a:pt x="0" y="9406"/>
                    <a:pt x="1349" y="6150"/>
                    <a:pt x="3749" y="3749"/>
                  </a:cubicBezTo>
                  <a:cubicBezTo>
                    <a:pt x="6150" y="1349"/>
                    <a:pt x="9406" y="0"/>
                    <a:pt x="12801" y="0"/>
                  </a:cubicBezTo>
                  <a:close/>
                </a:path>
              </a:pathLst>
            </a:custGeom>
            <a:solidFill>
              <a:srgbClr val="071330"/>
            </a:solidFill>
          </p:spPr>
        </p:sp>
        <p:sp>
          <p:nvSpPr>
            <p:cNvPr name="TextBox 7" id="7"/>
            <p:cNvSpPr txBox="true"/>
            <p:nvPr/>
          </p:nvSpPr>
          <p:spPr>
            <a:xfrm>
              <a:off x="0" y="-38100"/>
              <a:ext cx="395841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977642" y="5575362"/>
            <a:ext cx="9243048" cy="4005309"/>
            <a:chOff x="0" y="0"/>
            <a:chExt cx="4184884" cy="1813445"/>
          </a:xfrm>
        </p:grpSpPr>
        <p:sp>
          <p:nvSpPr>
            <p:cNvPr name="Freeform 9" id="9"/>
            <p:cNvSpPr/>
            <p:nvPr/>
          </p:nvSpPr>
          <p:spPr>
            <a:xfrm flipH="false" flipV="false" rot="0">
              <a:off x="0" y="0"/>
              <a:ext cx="4184884" cy="1813445"/>
            </a:xfrm>
            <a:custGeom>
              <a:avLst/>
              <a:gdLst/>
              <a:ahLst/>
              <a:cxnLst/>
              <a:rect r="r" b="b" t="t" l="l"/>
              <a:pathLst>
                <a:path h="1813445" w="4184884">
                  <a:moveTo>
                    <a:pt x="14239" y="0"/>
                  </a:moveTo>
                  <a:lnTo>
                    <a:pt x="4170645" y="0"/>
                  </a:lnTo>
                  <a:cubicBezTo>
                    <a:pt x="4178509" y="0"/>
                    <a:pt x="4184884" y="6375"/>
                    <a:pt x="4184884" y="14239"/>
                  </a:cubicBezTo>
                  <a:lnTo>
                    <a:pt x="4184884" y="1799206"/>
                  </a:lnTo>
                  <a:cubicBezTo>
                    <a:pt x="4184884" y="1807070"/>
                    <a:pt x="4178509" y="1813445"/>
                    <a:pt x="4170645" y="1813445"/>
                  </a:cubicBezTo>
                  <a:lnTo>
                    <a:pt x="14239" y="1813445"/>
                  </a:lnTo>
                  <a:cubicBezTo>
                    <a:pt x="6375" y="1813445"/>
                    <a:pt x="0" y="1807070"/>
                    <a:pt x="0" y="1799206"/>
                  </a:cubicBezTo>
                  <a:lnTo>
                    <a:pt x="0" y="14239"/>
                  </a:lnTo>
                  <a:cubicBezTo>
                    <a:pt x="0" y="6375"/>
                    <a:pt x="6375" y="0"/>
                    <a:pt x="14239" y="0"/>
                  </a:cubicBezTo>
                  <a:close/>
                </a:path>
              </a:pathLst>
            </a:custGeom>
            <a:solidFill>
              <a:srgbClr val="FFFFFF"/>
            </a:solidFill>
          </p:spPr>
        </p:sp>
        <p:sp>
          <p:nvSpPr>
            <p:cNvPr name="TextBox 10" id="10"/>
            <p:cNvSpPr txBox="true"/>
            <p:nvPr/>
          </p:nvSpPr>
          <p:spPr>
            <a:xfrm>
              <a:off x="0" y="-38100"/>
              <a:ext cx="4184884" cy="185154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7050177" y="1147784"/>
            <a:ext cx="9846886" cy="3193926"/>
          </a:xfrm>
          <a:custGeom>
            <a:avLst/>
            <a:gdLst/>
            <a:ahLst/>
            <a:cxnLst/>
            <a:rect r="r" b="b" t="t" l="l"/>
            <a:pathLst>
              <a:path h="3193926" w="9846886">
                <a:moveTo>
                  <a:pt x="0" y="0"/>
                </a:moveTo>
                <a:lnTo>
                  <a:pt x="9846886" y="0"/>
                </a:lnTo>
                <a:lnTo>
                  <a:pt x="9846886" y="3193926"/>
                </a:lnTo>
                <a:lnTo>
                  <a:pt x="0" y="3193926"/>
                </a:lnTo>
                <a:lnTo>
                  <a:pt x="0" y="0"/>
                </a:lnTo>
                <a:close/>
              </a:path>
            </a:pathLst>
          </a:custGeom>
          <a:blipFill>
            <a:blip r:embed="rId4"/>
            <a:stretch>
              <a:fillRect l="0" t="0" r="0" b="0"/>
            </a:stretch>
          </a:blipFill>
        </p:spPr>
      </p:sp>
      <p:sp>
        <p:nvSpPr>
          <p:cNvPr name="Freeform 12" id="12"/>
          <p:cNvSpPr/>
          <p:nvPr/>
        </p:nvSpPr>
        <p:spPr>
          <a:xfrm flipH="false" flipV="false" rot="0">
            <a:off x="7379705" y="5758813"/>
            <a:ext cx="8210519" cy="3660837"/>
          </a:xfrm>
          <a:custGeom>
            <a:avLst/>
            <a:gdLst/>
            <a:ahLst/>
            <a:cxnLst/>
            <a:rect r="r" b="b" t="t" l="l"/>
            <a:pathLst>
              <a:path h="3660837" w="8210519">
                <a:moveTo>
                  <a:pt x="0" y="0"/>
                </a:moveTo>
                <a:lnTo>
                  <a:pt x="8210520" y="0"/>
                </a:lnTo>
                <a:lnTo>
                  <a:pt x="8210520" y="3660837"/>
                </a:lnTo>
                <a:lnTo>
                  <a:pt x="0" y="3660837"/>
                </a:lnTo>
                <a:lnTo>
                  <a:pt x="0" y="0"/>
                </a:lnTo>
                <a:close/>
              </a:path>
            </a:pathLst>
          </a:custGeom>
          <a:blipFill>
            <a:blip r:embed="rId5"/>
            <a:stretch>
              <a:fillRect l="0" t="0" r="0" b="0"/>
            </a:stretch>
          </a:blipFill>
        </p:spPr>
      </p:sp>
      <p:sp>
        <p:nvSpPr>
          <p:cNvPr name="TextBox 13" id="13"/>
          <p:cNvSpPr txBox="true"/>
          <p:nvPr/>
        </p:nvSpPr>
        <p:spPr>
          <a:xfrm rot="0">
            <a:off x="1745413" y="4825897"/>
            <a:ext cx="7160502" cy="1024391"/>
          </a:xfrm>
          <a:prstGeom prst="rect">
            <a:avLst/>
          </a:prstGeom>
        </p:spPr>
        <p:txBody>
          <a:bodyPr anchor="t" rtlCol="false" tIns="0" lIns="0" bIns="0" rIns="0">
            <a:spAutoFit/>
          </a:bodyPr>
          <a:lstStyle/>
          <a:p>
            <a:pPr algn="l">
              <a:lnSpc>
                <a:spcPts val="7848"/>
              </a:lnSpc>
            </a:pPr>
            <a:r>
              <a:rPr lang="en-US" sz="7546" b="true">
                <a:solidFill>
                  <a:srgbClr val="FFFFFF"/>
                </a:solidFill>
                <a:latin typeface="IBM Plex Mono Bold"/>
                <a:ea typeface="IBM Plex Mono Bold"/>
                <a:cs typeface="IBM Plex Mono Bold"/>
                <a:sym typeface="IBM Plex Mono Bold"/>
              </a:rPr>
              <a:t>Float64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687034" y="1028700"/>
            <a:ext cx="7861471" cy="2963358"/>
          </a:xfrm>
          <a:custGeom>
            <a:avLst/>
            <a:gdLst/>
            <a:ahLst/>
            <a:cxnLst/>
            <a:rect r="r" b="b" t="t" l="l"/>
            <a:pathLst>
              <a:path h="2963358" w="7861471">
                <a:moveTo>
                  <a:pt x="0" y="0"/>
                </a:moveTo>
                <a:lnTo>
                  <a:pt x="7861471" y="0"/>
                </a:lnTo>
                <a:lnTo>
                  <a:pt x="7861471" y="2963358"/>
                </a:lnTo>
                <a:lnTo>
                  <a:pt x="0" y="2963358"/>
                </a:lnTo>
                <a:lnTo>
                  <a:pt x="0" y="0"/>
                </a:lnTo>
                <a:close/>
              </a:path>
            </a:pathLst>
          </a:custGeom>
          <a:blipFill>
            <a:blip r:embed="rId4"/>
            <a:stretch>
              <a:fillRect l="0" t="0" r="0" b="0"/>
            </a:stretch>
          </a:blipFill>
        </p:spPr>
      </p:sp>
      <p:sp>
        <p:nvSpPr>
          <p:cNvPr name="Freeform 6" id="6"/>
          <p:cNvSpPr/>
          <p:nvPr/>
        </p:nvSpPr>
        <p:spPr>
          <a:xfrm flipH="false" flipV="false" rot="0">
            <a:off x="1028700" y="4301255"/>
            <a:ext cx="7861471" cy="2968833"/>
          </a:xfrm>
          <a:custGeom>
            <a:avLst/>
            <a:gdLst/>
            <a:ahLst/>
            <a:cxnLst/>
            <a:rect r="r" b="b" t="t" l="l"/>
            <a:pathLst>
              <a:path h="2968833" w="7861471">
                <a:moveTo>
                  <a:pt x="0" y="0"/>
                </a:moveTo>
                <a:lnTo>
                  <a:pt x="7861471" y="0"/>
                </a:lnTo>
                <a:lnTo>
                  <a:pt x="7861471" y="2968833"/>
                </a:lnTo>
                <a:lnTo>
                  <a:pt x="0" y="2968833"/>
                </a:lnTo>
                <a:lnTo>
                  <a:pt x="0" y="0"/>
                </a:lnTo>
                <a:close/>
              </a:path>
            </a:pathLst>
          </a:custGeom>
          <a:blipFill>
            <a:blip r:embed="rId5"/>
            <a:stretch>
              <a:fillRect l="0" t="0" r="0" b="0"/>
            </a:stretch>
          </a:blipFill>
        </p:spPr>
      </p:sp>
      <p:sp>
        <p:nvSpPr>
          <p:cNvPr name="Freeform 7" id="7"/>
          <p:cNvSpPr/>
          <p:nvPr/>
        </p:nvSpPr>
        <p:spPr>
          <a:xfrm flipH="false" flipV="false" rot="0">
            <a:off x="7185633" y="6522778"/>
            <a:ext cx="10073667" cy="2735522"/>
          </a:xfrm>
          <a:custGeom>
            <a:avLst/>
            <a:gdLst/>
            <a:ahLst/>
            <a:cxnLst/>
            <a:rect r="r" b="b" t="t" l="l"/>
            <a:pathLst>
              <a:path h="2735522" w="10073667">
                <a:moveTo>
                  <a:pt x="0" y="0"/>
                </a:moveTo>
                <a:lnTo>
                  <a:pt x="10073667" y="0"/>
                </a:lnTo>
                <a:lnTo>
                  <a:pt x="10073667" y="2735522"/>
                </a:lnTo>
                <a:lnTo>
                  <a:pt x="0" y="2735522"/>
                </a:lnTo>
                <a:lnTo>
                  <a:pt x="0" y="0"/>
                </a:lnTo>
                <a:close/>
              </a:path>
            </a:pathLst>
          </a:custGeom>
          <a:blipFill>
            <a:blip r:embed="rId6"/>
            <a:stretch>
              <a:fillRect l="0" t="0" r="0" b="0"/>
            </a:stretch>
          </a:blipFill>
        </p:spPr>
      </p:sp>
      <p:sp>
        <p:nvSpPr>
          <p:cNvPr name="TextBox 8" id="8"/>
          <p:cNvSpPr txBox="true"/>
          <p:nvPr/>
        </p:nvSpPr>
        <p:spPr>
          <a:xfrm rot="0">
            <a:off x="1028700" y="996970"/>
            <a:ext cx="7160502" cy="2995088"/>
          </a:xfrm>
          <a:prstGeom prst="rect">
            <a:avLst/>
          </a:prstGeom>
        </p:spPr>
        <p:txBody>
          <a:bodyPr anchor="t" rtlCol="false" tIns="0" lIns="0" bIns="0" rIns="0">
            <a:spAutoFit/>
          </a:bodyPr>
          <a:lstStyle/>
          <a:p>
            <a:pPr algn="l">
              <a:lnSpc>
                <a:spcPts val="7848"/>
              </a:lnSpc>
            </a:pPr>
            <a:r>
              <a:rPr lang="en-US" sz="7546" b="true">
                <a:solidFill>
                  <a:srgbClr val="FFFFFF"/>
                </a:solidFill>
                <a:latin typeface="IBM Plex Mono Bold"/>
                <a:ea typeface="IBM Plex Mono Bold"/>
                <a:cs typeface="IBM Plex Mono Bold"/>
                <a:sym typeface="IBM Plex Mono Bold"/>
              </a:rPr>
              <a:t>Perbedaan hasil kedua presisi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832519" y="6644913"/>
            <a:ext cx="12106342" cy="3171980"/>
            <a:chOff x="0" y="0"/>
            <a:chExt cx="5804684" cy="1520884"/>
          </a:xfrm>
        </p:grpSpPr>
        <p:sp>
          <p:nvSpPr>
            <p:cNvPr name="Freeform 6" id="6"/>
            <p:cNvSpPr/>
            <p:nvPr/>
          </p:nvSpPr>
          <p:spPr>
            <a:xfrm flipH="false" flipV="false" rot="0">
              <a:off x="0" y="0"/>
              <a:ext cx="5804684" cy="1520884"/>
            </a:xfrm>
            <a:custGeom>
              <a:avLst/>
              <a:gdLst/>
              <a:ahLst/>
              <a:cxnLst/>
              <a:rect r="r" b="b" t="t" l="l"/>
              <a:pathLst>
                <a:path h="1520884" w="5804684">
                  <a:moveTo>
                    <a:pt x="19824" y="0"/>
                  </a:moveTo>
                  <a:lnTo>
                    <a:pt x="5784860" y="0"/>
                  </a:lnTo>
                  <a:cubicBezTo>
                    <a:pt x="5790118" y="0"/>
                    <a:pt x="5795160" y="2089"/>
                    <a:pt x="5798878" y="5806"/>
                  </a:cubicBezTo>
                  <a:cubicBezTo>
                    <a:pt x="5802596" y="9524"/>
                    <a:pt x="5804684" y="14567"/>
                    <a:pt x="5804684" y="19824"/>
                  </a:cubicBezTo>
                  <a:lnTo>
                    <a:pt x="5804684" y="1501060"/>
                  </a:lnTo>
                  <a:cubicBezTo>
                    <a:pt x="5804684" y="1512009"/>
                    <a:pt x="5795809" y="1520884"/>
                    <a:pt x="5784860" y="1520884"/>
                  </a:cubicBezTo>
                  <a:lnTo>
                    <a:pt x="19824" y="1520884"/>
                  </a:lnTo>
                  <a:cubicBezTo>
                    <a:pt x="8876" y="1520884"/>
                    <a:pt x="0" y="1512009"/>
                    <a:pt x="0" y="1501060"/>
                  </a:cubicBezTo>
                  <a:lnTo>
                    <a:pt x="0" y="19824"/>
                  </a:lnTo>
                  <a:cubicBezTo>
                    <a:pt x="0" y="8876"/>
                    <a:pt x="8876" y="0"/>
                    <a:pt x="19824" y="0"/>
                  </a:cubicBezTo>
                  <a:close/>
                </a:path>
              </a:pathLst>
            </a:custGeom>
            <a:solidFill>
              <a:srgbClr val="071330"/>
            </a:solidFill>
          </p:spPr>
        </p:sp>
        <p:sp>
          <p:nvSpPr>
            <p:cNvPr name="TextBox 7" id="7"/>
            <p:cNvSpPr txBox="true"/>
            <p:nvPr/>
          </p:nvSpPr>
          <p:spPr>
            <a:xfrm>
              <a:off x="0" y="-38100"/>
              <a:ext cx="5804684" cy="155898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882670"/>
            <a:ext cx="8817968" cy="5361043"/>
            <a:chOff x="0" y="0"/>
            <a:chExt cx="4680585" cy="2845647"/>
          </a:xfrm>
        </p:grpSpPr>
        <p:sp>
          <p:nvSpPr>
            <p:cNvPr name="Freeform 9" id="9"/>
            <p:cNvSpPr/>
            <p:nvPr/>
          </p:nvSpPr>
          <p:spPr>
            <a:xfrm flipH="false" flipV="false" rot="0">
              <a:off x="0" y="0"/>
              <a:ext cx="4680585" cy="2845646"/>
            </a:xfrm>
            <a:custGeom>
              <a:avLst/>
              <a:gdLst/>
              <a:ahLst/>
              <a:cxnLst/>
              <a:rect r="r" b="b" t="t" l="l"/>
              <a:pathLst>
                <a:path h="2845646" w="4680585">
                  <a:moveTo>
                    <a:pt x="14926" y="0"/>
                  </a:moveTo>
                  <a:lnTo>
                    <a:pt x="4665660" y="0"/>
                  </a:lnTo>
                  <a:cubicBezTo>
                    <a:pt x="4673903" y="0"/>
                    <a:pt x="4680585" y="6682"/>
                    <a:pt x="4680585" y="14926"/>
                  </a:cubicBezTo>
                  <a:lnTo>
                    <a:pt x="4680585" y="2830721"/>
                  </a:lnTo>
                  <a:cubicBezTo>
                    <a:pt x="4680585" y="2838964"/>
                    <a:pt x="4673903" y="2845646"/>
                    <a:pt x="4665660" y="2845646"/>
                  </a:cubicBezTo>
                  <a:lnTo>
                    <a:pt x="14926" y="2845646"/>
                  </a:lnTo>
                  <a:cubicBezTo>
                    <a:pt x="6682" y="2845646"/>
                    <a:pt x="0" y="2838964"/>
                    <a:pt x="0" y="2830721"/>
                  </a:cubicBezTo>
                  <a:lnTo>
                    <a:pt x="0" y="14926"/>
                  </a:lnTo>
                  <a:cubicBezTo>
                    <a:pt x="0" y="6682"/>
                    <a:pt x="6682" y="0"/>
                    <a:pt x="14926" y="0"/>
                  </a:cubicBezTo>
                  <a:close/>
                </a:path>
              </a:pathLst>
            </a:custGeom>
            <a:solidFill>
              <a:srgbClr val="071330"/>
            </a:solidFill>
          </p:spPr>
        </p:sp>
        <p:sp>
          <p:nvSpPr>
            <p:cNvPr name="TextBox 10" id="10"/>
            <p:cNvSpPr txBox="true"/>
            <p:nvPr/>
          </p:nvSpPr>
          <p:spPr>
            <a:xfrm>
              <a:off x="0" y="-38100"/>
              <a:ext cx="4680585" cy="288374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938074" y="1080462"/>
            <a:ext cx="6421873" cy="5008330"/>
          </a:xfrm>
          <a:custGeom>
            <a:avLst/>
            <a:gdLst/>
            <a:ahLst/>
            <a:cxnLst/>
            <a:rect r="r" b="b" t="t" l="l"/>
            <a:pathLst>
              <a:path h="5008330" w="6421873">
                <a:moveTo>
                  <a:pt x="0" y="0"/>
                </a:moveTo>
                <a:lnTo>
                  <a:pt x="6421873" y="0"/>
                </a:lnTo>
                <a:lnTo>
                  <a:pt x="6421873" y="5008330"/>
                </a:lnTo>
                <a:lnTo>
                  <a:pt x="0" y="5008330"/>
                </a:lnTo>
                <a:lnTo>
                  <a:pt x="0" y="0"/>
                </a:lnTo>
                <a:close/>
              </a:path>
            </a:pathLst>
          </a:custGeom>
          <a:blipFill>
            <a:blip r:embed="rId4"/>
            <a:stretch>
              <a:fillRect l="0" t="0" r="0" b="0"/>
            </a:stretch>
          </a:blipFill>
        </p:spPr>
      </p:sp>
      <p:sp>
        <p:nvSpPr>
          <p:cNvPr name="Freeform 12" id="12"/>
          <p:cNvSpPr/>
          <p:nvPr/>
        </p:nvSpPr>
        <p:spPr>
          <a:xfrm flipH="false" flipV="false" rot="0">
            <a:off x="1051982" y="7203506"/>
            <a:ext cx="11713980" cy="2054794"/>
          </a:xfrm>
          <a:custGeom>
            <a:avLst/>
            <a:gdLst/>
            <a:ahLst/>
            <a:cxnLst/>
            <a:rect r="r" b="b" t="t" l="l"/>
            <a:pathLst>
              <a:path h="2054794" w="11713980">
                <a:moveTo>
                  <a:pt x="0" y="0"/>
                </a:moveTo>
                <a:lnTo>
                  <a:pt x="11713979" y="0"/>
                </a:lnTo>
                <a:lnTo>
                  <a:pt x="11713979" y="2054794"/>
                </a:lnTo>
                <a:lnTo>
                  <a:pt x="0" y="2054794"/>
                </a:lnTo>
                <a:lnTo>
                  <a:pt x="0" y="0"/>
                </a:lnTo>
                <a:close/>
              </a:path>
            </a:pathLst>
          </a:custGeom>
          <a:blipFill>
            <a:blip r:embed="rId5"/>
            <a:stretch>
              <a:fillRect l="-1838" t="0" r="-1623" b="0"/>
            </a:stretch>
          </a:blipFill>
        </p:spPr>
      </p:sp>
      <p:sp>
        <p:nvSpPr>
          <p:cNvPr name="TextBox 13" id="13"/>
          <p:cNvSpPr txBox="true"/>
          <p:nvPr/>
        </p:nvSpPr>
        <p:spPr>
          <a:xfrm rot="0">
            <a:off x="10098798" y="996970"/>
            <a:ext cx="7160502" cy="3010842"/>
          </a:xfrm>
          <a:prstGeom prst="rect">
            <a:avLst/>
          </a:prstGeom>
        </p:spPr>
        <p:txBody>
          <a:bodyPr anchor="t" rtlCol="false" tIns="0" lIns="0" bIns="0" rIns="0">
            <a:spAutoFit/>
          </a:bodyPr>
          <a:lstStyle/>
          <a:p>
            <a:pPr algn="r">
              <a:lnSpc>
                <a:spcPts val="7848"/>
              </a:lnSpc>
            </a:pPr>
            <a:r>
              <a:rPr lang="en-US" b="true" sz="7546">
                <a:solidFill>
                  <a:srgbClr val="071330"/>
                </a:solidFill>
                <a:latin typeface="IBM Plex Mono Bold"/>
                <a:ea typeface="IBM Plex Mono Bold"/>
                <a:cs typeface="IBM Plex Mono Bold"/>
                <a:sym typeface="IBM Plex Mono Bold"/>
              </a:rPr>
              <a:t>Teknik Stabilisasi Numerik</a:t>
            </a:r>
          </a:p>
        </p:txBody>
      </p:sp>
      <p:sp>
        <p:nvSpPr>
          <p:cNvPr name="TextBox 14" id="14"/>
          <p:cNvSpPr txBox="true"/>
          <p:nvPr/>
        </p:nvSpPr>
        <p:spPr>
          <a:xfrm rot="0">
            <a:off x="10324151" y="4005339"/>
            <a:ext cx="7963849" cy="2584897"/>
          </a:xfrm>
          <a:prstGeom prst="rect">
            <a:avLst/>
          </a:prstGeom>
        </p:spPr>
        <p:txBody>
          <a:bodyPr anchor="t" rtlCol="false" tIns="0" lIns="0" bIns="0" rIns="0">
            <a:spAutoFit/>
          </a:bodyPr>
          <a:lstStyle/>
          <a:p>
            <a:pPr algn="ctr">
              <a:lnSpc>
                <a:spcPts val="4148"/>
              </a:lnSpc>
              <a:spcBef>
                <a:spcPct val="0"/>
              </a:spcBef>
            </a:pPr>
            <a:r>
              <a:rPr lang="en-US" sz="2963">
                <a:solidFill>
                  <a:srgbClr val="071330"/>
                </a:solidFill>
                <a:latin typeface="Canva Sans"/>
                <a:ea typeface="Canva Sans"/>
                <a:cs typeface="Canva Sans"/>
                <a:sym typeface="Canva Sans"/>
              </a:rPr>
              <a:t>antara penjumlahan biasa dan kahan summation terdapat perbedaan sangat kecil, menunjukkan bahwa efek error pembulatan memang ada, tetapi ini tidak terlalu signifikan.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832519" y="6644913"/>
            <a:ext cx="12106342" cy="3171980"/>
            <a:chOff x="0" y="0"/>
            <a:chExt cx="5804684" cy="1520884"/>
          </a:xfrm>
        </p:grpSpPr>
        <p:sp>
          <p:nvSpPr>
            <p:cNvPr name="Freeform 6" id="6"/>
            <p:cNvSpPr/>
            <p:nvPr/>
          </p:nvSpPr>
          <p:spPr>
            <a:xfrm flipH="false" flipV="false" rot="0">
              <a:off x="0" y="0"/>
              <a:ext cx="5804684" cy="1520884"/>
            </a:xfrm>
            <a:custGeom>
              <a:avLst/>
              <a:gdLst/>
              <a:ahLst/>
              <a:cxnLst/>
              <a:rect r="r" b="b" t="t" l="l"/>
              <a:pathLst>
                <a:path h="1520884" w="5804684">
                  <a:moveTo>
                    <a:pt x="19824" y="0"/>
                  </a:moveTo>
                  <a:lnTo>
                    <a:pt x="5784860" y="0"/>
                  </a:lnTo>
                  <a:cubicBezTo>
                    <a:pt x="5790118" y="0"/>
                    <a:pt x="5795160" y="2089"/>
                    <a:pt x="5798878" y="5806"/>
                  </a:cubicBezTo>
                  <a:cubicBezTo>
                    <a:pt x="5802596" y="9524"/>
                    <a:pt x="5804684" y="14567"/>
                    <a:pt x="5804684" y="19824"/>
                  </a:cubicBezTo>
                  <a:lnTo>
                    <a:pt x="5804684" y="1501060"/>
                  </a:lnTo>
                  <a:cubicBezTo>
                    <a:pt x="5804684" y="1512009"/>
                    <a:pt x="5795809" y="1520884"/>
                    <a:pt x="5784860" y="1520884"/>
                  </a:cubicBezTo>
                  <a:lnTo>
                    <a:pt x="19824" y="1520884"/>
                  </a:lnTo>
                  <a:cubicBezTo>
                    <a:pt x="8876" y="1520884"/>
                    <a:pt x="0" y="1512009"/>
                    <a:pt x="0" y="1501060"/>
                  </a:cubicBezTo>
                  <a:lnTo>
                    <a:pt x="0" y="19824"/>
                  </a:lnTo>
                  <a:cubicBezTo>
                    <a:pt x="0" y="8876"/>
                    <a:pt x="8876" y="0"/>
                    <a:pt x="19824" y="0"/>
                  </a:cubicBezTo>
                  <a:close/>
                </a:path>
              </a:pathLst>
            </a:custGeom>
            <a:solidFill>
              <a:srgbClr val="071330"/>
            </a:solidFill>
          </p:spPr>
        </p:sp>
        <p:sp>
          <p:nvSpPr>
            <p:cNvPr name="TextBox 7" id="7"/>
            <p:cNvSpPr txBox="true"/>
            <p:nvPr/>
          </p:nvSpPr>
          <p:spPr>
            <a:xfrm>
              <a:off x="0" y="-38100"/>
              <a:ext cx="5804684" cy="155898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882670"/>
            <a:ext cx="8817968" cy="5361043"/>
            <a:chOff x="0" y="0"/>
            <a:chExt cx="4680585" cy="2845647"/>
          </a:xfrm>
        </p:grpSpPr>
        <p:sp>
          <p:nvSpPr>
            <p:cNvPr name="Freeform 9" id="9"/>
            <p:cNvSpPr/>
            <p:nvPr/>
          </p:nvSpPr>
          <p:spPr>
            <a:xfrm flipH="false" flipV="false" rot="0">
              <a:off x="0" y="0"/>
              <a:ext cx="4680585" cy="2845646"/>
            </a:xfrm>
            <a:custGeom>
              <a:avLst/>
              <a:gdLst/>
              <a:ahLst/>
              <a:cxnLst/>
              <a:rect r="r" b="b" t="t" l="l"/>
              <a:pathLst>
                <a:path h="2845646" w="4680585">
                  <a:moveTo>
                    <a:pt x="14926" y="0"/>
                  </a:moveTo>
                  <a:lnTo>
                    <a:pt x="4665660" y="0"/>
                  </a:lnTo>
                  <a:cubicBezTo>
                    <a:pt x="4673903" y="0"/>
                    <a:pt x="4680585" y="6682"/>
                    <a:pt x="4680585" y="14926"/>
                  </a:cubicBezTo>
                  <a:lnTo>
                    <a:pt x="4680585" y="2830721"/>
                  </a:lnTo>
                  <a:cubicBezTo>
                    <a:pt x="4680585" y="2838964"/>
                    <a:pt x="4673903" y="2845646"/>
                    <a:pt x="4665660" y="2845646"/>
                  </a:cubicBezTo>
                  <a:lnTo>
                    <a:pt x="14926" y="2845646"/>
                  </a:lnTo>
                  <a:cubicBezTo>
                    <a:pt x="6682" y="2845646"/>
                    <a:pt x="0" y="2838964"/>
                    <a:pt x="0" y="2830721"/>
                  </a:cubicBezTo>
                  <a:lnTo>
                    <a:pt x="0" y="14926"/>
                  </a:lnTo>
                  <a:cubicBezTo>
                    <a:pt x="0" y="6682"/>
                    <a:pt x="6682" y="0"/>
                    <a:pt x="14926" y="0"/>
                  </a:cubicBezTo>
                  <a:close/>
                </a:path>
              </a:pathLst>
            </a:custGeom>
            <a:solidFill>
              <a:srgbClr val="071330"/>
            </a:solidFill>
          </p:spPr>
        </p:sp>
        <p:sp>
          <p:nvSpPr>
            <p:cNvPr name="TextBox 10" id="10"/>
            <p:cNvSpPr txBox="true"/>
            <p:nvPr/>
          </p:nvSpPr>
          <p:spPr>
            <a:xfrm>
              <a:off x="0" y="-38100"/>
              <a:ext cx="4680585" cy="288374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853830" y="882670"/>
            <a:ext cx="7290170" cy="5335443"/>
          </a:xfrm>
          <a:custGeom>
            <a:avLst/>
            <a:gdLst/>
            <a:ahLst/>
            <a:cxnLst/>
            <a:rect r="r" b="b" t="t" l="l"/>
            <a:pathLst>
              <a:path h="5335443" w="7290170">
                <a:moveTo>
                  <a:pt x="0" y="0"/>
                </a:moveTo>
                <a:lnTo>
                  <a:pt x="7290170" y="0"/>
                </a:lnTo>
                <a:lnTo>
                  <a:pt x="7290170" y="5335443"/>
                </a:lnTo>
                <a:lnTo>
                  <a:pt x="0" y="5335443"/>
                </a:lnTo>
                <a:lnTo>
                  <a:pt x="0" y="0"/>
                </a:lnTo>
                <a:close/>
              </a:path>
            </a:pathLst>
          </a:custGeom>
          <a:blipFill>
            <a:blip r:embed="rId4"/>
            <a:stretch>
              <a:fillRect l="0" t="0" r="0" b="0"/>
            </a:stretch>
          </a:blipFill>
        </p:spPr>
      </p:sp>
      <p:sp>
        <p:nvSpPr>
          <p:cNvPr name="TextBox 12" id="12"/>
          <p:cNvSpPr txBox="true"/>
          <p:nvPr/>
        </p:nvSpPr>
        <p:spPr>
          <a:xfrm rot="0">
            <a:off x="10098798" y="996970"/>
            <a:ext cx="7160502" cy="3010842"/>
          </a:xfrm>
          <a:prstGeom prst="rect">
            <a:avLst/>
          </a:prstGeom>
        </p:spPr>
        <p:txBody>
          <a:bodyPr anchor="t" rtlCol="false" tIns="0" lIns="0" bIns="0" rIns="0">
            <a:spAutoFit/>
          </a:bodyPr>
          <a:lstStyle/>
          <a:p>
            <a:pPr algn="r">
              <a:lnSpc>
                <a:spcPts val="7848"/>
              </a:lnSpc>
            </a:pPr>
            <a:r>
              <a:rPr lang="en-US" b="true" sz="7546">
                <a:solidFill>
                  <a:srgbClr val="071330"/>
                </a:solidFill>
                <a:latin typeface="IBM Plex Mono Bold"/>
                <a:ea typeface="IBM Plex Mono Bold"/>
                <a:cs typeface="IBM Plex Mono Bold"/>
                <a:sym typeface="IBM Plex Mono Bold"/>
              </a:rPr>
              <a:t>Normalisasi data dengan Z-Score</a:t>
            </a:r>
          </a:p>
        </p:txBody>
      </p:sp>
      <p:sp>
        <p:nvSpPr>
          <p:cNvPr name="TextBox 13" id="13"/>
          <p:cNvSpPr txBox="true"/>
          <p:nvPr/>
        </p:nvSpPr>
        <p:spPr>
          <a:xfrm rot="0">
            <a:off x="1326651" y="6925127"/>
            <a:ext cx="11118077" cy="2554402"/>
          </a:xfrm>
          <a:prstGeom prst="rect">
            <a:avLst/>
          </a:prstGeom>
        </p:spPr>
        <p:txBody>
          <a:bodyPr anchor="t" rtlCol="false" tIns="0" lIns="0" bIns="0" rIns="0">
            <a:spAutoFit/>
          </a:bodyPr>
          <a:lstStyle/>
          <a:p>
            <a:pPr algn="l">
              <a:lnSpc>
                <a:spcPts val="4106"/>
              </a:lnSpc>
              <a:spcBef>
                <a:spcPct val="0"/>
              </a:spcBef>
            </a:pPr>
            <a:r>
              <a:rPr lang="en-US" sz="2932">
                <a:solidFill>
                  <a:srgbClr val="FFCF60"/>
                </a:solidFill>
                <a:latin typeface="Canva Sans"/>
                <a:ea typeface="Canva Sans"/>
                <a:cs typeface="Canva Sans"/>
                <a:sym typeface="Canva Sans"/>
              </a:rPr>
              <a:t>normalisasi Z-Score ini mengubah skala datanya biar lebih seragam sehingga menghasilkan data yang punya rata2 mendekati nol dan varians 1. pada data ini, perubahan yang terjadi tidak signifikan dan masih mempertahankan pola hubungan antara variabel.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DAGemlYECyc</dc:identifier>
  <dcterms:modified xsi:type="dcterms:W3CDTF">2011-08-01T06:04:30Z</dcterms:modified>
  <cp:revision>1</cp:revision>
  <dc:title>TUGAS 1 METNUM</dc:title>
</cp:coreProperties>
</file>