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Bobby Jones" charset="1" panose="00000000000000000000"/>
      <p:regular r:id="rId31"/>
    </p:embeddedFont>
    <p:embeddedFont>
      <p:font typeface="Montserrat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3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3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0.pn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2661" y="1028700"/>
            <a:ext cx="11602679" cy="7601164"/>
            <a:chOff x="0" y="0"/>
            <a:chExt cx="3055850" cy="2001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55850" cy="2001953"/>
            </a:xfrm>
            <a:custGeom>
              <a:avLst/>
              <a:gdLst/>
              <a:ahLst/>
              <a:cxnLst/>
              <a:rect r="r" b="b" t="t" l="l"/>
              <a:pathLst>
                <a:path h="2001953" w="3055850">
                  <a:moveTo>
                    <a:pt x="0" y="0"/>
                  </a:moveTo>
                  <a:lnTo>
                    <a:pt x="3055850" y="0"/>
                  </a:lnTo>
                  <a:lnTo>
                    <a:pt x="3055850" y="2001953"/>
                  </a:lnTo>
                  <a:lnTo>
                    <a:pt x="0" y="2001953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55850" cy="204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07057" y="2770445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1491" y="4131185"/>
            <a:ext cx="4742339" cy="6598037"/>
          </a:xfrm>
          <a:custGeom>
            <a:avLst/>
            <a:gdLst/>
            <a:ahLst/>
            <a:cxnLst/>
            <a:rect r="r" b="b" t="t" l="l"/>
            <a:pathLst>
              <a:path h="6598037" w="4742339">
                <a:moveTo>
                  <a:pt x="0" y="0"/>
                </a:moveTo>
                <a:lnTo>
                  <a:pt x="4742339" y="0"/>
                </a:lnTo>
                <a:lnTo>
                  <a:pt x="4742339" y="6598038"/>
                </a:lnTo>
                <a:lnTo>
                  <a:pt x="0" y="6598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83539" y="2770445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78407" y="2088253"/>
            <a:ext cx="3278982" cy="6541611"/>
          </a:xfrm>
          <a:custGeom>
            <a:avLst/>
            <a:gdLst/>
            <a:ahLst/>
            <a:cxnLst/>
            <a:rect r="r" b="b" t="t" l="l"/>
            <a:pathLst>
              <a:path h="6541611" w="3278982">
                <a:moveTo>
                  <a:pt x="0" y="0"/>
                </a:moveTo>
                <a:lnTo>
                  <a:pt x="3278982" y="0"/>
                </a:lnTo>
                <a:lnTo>
                  <a:pt x="3278982" y="6541611"/>
                </a:lnTo>
                <a:lnTo>
                  <a:pt x="0" y="65416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58352" y="5836947"/>
            <a:ext cx="3503846" cy="6247571"/>
          </a:xfrm>
          <a:custGeom>
            <a:avLst/>
            <a:gdLst/>
            <a:ahLst/>
            <a:cxnLst/>
            <a:rect r="r" b="b" t="t" l="l"/>
            <a:pathLst>
              <a:path h="6247571" w="3503846">
                <a:moveTo>
                  <a:pt x="0" y="0"/>
                </a:moveTo>
                <a:lnTo>
                  <a:pt x="3503846" y="0"/>
                </a:lnTo>
                <a:lnTo>
                  <a:pt x="3503846" y="6247570"/>
                </a:lnTo>
                <a:lnTo>
                  <a:pt x="0" y="62475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322408" y="6545758"/>
            <a:ext cx="5296461" cy="884446"/>
            <a:chOff x="0" y="0"/>
            <a:chExt cx="1394953" cy="232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4953" cy="232940"/>
            </a:xfrm>
            <a:custGeom>
              <a:avLst/>
              <a:gdLst/>
              <a:ahLst/>
              <a:cxnLst/>
              <a:rect r="r" b="b" t="t" l="l"/>
              <a:pathLst>
                <a:path h="232940" w="1394953">
                  <a:moveTo>
                    <a:pt x="74547" y="0"/>
                  </a:moveTo>
                  <a:lnTo>
                    <a:pt x="1320405" y="0"/>
                  </a:lnTo>
                  <a:cubicBezTo>
                    <a:pt x="1361577" y="0"/>
                    <a:pt x="1394953" y="33376"/>
                    <a:pt x="1394953" y="74547"/>
                  </a:cubicBezTo>
                  <a:lnTo>
                    <a:pt x="1394953" y="158393"/>
                  </a:lnTo>
                  <a:cubicBezTo>
                    <a:pt x="1394953" y="199564"/>
                    <a:pt x="1361577" y="232940"/>
                    <a:pt x="1320405" y="232940"/>
                  </a:cubicBezTo>
                  <a:lnTo>
                    <a:pt x="74547" y="232940"/>
                  </a:lnTo>
                  <a:cubicBezTo>
                    <a:pt x="33376" y="232940"/>
                    <a:pt x="0" y="199564"/>
                    <a:pt x="0" y="158393"/>
                  </a:cubicBezTo>
                  <a:lnTo>
                    <a:pt x="0" y="74547"/>
                  </a:lnTo>
                  <a:cubicBezTo>
                    <a:pt x="0" y="33376"/>
                    <a:pt x="33376" y="0"/>
                    <a:pt x="74547" y="0"/>
                  </a:cubicBezTo>
                  <a:close/>
                </a:path>
              </a:pathLst>
            </a:custGeom>
            <a:solidFill>
              <a:srgbClr val="3E14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94953" cy="271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033443" y="1859642"/>
            <a:ext cx="10221114" cy="328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8"/>
              </a:lnSpc>
            </a:pPr>
            <a:r>
              <a:rPr lang="en-US" sz="1105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Metode </a:t>
            </a:r>
          </a:p>
          <a:p>
            <a:pPr algn="ctr">
              <a:lnSpc>
                <a:spcPts val="12818"/>
              </a:lnSpc>
            </a:pPr>
            <a:r>
              <a:rPr lang="en-US" sz="1105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numerik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29648" y="5347099"/>
            <a:ext cx="7828703" cy="932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sz="2703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Solusi Sistem Persamaan Linear</a:t>
            </a:r>
          </a:p>
          <a:p>
            <a:pPr algn="ctr">
              <a:lnSpc>
                <a:spcPts val="3784"/>
              </a:lnSpc>
            </a:pPr>
            <a:r>
              <a:rPr lang="en-US" sz="2703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Untuk Analisis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80930" y="6671365"/>
            <a:ext cx="3979417" cy="64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0"/>
              </a:lnSpc>
            </a:pPr>
            <a:r>
              <a:rPr lang="en-US" sz="4302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naufal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5186" y="1746483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7027" y="4094815"/>
            <a:ext cx="4964477" cy="6686164"/>
          </a:xfrm>
          <a:custGeom>
            <a:avLst/>
            <a:gdLst/>
            <a:ahLst/>
            <a:cxnLst/>
            <a:rect r="r" b="b" t="t" l="l"/>
            <a:pathLst>
              <a:path h="6686164" w="4964477">
                <a:moveTo>
                  <a:pt x="0" y="0"/>
                </a:moveTo>
                <a:lnTo>
                  <a:pt x="4964477" y="0"/>
                </a:lnTo>
                <a:lnTo>
                  <a:pt x="4964477" y="6686164"/>
                </a:lnTo>
                <a:lnTo>
                  <a:pt x="0" y="6686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457251"/>
            <a:ext cx="9868327" cy="4107691"/>
          </a:xfrm>
          <a:custGeom>
            <a:avLst/>
            <a:gdLst/>
            <a:ahLst/>
            <a:cxnLst/>
            <a:rect r="r" b="b" t="t" l="l"/>
            <a:pathLst>
              <a:path h="4107691" w="9868327">
                <a:moveTo>
                  <a:pt x="0" y="0"/>
                </a:moveTo>
                <a:lnTo>
                  <a:pt x="9868327" y="0"/>
                </a:lnTo>
                <a:lnTo>
                  <a:pt x="9868327" y="4107691"/>
                </a:lnTo>
                <a:lnTo>
                  <a:pt x="0" y="4107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4047" y="1322960"/>
            <a:ext cx="968611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nilai hilang (NA)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5186" y="1746483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97027" y="4094815"/>
            <a:ext cx="4964477" cy="6686164"/>
          </a:xfrm>
          <a:custGeom>
            <a:avLst/>
            <a:gdLst/>
            <a:ahLst/>
            <a:cxnLst/>
            <a:rect r="r" b="b" t="t" l="l"/>
            <a:pathLst>
              <a:path h="6686164" w="4964477">
                <a:moveTo>
                  <a:pt x="0" y="0"/>
                </a:moveTo>
                <a:lnTo>
                  <a:pt x="4964477" y="0"/>
                </a:lnTo>
                <a:lnTo>
                  <a:pt x="4964477" y="6686164"/>
                </a:lnTo>
                <a:lnTo>
                  <a:pt x="0" y="6686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819488"/>
            <a:ext cx="10576944" cy="1649286"/>
          </a:xfrm>
          <a:custGeom>
            <a:avLst/>
            <a:gdLst/>
            <a:ahLst/>
            <a:cxnLst/>
            <a:rect r="r" b="b" t="t" l="l"/>
            <a:pathLst>
              <a:path h="1649286" w="10576944">
                <a:moveTo>
                  <a:pt x="0" y="0"/>
                </a:moveTo>
                <a:lnTo>
                  <a:pt x="10576944" y="0"/>
                </a:lnTo>
                <a:lnTo>
                  <a:pt x="10576944" y="1649286"/>
                </a:lnTo>
                <a:lnTo>
                  <a:pt x="0" y="1649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4047" y="1322960"/>
            <a:ext cx="968611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pemilihan X dan 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13242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57441" y="3731015"/>
            <a:ext cx="4440497" cy="6715307"/>
          </a:xfrm>
          <a:custGeom>
            <a:avLst/>
            <a:gdLst/>
            <a:ahLst/>
            <a:cxnLst/>
            <a:rect r="r" b="b" t="t" l="l"/>
            <a:pathLst>
              <a:path h="6715307" w="4440497">
                <a:moveTo>
                  <a:pt x="0" y="0"/>
                </a:moveTo>
                <a:lnTo>
                  <a:pt x="4440496" y="0"/>
                </a:lnTo>
                <a:lnTo>
                  <a:pt x="4440496" y="6715307"/>
                </a:lnTo>
                <a:lnTo>
                  <a:pt x="0" y="6715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02933" y="4455168"/>
            <a:ext cx="10473803" cy="1376663"/>
          </a:xfrm>
          <a:custGeom>
            <a:avLst/>
            <a:gdLst/>
            <a:ahLst/>
            <a:cxnLst/>
            <a:rect r="r" b="b" t="t" l="l"/>
            <a:pathLst>
              <a:path h="1376663" w="10473803">
                <a:moveTo>
                  <a:pt x="0" y="0"/>
                </a:moveTo>
                <a:lnTo>
                  <a:pt x="10473803" y="0"/>
                </a:lnTo>
                <a:lnTo>
                  <a:pt x="10473803" y="1376664"/>
                </a:lnTo>
                <a:lnTo>
                  <a:pt x="0" y="1376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21286" y="1565508"/>
            <a:ext cx="968611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bias dan intercept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132026" cy="8733733"/>
            <a:chOff x="0" y="0"/>
            <a:chExt cx="2931892" cy="2300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2300242"/>
            </a:xfrm>
            <a:custGeom>
              <a:avLst/>
              <a:gdLst/>
              <a:ahLst/>
              <a:cxnLst/>
              <a:rect r="r" b="b" t="t" l="l"/>
              <a:pathLst>
                <a:path h="2300242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2300242"/>
                  </a:lnTo>
                  <a:lnTo>
                    <a:pt x="0" y="2300242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2338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30546" y="1847541"/>
            <a:ext cx="5935097" cy="5935097"/>
          </a:xfrm>
          <a:custGeom>
            <a:avLst/>
            <a:gdLst/>
            <a:ahLst/>
            <a:cxnLst/>
            <a:rect r="r" b="b" t="t" l="l"/>
            <a:pathLst>
              <a:path h="5935097" w="5935097">
                <a:moveTo>
                  <a:pt x="0" y="0"/>
                </a:moveTo>
                <a:lnTo>
                  <a:pt x="5935097" y="0"/>
                </a:lnTo>
                <a:lnTo>
                  <a:pt x="5935097" y="5935098"/>
                </a:lnTo>
                <a:lnTo>
                  <a:pt x="0" y="5935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27778" y="2856624"/>
            <a:ext cx="3835273" cy="7357838"/>
          </a:xfrm>
          <a:custGeom>
            <a:avLst/>
            <a:gdLst/>
            <a:ahLst/>
            <a:cxnLst/>
            <a:rect r="r" b="b" t="t" l="l"/>
            <a:pathLst>
              <a:path h="7357838" w="3835273">
                <a:moveTo>
                  <a:pt x="0" y="0"/>
                </a:moveTo>
                <a:lnTo>
                  <a:pt x="3835273" y="0"/>
                </a:lnTo>
                <a:lnTo>
                  <a:pt x="3835273" y="7357839"/>
                </a:lnTo>
                <a:lnTo>
                  <a:pt x="0" y="7357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0681" y="1475235"/>
            <a:ext cx="10268064" cy="4340317"/>
          </a:xfrm>
          <a:custGeom>
            <a:avLst/>
            <a:gdLst/>
            <a:ahLst/>
            <a:cxnLst/>
            <a:rect r="r" b="b" t="t" l="l"/>
            <a:pathLst>
              <a:path h="4340317" w="10268064">
                <a:moveTo>
                  <a:pt x="0" y="0"/>
                </a:moveTo>
                <a:lnTo>
                  <a:pt x="10268064" y="0"/>
                </a:lnTo>
                <a:lnTo>
                  <a:pt x="10268064" y="4340317"/>
                </a:lnTo>
                <a:lnTo>
                  <a:pt x="0" y="43403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93441" y="5977556"/>
            <a:ext cx="3066592" cy="3280744"/>
          </a:xfrm>
          <a:custGeom>
            <a:avLst/>
            <a:gdLst/>
            <a:ahLst/>
            <a:cxnLst/>
            <a:rect r="r" b="b" t="t" l="l"/>
            <a:pathLst>
              <a:path h="3280744" w="3066592">
                <a:moveTo>
                  <a:pt x="0" y="0"/>
                </a:moveTo>
                <a:lnTo>
                  <a:pt x="3066592" y="0"/>
                </a:lnTo>
                <a:lnTo>
                  <a:pt x="3066592" y="3280744"/>
                </a:lnTo>
                <a:lnTo>
                  <a:pt x="0" y="32807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3929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1132026" cy="6753939"/>
            <a:chOff x="0" y="0"/>
            <a:chExt cx="2931892" cy="17788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778815"/>
            </a:xfrm>
            <a:custGeom>
              <a:avLst/>
              <a:gdLst/>
              <a:ahLst/>
              <a:cxnLst/>
              <a:rect r="r" b="b" t="t" l="l"/>
              <a:pathLst>
                <a:path h="1778815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78815"/>
                  </a:lnTo>
                  <a:lnTo>
                    <a:pt x="0" y="1778815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816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230546" y="1847541"/>
            <a:ext cx="5935097" cy="5935097"/>
          </a:xfrm>
          <a:custGeom>
            <a:avLst/>
            <a:gdLst/>
            <a:ahLst/>
            <a:cxnLst/>
            <a:rect r="r" b="b" t="t" l="l"/>
            <a:pathLst>
              <a:path h="5935097" w="5935097">
                <a:moveTo>
                  <a:pt x="0" y="0"/>
                </a:moveTo>
                <a:lnTo>
                  <a:pt x="5935097" y="0"/>
                </a:lnTo>
                <a:lnTo>
                  <a:pt x="5935097" y="5935098"/>
                </a:lnTo>
                <a:lnTo>
                  <a:pt x="0" y="5935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27778" y="2856624"/>
            <a:ext cx="3835273" cy="7357838"/>
          </a:xfrm>
          <a:custGeom>
            <a:avLst/>
            <a:gdLst/>
            <a:ahLst/>
            <a:cxnLst/>
            <a:rect r="r" b="b" t="t" l="l"/>
            <a:pathLst>
              <a:path h="7357838" w="3835273">
                <a:moveTo>
                  <a:pt x="0" y="0"/>
                </a:moveTo>
                <a:lnTo>
                  <a:pt x="3835273" y="0"/>
                </a:lnTo>
                <a:lnTo>
                  <a:pt x="3835273" y="7357839"/>
                </a:lnTo>
                <a:lnTo>
                  <a:pt x="0" y="7357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108" y="1847541"/>
            <a:ext cx="10765210" cy="5088703"/>
          </a:xfrm>
          <a:custGeom>
            <a:avLst/>
            <a:gdLst/>
            <a:ahLst/>
            <a:cxnLst/>
            <a:rect r="r" b="b" t="t" l="l"/>
            <a:pathLst>
              <a:path h="5088703" w="10765210">
                <a:moveTo>
                  <a:pt x="0" y="0"/>
                </a:moveTo>
                <a:lnTo>
                  <a:pt x="10765210" y="0"/>
                </a:lnTo>
                <a:lnTo>
                  <a:pt x="10765210" y="5088703"/>
                </a:lnTo>
                <a:lnTo>
                  <a:pt x="0" y="5088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38415"/>
            <a:ext cx="4463883" cy="7848585"/>
          </a:xfrm>
          <a:custGeom>
            <a:avLst/>
            <a:gdLst/>
            <a:ahLst/>
            <a:cxnLst/>
            <a:rect r="r" b="b" t="t" l="l"/>
            <a:pathLst>
              <a:path h="7848585" w="4463883">
                <a:moveTo>
                  <a:pt x="0" y="0"/>
                </a:moveTo>
                <a:lnTo>
                  <a:pt x="4463883" y="0"/>
                </a:lnTo>
                <a:lnTo>
                  <a:pt x="4463883" y="7848585"/>
                </a:lnTo>
                <a:lnTo>
                  <a:pt x="0" y="784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6118" y="6678487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98080" y="3126385"/>
            <a:ext cx="6590415" cy="4034230"/>
          </a:xfrm>
          <a:custGeom>
            <a:avLst/>
            <a:gdLst/>
            <a:ahLst/>
            <a:cxnLst/>
            <a:rect r="r" b="b" t="t" l="l"/>
            <a:pathLst>
              <a:path h="4034230" w="6590415">
                <a:moveTo>
                  <a:pt x="0" y="0"/>
                </a:moveTo>
                <a:lnTo>
                  <a:pt x="6590415" y="0"/>
                </a:lnTo>
                <a:lnTo>
                  <a:pt x="6590415" y="4034230"/>
                </a:lnTo>
                <a:lnTo>
                  <a:pt x="0" y="4034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76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64897" y="1488433"/>
            <a:ext cx="369085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X^T.X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38415"/>
            <a:ext cx="4463883" cy="7848585"/>
          </a:xfrm>
          <a:custGeom>
            <a:avLst/>
            <a:gdLst/>
            <a:ahLst/>
            <a:cxnLst/>
            <a:rect r="r" b="b" t="t" l="l"/>
            <a:pathLst>
              <a:path h="7848585" w="4463883">
                <a:moveTo>
                  <a:pt x="0" y="0"/>
                </a:moveTo>
                <a:lnTo>
                  <a:pt x="4463883" y="0"/>
                </a:lnTo>
                <a:lnTo>
                  <a:pt x="4463883" y="7848585"/>
                </a:lnTo>
                <a:lnTo>
                  <a:pt x="0" y="784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6118" y="6678487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16937" y="1669408"/>
            <a:ext cx="5712123" cy="5267466"/>
          </a:xfrm>
          <a:custGeom>
            <a:avLst/>
            <a:gdLst/>
            <a:ahLst/>
            <a:cxnLst/>
            <a:rect r="r" b="b" t="t" l="l"/>
            <a:pathLst>
              <a:path h="5267466" w="5712123">
                <a:moveTo>
                  <a:pt x="0" y="0"/>
                </a:moveTo>
                <a:lnTo>
                  <a:pt x="5712122" y="0"/>
                </a:lnTo>
                <a:lnTo>
                  <a:pt x="5712122" y="5267467"/>
                </a:lnTo>
                <a:lnTo>
                  <a:pt x="0" y="52674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64897" y="1488433"/>
            <a:ext cx="369085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X^T.y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87" y="1028700"/>
            <a:ext cx="11132026" cy="6783359"/>
            <a:chOff x="0" y="0"/>
            <a:chExt cx="2931892" cy="178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786564"/>
            </a:xfrm>
            <a:custGeom>
              <a:avLst/>
              <a:gdLst/>
              <a:ahLst/>
              <a:cxnLst/>
              <a:rect r="r" b="b" t="t" l="l"/>
              <a:pathLst>
                <a:path h="1786564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86564"/>
                  </a:lnTo>
                  <a:lnTo>
                    <a:pt x="0" y="1786564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82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038" y="5333610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78784" y="2894710"/>
            <a:ext cx="9730431" cy="4649304"/>
          </a:xfrm>
          <a:custGeom>
            <a:avLst/>
            <a:gdLst/>
            <a:ahLst/>
            <a:cxnLst/>
            <a:rect r="r" b="b" t="t" l="l"/>
            <a:pathLst>
              <a:path h="4649304" w="9730431">
                <a:moveTo>
                  <a:pt x="0" y="0"/>
                </a:moveTo>
                <a:lnTo>
                  <a:pt x="9730432" y="0"/>
                </a:lnTo>
                <a:lnTo>
                  <a:pt x="9730432" y="4649304"/>
                </a:lnTo>
                <a:lnTo>
                  <a:pt x="0" y="4649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29611" y="3366819"/>
            <a:ext cx="4342414" cy="6920181"/>
          </a:xfrm>
          <a:custGeom>
            <a:avLst/>
            <a:gdLst/>
            <a:ahLst/>
            <a:cxnLst/>
            <a:rect r="r" b="b" t="t" l="l"/>
            <a:pathLst>
              <a:path h="6920181" w="4342414">
                <a:moveTo>
                  <a:pt x="0" y="0"/>
                </a:moveTo>
                <a:lnTo>
                  <a:pt x="4342414" y="0"/>
                </a:lnTo>
                <a:lnTo>
                  <a:pt x="4342414" y="6920181"/>
                </a:lnTo>
                <a:lnTo>
                  <a:pt x="0" y="6920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42802" y="1445093"/>
            <a:ext cx="639644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Jacobi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87" y="1028700"/>
            <a:ext cx="11132026" cy="6783359"/>
            <a:chOff x="0" y="0"/>
            <a:chExt cx="2931892" cy="178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786564"/>
            </a:xfrm>
            <a:custGeom>
              <a:avLst/>
              <a:gdLst/>
              <a:ahLst/>
              <a:cxnLst/>
              <a:rect r="r" b="b" t="t" l="l"/>
              <a:pathLst>
                <a:path h="1786564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86564"/>
                  </a:lnTo>
                  <a:lnTo>
                    <a:pt x="0" y="1786564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82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038" y="5333610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9611" y="3366819"/>
            <a:ext cx="4342414" cy="6920181"/>
          </a:xfrm>
          <a:custGeom>
            <a:avLst/>
            <a:gdLst/>
            <a:ahLst/>
            <a:cxnLst/>
            <a:rect r="r" b="b" t="t" l="l"/>
            <a:pathLst>
              <a:path h="6920181" w="4342414">
                <a:moveTo>
                  <a:pt x="0" y="0"/>
                </a:moveTo>
                <a:lnTo>
                  <a:pt x="4342414" y="0"/>
                </a:lnTo>
                <a:lnTo>
                  <a:pt x="4342414" y="6920181"/>
                </a:lnTo>
                <a:lnTo>
                  <a:pt x="0" y="6920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61733" y="3366819"/>
            <a:ext cx="10564535" cy="2403432"/>
          </a:xfrm>
          <a:custGeom>
            <a:avLst/>
            <a:gdLst/>
            <a:ahLst/>
            <a:cxnLst/>
            <a:rect r="r" b="b" t="t" l="l"/>
            <a:pathLst>
              <a:path h="2403432" w="10564535">
                <a:moveTo>
                  <a:pt x="0" y="0"/>
                </a:moveTo>
                <a:lnTo>
                  <a:pt x="10564534" y="0"/>
                </a:lnTo>
                <a:lnTo>
                  <a:pt x="10564534" y="2403432"/>
                </a:lnTo>
                <a:lnTo>
                  <a:pt x="0" y="24034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42802" y="1445093"/>
            <a:ext cx="639644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Jacobi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61785" y="6011613"/>
            <a:ext cx="8094296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Kok ada nan??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38415"/>
            <a:ext cx="4463883" cy="7848585"/>
          </a:xfrm>
          <a:custGeom>
            <a:avLst/>
            <a:gdLst/>
            <a:ahLst/>
            <a:cxnLst/>
            <a:rect r="r" b="b" t="t" l="l"/>
            <a:pathLst>
              <a:path h="7848585" w="4463883">
                <a:moveTo>
                  <a:pt x="0" y="0"/>
                </a:moveTo>
                <a:lnTo>
                  <a:pt x="4463883" y="0"/>
                </a:lnTo>
                <a:lnTo>
                  <a:pt x="4463883" y="7848585"/>
                </a:lnTo>
                <a:lnTo>
                  <a:pt x="0" y="784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6118" y="6678487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64897" y="1555108"/>
            <a:ext cx="10049483" cy="530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Metode Jacobi hanya konvergen jika matriks koefisien (dalam hal ini X^T.X) diagonal-dominant, yaitu setiap elemen diagonal lebih besar dari jumlah elemen lain di baris tersebut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51923" y="5143500"/>
            <a:ext cx="3503846" cy="6247571"/>
          </a:xfrm>
          <a:custGeom>
            <a:avLst/>
            <a:gdLst/>
            <a:ahLst/>
            <a:cxnLst/>
            <a:rect r="r" b="b" t="t" l="l"/>
            <a:pathLst>
              <a:path h="6247571" w="3503846">
                <a:moveTo>
                  <a:pt x="0" y="0"/>
                </a:moveTo>
                <a:lnTo>
                  <a:pt x="3503846" y="0"/>
                </a:lnTo>
                <a:lnTo>
                  <a:pt x="3503846" y="6247571"/>
                </a:lnTo>
                <a:lnTo>
                  <a:pt x="0" y="6247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61113" y="2458934"/>
            <a:ext cx="5164074" cy="8229600"/>
          </a:xfrm>
          <a:custGeom>
            <a:avLst/>
            <a:gdLst/>
            <a:ahLst/>
            <a:cxnLst/>
            <a:rect r="r" b="b" t="t" l="l"/>
            <a:pathLst>
              <a:path h="8229600" w="5164074">
                <a:moveTo>
                  <a:pt x="5164074" y="0"/>
                </a:moveTo>
                <a:lnTo>
                  <a:pt x="0" y="0"/>
                </a:lnTo>
                <a:lnTo>
                  <a:pt x="0" y="8229600"/>
                </a:lnTo>
                <a:lnTo>
                  <a:pt x="5164074" y="8229600"/>
                </a:lnTo>
                <a:lnTo>
                  <a:pt x="516407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0042" y="6353434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37353" y="1697241"/>
            <a:ext cx="9711869" cy="110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7"/>
              </a:lnSpc>
            </a:pPr>
            <a:r>
              <a:rPr lang="en-US" sz="637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Pendahuluan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37353" y="2768954"/>
            <a:ext cx="7933749" cy="391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Regresi linear multivariat digunakan untuk memodelkan hubungan antara variabel target dengan beberapa variabel prediktor. Studi ini menggunakan dataset Boston Housing dengan tiga fitur utama: rm (jumlah rata-rata kamar), ptratio (rasio murid per guru), dan lstat (persentase penduduk ekonomi rendah). Targetnya adalah medv, harga median rumah.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38415"/>
            <a:ext cx="4463883" cy="7848585"/>
          </a:xfrm>
          <a:custGeom>
            <a:avLst/>
            <a:gdLst/>
            <a:ahLst/>
            <a:cxnLst/>
            <a:rect r="r" b="b" t="t" l="l"/>
            <a:pathLst>
              <a:path h="7848585" w="4463883">
                <a:moveTo>
                  <a:pt x="0" y="0"/>
                </a:moveTo>
                <a:lnTo>
                  <a:pt x="4463883" y="0"/>
                </a:lnTo>
                <a:lnTo>
                  <a:pt x="4463883" y="7848585"/>
                </a:lnTo>
                <a:lnTo>
                  <a:pt x="0" y="784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6118" y="6678487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55602" y="2939285"/>
            <a:ext cx="10675371" cy="1307733"/>
          </a:xfrm>
          <a:custGeom>
            <a:avLst/>
            <a:gdLst/>
            <a:ahLst/>
            <a:cxnLst/>
            <a:rect r="r" b="b" t="t" l="l"/>
            <a:pathLst>
              <a:path h="1307733" w="10675371">
                <a:moveTo>
                  <a:pt x="0" y="0"/>
                </a:moveTo>
                <a:lnTo>
                  <a:pt x="10675371" y="0"/>
                </a:lnTo>
                <a:lnTo>
                  <a:pt x="10675371" y="1307733"/>
                </a:lnTo>
                <a:lnTo>
                  <a:pt x="0" y="1307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64897" y="1555108"/>
            <a:ext cx="10049483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cek apakah X^T.x dominan diagonal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09261" y="4589337"/>
            <a:ext cx="7706857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hasilnya False, Jacobi kemungkinan besar tidak akan konvergen.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87" y="1028700"/>
            <a:ext cx="11132026" cy="6783359"/>
            <a:chOff x="0" y="0"/>
            <a:chExt cx="2931892" cy="178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786564"/>
            </a:xfrm>
            <a:custGeom>
              <a:avLst/>
              <a:gdLst/>
              <a:ahLst/>
              <a:cxnLst/>
              <a:rect r="r" b="b" t="t" l="l"/>
              <a:pathLst>
                <a:path h="1786564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86564"/>
                  </a:lnTo>
                  <a:lnTo>
                    <a:pt x="0" y="1786564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82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038" y="5333610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9611" y="3366819"/>
            <a:ext cx="4342414" cy="6920181"/>
          </a:xfrm>
          <a:custGeom>
            <a:avLst/>
            <a:gdLst/>
            <a:ahLst/>
            <a:cxnLst/>
            <a:rect r="r" b="b" t="t" l="l"/>
            <a:pathLst>
              <a:path h="6920181" w="4342414">
                <a:moveTo>
                  <a:pt x="0" y="0"/>
                </a:moveTo>
                <a:lnTo>
                  <a:pt x="4342414" y="0"/>
                </a:lnTo>
                <a:lnTo>
                  <a:pt x="4342414" y="6920181"/>
                </a:lnTo>
                <a:lnTo>
                  <a:pt x="0" y="6920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02723" y="3168413"/>
            <a:ext cx="8230281" cy="4330394"/>
          </a:xfrm>
          <a:custGeom>
            <a:avLst/>
            <a:gdLst/>
            <a:ahLst/>
            <a:cxnLst/>
            <a:rect r="r" b="b" t="t" l="l"/>
            <a:pathLst>
              <a:path h="4330394" w="8230281">
                <a:moveTo>
                  <a:pt x="0" y="0"/>
                </a:moveTo>
                <a:lnTo>
                  <a:pt x="8230281" y="0"/>
                </a:lnTo>
                <a:lnTo>
                  <a:pt x="8230281" y="4330394"/>
                </a:lnTo>
                <a:lnTo>
                  <a:pt x="0" y="43303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42802" y="1445093"/>
            <a:ext cx="6396442" cy="144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2"/>
              </a:lnSpc>
            </a:pPr>
            <a:r>
              <a:rPr lang="en-US" sz="836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gauss-seidl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87" y="1028700"/>
            <a:ext cx="11132026" cy="6783359"/>
            <a:chOff x="0" y="0"/>
            <a:chExt cx="2931892" cy="1786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786564"/>
            </a:xfrm>
            <a:custGeom>
              <a:avLst/>
              <a:gdLst/>
              <a:ahLst/>
              <a:cxnLst/>
              <a:rect r="r" b="b" t="t" l="l"/>
              <a:pathLst>
                <a:path h="1786564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86564"/>
                  </a:lnTo>
                  <a:lnTo>
                    <a:pt x="0" y="1786564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82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038" y="5333610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9611" y="3366819"/>
            <a:ext cx="4342414" cy="6920181"/>
          </a:xfrm>
          <a:custGeom>
            <a:avLst/>
            <a:gdLst/>
            <a:ahLst/>
            <a:cxnLst/>
            <a:rect r="r" b="b" t="t" l="l"/>
            <a:pathLst>
              <a:path h="6920181" w="4342414">
                <a:moveTo>
                  <a:pt x="0" y="0"/>
                </a:moveTo>
                <a:lnTo>
                  <a:pt x="4342414" y="0"/>
                </a:lnTo>
                <a:lnTo>
                  <a:pt x="4342414" y="6920181"/>
                </a:lnTo>
                <a:lnTo>
                  <a:pt x="0" y="69201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8081" y="3746105"/>
            <a:ext cx="3706432" cy="1047892"/>
          </a:xfrm>
          <a:custGeom>
            <a:avLst/>
            <a:gdLst/>
            <a:ahLst/>
            <a:cxnLst/>
            <a:rect r="r" b="b" t="t" l="l"/>
            <a:pathLst>
              <a:path h="1047892" w="3706432">
                <a:moveTo>
                  <a:pt x="0" y="0"/>
                </a:moveTo>
                <a:lnTo>
                  <a:pt x="3706432" y="0"/>
                </a:lnTo>
                <a:lnTo>
                  <a:pt x="3706432" y="1047892"/>
                </a:lnTo>
                <a:lnTo>
                  <a:pt x="0" y="1047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42802" y="1511768"/>
            <a:ext cx="981887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Mengapa sistem persamaan linear muncul dalam analisis data?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3449" y="3419151"/>
            <a:ext cx="9848225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karena dalam regresi linear, kita mencari koefisien beta yang memenuhi persamaan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13449" y="4689475"/>
            <a:ext cx="9216162" cy="247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6"/>
              </a:lnSpc>
            </a:pPr>
            <a:r>
              <a:rPr lang="en-US" sz="2847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untuk meminimalkan error. sedangkan di optimasi, banyak algoritma menggunakan sistem persamaan linear untuk mencari titik minimum fungsi, misalnya dalam Gradient Descent atau Least Squares.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29611" y="3366819"/>
            <a:ext cx="4342414" cy="6920181"/>
          </a:xfrm>
          <a:custGeom>
            <a:avLst/>
            <a:gdLst/>
            <a:ahLst/>
            <a:cxnLst/>
            <a:rect r="r" b="b" t="t" l="l"/>
            <a:pathLst>
              <a:path h="6920181" w="4342414">
                <a:moveTo>
                  <a:pt x="0" y="0"/>
                </a:moveTo>
                <a:lnTo>
                  <a:pt x="4342414" y="0"/>
                </a:lnTo>
                <a:lnTo>
                  <a:pt x="4342414" y="6920181"/>
                </a:lnTo>
                <a:lnTo>
                  <a:pt x="0" y="6920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77987" y="1028700"/>
            <a:ext cx="11132026" cy="6783359"/>
            <a:chOff x="0" y="0"/>
            <a:chExt cx="2931892" cy="17865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31892" cy="1786564"/>
            </a:xfrm>
            <a:custGeom>
              <a:avLst/>
              <a:gdLst/>
              <a:ahLst/>
              <a:cxnLst/>
              <a:rect r="r" b="b" t="t" l="l"/>
              <a:pathLst>
                <a:path h="1786564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786564"/>
                  </a:lnTo>
                  <a:lnTo>
                    <a:pt x="0" y="1786564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31892" cy="1824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5038" y="5333610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42802" y="4420380"/>
            <a:ext cx="519344" cy="519344"/>
          </a:xfrm>
          <a:custGeom>
            <a:avLst/>
            <a:gdLst/>
            <a:ahLst/>
            <a:cxnLst/>
            <a:rect r="r" b="b" t="t" l="l"/>
            <a:pathLst>
              <a:path h="519344" w="519344">
                <a:moveTo>
                  <a:pt x="0" y="0"/>
                </a:moveTo>
                <a:lnTo>
                  <a:pt x="519344" y="0"/>
                </a:lnTo>
                <a:lnTo>
                  <a:pt x="519344" y="519344"/>
                </a:lnTo>
                <a:lnTo>
                  <a:pt x="0" y="519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42802" y="1511768"/>
            <a:ext cx="981887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Perbandingan metode langsung vs iteratif dalam data besar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3449" y="3419151"/>
            <a:ext cx="9848225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Metode Langsung (Misal: Eliminasi Gauss, Dekomposisi LU)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1788" y="4526974"/>
            <a:ext cx="9448730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Tidak efisien untuk dataset besar, karena kompleksitasnya O (n^3)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13449" y="5530274"/>
            <a:ext cx="9848225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Metode Iteratif (Misal: Jacobi, Gauss-Seidel, GMRES)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242802" y="6133524"/>
            <a:ext cx="519344" cy="519344"/>
          </a:xfrm>
          <a:custGeom>
            <a:avLst/>
            <a:gdLst/>
            <a:ahLst/>
            <a:cxnLst/>
            <a:rect r="r" b="b" t="t" l="l"/>
            <a:pathLst>
              <a:path h="519344" w="519344">
                <a:moveTo>
                  <a:pt x="0" y="0"/>
                </a:moveTo>
                <a:lnTo>
                  <a:pt x="519344" y="0"/>
                </a:lnTo>
                <a:lnTo>
                  <a:pt x="519344" y="519344"/>
                </a:lnTo>
                <a:lnTo>
                  <a:pt x="0" y="519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61788" y="6208368"/>
            <a:ext cx="9448730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Bisa gagal konvergen jika matriks tidak memenuhi syarat tertentu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438415"/>
            <a:ext cx="4463883" cy="7848585"/>
          </a:xfrm>
          <a:custGeom>
            <a:avLst/>
            <a:gdLst/>
            <a:ahLst/>
            <a:cxnLst/>
            <a:rect r="r" b="b" t="t" l="l"/>
            <a:pathLst>
              <a:path h="7848585" w="4463883">
                <a:moveTo>
                  <a:pt x="0" y="0"/>
                </a:moveTo>
                <a:lnTo>
                  <a:pt x="4463883" y="0"/>
                </a:lnTo>
                <a:lnTo>
                  <a:pt x="4463883" y="7848585"/>
                </a:lnTo>
                <a:lnTo>
                  <a:pt x="0" y="784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6118" y="6678487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64897" y="1555108"/>
            <a:ext cx="10049483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Rekomendasi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62820" y="2722420"/>
            <a:ext cx="9216162" cy="353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6"/>
              </a:lnSpc>
            </a:pPr>
            <a:r>
              <a:rPr lang="en-US" sz="4047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untuk data kecil -&gt; metode langsung (hasilnya lebih stabil)</a:t>
            </a:r>
          </a:p>
          <a:p>
            <a:pPr algn="l">
              <a:lnSpc>
                <a:spcPts val="5666"/>
              </a:lnSpc>
            </a:pPr>
            <a:r>
              <a:rPr lang="en-US" sz="4047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data besar -&gt; metode iteratif (lebih efisien dalam penyimpanan dan perhitungan)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42661" y="1028700"/>
            <a:ext cx="11602679" cy="7601164"/>
            <a:chOff x="0" y="0"/>
            <a:chExt cx="3055850" cy="2001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55850" cy="2001953"/>
            </a:xfrm>
            <a:custGeom>
              <a:avLst/>
              <a:gdLst/>
              <a:ahLst/>
              <a:cxnLst/>
              <a:rect r="r" b="b" t="t" l="l"/>
              <a:pathLst>
                <a:path h="2001953" w="3055850">
                  <a:moveTo>
                    <a:pt x="0" y="0"/>
                  </a:moveTo>
                  <a:lnTo>
                    <a:pt x="3055850" y="0"/>
                  </a:lnTo>
                  <a:lnTo>
                    <a:pt x="3055850" y="2001953"/>
                  </a:lnTo>
                  <a:lnTo>
                    <a:pt x="0" y="2001953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55850" cy="2040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507057" y="2770445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83539" y="2770445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4"/>
                </a:lnTo>
                <a:lnTo>
                  <a:pt x="0" y="5014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1081" y="3979572"/>
            <a:ext cx="3317000" cy="11953152"/>
          </a:xfrm>
          <a:custGeom>
            <a:avLst/>
            <a:gdLst/>
            <a:ahLst/>
            <a:cxnLst/>
            <a:rect r="r" b="b" t="t" l="l"/>
            <a:pathLst>
              <a:path h="11953152" w="3317000">
                <a:moveTo>
                  <a:pt x="0" y="0"/>
                </a:moveTo>
                <a:lnTo>
                  <a:pt x="3317000" y="0"/>
                </a:lnTo>
                <a:lnTo>
                  <a:pt x="3317000" y="11953152"/>
                </a:lnTo>
                <a:lnTo>
                  <a:pt x="0" y="11953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82130" y="3601021"/>
            <a:ext cx="3977170" cy="12052030"/>
          </a:xfrm>
          <a:custGeom>
            <a:avLst/>
            <a:gdLst/>
            <a:ahLst/>
            <a:cxnLst/>
            <a:rect r="r" b="b" t="t" l="l"/>
            <a:pathLst>
              <a:path h="12052030" w="3977170">
                <a:moveTo>
                  <a:pt x="0" y="0"/>
                </a:moveTo>
                <a:lnTo>
                  <a:pt x="3977170" y="0"/>
                </a:lnTo>
                <a:lnTo>
                  <a:pt x="3977170" y="12052030"/>
                </a:lnTo>
                <a:lnTo>
                  <a:pt x="0" y="120520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33443" y="3478266"/>
            <a:ext cx="10221114" cy="1665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8"/>
              </a:lnSpc>
            </a:pPr>
            <a:r>
              <a:rPr lang="en-US" sz="1105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Terima kasih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52243" y="2349528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3"/>
                </a:lnTo>
                <a:lnTo>
                  <a:pt x="0" y="5014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99429" y="3320335"/>
            <a:ext cx="3952864" cy="10368167"/>
          </a:xfrm>
          <a:custGeom>
            <a:avLst/>
            <a:gdLst/>
            <a:ahLst/>
            <a:cxnLst/>
            <a:rect r="r" b="b" t="t" l="l"/>
            <a:pathLst>
              <a:path h="10368167" w="3952864">
                <a:moveTo>
                  <a:pt x="3952863" y="0"/>
                </a:moveTo>
                <a:lnTo>
                  <a:pt x="0" y="0"/>
                </a:lnTo>
                <a:lnTo>
                  <a:pt x="0" y="10368166"/>
                </a:lnTo>
                <a:lnTo>
                  <a:pt x="3952863" y="10368166"/>
                </a:lnTo>
                <a:lnTo>
                  <a:pt x="395286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856585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67403" y="576886"/>
            <a:ext cx="11132026" cy="6436636"/>
            <a:chOff x="0" y="0"/>
            <a:chExt cx="2931892" cy="16952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77481" y="1245427"/>
            <a:ext cx="9711869" cy="110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7"/>
              </a:lnSpc>
            </a:pPr>
            <a:r>
              <a:rPr lang="en-US" sz="6376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Boston Housing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77481" y="2317141"/>
            <a:ext cx="9498439" cy="391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data yang digunakan didapat dari kaggle.com dengan nama Boston Housing yang berisi informasi ekonomi dan demografi tentang perumahan di Boston.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variabel X yang digunakan: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rm: Jumlah rata-rata kamar per rumah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ptratio: Rasio murid per guru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lstat: Persentase penduduk berpenghasilan rendah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E1420"/>
                </a:solidFill>
                <a:latin typeface="Montserrat"/>
                <a:ea typeface="Montserrat"/>
                <a:cs typeface="Montserrat"/>
                <a:sym typeface="Montserrat"/>
              </a:rPr>
              <a:t>Targetnya adalah medv, yaitu harga median rumah.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52243" y="2349528"/>
            <a:ext cx="5014114" cy="5014114"/>
          </a:xfrm>
          <a:custGeom>
            <a:avLst/>
            <a:gdLst/>
            <a:ahLst/>
            <a:cxnLst/>
            <a:rect r="r" b="b" t="t" l="l"/>
            <a:pathLst>
              <a:path h="5014114" w="5014114">
                <a:moveTo>
                  <a:pt x="0" y="0"/>
                </a:moveTo>
                <a:lnTo>
                  <a:pt x="5014114" y="0"/>
                </a:lnTo>
                <a:lnTo>
                  <a:pt x="5014114" y="5014113"/>
                </a:lnTo>
                <a:lnTo>
                  <a:pt x="0" y="5014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999429" y="3320335"/>
            <a:ext cx="3952864" cy="10368167"/>
          </a:xfrm>
          <a:custGeom>
            <a:avLst/>
            <a:gdLst/>
            <a:ahLst/>
            <a:cxnLst/>
            <a:rect r="r" b="b" t="t" l="l"/>
            <a:pathLst>
              <a:path h="10368167" w="3952864">
                <a:moveTo>
                  <a:pt x="3952863" y="0"/>
                </a:moveTo>
                <a:lnTo>
                  <a:pt x="0" y="0"/>
                </a:lnTo>
                <a:lnTo>
                  <a:pt x="0" y="10368166"/>
                </a:lnTo>
                <a:lnTo>
                  <a:pt x="3952863" y="10368166"/>
                </a:lnTo>
                <a:lnTo>
                  <a:pt x="395286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856585"/>
            <a:ext cx="3123399" cy="7849380"/>
          </a:xfrm>
          <a:custGeom>
            <a:avLst/>
            <a:gdLst/>
            <a:ahLst/>
            <a:cxnLst/>
            <a:rect r="r" b="b" t="t" l="l"/>
            <a:pathLst>
              <a:path h="7849380" w="3123399">
                <a:moveTo>
                  <a:pt x="0" y="0"/>
                </a:moveTo>
                <a:lnTo>
                  <a:pt x="3123399" y="0"/>
                </a:lnTo>
                <a:lnTo>
                  <a:pt x="3123399" y="7849380"/>
                </a:lnTo>
                <a:lnTo>
                  <a:pt x="0" y="7849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67403" y="576886"/>
            <a:ext cx="11132026" cy="6436636"/>
            <a:chOff x="0" y="0"/>
            <a:chExt cx="2931892" cy="16952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32406" y="1272715"/>
            <a:ext cx="10402020" cy="5044980"/>
          </a:xfrm>
          <a:custGeom>
            <a:avLst/>
            <a:gdLst/>
            <a:ahLst/>
            <a:cxnLst/>
            <a:rect r="r" b="b" t="t" l="l"/>
            <a:pathLst>
              <a:path h="5044980" w="10402020">
                <a:moveTo>
                  <a:pt x="0" y="0"/>
                </a:moveTo>
                <a:lnTo>
                  <a:pt x="10402020" y="0"/>
                </a:lnTo>
                <a:lnTo>
                  <a:pt x="10402020" y="5044979"/>
                </a:lnTo>
                <a:lnTo>
                  <a:pt x="0" y="5044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2967262"/>
            <a:ext cx="4636691" cy="9918055"/>
          </a:xfrm>
          <a:custGeom>
            <a:avLst/>
            <a:gdLst/>
            <a:ahLst/>
            <a:cxnLst/>
            <a:rect r="r" b="b" t="t" l="l"/>
            <a:pathLst>
              <a:path h="9918055" w="4636691">
                <a:moveTo>
                  <a:pt x="4636691" y="0"/>
                </a:moveTo>
                <a:lnTo>
                  <a:pt x="0" y="0"/>
                </a:lnTo>
                <a:lnTo>
                  <a:pt x="0" y="9918056"/>
                </a:lnTo>
                <a:lnTo>
                  <a:pt x="4636691" y="9918056"/>
                </a:lnTo>
                <a:lnTo>
                  <a:pt x="463669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49392" y="6479625"/>
            <a:ext cx="1638459" cy="4033130"/>
          </a:xfrm>
          <a:custGeom>
            <a:avLst/>
            <a:gdLst/>
            <a:ahLst/>
            <a:cxnLst/>
            <a:rect r="r" b="b" t="t" l="l"/>
            <a:pathLst>
              <a:path h="4033130" w="1638459">
                <a:moveTo>
                  <a:pt x="0" y="0"/>
                </a:moveTo>
                <a:lnTo>
                  <a:pt x="1638459" y="0"/>
                </a:lnTo>
                <a:lnTo>
                  <a:pt x="1638459" y="4033130"/>
                </a:lnTo>
                <a:lnTo>
                  <a:pt x="0" y="4033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03802" y="3907320"/>
            <a:ext cx="12410783" cy="123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8"/>
              </a:lnSpc>
            </a:pPr>
            <a:r>
              <a:rPr lang="en-US" sz="712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STRUKTUR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27274" y="1028700"/>
            <a:ext cx="11132026" cy="6436636"/>
            <a:chOff x="0" y="0"/>
            <a:chExt cx="2931892" cy="16952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892" cy="1695246"/>
            </a:xfrm>
            <a:custGeom>
              <a:avLst/>
              <a:gdLst/>
              <a:ahLst/>
              <a:cxnLst/>
              <a:rect r="r" b="b" t="t" l="l"/>
              <a:pathLst>
                <a:path h="1695246" w="2931892">
                  <a:moveTo>
                    <a:pt x="0" y="0"/>
                  </a:moveTo>
                  <a:lnTo>
                    <a:pt x="2931892" y="0"/>
                  </a:lnTo>
                  <a:lnTo>
                    <a:pt x="2931892" y="1695246"/>
                  </a:lnTo>
                  <a:lnTo>
                    <a:pt x="0" y="1695246"/>
                  </a:lnTo>
                  <a:close/>
                </a:path>
              </a:pathLst>
            </a:custGeom>
            <a:solidFill>
              <a:srgbClr val="FFFFFF"/>
            </a:solidFill>
            <a:ln w="200025" cap="sq">
              <a:solidFill>
                <a:srgbClr val="411B2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892" cy="1733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751923" y="5143500"/>
            <a:ext cx="3503846" cy="6247571"/>
          </a:xfrm>
          <a:custGeom>
            <a:avLst/>
            <a:gdLst/>
            <a:ahLst/>
            <a:cxnLst/>
            <a:rect r="r" b="b" t="t" l="l"/>
            <a:pathLst>
              <a:path h="6247571" w="3503846">
                <a:moveTo>
                  <a:pt x="0" y="0"/>
                </a:moveTo>
                <a:lnTo>
                  <a:pt x="3503846" y="0"/>
                </a:lnTo>
                <a:lnTo>
                  <a:pt x="3503846" y="6247571"/>
                </a:lnTo>
                <a:lnTo>
                  <a:pt x="0" y="6247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61113" y="2458934"/>
            <a:ext cx="5164074" cy="8229600"/>
          </a:xfrm>
          <a:custGeom>
            <a:avLst/>
            <a:gdLst/>
            <a:ahLst/>
            <a:cxnLst/>
            <a:rect r="r" b="b" t="t" l="l"/>
            <a:pathLst>
              <a:path h="8229600" w="5164074">
                <a:moveTo>
                  <a:pt x="5164074" y="0"/>
                </a:moveTo>
                <a:lnTo>
                  <a:pt x="0" y="0"/>
                </a:lnTo>
                <a:lnTo>
                  <a:pt x="0" y="8229600"/>
                </a:lnTo>
                <a:lnTo>
                  <a:pt x="5164074" y="8229600"/>
                </a:lnTo>
                <a:lnTo>
                  <a:pt x="516407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0042" y="6353434"/>
            <a:ext cx="1625882" cy="4409171"/>
          </a:xfrm>
          <a:custGeom>
            <a:avLst/>
            <a:gdLst/>
            <a:ahLst/>
            <a:cxnLst/>
            <a:rect r="r" b="b" t="t" l="l"/>
            <a:pathLst>
              <a:path h="4409171" w="1625882">
                <a:moveTo>
                  <a:pt x="0" y="0"/>
                </a:moveTo>
                <a:lnTo>
                  <a:pt x="1625882" y="0"/>
                </a:lnTo>
                <a:lnTo>
                  <a:pt x="1625882" y="4409171"/>
                </a:lnTo>
                <a:lnTo>
                  <a:pt x="0" y="4409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5187" y="1719918"/>
            <a:ext cx="10240736" cy="4198702"/>
          </a:xfrm>
          <a:custGeom>
            <a:avLst/>
            <a:gdLst/>
            <a:ahLst/>
            <a:cxnLst/>
            <a:rect r="r" b="b" t="t" l="l"/>
            <a:pathLst>
              <a:path h="4198702" w="10240736">
                <a:moveTo>
                  <a:pt x="0" y="0"/>
                </a:moveTo>
                <a:lnTo>
                  <a:pt x="10240737" y="0"/>
                </a:lnTo>
                <a:lnTo>
                  <a:pt x="10240737" y="4198702"/>
                </a:lnTo>
                <a:lnTo>
                  <a:pt x="0" y="41987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49392" y="6479625"/>
            <a:ext cx="1638459" cy="4033130"/>
          </a:xfrm>
          <a:custGeom>
            <a:avLst/>
            <a:gdLst/>
            <a:ahLst/>
            <a:cxnLst/>
            <a:rect r="r" b="b" t="t" l="l"/>
            <a:pathLst>
              <a:path h="4033130" w="1638459">
                <a:moveTo>
                  <a:pt x="0" y="0"/>
                </a:moveTo>
                <a:lnTo>
                  <a:pt x="1638459" y="0"/>
                </a:lnTo>
                <a:lnTo>
                  <a:pt x="1638459" y="4033130"/>
                </a:lnTo>
                <a:lnTo>
                  <a:pt x="0" y="403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03802" y="3907320"/>
            <a:ext cx="12410783" cy="250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68"/>
              </a:lnSpc>
            </a:pPr>
            <a:r>
              <a:rPr lang="en-US" sz="7120">
                <a:solidFill>
                  <a:srgbClr val="3E1420"/>
                </a:solidFill>
                <a:latin typeface="Bobby Jones"/>
                <a:ea typeface="Bobby Jones"/>
                <a:cs typeface="Bobby Jones"/>
                <a:sym typeface="Bobby Jones"/>
              </a:rPr>
              <a:t>Formulasikan sistem persamaan linear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25938" y="2920840"/>
            <a:ext cx="3952864" cy="10368167"/>
          </a:xfrm>
          <a:custGeom>
            <a:avLst/>
            <a:gdLst/>
            <a:ahLst/>
            <a:cxnLst/>
            <a:rect r="r" b="b" t="t" l="l"/>
            <a:pathLst>
              <a:path h="10368167" w="3952864">
                <a:moveTo>
                  <a:pt x="0" y="0"/>
                </a:moveTo>
                <a:lnTo>
                  <a:pt x="3952863" y="0"/>
                </a:lnTo>
                <a:lnTo>
                  <a:pt x="3952863" y="10368166"/>
                </a:lnTo>
                <a:lnTo>
                  <a:pt x="0" y="10368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2967262"/>
            <a:ext cx="4636691" cy="9918055"/>
          </a:xfrm>
          <a:custGeom>
            <a:avLst/>
            <a:gdLst/>
            <a:ahLst/>
            <a:cxnLst/>
            <a:rect r="r" b="b" t="t" l="l"/>
            <a:pathLst>
              <a:path h="9918055" w="4636691">
                <a:moveTo>
                  <a:pt x="4636691" y="0"/>
                </a:moveTo>
                <a:lnTo>
                  <a:pt x="0" y="0"/>
                </a:lnTo>
                <a:lnTo>
                  <a:pt x="0" y="9918056"/>
                </a:lnTo>
                <a:lnTo>
                  <a:pt x="4636691" y="9918056"/>
                </a:lnTo>
                <a:lnTo>
                  <a:pt x="463669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8041" y="1028700"/>
            <a:ext cx="11301259" cy="2556910"/>
          </a:xfrm>
          <a:custGeom>
            <a:avLst/>
            <a:gdLst/>
            <a:ahLst/>
            <a:cxnLst/>
            <a:rect r="r" b="b" t="t" l="l"/>
            <a:pathLst>
              <a:path h="2556910" w="11301259">
                <a:moveTo>
                  <a:pt x="0" y="0"/>
                </a:moveTo>
                <a:lnTo>
                  <a:pt x="11301259" y="0"/>
                </a:lnTo>
                <a:lnTo>
                  <a:pt x="11301259" y="2556910"/>
                </a:lnTo>
                <a:lnTo>
                  <a:pt x="0" y="255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58041" y="3876075"/>
            <a:ext cx="11301259" cy="5382225"/>
          </a:xfrm>
          <a:custGeom>
            <a:avLst/>
            <a:gdLst/>
            <a:ahLst/>
            <a:cxnLst/>
            <a:rect r="r" b="b" t="t" l="l"/>
            <a:pathLst>
              <a:path h="5382225" w="11301259">
                <a:moveTo>
                  <a:pt x="0" y="0"/>
                </a:moveTo>
                <a:lnTo>
                  <a:pt x="11301259" y="0"/>
                </a:lnTo>
                <a:lnTo>
                  <a:pt x="11301259" y="5382225"/>
                </a:lnTo>
                <a:lnTo>
                  <a:pt x="0" y="538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206" y="5143500"/>
            <a:ext cx="3503846" cy="6247571"/>
          </a:xfrm>
          <a:custGeom>
            <a:avLst/>
            <a:gdLst/>
            <a:ahLst/>
            <a:cxnLst/>
            <a:rect r="r" b="b" t="t" l="l"/>
            <a:pathLst>
              <a:path h="6247571" w="3503846">
                <a:moveTo>
                  <a:pt x="0" y="0"/>
                </a:moveTo>
                <a:lnTo>
                  <a:pt x="3503846" y="0"/>
                </a:lnTo>
                <a:lnTo>
                  <a:pt x="3503846" y="6247571"/>
                </a:lnTo>
                <a:lnTo>
                  <a:pt x="0" y="6247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1777" y="2051249"/>
            <a:ext cx="15624447" cy="5458414"/>
          </a:xfrm>
          <a:custGeom>
            <a:avLst/>
            <a:gdLst/>
            <a:ahLst/>
            <a:cxnLst/>
            <a:rect r="r" b="b" t="t" l="l"/>
            <a:pathLst>
              <a:path h="5458414" w="15624447">
                <a:moveTo>
                  <a:pt x="0" y="0"/>
                </a:moveTo>
                <a:lnTo>
                  <a:pt x="15624446" y="0"/>
                </a:lnTo>
                <a:lnTo>
                  <a:pt x="15624446" y="5458413"/>
                </a:lnTo>
                <a:lnTo>
                  <a:pt x="0" y="5458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29" r="0" b="-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3123" y="4780456"/>
            <a:ext cx="6460144" cy="6080611"/>
          </a:xfrm>
          <a:custGeom>
            <a:avLst/>
            <a:gdLst/>
            <a:ahLst/>
            <a:cxnLst/>
            <a:rect r="r" b="b" t="t" l="l"/>
            <a:pathLst>
              <a:path h="6080611" w="6460144">
                <a:moveTo>
                  <a:pt x="0" y="0"/>
                </a:moveTo>
                <a:lnTo>
                  <a:pt x="6460144" y="0"/>
                </a:lnTo>
                <a:lnTo>
                  <a:pt x="6460144" y="6080610"/>
                </a:lnTo>
                <a:lnTo>
                  <a:pt x="0" y="6080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DAGf06CouD8</dc:identifier>
  <dcterms:modified xsi:type="dcterms:W3CDTF">2011-08-01T06:04:30Z</dcterms:modified>
  <cp:revision>1</cp:revision>
  <dc:title>Metode numerik tugas 2</dc:title>
</cp:coreProperties>
</file>