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82" r:id="rId5"/>
    <p:sldId id="258" r:id="rId6"/>
    <p:sldId id="260" r:id="rId7"/>
    <p:sldId id="261" r:id="rId8"/>
    <p:sldId id="283" r:id="rId9"/>
    <p:sldId id="284" r:id="rId10"/>
    <p:sldId id="262" r:id="rId11"/>
    <p:sldId id="269" r:id="rId12"/>
    <p:sldId id="268" r:id="rId13"/>
    <p:sldId id="285" r:id="rId14"/>
    <p:sldId id="286" r:id="rId15"/>
    <p:sldId id="272"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62" autoAdjust="0"/>
    <p:restoredTop sz="94681"/>
  </p:normalViewPr>
  <p:slideViewPr>
    <p:cSldViewPr snapToGrid="0" snapToObjects="1" showGuides="1">
      <p:cViewPr varScale="1">
        <p:scale>
          <a:sx n="114" d="100"/>
          <a:sy n="114" d="100"/>
        </p:scale>
        <p:origin x="184" y="216"/>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3/3/21</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3/3/21</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3/3/21</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3/3/21</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3/3/21</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3/3/21</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3/3/21</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3/3/21</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3/3/21</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3/3/21</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3/3/21</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3/3/21</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a:solidFill>
                  <a:srgbClr val="FF6600"/>
                </a:solidFill>
              </a:rPr>
              <a:t>3-March-2021</a:t>
            </a:r>
            <a:endParaRPr lang="en-US" sz="2500" dirty="0">
              <a:solidFill>
                <a:srgbClr val="FF6600"/>
              </a:solidFill>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Price difference based on gender</a:t>
            </a:r>
            <a:endParaRPr lang="en-US" sz="4200" dirty="0">
              <a:solidFill>
                <a:schemeClr val="accent2"/>
              </a:solidFill>
              <a:latin typeface="+mj-lt"/>
            </a:endParaRPr>
          </a:p>
        </p:txBody>
      </p:sp>
      <p:sp>
        <p:nvSpPr>
          <p:cNvPr id="10" name="TextBox 9"/>
          <p:cNvSpPr txBox="1"/>
          <p:nvPr/>
        </p:nvSpPr>
        <p:spPr>
          <a:xfrm>
            <a:off x="9440214" y="3099137"/>
            <a:ext cx="2189409" cy="2031325"/>
          </a:xfrm>
          <a:prstGeom prst="rect">
            <a:avLst/>
          </a:prstGeom>
          <a:noFill/>
        </p:spPr>
        <p:txBody>
          <a:bodyPr wrap="square" rtlCol="0">
            <a:spAutoFit/>
          </a:bodyPr>
          <a:lstStyle/>
          <a:p>
            <a:r>
              <a:rPr lang="en-IN" dirty="0"/>
              <a:t>There is no discount for Female customers as the price distribution is very similar for both the gender considered over yearly.</a:t>
            </a:r>
          </a:p>
        </p:txBody>
      </p:sp>
      <p:pic>
        <p:nvPicPr>
          <p:cNvPr id="4" name="Picture 3" descr="A picture containing text, stationary, screenshot, vector graphics&#10;&#10;Description automatically generated">
            <a:extLst>
              <a:ext uri="{FF2B5EF4-FFF2-40B4-BE49-F238E27FC236}">
                <a16:creationId xmlns:a16="http://schemas.microsoft.com/office/drawing/2014/main" id="{659FEC9C-D632-6F4E-AE9C-3E9647FD4880}"/>
              </a:ext>
            </a:extLst>
          </p:cNvPr>
          <p:cNvPicPr>
            <a:picLocks noChangeAspect="1"/>
          </p:cNvPicPr>
          <p:nvPr/>
        </p:nvPicPr>
        <p:blipFill>
          <a:blip r:embed="rId2"/>
          <a:stretch>
            <a:fillRect/>
          </a:stretch>
        </p:blipFill>
        <p:spPr>
          <a:xfrm>
            <a:off x="19050" y="2060620"/>
            <a:ext cx="9172788" cy="4054430"/>
          </a:xfrm>
          <a:prstGeom prst="rect">
            <a:avLst/>
          </a:prstGeom>
        </p:spPr>
      </p:pic>
    </p:spTree>
    <p:extLst>
      <p:ext uri="{BB962C8B-B14F-4D97-AF65-F5344CB8AC3E}">
        <p14:creationId xmlns:p14="http://schemas.microsoft.com/office/powerpoint/2010/main" val="491804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86FFC35-F427-364C-BA92-634BB6B2B5AC}"/>
              </a:ext>
            </a:extLst>
          </p:cNvPr>
          <p:cNvSpPr/>
          <p:nvPr/>
        </p:nvSpPr>
        <p:spPr>
          <a:xfrm>
            <a:off x="4903852" y="5927907"/>
            <a:ext cx="4625008"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Preferred Cab Company</a:t>
            </a:r>
          </a:p>
        </p:txBody>
      </p:sp>
      <p:sp>
        <p:nvSpPr>
          <p:cNvPr id="18" name="TextBox 17"/>
          <p:cNvSpPr txBox="1"/>
          <p:nvPr/>
        </p:nvSpPr>
        <p:spPr>
          <a:xfrm>
            <a:off x="9311425" y="2730321"/>
            <a:ext cx="2189409" cy="1477328"/>
          </a:xfrm>
          <a:prstGeom prst="rect">
            <a:avLst/>
          </a:prstGeom>
          <a:noFill/>
        </p:spPr>
        <p:txBody>
          <a:bodyPr wrap="square" rtlCol="0">
            <a:spAutoFit/>
          </a:bodyPr>
          <a:lstStyle/>
          <a:p>
            <a:r>
              <a:rPr lang="en-IN" dirty="0"/>
              <a:t>Yellow Cabs are used more than Pink Cabs.</a:t>
            </a:r>
          </a:p>
          <a:p>
            <a:endParaRPr lang="en-IN" dirty="0"/>
          </a:p>
          <a:p>
            <a:r>
              <a:rPr lang="en-IN" dirty="0"/>
              <a:t> More than 76% cabs.</a:t>
            </a:r>
          </a:p>
        </p:txBody>
      </p:sp>
      <p:pic>
        <p:nvPicPr>
          <p:cNvPr id="4" name="Picture 3" descr="Chart, bar chart, waterfall chart&#10;&#10;Description automatically generated">
            <a:extLst>
              <a:ext uri="{FF2B5EF4-FFF2-40B4-BE49-F238E27FC236}">
                <a16:creationId xmlns:a16="http://schemas.microsoft.com/office/drawing/2014/main" id="{099544AF-2821-374D-AD62-D4455E263DCA}"/>
              </a:ext>
            </a:extLst>
          </p:cNvPr>
          <p:cNvPicPr>
            <a:picLocks noChangeAspect="1"/>
          </p:cNvPicPr>
          <p:nvPr/>
        </p:nvPicPr>
        <p:blipFill>
          <a:blip r:embed="rId2"/>
          <a:stretch>
            <a:fillRect/>
          </a:stretch>
        </p:blipFill>
        <p:spPr>
          <a:xfrm>
            <a:off x="0" y="1918952"/>
            <a:ext cx="9085088" cy="4589666"/>
          </a:xfrm>
          <a:prstGeom prst="rect">
            <a:avLst/>
          </a:prstGeom>
        </p:spPr>
      </p:pic>
    </p:spTree>
    <p:extLst>
      <p:ext uri="{BB962C8B-B14F-4D97-AF65-F5344CB8AC3E}">
        <p14:creationId xmlns:p14="http://schemas.microsoft.com/office/powerpoint/2010/main" val="3036647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FEA7FA-8D36-8444-8BD6-6E45A8C37B50}"/>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Gender Analysis</a:t>
            </a:r>
            <a:endParaRPr lang="en-US" sz="4400" dirty="0">
              <a:solidFill>
                <a:schemeClr val="accent2"/>
              </a:solidFill>
              <a:latin typeface="+mj-lt"/>
            </a:endParaRPr>
          </a:p>
        </p:txBody>
      </p:sp>
      <p:sp>
        <p:nvSpPr>
          <p:cNvPr id="12" name="Rectangle 11"/>
          <p:cNvSpPr/>
          <p:nvPr/>
        </p:nvSpPr>
        <p:spPr>
          <a:xfrm>
            <a:off x="8899301" y="3429000"/>
            <a:ext cx="2189408" cy="646331"/>
          </a:xfrm>
          <a:prstGeom prst="rect">
            <a:avLst/>
          </a:prstGeom>
        </p:spPr>
        <p:txBody>
          <a:bodyPr wrap="square">
            <a:spAutoFit/>
          </a:bodyPr>
          <a:lstStyle/>
          <a:p>
            <a:r>
              <a:rPr lang="en-IN" dirty="0"/>
              <a:t>Male customers more than female</a:t>
            </a:r>
          </a:p>
        </p:txBody>
      </p:sp>
      <p:pic>
        <p:nvPicPr>
          <p:cNvPr id="5" name="Picture 4" descr="Chart, bar chart&#10;&#10;Description automatically generated">
            <a:extLst>
              <a:ext uri="{FF2B5EF4-FFF2-40B4-BE49-F238E27FC236}">
                <a16:creationId xmlns:a16="http://schemas.microsoft.com/office/drawing/2014/main" id="{7E463BEA-01D5-3042-AD15-CE9E9312C9C5}"/>
              </a:ext>
            </a:extLst>
          </p:cNvPr>
          <p:cNvPicPr>
            <a:picLocks noChangeAspect="1"/>
          </p:cNvPicPr>
          <p:nvPr/>
        </p:nvPicPr>
        <p:blipFill>
          <a:blip r:embed="rId2"/>
          <a:stretch>
            <a:fillRect/>
          </a:stretch>
        </p:blipFill>
        <p:spPr>
          <a:xfrm>
            <a:off x="0" y="1918951"/>
            <a:ext cx="8277087" cy="4261297"/>
          </a:xfrm>
          <a:prstGeom prst="rect">
            <a:avLst/>
          </a:prstGeom>
        </p:spPr>
      </p:pic>
    </p:spTree>
    <p:extLst>
      <p:ext uri="{BB962C8B-B14F-4D97-AF65-F5344CB8AC3E}">
        <p14:creationId xmlns:p14="http://schemas.microsoft.com/office/powerpoint/2010/main" val="2405512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FEA7FA-8D36-8444-8BD6-6E45A8C37B50}"/>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Payment Analysis</a:t>
            </a:r>
            <a:endParaRPr lang="en-US" sz="4400" dirty="0">
              <a:solidFill>
                <a:schemeClr val="accent2"/>
              </a:solidFill>
              <a:latin typeface="+mj-lt"/>
            </a:endParaRPr>
          </a:p>
        </p:txBody>
      </p:sp>
      <p:sp>
        <p:nvSpPr>
          <p:cNvPr id="12" name="Rectangle 11"/>
          <p:cNvSpPr/>
          <p:nvPr/>
        </p:nvSpPr>
        <p:spPr>
          <a:xfrm>
            <a:off x="7907628" y="3703547"/>
            <a:ext cx="4572000" cy="646331"/>
          </a:xfrm>
          <a:prstGeom prst="rect">
            <a:avLst/>
          </a:prstGeom>
        </p:spPr>
        <p:txBody>
          <a:bodyPr wrap="square">
            <a:spAutoFit/>
          </a:bodyPr>
          <a:lstStyle/>
          <a:p>
            <a:r>
              <a:rPr lang="en-IN" dirty="0"/>
              <a:t>Card payment is preferred </a:t>
            </a:r>
          </a:p>
          <a:p>
            <a:r>
              <a:rPr lang="en-IN" dirty="0"/>
              <a:t>over cash payment. </a:t>
            </a:r>
          </a:p>
        </p:txBody>
      </p:sp>
      <p:pic>
        <p:nvPicPr>
          <p:cNvPr id="5" name="Picture 4" descr="Chart, bar chart&#10;&#10;Description automatically generated">
            <a:extLst>
              <a:ext uri="{FF2B5EF4-FFF2-40B4-BE49-F238E27FC236}">
                <a16:creationId xmlns:a16="http://schemas.microsoft.com/office/drawing/2014/main" id="{09B7D1CE-5B13-394E-80CA-3645F7AEF60D}"/>
              </a:ext>
            </a:extLst>
          </p:cNvPr>
          <p:cNvPicPr>
            <a:picLocks noChangeAspect="1"/>
          </p:cNvPicPr>
          <p:nvPr/>
        </p:nvPicPr>
        <p:blipFill>
          <a:blip r:embed="rId2"/>
          <a:stretch>
            <a:fillRect/>
          </a:stretch>
        </p:blipFill>
        <p:spPr>
          <a:xfrm>
            <a:off x="404343" y="2065841"/>
            <a:ext cx="7013888" cy="3921744"/>
          </a:xfrm>
          <a:prstGeom prst="rect">
            <a:avLst/>
          </a:prstGeom>
        </p:spPr>
      </p:pic>
    </p:spTree>
    <p:extLst>
      <p:ext uri="{BB962C8B-B14F-4D97-AF65-F5344CB8AC3E}">
        <p14:creationId xmlns:p14="http://schemas.microsoft.com/office/powerpoint/2010/main" val="2480600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FEA7FA-8D36-8444-8BD6-6E45A8C37B50}"/>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Hypothesis</a:t>
            </a:r>
            <a:endParaRPr lang="en-US" sz="4400" dirty="0">
              <a:solidFill>
                <a:schemeClr val="accent2"/>
              </a:solidFill>
              <a:latin typeface="+mj-lt"/>
            </a:endParaRPr>
          </a:p>
        </p:txBody>
      </p:sp>
      <p:sp>
        <p:nvSpPr>
          <p:cNvPr id="12" name="Rectangle 11"/>
          <p:cNvSpPr/>
          <p:nvPr/>
        </p:nvSpPr>
        <p:spPr>
          <a:xfrm>
            <a:off x="1105384" y="2108922"/>
            <a:ext cx="8005161" cy="4247317"/>
          </a:xfrm>
          <a:prstGeom prst="rect">
            <a:avLst/>
          </a:prstGeom>
        </p:spPr>
        <p:txBody>
          <a:bodyPr wrap="square">
            <a:spAutoFit/>
          </a:bodyPr>
          <a:lstStyle/>
          <a:p>
            <a:pPr marL="285750" indent="-285750">
              <a:buFont typeface="Arial" panose="020B0604020202020204" pitchFamily="34" charset="0"/>
              <a:buChar char="•"/>
            </a:pPr>
            <a:r>
              <a:rPr lang="en-US" b="1" dirty="0"/>
              <a:t>KM Travelled</a:t>
            </a:r>
          </a:p>
          <a:p>
            <a:r>
              <a:rPr lang="en-US" dirty="0"/>
              <a:t>p-values 0.007448586391893619, we are rejecting null hypothesis</a:t>
            </a:r>
          </a:p>
          <a:p>
            <a:endParaRPr lang="en-US" dirty="0"/>
          </a:p>
          <a:p>
            <a:pPr marL="285750" indent="-285750">
              <a:buFont typeface="Arial" panose="020B0604020202020204" pitchFamily="34" charset="0"/>
              <a:buChar char="•"/>
            </a:pPr>
            <a:r>
              <a:rPr lang="en-US" b="1" dirty="0"/>
              <a:t>Price Charged</a:t>
            </a:r>
          </a:p>
          <a:p>
            <a:r>
              <a:rPr lang="en-US" dirty="0"/>
              <a:t>p-values 0.7531470891273166, we are accepting null hypothesis</a:t>
            </a:r>
          </a:p>
          <a:p>
            <a:endParaRPr lang="en-US" b="1" dirty="0"/>
          </a:p>
          <a:p>
            <a:pPr marL="285750" indent="-285750">
              <a:buFont typeface="Arial" panose="020B0604020202020204" pitchFamily="34" charset="0"/>
              <a:buChar char="•"/>
            </a:pPr>
            <a:r>
              <a:rPr lang="en-US" b="1" dirty="0"/>
              <a:t>Age</a:t>
            </a:r>
          </a:p>
          <a:p>
            <a:r>
              <a:rPr lang="en-US" dirty="0"/>
              <a:t>p-values 8.61181075357829e-08, we are rejecting null hypothesis</a:t>
            </a:r>
          </a:p>
          <a:p>
            <a:endParaRPr lang="en-US" b="1" dirty="0"/>
          </a:p>
          <a:p>
            <a:pPr marL="285750" indent="-285750">
              <a:buFont typeface="Arial" panose="020B0604020202020204" pitchFamily="34" charset="0"/>
              <a:buChar char="•"/>
            </a:pPr>
            <a:r>
              <a:rPr lang="en-US" b="1" dirty="0"/>
              <a:t>Income (USD/Month)</a:t>
            </a:r>
          </a:p>
          <a:p>
            <a:r>
              <a:rPr lang="en-US" dirty="0"/>
              <a:t>p-values 0.13754435916764565, we are accepting null hypothesis</a:t>
            </a:r>
          </a:p>
          <a:p>
            <a:endParaRPr lang="en-US" b="1" dirty="0"/>
          </a:p>
          <a:p>
            <a:pPr marL="285750" indent="-285750">
              <a:buFont typeface="Arial" panose="020B0604020202020204" pitchFamily="34" charset="0"/>
              <a:buChar char="•"/>
            </a:pPr>
            <a:r>
              <a:rPr lang="en-US" b="1" dirty="0"/>
              <a:t>Profit</a:t>
            </a:r>
          </a:p>
          <a:p>
            <a:r>
              <a:rPr lang="en-US" dirty="0"/>
              <a:t>p-values 0.31890486823165864, we are accepting null hypothesis</a:t>
            </a:r>
            <a:endParaRPr lang="en-US" b="1" dirty="0"/>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4202939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449687" y="1841242"/>
            <a:ext cx="11292625" cy="4555093"/>
          </a:xfrm>
          <a:prstGeom prst="rect">
            <a:avLst/>
          </a:prstGeom>
          <a:noFill/>
        </p:spPr>
        <p:txBody>
          <a:bodyPr wrap="square" rtlCol="0">
            <a:spAutoFit/>
          </a:bodyPr>
          <a:lstStyle/>
          <a:p>
            <a:r>
              <a:rPr lang="en-US" sz="1600" b="1" dirty="0"/>
              <a:t>We have evaluated both the cab companies on following points and found Yellow cab better than Pink cab:</a:t>
            </a:r>
          </a:p>
          <a:p>
            <a:endParaRPr lang="en-US" sz="1600" dirty="0"/>
          </a:p>
          <a:p>
            <a:r>
              <a:rPr lang="en-US" sz="1600" dirty="0"/>
              <a:t>Customer Reach  : Yellow cab has higher customer reach in most of the cities while Pink cab has higher customer reach in very few cities.</a:t>
            </a:r>
          </a:p>
          <a:p>
            <a:endParaRPr lang="en-US" sz="1600" dirty="0"/>
          </a:p>
          <a:p>
            <a:r>
              <a:rPr lang="en-US" sz="1600" dirty="0"/>
              <a:t>Users age : Most of the users are between 20 to 40 years</a:t>
            </a:r>
          </a:p>
          <a:p>
            <a:endParaRPr lang="en-US" sz="1600" dirty="0"/>
          </a:p>
          <a:p>
            <a:r>
              <a:rPr lang="en-US" sz="1600" dirty="0"/>
              <a:t>Mode of payment : Card payment is preferred over cash payment generally so XYZ private firm could offer some discounts on card payment which would further increase the no. of customer which in turn would increase the profit.</a:t>
            </a:r>
          </a:p>
          <a:p>
            <a:endParaRPr lang="en-US" sz="1600" dirty="0"/>
          </a:p>
          <a:p>
            <a:r>
              <a:rPr lang="en-US" sz="1600" dirty="0"/>
              <a:t> Profit : It was observed that the cost of travel was uniform across the cities, but the price charged was the highest in NEW YORK NY, DALLAS TX, SILICON VALLEY and MIAMI FL </a:t>
            </a:r>
          </a:p>
          <a:p>
            <a:endParaRPr lang="en-US" sz="1600" dirty="0"/>
          </a:p>
          <a:p>
            <a:r>
              <a:rPr lang="en-US" sz="1600" dirty="0"/>
              <a:t>Gender : It was observed that male customers more than the female customers.</a:t>
            </a:r>
          </a:p>
          <a:p>
            <a:endParaRPr lang="en-US" sz="1600" dirty="0"/>
          </a:p>
          <a:p>
            <a:pPr algn="ctr"/>
            <a:r>
              <a:rPr lang="en-US" sz="1600" b="1" u="sng" dirty="0">
                <a:solidFill>
                  <a:schemeClr val="accent2">
                    <a:lumMod val="75000"/>
                  </a:schemeClr>
                </a:solidFill>
              </a:rPr>
              <a:t>After analyzing all the points, Yellow Cab Company is highly recommended for investment.</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IN" sz="1800" dirty="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r>
              <a:rPr lang="en-US" sz="1800" dirty="0"/>
              <a:t>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b="1" dirty="0"/>
              <a:t>Dataset:</a:t>
            </a:r>
          </a:p>
          <a:p>
            <a:r>
              <a:rPr lang="en-US" sz="1800" dirty="0" err="1"/>
              <a:t>Cab_Data</a:t>
            </a:r>
            <a:endParaRPr lang="en-US" sz="1800" dirty="0"/>
          </a:p>
          <a:p>
            <a:r>
              <a:rPr lang="en-US" sz="1800" dirty="0" err="1"/>
              <a:t>Customer_ID</a:t>
            </a:r>
            <a:endParaRPr lang="en-US" sz="1800" dirty="0"/>
          </a:p>
          <a:p>
            <a:r>
              <a:rPr lang="en-US" sz="1800" dirty="0" err="1"/>
              <a:t>Transaction_ID</a:t>
            </a:r>
            <a:endParaRPr lang="en-US" sz="1800" dirty="0"/>
          </a:p>
          <a:p>
            <a:r>
              <a:rPr lang="en-US" sz="1800" dirty="0"/>
              <a:t>City</a:t>
            </a:r>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 </a:t>
            </a:r>
            <a:r>
              <a:rPr lang="en-IN" sz="3500" b="1" dirty="0">
                <a:solidFill>
                  <a:schemeClr val="accent2"/>
                </a:solidFill>
                <a:latin typeface="Calibri" panose="020F0502020204030204" pitchFamily="34" charset="0"/>
                <a:cs typeface="Calibri" panose="020F0502020204030204" pitchFamily="34" charset="0"/>
              </a:rPr>
              <a:t>G2M insight for Cab Investment firm</a:t>
            </a:r>
            <a:endParaRPr lang="en-US" sz="35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6" y="1371600"/>
            <a:ext cx="10550893" cy="4247317"/>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17 Features </a:t>
            </a:r>
          </a:p>
          <a:p>
            <a:pPr marL="285750" indent="-285750">
              <a:buFont typeface="Arial" panose="020B0604020202020204" pitchFamily="34" charset="0"/>
              <a:buChar char="•"/>
            </a:pPr>
            <a:r>
              <a:rPr lang="en-US" dirty="0"/>
              <a:t>Timeframe of the data: 31/01/2016 to 31/12/2018</a:t>
            </a:r>
          </a:p>
          <a:p>
            <a:pPr marL="285750" indent="-285750">
              <a:buFont typeface="Arial" panose="020B0604020202020204" pitchFamily="34" charset="0"/>
              <a:buChar char="•"/>
            </a:pPr>
            <a:r>
              <a:rPr lang="en-US" dirty="0"/>
              <a:t>Total data points : </a:t>
            </a:r>
            <a:r>
              <a:rPr lang="en-SA" dirty="0"/>
              <a:t>359392</a:t>
            </a:r>
            <a:endParaRPr lang="en-US" dirty="0"/>
          </a:p>
          <a:p>
            <a:pPr marL="285750" indent="-285750">
              <a:buFont typeface="Arial" panose="020B0604020202020204" pitchFamily="34" charset="0"/>
              <a:buChar char="•"/>
            </a:pPr>
            <a:r>
              <a:rPr lang="en-US" dirty="0"/>
              <a:t>Format : csv</a:t>
            </a:r>
          </a:p>
          <a:p>
            <a:endParaRPr lang="en-US" dirty="0"/>
          </a:p>
          <a:p>
            <a:r>
              <a:rPr lang="en-US" b="1" dirty="0"/>
              <a:t>Analysis:</a:t>
            </a:r>
          </a:p>
          <a:p>
            <a:endParaRPr lang="en-US" dirty="0"/>
          </a:p>
          <a:p>
            <a:pPr marL="285750" indent="-285750">
              <a:buFont typeface="Arial" panose="020B0604020202020204" pitchFamily="34" charset="0"/>
              <a:buChar char="•"/>
            </a:pPr>
            <a:r>
              <a:rPr lang="en-US" dirty="0"/>
              <a:t>Merge dataset </a:t>
            </a:r>
          </a:p>
          <a:p>
            <a:pPr marL="285750" indent="-285750">
              <a:buFont typeface="Arial" panose="020B0604020202020204" pitchFamily="34" charset="0"/>
              <a:buChar char="•"/>
            </a:pPr>
            <a:r>
              <a:rPr lang="en-US" dirty="0"/>
              <a:t>Convert date column</a:t>
            </a:r>
          </a:p>
          <a:p>
            <a:pPr marL="285750" indent="-285750">
              <a:buFont typeface="Arial" panose="020B0604020202020204" pitchFamily="34" charset="0"/>
              <a:buChar char="•"/>
            </a:pPr>
            <a:r>
              <a:rPr lang="en-US" dirty="0"/>
              <a:t>Create new column</a:t>
            </a:r>
          </a:p>
          <a:p>
            <a:pPr marL="285750" indent="-285750">
              <a:buFont typeface="Arial" panose="020B0604020202020204" pitchFamily="34" charset="0"/>
              <a:buChar char="•"/>
            </a:pPr>
            <a:r>
              <a:rPr lang="en-US" dirty="0"/>
              <a:t>EDA</a:t>
            </a:r>
          </a:p>
          <a:p>
            <a:pPr marL="285750" indent="-285750">
              <a:buFont typeface="Arial" panose="020B0604020202020204" pitchFamily="34" charset="0"/>
              <a:buChar char="•"/>
            </a:pPr>
            <a:r>
              <a:rPr lang="en-US" dirty="0"/>
              <a:t>Hypothesis</a:t>
            </a:r>
          </a:p>
          <a:p>
            <a:endParaRPr lang="en-US" dirty="0"/>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Cab Analysis</a:t>
            </a:r>
            <a:endParaRPr lang="en-US" sz="4400" b="1" dirty="0">
              <a:solidFill>
                <a:schemeClr val="bg2">
                  <a:lumMod val="25000"/>
                </a:schemeClr>
              </a:solidFill>
              <a:latin typeface="+mj-lt"/>
            </a:endParaRPr>
          </a:p>
        </p:txBody>
      </p:sp>
      <p:sp>
        <p:nvSpPr>
          <p:cNvPr id="7" name="TextBox 6"/>
          <p:cNvSpPr txBox="1"/>
          <p:nvPr/>
        </p:nvSpPr>
        <p:spPr>
          <a:xfrm>
            <a:off x="9714126" y="3658542"/>
            <a:ext cx="2189409" cy="646331"/>
          </a:xfrm>
          <a:prstGeom prst="rect">
            <a:avLst/>
          </a:prstGeom>
          <a:noFill/>
        </p:spPr>
        <p:txBody>
          <a:bodyPr wrap="square" rtlCol="0">
            <a:spAutoFit/>
          </a:bodyPr>
          <a:lstStyle/>
          <a:p>
            <a:pPr algn="ctr"/>
            <a:r>
              <a:rPr lang="en-US" dirty="0"/>
              <a:t>Yellow Cabs are the most cabs</a:t>
            </a:r>
          </a:p>
        </p:txBody>
      </p:sp>
      <p:pic>
        <p:nvPicPr>
          <p:cNvPr id="4" name="Picture 3" descr="Chart&#10;&#10;Description automatically generated with medium confidence">
            <a:extLst>
              <a:ext uri="{FF2B5EF4-FFF2-40B4-BE49-F238E27FC236}">
                <a16:creationId xmlns:a16="http://schemas.microsoft.com/office/drawing/2014/main" id="{C9247882-1F18-594A-B7E4-D6C8B24C1C61}"/>
              </a:ext>
            </a:extLst>
          </p:cNvPr>
          <p:cNvPicPr>
            <a:picLocks noChangeAspect="1"/>
          </p:cNvPicPr>
          <p:nvPr/>
        </p:nvPicPr>
        <p:blipFill>
          <a:blip r:embed="rId2"/>
          <a:stretch>
            <a:fillRect/>
          </a:stretch>
        </p:blipFill>
        <p:spPr>
          <a:xfrm>
            <a:off x="0" y="1918951"/>
            <a:ext cx="9348219" cy="4340501"/>
          </a:xfrm>
          <a:prstGeom prst="rect">
            <a:avLst/>
          </a:prstGeom>
        </p:spPr>
      </p:pic>
    </p:spTree>
    <p:extLst>
      <p:ext uri="{BB962C8B-B14F-4D97-AF65-F5344CB8AC3E}">
        <p14:creationId xmlns:p14="http://schemas.microsoft.com/office/powerpoint/2010/main" val="1858157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Daily profit Analysis</a:t>
            </a:r>
            <a:endParaRPr lang="en-US" sz="4400" b="1" dirty="0">
              <a:solidFill>
                <a:schemeClr val="bg2">
                  <a:lumMod val="25000"/>
                </a:schemeClr>
              </a:solidFill>
              <a:latin typeface="+mj-lt"/>
            </a:endParaRPr>
          </a:p>
        </p:txBody>
      </p:sp>
      <p:sp>
        <p:nvSpPr>
          <p:cNvPr id="7" name="TextBox 6"/>
          <p:cNvSpPr txBox="1"/>
          <p:nvPr/>
        </p:nvSpPr>
        <p:spPr>
          <a:xfrm>
            <a:off x="8963848" y="2987898"/>
            <a:ext cx="2189409" cy="1754326"/>
          </a:xfrm>
          <a:prstGeom prst="rect">
            <a:avLst/>
          </a:prstGeom>
          <a:noFill/>
        </p:spPr>
        <p:txBody>
          <a:bodyPr wrap="square" rtlCol="0">
            <a:spAutoFit/>
          </a:bodyPr>
          <a:lstStyle/>
          <a:p>
            <a:r>
              <a:rPr lang="en-IN" dirty="0"/>
              <a:t>There is some seasonality over a month. Profit is higher in the beginning of a month.</a:t>
            </a:r>
          </a:p>
        </p:txBody>
      </p:sp>
      <p:pic>
        <p:nvPicPr>
          <p:cNvPr id="4" name="Picture 3" descr="Chart, bar chart&#10;&#10;Description automatically generated">
            <a:extLst>
              <a:ext uri="{FF2B5EF4-FFF2-40B4-BE49-F238E27FC236}">
                <a16:creationId xmlns:a16="http://schemas.microsoft.com/office/drawing/2014/main" id="{17B6F080-02BD-6B47-A3E9-3C29A29DC51C}"/>
              </a:ext>
            </a:extLst>
          </p:cNvPr>
          <p:cNvPicPr>
            <a:picLocks noChangeAspect="1"/>
          </p:cNvPicPr>
          <p:nvPr/>
        </p:nvPicPr>
        <p:blipFill>
          <a:blip r:embed="rId2"/>
          <a:stretch>
            <a:fillRect/>
          </a:stretch>
        </p:blipFill>
        <p:spPr>
          <a:xfrm>
            <a:off x="234950" y="1918952"/>
            <a:ext cx="8728898" cy="4596148"/>
          </a:xfrm>
          <a:prstGeom prst="rect">
            <a:avLst/>
          </a:prstGeom>
        </p:spPr>
      </p:pic>
    </p:spTree>
    <p:extLst>
      <p:ext uri="{BB962C8B-B14F-4D97-AF65-F5344CB8AC3E}">
        <p14:creationId xmlns:p14="http://schemas.microsoft.com/office/powerpoint/2010/main" val="384811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Monthly Profit Analysis</a:t>
            </a:r>
          </a:p>
        </p:txBody>
      </p:sp>
      <p:sp>
        <p:nvSpPr>
          <p:cNvPr id="6" name="TextBox 5"/>
          <p:cNvSpPr txBox="1"/>
          <p:nvPr/>
        </p:nvSpPr>
        <p:spPr>
          <a:xfrm>
            <a:off x="9361241" y="2900259"/>
            <a:ext cx="2189409" cy="1754326"/>
          </a:xfrm>
          <a:prstGeom prst="rect">
            <a:avLst/>
          </a:prstGeom>
          <a:noFill/>
        </p:spPr>
        <p:txBody>
          <a:bodyPr wrap="square" rtlCol="0">
            <a:spAutoFit/>
          </a:bodyPr>
          <a:lstStyle/>
          <a:p>
            <a:r>
              <a:rPr lang="en-IN" dirty="0"/>
              <a:t>During the months of February and May people tend to travel larger distance and hence the profit charged is more.</a:t>
            </a:r>
          </a:p>
        </p:txBody>
      </p:sp>
      <p:pic>
        <p:nvPicPr>
          <p:cNvPr id="3" name="Picture 2" descr="Chart, bar chart&#10;&#10;Description automatically generated">
            <a:extLst>
              <a:ext uri="{FF2B5EF4-FFF2-40B4-BE49-F238E27FC236}">
                <a16:creationId xmlns:a16="http://schemas.microsoft.com/office/drawing/2014/main" id="{EE2534C0-76A5-324D-9272-14E8EFABB57F}"/>
              </a:ext>
            </a:extLst>
          </p:cNvPr>
          <p:cNvPicPr>
            <a:picLocks noChangeAspect="1"/>
          </p:cNvPicPr>
          <p:nvPr/>
        </p:nvPicPr>
        <p:blipFill>
          <a:blip r:embed="rId2"/>
          <a:stretch>
            <a:fillRect/>
          </a:stretch>
        </p:blipFill>
        <p:spPr>
          <a:xfrm>
            <a:off x="641350" y="1728438"/>
            <a:ext cx="8485318" cy="4761261"/>
          </a:xfrm>
          <a:prstGeom prst="rect">
            <a:avLst/>
          </a:prstGeom>
        </p:spPr>
      </p:pic>
    </p:spTree>
    <p:extLst>
      <p:ext uri="{BB962C8B-B14F-4D97-AF65-F5344CB8AC3E}">
        <p14:creationId xmlns:p14="http://schemas.microsoft.com/office/powerpoint/2010/main" val="2365573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a:solidFill>
                  <a:schemeClr val="accent2"/>
                </a:solidFill>
              </a:rPr>
              <a:t>Yearly Profit Analysis</a:t>
            </a:r>
            <a:endParaRPr lang="en-US" sz="4400" dirty="0">
              <a:solidFill>
                <a:schemeClr val="accent2"/>
              </a:solidFill>
              <a:latin typeface="+mj-lt"/>
            </a:endParaRPr>
          </a:p>
        </p:txBody>
      </p:sp>
      <p:sp>
        <p:nvSpPr>
          <p:cNvPr id="8" name="TextBox 7"/>
          <p:cNvSpPr txBox="1"/>
          <p:nvPr/>
        </p:nvSpPr>
        <p:spPr>
          <a:xfrm>
            <a:off x="9002333" y="3109310"/>
            <a:ext cx="2189409" cy="1200329"/>
          </a:xfrm>
          <a:prstGeom prst="rect">
            <a:avLst/>
          </a:prstGeom>
          <a:noFill/>
        </p:spPr>
        <p:txBody>
          <a:bodyPr wrap="square" rtlCol="0">
            <a:spAutoFit/>
          </a:bodyPr>
          <a:lstStyle/>
          <a:p>
            <a:r>
              <a:rPr lang="en-IN" dirty="0"/>
              <a:t>In 2018 price charged was comparatively less than 2017 and 2016.</a:t>
            </a:r>
          </a:p>
        </p:txBody>
      </p:sp>
      <p:pic>
        <p:nvPicPr>
          <p:cNvPr id="4" name="Picture 3" descr="Chart, bar chart&#10;&#10;Description automatically generated">
            <a:extLst>
              <a:ext uri="{FF2B5EF4-FFF2-40B4-BE49-F238E27FC236}">
                <a16:creationId xmlns:a16="http://schemas.microsoft.com/office/drawing/2014/main" id="{2B3FE00F-A71B-FD47-ABC1-A3E619883BA0}"/>
              </a:ext>
            </a:extLst>
          </p:cNvPr>
          <p:cNvPicPr>
            <a:picLocks noChangeAspect="1"/>
          </p:cNvPicPr>
          <p:nvPr/>
        </p:nvPicPr>
        <p:blipFill>
          <a:blip r:embed="rId2"/>
          <a:stretch>
            <a:fillRect/>
          </a:stretch>
        </p:blipFill>
        <p:spPr>
          <a:xfrm>
            <a:off x="260350" y="1959886"/>
            <a:ext cx="8493357" cy="4694913"/>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rPr>
              <a:t>    Top cities with highest profit</a:t>
            </a:r>
            <a:endParaRPr lang="en-US" sz="4400" dirty="0">
              <a:solidFill>
                <a:schemeClr val="accent2"/>
              </a:solidFill>
              <a:latin typeface="+mj-lt"/>
            </a:endParaRPr>
          </a:p>
        </p:txBody>
      </p:sp>
      <p:sp>
        <p:nvSpPr>
          <p:cNvPr id="8" name="TextBox 7"/>
          <p:cNvSpPr txBox="1"/>
          <p:nvPr/>
        </p:nvSpPr>
        <p:spPr>
          <a:xfrm>
            <a:off x="9169757" y="2910625"/>
            <a:ext cx="2189409" cy="1754326"/>
          </a:xfrm>
          <a:prstGeom prst="rect">
            <a:avLst/>
          </a:prstGeom>
          <a:noFill/>
        </p:spPr>
        <p:txBody>
          <a:bodyPr wrap="square" rtlCol="0">
            <a:spAutoFit/>
          </a:bodyPr>
          <a:lstStyle/>
          <a:p>
            <a:r>
              <a:rPr lang="en-US" dirty="0"/>
              <a:t>NEW YORK NY, DALLAS TX, SILICON VALLEY and MIAMI FL are the top cities with the highest profit</a:t>
            </a:r>
          </a:p>
        </p:txBody>
      </p:sp>
      <p:pic>
        <p:nvPicPr>
          <p:cNvPr id="3" name="Picture 2" descr="Chart, bar chart, histogram&#10;&#10;Description automatically generated">
            <a:extLst>
              <a:ext uri="{FF2B5EF4-FFF2-40B4-BE49-F238E27FC236}">
                <a16:creationId xmlns:a16="http://schemas.microsoft.com/office/drawing/2014/main" id="{7F467F8B-E950-F248-97C9-D6642DB41BC5}"/>
              </a:ext>
            </a:extLst>
          </p:cNvPr>
          <p:cNvPicPr>
            <a:picLocks noChangeAspect="1"/>
          </p:cNvPicPr>
          <p:nvPr/>
        </p:nvPicPr>
        <p:blipFill>
          <a:blip r:embed="rId2"/>
          <a:stretch>
            <a:fillRect/>
          </a:stretch>
        </p:blipFill>
        <p:spPr>
          <a:xfrm>
            <a:off x="762000" y="2034862"/>
            <a:ext cx="7502659" cy="4823138"/>
          </a:xfrm>
          <a:prstGeom prst="rect">
            <a:avLst/>
          </a:prstGeom>
        </p:spPr>
      </p:pic>
    </p:spTree>
    <p:extLst>
      <p:ext uri="{BB962C8B-B14F-4D97-AF65-F5344CB8AC3E}">
        <p14:creationId xmlns:p14="http://schemas.microsoft.com/office/powerpoint/2010/main" val="2136552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rPr>
              <a:t>     User's age</a:t>
            </a:r>
            <a:endParaRPr lang="en-US" sz="4400" dirty="0">
              <a:solidFill>
                <a:schemeClr val="accent2"/>
              </a:solidFill>
              <a:latin typeface="+mj-lt"/>
            </a:endParaRPr>
          </a:p>
        </p:txBody>
      </p:sp>
      <p:sp>
        <p:nvSpPr>
          <p:cNvPr id="8" name="TextBox 7"/>
          <p:cNvSpPr txBox="1"/>
          <p:nvPr/>
        </p:nvSpPr>
        <p:spPr>
          <a:xfrm>
            <a:off x="9066726" y="3168203"/>
            <a:ext cx="2189409" cy="923330"/>
          </a:xfrm>
          <a:prstGeom prst="rect">
            <a:avLst/>
          </a:prstGeom>
          <a:noFill/>
        </p:spPr>
        <p:txBody>
          <a:bodyPr wrap="square" rtlCol="0">
            <a:spAutoFit/>
          </a:bodyPr>
          <a:lstStyle/>
          <a:p>
            <a:r>
              <a:rPr lang="en-US" dirty="0"/>
              <a:t>Most of the users are between 20 to 40 years</a:t>
            </a:r>
          </a:p>
        </p:txBody>
      </p:sp>
      <p:pic>
        <p:nvPicPr>
          <p:cNvPr id="4" name="Picture 3" descr="Chart, histogram&#10;&#10;Description automatically generated">
            <a:extLst>
              <a:ext uri="{FF2B5EF4-FFF2-40B4-BE49-F238E27FC236}">
                <a16:creationId xmlns:a16="http://schemas.microsoft.com/office/drawing/2014/main" id="{91372DD2-B09E-124F-A3E5-9D84FE4FF3FE}"/>
              </a:ext>
            </a:extLst>
          </p:cNvPr>
          <p:cNvPicPr>
            <a:picLocks noChangeAspect="1"/>
          </p:cNvPicPr>
          <p:nvPr/>
        </p:nvPicPr>
        <p:blipFill>
          <a:blip r:embed="rId2"/>
          <a:stretch>
            <a:fillRect/>
          </a:stretch>
        </p:blipFill>
        <p:spPr>
          <a:xfrm>
            <a:off x="552450" y="2051540"/>
            <a:ext cx="8140789" cy="4317509"/>
          </a:xfrm>
          <a:prstGeom prst="rect">
            <a:avLst/>
          </a:prstGeom>
        </p:spPr>
      </p:pic>
    </p:spTree>
    <p:extLst>
      <p:ext uri="{BB962C8B-B14F-4D97-AF65-F5344CB8AC3E}">
        <p14:creationId xmlns:p14="http://schemas.microsoft.com/office/powerpoint/2010/main" val="4112526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4047</TotalTime>
  <Words>537</Words>
  <Application>Microsoft Macintosh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Background – G2M insight for Cab Investment firm</vt:lpstr>
      <vt:lpstr>Data Exploration</vt:lpstr>
      <vt:lpstr>Profit Analysis</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Nada  Ali Saleh  Alzahrani</cp:lastModifiedBy>
  <cp:revision>169</cp:revision>
  <cp:lastPrinted>2019-08-24T08:13:50Z</cp:lastPrinted>
  <dcterms:created xsi:type="dcterms:W3CDTF">2019-08-19T15:39:24Z</dcterms:created>
  <dcterms:modified xsi:type="dcterms:W3CDTF">2021-03-03T17:33:08Z</dcterms:modified>
</cp:coreProperties>
</file>