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8" r:id="rId2"/>
    <p:sldId id="256" r:id="rId3"/>
    <p:sldId id="260" r:id="rId4"/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2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5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6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4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1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6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3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4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6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0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10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B6DE38-D80F-D471-427E-652E48CAC8F9}"/>
              </a:ext>
            </a:extLst>
          </p:cNvPr>
          <p:cNvSpPr txBox="1"/>
          <p:nvPr/>
        </p:nvSpPr>
        <p:spPr>
          <a:xfrm>
            <a:off x="514117" y="952500"/>
            <a:ext cx="4124557" cy="3524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9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to Keep in Mind When Performing Manual Data Collection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2D508B3-A66C-833E-D929-8DC211635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2088" y="488272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ata collection - Free computer icons">
            <a:extLst>
              <a:ext uri="{FF2B5EF4-FFF2-40B4-BE49-F238E27FC236}">
                <a16:creationId xmlns:a16="http://schemas.microsoft.com/office/drawing/2014/main" id="{8D7CB798-2086-F8FD-BDD9-0E9569678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038"/>
          <a:stretch>
            <a:fillRect/>
          </a:stretch>
        </p:blipFill>
        <p:spPr bwMode="auto">
          <a:xfrm>
            <a:off x="5261956" y="10"/>
            <a:ext cx="693004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54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EAE17B-10F9-E300-7209-E0A4B57C048D}"/>
              </a:ext>
            </a:extLst>
          </p:cNvPr>
          <p:cNvSpPr txBox="1"/>
          <p:nvPr/>
        </p:nvSpPr>
        <p:spPr>
          <a:xfrm>
            <a:off x="640080" y="1371600"/>
            <a:ext cx="573785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87000"/>
            </a:pPr>
            <a:r>
              <a:rPr lang="en-US" sz="3400" b="1" cap="all" spc="300">
                <a:latin typeface="+mj-lt"/>
                <a:ea typeface="+mj-ea"/>
                <a:cs typeface="+mj-cs"/>
              </a:rPr>
              <a:t>1. Product Categories and Type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5D8F75-3FC0-F766-3C5E-22206B3AFDBC}"/>
              </a:ext>
            </a:extLst>
          </p:cNvPr>
          <p:cNvSpPr txBox="1"/>
          <p:nvPr/>
        </p:nvSpPr>
        <p:spPr>
          <a:xfrm>
            <a:off x="640080" y="2633236"/>
            <a:ext cx="5737860" cy="3666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400" cap="all" spc="300" dirty="0"/>
              <a:t>Product category (HIGH-LEVEL): SHOE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400" cap="all" spc="300" dirty="0"/>
              <a:t>Product subcategory (MID-LEVEL): SNEAKERS, SANDALS, BOOTS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400" cap="all" spc="300" dirty="0"/>
              <a:t>Subtype (low-level): running sneakers, basketball sneakers, slip-on sneakers, etc.</a:t>
            </a:r>
          </a:p>
          <a:p>
            <a:pPr>
              <a:lnSpc>
                <a:spcPct val="11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endParaRPr lang="en-US" sz="1400" b="1" cap="all" spc="300" dirty="0"/>
          </a:p>
          <a:p>
            <a:pPr>
              <a:lnSpc>
                <a:spcPct val="11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400" b="1" cap="all" spc="300" dirty="0"/>
              <a:t>We will go with mid-level product subcategory and not low-level which will be suitable for a hackathon. In production-grade systems, covering low-level subcategories would make the search system more robust.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endParaRPr lang="en-US" sz="1400" b="1" cap="all" spc="300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endParaRPr lang="en-US" sz="1400" b="1" cap="all" spc="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9CB756-DEBD-A9C9-C8BA-735091F60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179" y="1956212"/>
            <a:ext cx="4375829" cy="434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0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DA4B5F-F05F-4950-B01B-467107EA0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324" y="873760"/>
            <a:ext cx="6592636" cy="556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7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1A4D65-E547-F7DB-0C19-096726862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5C53E-2CFE-CD1F-A8EF-C62829040696}"/>
              </a:ext>
            </a:extLst>
          </p:cNvPr>
          <p:cNvSpPr txBox="1"/>
          <p:nvPr/>
        </p:nvSpPr>
        <p:spPr>
          <a:xfrm>
            <a:off x="640081" y="1371600"/>
            <a:ext cx="5039360" cy="703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SzPct val="87000"/>
            </a:pPr>
            <a:r>
              <a:rPr lang="en-US" sz="2800" b="1" cap="all" spc="300" dirty="0">
                <a:latin typeface="+mj-lt"/>
                <a:ea typeface="+mj-ea"/>
                <a:cs typeface="+mj-cs"/>
              </a:rPr>
              <a:t>2. Image quality</a:t>
            </a:r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92D5DE-2156-90EE-D608-83B2B6C56091}"/>
              </a:ext>
            </a:extLst>
          </p:cNvPr>
          <p:cNvSpPr txBox="1"/>
          <p:nvPr/>
        </p:nvSpPr>
        <p:spPr>
          <a:xfrm>
            <a:off x="568960" y="2062002"/>
            <a:ext cx="7061200" cy="4592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400" b="1" cap="all" spc="300" dirty="0"/>
              <a:t>When sourcing images from external source for model training, there should only be the product object in the image to ensure the model accuracy is not affected.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400" b="1" cap="all" spc="300" dirty="0"/>
              <a:t>For example, if looking for an image of a laptop for the laptop product category, there might be a picture with a laptop sitting on a table beside a cup of coffee with a plant in the background. These are example of noisy images with multiple objects besides the laptop which can skew model accuracy.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400" b="1" cap="all" spc="300" dirty="0"/>
              <a:t>In this case, the image can be cropped to include only the laptop (minor additions of other objects are fine because a perfect crop is not always possible). Images with only the laptop can also be found.</a:t>
            </a:r>
          </a:p>
        </p:txBody>
      </p:sp>
      <p:pic>
        <p:nvPicPr>
          <p:cNvPr id="2050" name="Picture 2" descr="Quality - Free industry icons">
            <a:extLst>
              <a:ext uri="{FF2B5EF4-FFF2-40B4-BE49-F238E27FC236}">
                <a16:creationId xmlns:a16="http://schemas.microsoft.com/office/drawing/2014/main" id="{83939492-3F1E-BD1E-7080-0BF7C0CF8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96860" y="1881673"/>
            <a:ext cx="3094654" cy="309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2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8DE6D6-C038-A05D-3961-2ECD6F76D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AE2A9CE9-9BE3-CD83-D6C9-1998400BD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427F4C81-C8EF-3F1B-6C8D-7B985DF01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D52A9-BD31-2D5A-3EDB-A7133EB9098B}"/>
              </a:ext>
            </a:extLst>
          </p:cNvPr>
          <p:cNvSpPr txBox="1"/>
          <p:nvPr/>
        </p:nvSpPr>
        <p:spPr>
          <a:xfrm>
            <a:off x="640080" y="1371600"/>
            <a:ext cx="5841999" cy="7038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SzPct val="87000"/>
            </a:pPr>
            <a:r>
              <a:rPr lang="en-US" sz="2800" b="1" cap="all" spc="300">
                <a:latin typeface="+mj-lt"/>
                <a:ea typeface="+mj-ea"/>
                <a:cs typeface="+mj-cs"/>
              </a:rPr>
              <a:t>3. BALANCE ACROSS CLASSES</a:t>
            </a:r>
            <a:endParaRPr lang="en-US" sz="2800" b="1" cap="all" spc="300" dirty="0">
              <a:latin typeface="+mj-lt"/>
              <a:ea typeface="+mj-ea"/>
              <a:cs typeface="+mj-cs"/>
            </a:endParaRPr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0DF5122B-CFBA-B41C-B350-C4221347C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D71697-FB6F-9D46-4152-E4E69EF69898}"/>
              </a:ext>
            </a:extLst>
          </p:cNvPr>
          <p:cNvSpPr txBox="1"/>
          <p:nvPr/>
        </p:nvSpPr>
        <p:spPr>
          <a:xfrm>
            <a:off x="568960" y="2062002"/>
            <a:ext cx="7061200" cy="4592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400" b="1" cap="all" spc="300"/>
              <a:t>ENSURE ROUGHLY EQUAL SAMPLES PER CATEGORY AND SUB-CATEGORY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400" b="1" cap="all" spc="300"/>
              <a:t>IF WE HAVE 500 SNEAKERS, BUT ONLY 10 CHAIRS, THE MODEL WILL GET BIASED TOWARDS SNEAKERS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400" b="1" cap="all" spc="300"/>
              <a:t>HOW MANY: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ct val="87000"/>
              <a:buFont typeface="Wingdings" panose="05000000000000000000" pitchFamily="2" charset="2"/>
              <a:buChar char="Ø"/>
            </a:pPr>
            <a:r>
              <a:rPr lang="en-US" sz="1400" b="1" cap="all" spc="300"/>
              <a:t>WE FOCUS ON 10 PRODUCT CATEGORIES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ct val="87000"/>
              <a:buFont typeface="Wingdings" panose="05000000000000000000" pitchFamily="2" charset="2"/>
              <a:buChar char="Ø"/>
            </a:pPr>
            <a:r>
              <a:rPr lang="en-US" sz="1400" b="1" cap="all" spc="300"/>
              <a:t>FOR EACH PRODUCT CATEGORY, WE GO WITH 5 SUB-CATEGORIES (AS SPECIFIED IN THE LIST PROVIDED EARLIER)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ct val="87000"/>
              <a:buFont typeface="Wingdings" panose="05000000000000000000" pitchFamily="2" charset="2"/>
              <a:buChar char="Ø"/>
            </a:pPr>
            <a:r>
              <a:rPr lang="en-US" sz="1400" b="1" cap="all" spc="300"/>
              <a:t>WE WILL GO WITH 5 PRODUCTS FOR EACH PRODUCT SUB-CATEGORY WITH 2 IMAGES FOR EACH PRODUCT. SO TOTAL 25 PRODUCTS FOR A CATEGORY AND 50 IMAGES FOR A CATEGORY, AND 250 (25X10) PRODUCTS OVERALL &amp; 500 (50X10) IMAGES OVERALL.</a:t>
            </a:r>
            <a:endParaRPr lang="en-US" sz="1400" b="1" cap="all" spc="300" dirty="0"/>
          </a:p>
        </p:txBody>
      </p:sp>
      <p:pic>
        <p:nvPicPr>
          <p:cNvPr id="3074" name="Picture 2" descr="Balance - Free miscellaneous icons">
            <a:extLst>
              <a:ext uri="{FF2B5EF4-FFF2-40B4-BE49-F238E27FC236}">
                <a16:creationId xmlns:a16="http://schemas.microsoft.com/office/drawing/2014/main" id="{94E80E92-FA18-94B0-B302-556547D50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9" y="1911484"/>
            <a:ext cx="3035031" cy="303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33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2BD6CE-BF17-7685-0EEC-47ECD8D98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0E56A683-1060-E53D-CDCA-3ECC2BADC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88ED946A-22AD-3447-4151-D7B4EB057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A1ECB-1DD6-BA93-C46C-772B82C2074A}"/>
              </a:ext>
            </a:extLst>
          </p:cNvPr>
          <p:cNvSpPr txBox="1"/>
          <p:nvPr/>
        </p:nvSpPr>
        <p:spPr>
          <a:xfrm>
            <a:off x="640080" y="1371600"/>
            <a:ext cx="5841999" cy="703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SzPct val="87000"/>
            </a:pPr>
            <a:r>
              <a:rPr lang="en-US" sz="2800" b="1" cap="all" spc="300" dirty="0">
                <a:latin typeface="+mj-lt"/>
                <a:ea typeface="+mj-ea"/>
                <a:cs typeface="+mj-cs"/>
              </a:rPr>
              <a:t>4. Label accuracy</a:t>
            </a:r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A80C0FFE-EF2D-E9CB-700C-54B36662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B92B79-B593-C338-8858-2A32E1CF5EDE}"/>
              </a:ext>
            </a:extLst>
          </p:cNvPr>
          <p:cNvSpPr txBox="1"/>
          <p:nvPr/>
        </p:nvSpPr>
        <p:spPr>
          <a:xfrm>
            <a:off x="568960" y="2062002"/>
            <a:ext cx="7061200" cy="4592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400" b="1" cap="all" spc="300" dirty="0"/>
              <a:t>We use consistent naming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400" b="1" cap="all" spc="300" dirty="0"/>
              <a:t>Don’t go labelling sneakers as “running shoe” or “trainers” instead. This will impact model accuracy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400" b="1" cap="all" spc="300" dirty="0"/>
              <a:t>WE STICK TO THE SPECIFIED PRODUCT CATEGORY AND SUB-CATEGORY NAMES AS PROVIDED IN THE LIST PREVIOUSLY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endParaRPr lang="en-US" sz="1400" b="1" cap="all" spc="300" dirty="0"/>
          </a:p>
        </p:txBody>
      </p:sp>
      <p:pic>
        <p:nvPicPr>
          <p:cNvPr id="2" name="Picture 2" descr="Accuracy Icon Vector Art, Icons, and Graphics for Free Download">
            <a:extLst>
              <a:ext uri="{FF2B5EF4-FFF2-40B4-BE49-F238E27FC236}">
                <a16:creationId xmlns:a16="http://schemas.microsoft.com/office/drawing/2014/main" id="{3ADE6B8B-1D39-1B9B-1CFD-665D80FEA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912" y="129516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8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84A4D3-184B-C41D-5C46-B9F398BFE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E083553A-2C7A-3A1F-C6A0-D8971B1C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D684CCF5-3CBA-EC73-2705-EDD71620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A58F5-16CD-9AF2-E79F-90A8E2D2981F}"/>
              </a:ext>
            </a:extLst>
          </p:cNvPr>
          <p:cNvSpPr txBox="1"/>
          <p:nvPr/>
        </p:nvSpPr>
        <p:spPr>
          <a:xfrm>
            <a:off x="640080" y="1371600"/>
            <a:ext cx="5841999" cy="703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SzPct val="87000"/>
            </a:pPr>
            <a:r>
              <a:rPr lang="en-US" sz="2800" b="1" cap="all" spc="300" dirty="0">
                <a:latin typeface="+mj-lt"/>
                <a:ea typeface="+mj-ea"/>
                <a:cs typeface="+mj-cs"/>
              </a:rPr>
              <a:t>What should you do</a:t>
            </a:r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A1CF53BC-8651-807F-14EA-1DE66587D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047DC1-FCC9-1361-8407-A132B33C764F}"/>
              </a:ext>
            </a:extLst>
          </p:cNvPr>
          <p:cNvSpPr txBox="1"/>
          <p:nvPr/>
        </p:nvSpPr>
        <p:spPr>
          <a:xfrm>
            <a:off x="459968" y="2214403"/>
            <a:ext cx="7061200" cy="4054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400" b="1" cap="all" spc="300" dirty="0"/>
              <a:t>Select product categories that you will cover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400" b="1" cap="all" spc="300" dirty="0"/>
              <a:t>Search images online anywhere where you like (google images, e-commerce sites and so on)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400" b="1" cap="all" spc="300" dirty="0"/>
              <a:t>Save them on your local machine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400" b="1" cap="all" spc="300" dirty="0"/>
              <a:t>Create directory format like this: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ct val="87000"/>
              <a:buFont typeface="Wingdings" panose="05000000000000000000" pitchFamily="2" charset="2"/>
              <a:buChar char="Ø"/>
            </a:pPr>
            <a:r>
              <a:rPr lang="en-US" sz="1400" b="1" cap="all" spc="300" dirty="0"/>
              <a:t>Parent directory: name of category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ct val="87000"/>
              <a:buFont typeface="Wingdings" panose="05000000000000000000" pitchFamily="2" charset="2"/>
              <a:buChar char="Ø"/>
            </a:pPr>
            <a:r>
              <a:rPr lang="en-US" sz="1400" b="1" cap="all" spc="300" dirty="0"/>
              <a:t>Sub-directory: name of sub-category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ct val="87000"/>
              <a:buFont typeface="Wingdings" panose="05000000000000000000" pitchFamily="2" charset="2"/>
              <a:buChar char="Ø"/>
            </a:pPr>
            <a:r>
              <a:rPr lang="en-US" sz="1400" b="1" cap="all" spc="300" dirty="0"/>
              <a:t>Inside sub-directory: store the images (make sure they are accurately grouped)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ct val="87000"/>
              <a:buFont typeface="Wingdings" panose="05000000000000000000" pitchFamily="2" charset="2"/>
              <a:buChar char="Ø"/>
            </a:pPr>
            <a:r>
              <a:rPr lang="en-US" sz="1400" b="1" cap="all" spc="300" dirty="0"/>
              <a:t>Zip them and Give it to me to push to aurora database and s3 bucket through script</a:t>
            </a:r>
          </a:p>
        </p:txBody>
      </p:sp>
      <p:pic>
        <p:nvPicPr>
          <p:cNvPr id="4098" name="Picture 2" descr="Accuracy Icon Vector Art, Icons, and Graphics for Free Download">
            <a:extLst>
              <a:ext uri="{FF2B5EF4-FFF2-40B4-BE49-F238E27FC236}">
                <a16:creationId xmlns:a16="http://schemas.microsoft.com/office/drawing/2014/main" id="{C345ADAF-745D-B420-A70D-46AFC6C9B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032" y="103100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66296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444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Grandview Display</vt:lpstr>
      <vt:lpstr>Wingdings</vt:lpstr>
      <vt:lpstr>DashVTI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SHOBBHAN A/L MANIGAM</dc:creator>
  <cp:lastModifiedBy>SHOBBHAN A/L MANIGAM</cp:lastModifiedBy>
  <cp:revision>1</cp:revision>
  <dcterms:created xsi:type="dcterms:W3CDTF">2025-09-18T11:38:47Z</dcterms:created>
  <dcterms:modified xsi:type="dcterms:W3CDTF">2025-09-18T14:09:27Z</dcterms:modified>
</cp:coreProperties>
</file>