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386" r:id="rId3"/>
    <p:sldId id="350" r:id="rId4"/>
    <p:sldId id="367" r:id="rId5"/>
    <p:sldId id="371" r:id="rId6"/>
    <p:sldId id="414" r:id="rId7"/>
    <p:sldId id="358" r:id="rId8"/>
    <p:sldId id="370" r:id="rId9"/>
    <p:sldId id="369" r:id="rId10"/>
    <p:sldId id="353" r:id="rId11"/>
    <p:sldId id="407" r:id="rId12"/>
    <p:sldId id="457" r:id="rId13"/>
    <p:sldId id="372" r:id="rId14"/>
    <p:sldId id="459" r:id="rId15"/>
    <p:sldId id="403" r:id="rId16"/>
    <p:sldId id="387" r:id="rId17"/>
    <p:sldId id="402" r:id="rId18"/>
    <p:sldId id="416" r:id="rId19"/>
    <p:sldId id="364" r:id="rId20"/>
    <p:sldId id="373" r:id="rId21"/>
    <p:sldId id="460" r:id="rId22"/>
    <p:sldId id="374" r:id="rId23"/>
    <p:sldId id="409" r:id="rId24"/>
    <p:sldId id="375" r:id="rId25"/>
    <p:sldId id="366" r:id="rId26"/>
    <p:sldId id="389" r:id="rId27"/>
    <p:sldId id="376" r:id="rId28"/>
    <p:sldId id="415" r:id="rId29"/>
    <p:sldId id="392" r:id="rId30"/>
    <p:sldId id="393" r:id="rId31"/>
    <p:sldId id="411" r:id="rId32"/>
    <p:sldId id="405" r:id="rId33"/>
    <p:sldId id="395" r:id="rId34"/>
    <p:sldId id="417" r:id="rId35"/>
    <p:sldId id="396" r:id="rId36"/>
    <p:sldId id="398" r:id="rId37"/>
    <p:sldId id="413" r:id="rId38"/>
    <p:sldId id="397" r:id="rId39"/>
    <p:sldId id="399" r:id="rId40"/>
    <p:sldId id="418" r:id="rId41"/>
    <p:sldId id="419" r:id="rId42"/>
    <p:sldId id="365" r:id="rId43"/>
    <p:sldId id="390" r:id="rId44"/>
    <p:sldId id="420" r:id="rId45"/>
    <p:sldId id="379" r:id="rId46"/>
    <p:sldId id="391" r:id="rId47"/>
    <p:sldId id="453" r:id="rId48"/>
    <p:sldId id="400" r:id="rId49"/>
    <p:sldId id="454" r:id="rId50"/>
    <p:sldId id="421" r:id="rId51"/>
    <p:sldId id="401" r:id="rId52"/>
    <p:sldId id="448" r:id="rId53"/>
    <p:sldId id="449" r:id="rId54"/>
    <p:sldId id="450" r:id="rId55"/>
    <p:sldId id="451" r:id="rId56"/>
    <p:sldId id="422" r:id="rId57"/>
    <p:sldId id="381" r:id="rId58"/>
    <p:sldId id="382" r:id="rId59"/>
    <p:sldId id="383" r:id="rId60"/>
    <p:sldId id="423" r:id="rId61"/>
    <p:sldId id="425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435" r:id="rId71"/>
    <p:sldId id="436" r:id="rId72"/>
    <p:sldId id="437" r:id="rId73"/>
    <p:sldId id="438" r:id="rId74"/>
    <p:sldId id="439" r:id="rId75"/>
    <p:sldId id="440" r:id="rId76"/>
    <p:sldId id="443" r:id="rId77"/>
    <p:sldId id="445" r:id="rId78"/>
    <p:sldId id="446" r:id="rId79"/>
    <p:sldId id="447" r:id="rId80"/>
    <p:sldId id="452" r:id="rId81"/>
    <p:sldId id="456" r:id="rId82"/>
    <p:sldId id="455" r:id="rId83"/>
    <p:sldId id="368" r:id="rId84"/>
    <p:sldId id="299" r:id="rId85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4150">
          <p15:clr>
            <a:srgbClr val="A4A3A4"/>
          </p15:clr>
        </p15:guide>
        <p15:guide id="5" pos="158">
          <p15:clr>
            <a:srgbClr val="A4A3A4"/>
          </p15:clr>
        </p15:guide>
        <p15:guide id="6" pos="1247">
          <p15:clr>
            <a:srgbClr val="A4A3A4"/>
          </p15:clr>
        </p15:guide>
        <p15:guide id="7" pos="2608">
          <p15:clr>
            <a:srgbClr val="A4A3A4"/>
          </p15:clr>
        </p15:guide>
        <p15:guide id="8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abelle Van Eyseren" initials="IV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F70"/>
    <a:srgbClr val="E4712B"/>
    <a:srgbClr val="F2AE00"/>
    <a:srgbClr val="B3B3B3"/>
    <a:srgbClr val="B27F00"/>
    <a:srgbClr val="412D30"/>
    <a:srgbClr val="4759A4"/>
    <a:srgbClr val="095C2B"/>
    <a:srgbClr val="A5391D"/>
    <a:srgbClr val="203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 autoAdjust="0"/>
    <p:restoredTop sz="69449" autoAdjust="0"/>
  </p:normalViewPr>
  <p:slideViewPr>
    <p:cSldViewPr showGuides="1">
      <p:cViewPr varScale="1">
        <p:scale>
          <a:sx n="70" d="100"/>
          <a:sy n="70" d="100"/>
        </p:scale>
        <p:origin x="-618" y="-96"/>
      </p:cViewPr>
      <p:guideLst>
        <p:guide orient="horz"/>
        <p:guide pos="2880"/>
        <p:guide pos="4150"/>
        <p:guide pos="2608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DE9C-5921-4D73-972F-C99FDD6930CA}" type="datetimeFigureOut">
              <a:rPr lang="fr-FR" smtClean="0"/>
              <a:pPr/>
              <a:t>19/01/2015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85916-4167-4343-B7A3-45120E191F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8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CFDA-75AB-459B-9494-5D6AB6B281C5}" type="datetimeFigureOut">
              <a:rPr lang="fr-FR" smtClean="0"/>
              <a:pPr/>
              <a:t>19/01/2015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A8172-44CC-43D5-875E-A1D136D7D45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PREPRER FORMULAIRE</a:t>
            </a:r>
            <a:r>
              <a:rPr lang="fr-FR" baseline="0" dirty="0" smtClean="0"/>
              <a:t> EVLUATION</a:t>
            </a:r>
          </a:p>
          <a:p>
            <a:r>
              <a:rPr lang="fr-FR" baseline="0" dirty="0" smtClean="0"/>
              <a:t>VALIDER ACCES</a:t>
            </a:r>
            <a:br>
              <a:rPr lang="fr-FR" baseline="0" dirty="0" smtClean="0"/>
            </a:br>
            <a:endParaRPr lang="fr-FR" dirty="0" smtClean="0"/>
          </a:p>
          <a:p>
            <a:r>
              <a:rPr lang="fr-FR" dirty="0" smtClean="0"/>
              <a:t>Avant la formation, impliquer</a:t>
            </a:r>
            <a:r>
              <a:rPr lang="fr-FR" baseline="0" dirty="0" smtClean="0"/>
              <a:t> Tess Lau en tant que </a:t>
            </a:r>
            <a:r>
              <a:rPr lang="fr-FR" baseline="0" dirty="0" err="1" smtClean="0"/>
              <a:t>co</a:t>
            </a:r>
            <a:r>
              <a:rPr lang="fr-FR" baseline="0" dirty="0" smtClean="0"/>
              <a:t>-animatrice.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Après la formation, envisager avec l’équipe projet la construction de rapports spécifiques pour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 Marketing Recrutement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1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3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/>
              <a:t>Ne pas expliquer</a:t>
            </a:r>
            <a:r>
              <a:rPr lang="fr-FR" sz="1400" baseline="0" dirty="0" smtClean="0"/>
              <a:t> </a:t>
            </a:r>
            <a:r>
              <a:rPr lang="fr-FR" sz="1400" dirty="0" smtClean="0"/>
              <a:t>la procédure d’accès à l'administrateur de la société pour permettre un support interne optimal.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3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personnes de la Formation</a:t>
            </a:r>
            <a:r>
              <a:rPr lang="fr-FR" baseline="0" dirty="0" smtClean="0"/>
              <a:t> Continue ne verront pas les contacts de la Formation Initiale.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Chacun voit ses contacts et ses comptes selon ses droits et son profil.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 = Suspect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N’a pas nécessairement fait une démarche pour s’informer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via réseau sociaux par rapport aux intérêts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 = participation a un évènement</a:t>
            </a:r>
          </a:p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 sait quel programme il veut suivre.</a:t>
            </a:r>
          </a:p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a montrer en formation (même si rare)</a:t>
            </a:r>
          </a:p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convertie par les « chargés de promotion » et non pas les commerciaux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 de opportunité correspond a une liste de choix de produits</a:t>
            </a:r>
          </a:p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 de la conversion domaine d’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important (finance luxe..)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champs libre lors de la conversion (ou va cette info)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Ne jamais cocher la case « ne pas créer d’opportunité »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tjs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création d’opportunité</a:t>
            </a:r>
          </a:p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Convertir uniquement lorsque la piste est qualifiée –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Fichier achetés Excel candidats test anglais par ex sont en piste avec date de péremption de la piste et passage automatique en « périmé » a expliquer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Liste d’attente de piste a traiter dans l’ordre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VALIDER CES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REGLES DE GESTION 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FI visibles par commerciaux FI.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FI BBA visibles par commerciaux FI BBA.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FC visibles par commerciaux FC.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Modification peut se faire par l’administrateur et le propriétaire.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Suppression peut se faire uniquement par l’administrateur.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utilisateurs EML et DPM doivent pouvoir créer et modifier leurs pistes sans devoir faire appel à un administrateur.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6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Lors de la formation: consultation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La « Suppression » est réalisée par un admin.</a:t>
            </a:r>
          </a:p>
          <a:p>
            <a:r>
              <a:rPr lang="fr-FR" baseline="0" dirty="0" smtClean="0"/>
              <a:t>Expliquer lors e la formation les règles de </a:t>
            </a:r>
            <a:r>
              <a:rPr lang="fr-FR" baseline="0" dirty="0" err="1" smtClean="0"/>
              <a:t>dédoublonage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Détailler les interfaces qui peuvent exister avec les sites Web</a:t>
            </a:r>
            <a:r>
              <a:rPr lang="fr-FR" baseline="0" dirty="0" smtClean="0"/>
              <a:t> (CANEL), l’outil CURSUS, </a:t>
            </a:r>
          </a:p>
          <a:p>
            <a:r>
              <a:rPr lang="fr-FR" baseline="0" dirty="0" smtClean="0"/>
              <a:t>Outil CURSUS est utilisé pour la formation initiale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Compte fictif à expliquer et tous prospects y seront rattaches et pistes formation initiale en consultation</a:t>
            </a:r>
          </a:p>
          <a:p>
            <a:r>
              <a:rPr lang="fr-FR" baseline="0" dirty="0" smtClean="0"/>
              <a:t>Autres comptes entreprises a définir et sont dans SF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08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08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ce qui concerne l’Etat pour les Etats Unis et le Canada cette règle a été désactivée pour le moment car le formulaire sur les sites masters et BBA ne comprennent pas de champ « Etat ».  L’information ne pourrait donc pas remontée dans ARPEGE.  La règle sera vraie lorsque le formulaire aura été modifiée sur interface sites internet.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581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Lors de la formation: consultation.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« Suppression » est réalisée par un admin.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lors e la formation les règles de </a:t>
            </a:r>
            <a:r>
              <a:rPr lang="fr-FR" baseline="0" dirty="0" err="1" smtClean="0"/>
              <a:t>dédoublonage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Dupecatcher</a:t>
            </a:r>
            <a:r>
              <a:rPr lang="fr-FR" baseline="0" dirty="0" smtClean="0"/>
              <a:t> lead</a:t>
            </a:r>
          </a:p>
          <a:p>
            <a:endParaRPr lang="fr-FR" dirty="0" smtClean="0"/>
          </a:p>
          <a:p>
            <a:r>
              <a:rPr lang="fr-FR" u="sng" baseline="0" dirty="0" smtClean="0"/>
              <a:t>Remarque</a:t>
            </a:r>
            <a:r>
              <a:rPr lang="fr-FR" baseline="0" dirty="0" smtClean="0"/>
              <a:t> : La solution d’aide à la saisie des adresses n’est pas encore choisie – à voir plus tard</a:t>
            </a:r>
          </a:p>
          <a:p>
            <a:endParaRPr lang="fr-FR" baseline="0" dirty="0" smtClean="0"/>
          </a:p>
          <a:p>
            <a:r>
              <a:rPr lang="fr-FR" baseline="0" dirty="0" smtClean="0"/>
              <a:t>Historique consultation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Postes supplémentaire c’est important et cela arrive de plus en plus</a:t>
            </a:r>
          </a:p>
          <a:p>
            <a:endParaRPr lang="fr-FR" baseline="0" dirty="0" smtClean="0"/>
          </a:p>
          <a:p>
            <a:r>
              <a:rPr lang="fr-FR" baseline="0" dirty="0" smtClean="0"/>
              <a:t>Plusieurs façon de faire pour la création de compte ou contact mais la meilleure pratique est à voir selon votre rôle au quotidien (contact ou compte en 1</a:t>
            </a:r>
            <a:r>
              <a:rPr lang="fr-FR" baseline="30000" dirty="0" smtClean="0"/>
              <a:t>er</a:t>
            </a:r>
            <a:r>
              <a:rPr lang="fr-FR" baseline="0" dirty="0" smtClean="0"/>
              <a:t>).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7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45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</a:rPr>
              <a:t>Lors de la formation: consultation, modification et création</a:t>
            </a:r>
          </a:p>
          <a:p>
            <a:r>
              <a:rPr lang="fr-FR" dirty="0" smtClean="0"/>
              <a:t>Pas de contact sans compte.</a:t>
            </a:r>
          </a:p>
          <a:p>
            <a:endParaRPr lang="fr-FR" dirty="0" smtClean="0"/>
          </a:p>
          <a:p>
            <a:r>
              <a:rPr lang="fr-FR" baseline="0" dirty="0" smtClean="0"/>
              <a:t>Attribuer un code rôle à un contact doit être abordé : ex. créateur d’entreprise… </a:t>
            </a:r>
          </a:p>
          <a:p>
            <a:r>
              <a:rPr lang="fr-FR" baseline="0" dirty="0" smtClean="0"/>
              <a:t>Liste associée</a:t>
            </a:r>
          </a:p>
          <a:p>
            <a:r>
              <a:rPr lang="fr-FR" baseline="0" dirty="0" smtClean="0"/>
              <a:t>Identifier le diplôme, le champs programme</a:t>
            </a:r>
          </a:p>
          <a:p>
            <a:r>
              <a:rPr lang="fr-FR" baseline="0" dirty="0" smtClean="0"/>
              <a:t>Ciblage à montrer – réorganisation par grande famille</a:t>
            </a:r>
          </a:p>
          <a:p>
            <a:endParaRPr lang="fr-FR" baseline="0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profils DPM et BDD pouvant voir les prospects étudiants / étudiants et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les professionnels?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profils EML, CORPORATE, FUNDRAISING, EMLYON FOREVER  ne pouvant pas voir les prospects étudiants / étudiants  et peuvent voir les professionnels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FF0000"/>
                </a:solidFill>
              </a:rPr>
              <a:t>Canal d’acquisition (biais arrivée du contact)</a:t>
            </a:r>
            <a:r>
              <a:rPr lang="fr-FR" b="1" baseline="0" dirty="0" smtClean="0">
                <a:solidFill>
                  <a:srgbClr val="FF0000"/>
                </a:solidFill>
              </a:rPr>
              <a:t> et premier contact (presse parents classement contexte marketing de connaissance de EMLYON du prospect) a définir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FF0000"/>
                </a:solidFill>
              </a:rPr>
              <a:t>Création du contact: dire que SF ne permet pas la création de la fiche contact et le login / mot de passe</a:t>
            </a:r>
            <a:r>
              <a:rPr lang="fr-FR" b="1" baseline="0" dirty="0" smtClean="0">
                <a:solidFill>
                  <a:srgbClr val="FF0000"/>
                </a:solidFill>
              </a:rPr>
              <a:t> pour le contact.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>
                <a:solidFill>
                  <a:srgbClr val="FF0000"/>
                </a:solidFill>
              </a:rPr>
              <a:t>Que se passe-t-il si l’individu crée son contact et que la personne EMLYON l’a déjà créé?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>
                <a:solidFill>
                  <a:srgbClr val="FF0000"/>
                </a:solidFill>
              </a:rPr>
              <a:t>Mêmes règles que lot A1.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>
                <a:solidFill>
                  <a:srgbClr val="FF0000"/>
                </a:solidFill>
              </a:rPr>
              <a:t>Pays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>
                <a:solidFill>
                  <a:srgbClr val="FF0000"/>
                </a:solidFill>
              </a:rPr>
              <a:t>Adresse mail obligatoire et téléphone obligatoire quand création contact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>
                <a:solidFill>
                  <a:srgbClr val="FF0000"/>
                </a:solidFill>
              </a:rPr>
              <a:t>Commentaire (points clés): difficile de faire recherche dedans donc qualifier des notes car peuvent être </a:t>
            </a:r>
            <a:r>
              <a:rPr lang="fr-FR" b="1" baseline="0" dirty="0" err="1" smtClean="0">
                <a:solidFill>
                  <a:srgbClr val="FF0000"/>
                </a:solidFill>
              </a:rPr>
              <a:t>historisees</a:t>
            </a:r>
            <a:r>
              <a:rPr lang="fr-FR" b="1" baseline="0" dirty="0" smtClean="0">
                <a:solidFill>
                  <a:srgbClr val="FF0000"/>
                </a:solidFill>
              </a:rPr>
              <a:t>.</a:t>
            </a:r>
            <a:endParaRPr lang="fr-FR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Information globale sur le prospects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7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10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Piste </a:t>
            </a:r>
            <a:r>
              <a:rPr lang="fr-FR" dirty="0" err="1" smtClean="0"/>
              <a:t>dupecatcher</a:t>
            </a:r>
            <a:r>
              <a:rPr lang="fr-FR" dirty="0" smtClean="0"/>
              <a:t> et lors conversion piste contact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Lors de la conversion de la piste, il y aura création d’un compte et d’un contact (A VALIDER SANDBOX)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Champs</a:t>
            </a:r>
            <a:r>
              <a:rPr lang="fr-FR" b="1" baseline="0" dirty="0" smtClean="0">
                <a:solidFill>
                  <a:srgbClr val="FF0000"/>
                </a:solidFill>
              </a:rPr>
              <a:t> pour conversion sur fi automatique et pas saisie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436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10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Vison client avec SF</a:t>
            </a:r>
            <a:r>
              <a:rPr lang="fr-FR" baseline="0" dirty="0" smtClean="0"/>
              <a:t> Référent par programme existait avant et n’existe plus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Compte internet et programme à associer à un référent et peut ajoute programme b avec un autre référent.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seul suiveur par contact </a:t>
            </a:r>
            <a:r>
              <a:rPr lang="fr-FR" baseline="0" dirty="0" smtClean="0">
                <a:sym typeface="Wingdings" panose="05000000000000000000" pitchFamily="2" charset="2"/>
              </a:rPr>
              <a:t> règle = suiveur de l’opportunité historique est le suiveur du contact (a)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ym typeface="Wingdings" panose="05000000000000000000" pitchFamily="2" charset="2"/>
              </a:rPr>
              <a:t>Si besoin modifier le nom du suiveur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ym typeface="Wingdings" panose="05000000000000000000" pitchFamily="2" charset="2"/>
              </a:rPr>
              <a:t>Statut commerciaux : mettre a jour le statut selon la vie de l’</a:t>
            </a:r>
            <a:r>
              <a:rPr lang="fr-FR" baseline="0" dirty="0" err="1" smtClean="0">
                <a:sym typeface="Wingdings" panose="05000000000000000000" pitchFamily="2" charset="2"/>
              </a:rPr>
              <a:t>opportunite</a:t>
            </a:r>
            <a:r>
              <a:rPr lang="fr-FR" baseline="0" dirty="0" smtClean="0">
                <a:sym typeface="Wingdings" panose="05000000000000000000" pitchFamily="2" charset="2"/>
              </a:rPr>
              <a:t> /!\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Interfaces « CURSUS » et Salesforce pour la formation initiale : Mise à jour du statut</a:t>
            </a:r>
            <a:r>
              <a:rPr lang="fr-FR" baseline="0" dirty="0" smtClean="0"/>
              <a:t> « étudiant prospect » </a:t>
            </a:r>
            <a:r>
              <a:rPr lang="fr-FR" baseline="0" dirty="0" smtClean="0">
                <a:sym typeface="Wingdings" panose="05000000000000000000" pitchFamily="2" charset="2"/>
              </a:rPr>
              <a:t> « étudiant »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 « CANEL » (Web) et Salesforce pour la mise à jour des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statut de l’opportunité et statut Canel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gestion des inscriptions et la gestion du dossier de candidature se fera toujours dans Canel.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« CURSUS » et Salesforce pour la mise à jour du type prospect étudiant à étudiant.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VALIDER CES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REGLES DE GESTION 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FI visibles par commerciaux FI.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FI BBA visibles par commerciaux FI BBA.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FC visibles par commerciaux FC.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Modification peut se faire par l’administrateur et le propriétaire.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Suppression peut se faire uniquement par l’administrateur.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utilisateurs EML et DPM doivent pouvoir créer et modifier leurs pistes sans devoir faire appel à un administrateur.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14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14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FF0000"/>
                </a:solidFill>
              </a:rPr>
              <a:t>m’expliquer le calcul et procédure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FF0000"/>
                </a:solidFill>
              </a:rPr>
              <a:t>Chaque formation a des </a:t>
            </a:r>
            <a:r>
              <a:rPr lang="fr-FR" b="1" dirty="0" err="1" smtClean="0">
                <a:solidFill>
                  <a:srgbClr val="FF0000"/>
                </a:solidFill>
              </a:rPr>
              <a:t>criteres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dage</a:t>
            </a:r>
            <a:r>
              <a:rPr lang="fr-FR" b="1" dirty="0" smtClean="0">
                <a:solidFill>
                  <a:srgbClr val="FF0000"/>
                </a:solidFill>
              </a:rPr>
              <a:t> domaine… voir poste d’</a:t>
            </a:r>
            <a:r>
              <a:rPr lang="fr-FR" b="1" dirty="0" err="1" smtClean="0">
                <a:solidFill>
                  <a:srgbClr val="FF0000"/>
                </a:solidFill>
              </a:rPr>
              <a:t>opportunite</a:t>
            </a:r>
            <a:r>
              <a:rPr lang="fr-FR" b="1" dirty="0" smtClean="0">
                <a:solidFill>
                  <a:srgbClr val="FF0000"/>
                </a:solidFill>
              </a:rPr>
              <a:t> et les 4 </a:t>
            </a:r>
            <a:r>
              <a:rPr lang="fr-FR" b="1" dirty="0" err="1" smtClean="0">
                <a:solidFill>
                  <a:srgbClr val="FF0000"/>
                </a:solidFill>
              </a:rPr>
              <a:t>criteres</a:t>
            </a:r>
            <a:endParaRPr lang="fr-FR" b="1" dirty="0" smtClean="0">
              <a:solidFill>
                <a:srgbClr val="FF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Pas de </a:t>
            </a:r>
            <a:r>
              <a:rPr lang="fr-FR" dirty="0" err="1" smtClean="0"/>
              <a:t>regles</a:t>
            </a:r>
            <a:r>
              <a:rPr lang="fr-FR" dirty="0" smtClean="0"/>
              <a:t> de gestion ni automatisation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19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Relecture du support sur la semaine du 5 janvier. Le soir du 5 janvier, une première version sera envoyée à Nicolas et Tess Lau qui seront mes interlocuteurs.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ym typeface="Wingdings" panose="05000000000000000000" pitchFamily="2" charset="2"/>
              </a:rPr>
              <a:t>L’environnement de formation (Sandbox1) devra être une copie exacte de la production avec des données quantitatives et qualitatives.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="1" baseline="0" dirty="0" smtClean="0"/>
              <a:t>Equipes et participants à la formation </a:t>
            </a:r>
            <a:r>
              <a:rPr lang="fr-FR" baseline="0" dirty="0" smtClean="0"/>
              <a:t>: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Co-animation Tess Lau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="1" baseline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Remarque : Salesforce 1 est Hors Scope projet à ce jour.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32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Rôle du contact : utile pour BBA (</a:t>
            </a:r>
            <a:r>
              <a:rPr lang="fr-FR" dirty="0" err="1" smtClean="0"/>
              <a:t>bachelor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Lyceens</a:t>
            </a:r>
            <a:r>
              <a:rPr lang="fr-FR" dirty="0" smtClean="0">
                <a:sym typeface="Wingdings" panose="05000000000000000000" pitchFamily="2" charset="2"/>
              </a:rPr>
              <a:t> et parents sont derrière et créent un compte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Quand on le sait clore opportunité du parent et indiquer parent sur le rôle du contact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Partenaire financeur est pour partie </a:t>
            </a:r>
            <a:r>
              <a:rPr lang="fr-FR" dirty="0" err="1" smtClean="0">
                <a:sym typeface="Wingdings" panose="05000000000000000000" pitchFamily="2" charset="2"/>
              </a:rPr>
              <a:t>executive</a:t>
            </a:r>
            <a:r>
              <a:rPr lang="fr-FR" dirty="0" smtClean="0">
                <a:sym typeface="Wingdings" panose="05000000000000000000" pitchFamily="2" charset="2"/>
              </a:rPr>
              <a:t>  Ne pas insister dessus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Vérifier</a:t>
            </a:r>
            <a:r>
              <a:rPr lang="fr-FR" b="1" baseline="0" dirty="0" smtClean="0"/>
              <a:t> si actions et RV peuvent </a:t>
            </a:r>
            <a:r>
              <a:rPr lang="fr-FR" b="1" baseline="0" dirty="0" err="1" smtClean="0"/>
              <a:t>etre</a:t>
            </a:r>
            <a:r>
              <a:rPr lang="fr-FR" b="1" baseline="0" dirty="0" smtClean="0"/>
              <a:t> rattachées à l’</a:t>
            </a:r>
            <a:r>
              <a:rPr lang="fr-FR" b="1" baseline="0" dirty="0" err="1" smtClean="0"/>
              <a:t>opportunite</a:t>
            </a:r>
            <a:r>
              <a:rPr lang="fr-FR" b="1" baseline="0" dirty="0" smtClean="0"/>
              <a:t> ou au contact a priori opportunité?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Sur contact voit on les opportunités (multi onglet)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14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>
                <a:sym typeface="Wingdings" panose="05000000000000000000" pitchFamily="2" charset="2"/>
              </a:rPr>
              <a:t>Produit = programme a associer a l’</a:t>
            </a:r>
            <a:r>
              <a:rPr lang="fr-FR" baseline="0" dirty="0" err="1" smtClean="0">
                <a:sym typeface="Wingdings" panose="05000000000000000000" pitchFamily="2" charset="2"/>
              </a:rPr>
              <a:t>oportunité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Une </a:t>
            </a:r>
            <a:r>
              <a:rPr lang="fr-FR" baseline="0" dirty="0" err="1" smtClean="0">
                <a:sym typeface="Wingdings" panose="05000000000000000000" pitchFamily="2" charset="2"/>
              </a:rPr>
              <a:t>opportunite</a:t>
            </a:r>
            <a:r>
              <a:rPr lang="fr-FR" baseline="0" dirty="0" smtClean="0">
                <a:sym typeface="Wingdings" panose="05000000000000000000" pitchFamily="2" charset="2"/>
              </a:rPr>
              <a:t> est un produit</a:t>
            </a:r>
          </a:p>
          <a:p>
            <a:r>
              <a:rPr lang="fr-FR" baseline="0" dirty="0" err="1" smtClean="0">
                <a:sym typeface="Wingdings" panose="05000000000000000000" pitchFamily="2" charset="2"/>
              </a:rPr>
              <a:t>Opportunite</a:t>
            </a:r>
            <a:r>
              <a:rPr lang="fr-FR" baseline="0" dirty="0" smtClean="0">
                <a:sym typeface="Wingdings" panose="05000000000000000000" pitchFamily="2" charset="2"/>
              </a:rPr>
              <a:t> est action de vente a laquelle est associes un produit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dirty="0" smtClean="0"/>
              <a:t>Prix infos produits et </a:t>
            </a:r>
            <a:r>
              <a:rPr lang="fr-FR" b="1" dirty="0" smtClean="0"/>
              <a:t>sessions de formation</a:t>
            </a:r>
            <a:r>
              <a:rPr lang="fr-FR" b="1" baseline="0" dirty="0" smtClean="0"/>
              <a:t> </a:t>
            </a:r>
            <a:r>
              <a:rPr lang="fr-FR" baseline="0" dirty="0" smtClean="0"/>
              <a:t>et infos </a:t>
            </a:r>
            <a:r>
              <a:rPr lang="fr-FR" baseline="0" dirty="0" err="1" smtClean="0"/>
              <a:t>canel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45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Contacts qui ont un ciblage particulier</a:t>
            </a:r>
          </a:p>
          <a:p>
            <a:r>
              <a:rPr lang="fr-FR" dirty="0" smtClean="0"/>
              <a:t>Code marques </a:t>
            </a:r>
            <a:r>
              <a:rPr lang="fr-FR" baseline="0" dirty="0" smtClean="0"/>
              <a:t>ou code rôle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Cerifier</a:t>
            </a:r>
            <a:r>
              <a:rPr lang="fr-FR" sz="12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onglets ok pour les </a:t>
            </a:r>
            <a:r>
              <a:rPr lang="fr-FR" sz="12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</a:t>
            </a:r>
            <a:r>
              <a:rPr lang="fr-FR" sz="12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ues dans </a:t>
            </a:r>
            <a:r>
              <a:rPr lang="fr-FR" sz="1200" b="1" i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sandbox</a:t>
            </a:r>
            <a:endParaRPr lang="fr-FR" sz="12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Règles d’utilisation à définir mais on montre ce que l’on peut faire avec l’information que la gouvernance est à venir.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Contacts qui ont un ciblage particulier</a:t>
            </a:r>
          </a:p>
          <a:p>
            <a:r>
              <a:rPr lang="fr-FR" dirty="0" smtClean="0"/>
              <a:t>Code marques </a:t>
            </a:r>
            <a:r>
              <a:rPr lang="fr-FR" baseline="0" dirty="0" smtClean="0"/>
              <a:t>ou code rôle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Règles d’utilisation à définir mais on montre ce que l’on peut faire avec l’information que la gouvernance est à venir.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 plus rattacher comme cela était réalisé avant Salesforce, une activité dans la zone commentaire du contact. Penser à créer une activité.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366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Contacts qui ont un ciblage particulier</a:t>
            </a:r>
          </a:p>
          <a:p>
            <a:r>
              <a:rPr lang="fr-FR" dirty="0" smtClean="0"/>
              <a:t>Code marques </a:t>
            </a:r>
            <a:r>
              <a:rPr lang="fr-FR" baseline="0" dirty="0" smtClean="0"/>
              <a:t>ou code rôle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Règles d’utilisation à définir mais on montre ce que l’on peut faire avec l’information que la gouvernance est à venir.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fr-FR" dirty="0" smtClean="0">
                <a:sym typeface="Wingdings" panose="05000000000000000000" pitchFamily="2" charset="2"/>
              </a:rPr>
              <a:t>Par exemple, peut-on attacher des pièces jointes à tous produit ou opportunité?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Par exemple : Quelle type de pièce jointe attache-t-on à un produit ou une opportunité (CV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70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Contacts qui ont un ciblage particulier</a:t>
            </a:r>
          </a:p>
          <a:p>
            <a:r>
              <a:rPr lang="fr-FR" dirty="0" smtClean="0"/>
              <a:t>Code marques </a:t>
            </a:r>
            <a:r>
              <a:rPr lang="fr-FR" baseline="0" dirty="0" smtClean="0"/>
              <a:t>ou code rôle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Règles d’utilisation à définir mais on montre ce que l’on peut faire avec l’information que la gouvernance est à venir.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2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Question du filtre qualité – Gouvernance des données et qualité des saisies. Où en sera la gouvernance?</a:t>
            </a:r>
          </a:p>
          <a:p>
            <a:r>
              <a:rPr lang="fr-FR" baseline="0" dirty="0" smtClean="0"/>
              <a:t>Présenter le projet dans sa globalité et les différents lots à venir en introduction de la formation : Schéma global du projet et des scopes métiers qui seront inclus dans les déploiements futurs.</a:t>
            </a:r>
          </a:p>
          <a:p>
            <a:endParaRPr lang="fr-FR" baseline="0" dirty="0" smtClean="0"/>
          </a:p>
          <a:p>
            <a:r>
              <a:rPr lang="fr-FR" b="1" dirty="0" smtClean="0"/>
              <a:t>Participants</a:t>
            </a:r>
            <a:r>
              <a:rPr lang="fr-FR" dirty="0" smtClean="0"/>
              <a:t> : Renaud </a:t>
            </a:r>
            <a:r>
              <a:rPr lang="fr-FR" dirty="0" err="1" smtClean="0"/>
              <a:t>Henrion</a:t>
            </a:r>
            <a:r>
              <a:rPr lang="fr-FR" dirty="0" smtClean="0"/>
              <a:t> – Diana </a:t>
            </a:r>
            <a:r>
              <a:rPr lang="fr-FR" dirty="0" err="1" smtClean="0"/>
              <a:t>Nyerges</a:t>
            </a:r>
            <a:r>
              <a:rPr lang="fr-FR" baseline="0" dirty="0" smtClean="0"/>
              <a:t> – Wendy </a:t>
            </a:r>
            <a:r>
              <a:rPr lang="fr-FR" baseline="0" dirty="0" err="1" smtClean="0"/>
              <a:t>Hediard</a:t>
            </a:r>
            <a:r>
              <a:rPr lang="fr-FR" baseline="0" dirty="0" smtClean="0"/>
              <a:t> – Renaud </a:t>
            </a:r>
            <a:r>
              <a:rPr lang="fr-FR" baseline="0" dirty="0" err="1" smtClean="0"/>
              <a:t>Demesmay</a:t>
            </a:r>
            <a:r>
              <a:rPr lang="fr-FR" baseline="0" dirty="0" smtClean="0"/>
              <a:t> – Tess Lau – Magali </a:t>
            </a:r>
            <a:r>
              <a:rPr lang="fr-FR" baseline="0" dirty="0" err="1" smtClean="0"/>
              <a:t>Vaccon</a:t>
            </a:r>
            <a:r>
              <a:rPr lang="fr-FR" baseline="0" dirty="0" smtClean="0"/>
              <a:t> – Aude </a:t>
            </a:r>
            <a:r>
              <a:rPr lang="fr-FR" baseline="0" dirty="0" err="1" smtClean="0"/>
              <a:t>Henou</a:t>
            </a:r>
            <a:r>
              <a:rPr lang="fr-FR" baseline="0" dirty="0" smtClean="0"/>
              <a:t> – Nathalie </a:t>
            </a:r>
            <a:r>
              <a:rPr lang="fr-FR" baseline="0" dirty="0" err="1" smtClean="0"/>
              <a:t>Seux</a:t>
            </a:r>
            <a:endParaRPr lang="fr-FR" baseline="0" dirty="0" smtClean="0"/>
          </a:p>
          <a:p>
            <a:r>
              <a:rPr lang="fr-FR" baseline="0" dirty="0" smtClean="0"/>
              <a:t>Recrutement étudiant / marketing</a:t>
            </a:r>
          </a:p>
          <a:p>
            <a:endParaRPr lang="fr-FR" baseline="0" dirty="0" smtClean="0"/>
          </a:p>
          <a:p>
            <a:r>
              <a:rPr lang="fr-FR" baseline="0" dirty="0" smtClean="0"/>
              <a:t>Aude </a:t>
            </a:r>
            <a:r>
              <a:rPr lang="fr-FR" baseline="0" dirty="0" err="1" smtClean="0"/>
              <a:t>Henou</a:t>
            </a:r>
            <a:r>
              <a:rPr lang="fr-FR" baseline="0" dirty="0" smtClean="0"/>
              <a:t> sera absente mardi.</a:t>
            </a:r>
          </a:p>
          <a:p>
            <a:endParaRPr lang="fr-FR" baseline="0" dirty="0" smtClean="0"/>
          </a:p>
          <a:p>
            <a:r>
              <a:rPr lang="fr-FR" baseline="0" dirty="0" smtClean="0"/>
              <a:t>Wendy : action marketing et nouveaux prospects avec campagnes </a:t>
            </a:r>
            <a:r>
              <a:rPr lang="fr-FR" baseline="0" dirty="0" err="1" smtClean="0"/>
              <a:t>Mktg</a:t>
            </a:r>
            <a:r>
              <a:rPr lang="fr-FR" baseline="0" dirty="0" smtClean="0"/>
              <a:t> pour alimenter basse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prospects</a:t>
            </a:r>
          </a:p>
          <a:p>
            <a:r>
              <a:rPr lang="fr-FR" baseline="0" dirty="0" smtClean="0"/>
              <a:t>Recrutement : une participante n’a jamais travaillé sur la base prospect et il y a des nouveaux arrivants qui ne connaissent pas les anciens outils.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65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 chatter? Lors</a:t>
            </a:r>
            <a:r>
              <a:rPr lang="fr-FR" baseline="0" dirty="0" smtClean="0"/>
              <a:t> de la formation, expliquer rapidement à quoi sert Chatter: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Il existe et est dispo et sert à 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A aborder ridement</a:t>
            </a:r>
            <a:r>
              <a:rPr lang="fr-FR" baseline="0" dirty="0" smtClean="0"/>
              <a:t> sans aller dans le détail de chatter. Faudra encadrer car pas de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actuellement donc à venir…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Poster l’évaluation de la formation</a:t>
            </a:r>
            <a:r>
              <a:rPr lang="fr-FR" b="1" baseline="0" dirty="0" smtClean="0"/>
              <a:t> sur </a:t>
            </a:r>
            <a:r>
              <a:rPr lang="fr-FR" b="1" dirty="0" smtClean="0"/>
              <a:t>chatter.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1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3E99B3B9-B623-40A5-8DC3-5A8550DC3520}" type="slidenum">
              <a:rPr lang="en-US" altLang="fr-FR" sz="1200" smtClean="0"/>
              <a:pPr/>
              <a:t>60</a:t>
            </a:fld>
            <a:endParaRPr lang="en-US" altLang="fr-FR" sz="1200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41D1D182-7580-4391-ABF3-BE2D3E8DFB7A}" type="slidenum">
              <a:rPr lang="en-US" altLang="fr-FR" sz="1200" smtClean="0">
                <a:solidFill>
                  <a:srgbClr val="000000"/>
                </a:solidFill>
              </a:rPr>
              <a:pPr/>
              <a:t>61</a:t>
            </a:fld>
            <a:endParaRPr lang="en-US" altLang="fr-FR" sz="1200" smtClean="0">
              <a:solidFill>
                <a:srgbClr val="000000"/>
              </a:solidFill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8B2DB437-0F2A-4B2E-97F3-59AB01A00B6A}" type="slidenum">
              <a:rPr lang="en-US" altLang="fr-FR" sz="1200" smtClean="0"/>
              <a:pPr/>
              <a:t>62</a:t>
            </a:fld>
            <a:endParaRPr lang="en-US" altLang="fr-FR" sz="1200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C77F0BA1-C70C-4539-ADB5-F20E32637A62}" type="slidenum">
              <a:rPr lang="en-US" altLang="fr-FR" sz="1200" smtClean="0"/>
              <a:pPr/>
              <a:t>63</a:t>
            </a:fld>
            <a:endParaRPr lang="en-US" altLang="fr-FR" sz="1200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D92FDABE-DA8F-4E76-9DDF-23A83F834309}" type="slidenum">
              <a:rPr lang="en-US" altLang="fr-FR" sz="1200" smtClean="0"/>
              <a:pPr/>
              <a:t>64</a:t>
            </a:fld>
            <a:endParaRPr lang="en-US" altLang="fr-FR" sz="1200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/>
              <a:t>* Explain that if you do not respect the timing announced you</a:t>
            </a:r>
            <a:r>
              <a:rPr lang="ja-JP" altLang="en-US" smtClean="0"/>
              <a:t>’</a:t>
            </a:r>
            <a:r>
              <a:rPr lang="en-US" altLang="ja-JP" smtClean="0"/>
              <a:t>ll loose the participants trust</a:t>
            </a:r>
            <a:endParaRPr lang="en-US" alt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  <p:sp>
        <p:nvSpPr>
          <p:cNvPr id="1966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B248C697-933B-4B19-9A5D-EAAF8514C265}" type="slidenum">
              <a:rPr lang="en-US" altLang="fr-FR" sz="1200" smtClean="0"/>
              <a:pPr/>
              <a:t>65</a:t>
            </a:fld>
            <a:endParaRPr lang="en-US" altLang="fr-FR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398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8773AAA5-48B4-4901-9B49-8CFA6B08BCF4}" type="slidenum">
              <a:rPr lang="en-US" altLang="fr-FR" sz="1200" smtClean="0"/>
              <a:pPr/>
              <a:t>66</a:t>
            </a:fld>
            <a:endParaRPr lang="en-US" altLang="fr-FR" sz="1200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6E4C5E17-95E5-456C-9510-D16E111F1512}" type="slidenum">
              <a:rPr lang="en-US" altLang="fr-FR" sz="1200" smtClean="0"/>
              <a:pPr/>
              <a:t>67</a:t>
            </a:fld>
            <a:endParaRPr lang="en-US" altLang="fr-FR" sz="1200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63399422-9C80-4A0D-A961-F6BD5F4BEFF7}" type="slidenum">
              <a:rPr lang="en-US" altLang="fr-FR" sz="1200" smtClean="0"/>
              <a:pPr/>
              <a:t>68</a:t>
            </a:fld>
            <a:endParaRPr lang="en-US" altLang="fr-FR" sz="1200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D06BBDE9-4B88-454E-B8EA-13F1CD2FA184}" type="slidenum">
              <a:rPr lang="en-US" altLang="fr-FR" sz="1200" smtClean="0"/>
              <a:pPr/>
              <a:t>69</a:t>
            </a:fld>
            <a:endParaRPr lang="en-US" altLang="fr-FR" sz="1200" smtClean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ADF149F7-08E6-463D-A870-D612888AA08E}" type="slidenum">
              <a:rPr lang="en-US" altLang="fr-FR" sz="1200" smtClean="0"/>
              <a:pPr/>
              <a:t>70</a:t>
            </a:fld>
            <a:endParaRPr lang="en-US" altLang="fr-FR" sz="1200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6B3AD74A-C0E8-4A48-8FAF-CB84B681749C}" type="slidenum">
              <a:rPr lang="en-US" altLang="fr-FR" sz="1200" smtClean="0"/>
              <a:pPr/>
              <a:t>71</a:t>
            </a:fld>
            <a:endParaRPr lang="en-US" altLang="fr-FR" sz="1200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FB43411B-F53A-48F9-BB5C-0BCB25A07E20}" type="slidenum">
              <a:rPr lang="en-US" altLang="fr-FR" sz="1200" smtClean="0"/>
              <a:pPr/>
              <a:t>72</a:t>
            </a:fld>
            <a:endParaRPr lang="en-US" altLang="fr-FR" sz="1200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E07E6769-A0D1-4554-B86E-AF5849B093B9}" type="slidenum">
              <a:rPr lang="en-US" altLang="fr-FR" sz="1200" smtClean="0"/>
              <a:pPr/>
              <a:t>73</a:t>
            </a:fld>
            <a:endParaRPr lang="en-US" altLang="fr-FR" sz="1200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948AEF05-04ED-4EB7-87C0-5891C28431D8}" type="slidenum">
              <a:rPr lang="en-US" altLang="fr-FR" sz="1200" smtClean="0">
                <a:solidFill>
                  <a:srgbClr val="000000"/>
                </a:solidFill>
              </a:rPr>
              <a:pPr/>
              <a:t>74</a:t>
            </a:fld>
            <a:endParaRPr lang="en-US" altLang="fr-FR" sz="1200" smtClean="0">
              <a:solidFill>
                <a:srgbClr val="000000"/>
              </a:solidFill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8CE656A3-5001-41E5-B63D-C3D3C7AD8EB3}" type="slidenum">
              <a:rPr lang="en-US" altLang="fr-FR" sz="1200" smtClean="0"/>
              <a:pPr/>
              <a:t>75</a:t>
            </a:fld>
            <a:endParaRPr lang="en-US" altLang="fr-FR" sz="1200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voir : Quand refaire</a:t>
            </a:r>
            <a:r>
              <a:rPr lang="fr-FR" baseline="0" dirty="0" smtClean="0"/>
              <a:t> une formation Marketing.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74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649D6DC5-1473-4C54-84A2-B2F7EC1146F8}" type="slidenum">
              <a:rPr lang="en-US" altLang="fr-FR" sz="1200" smtClean="0"/>
              <a:pPr/>
              <a:t>76</a:t>
            </a:fld>
            <a:endParaRPr lang="en-US" altLang="fr-FR" sz="1200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503DD63A-7113-4868-87F2-F8C853BC0A10}" type="slidenum">
              <a:rPr lang="en-US" altLang="fr-FR" sz="1200" smtClean="0"/>
              <a:pPr/>
              <a:t>77</a:t>
            </a:fld>
            <a:endParaRPr lang="en-US" altLang="fr-FR" sz="1200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fld id="{063ACC9A-249E-458D-A643-2A407FF87198}" type="slidenum">
              <a:rPr lang="en-US" altLang="fr-FR" sz="1200" smtClean="0"/>
              <a:pPr/>
              <a:t>78</a:t>
            </a:fld>
            <a:endParaRPr lang="en-US" altLang="fr-FR" sz="1200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18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baseline="0" dirty="0" smtClean="0">
                <a:sym typeface="Wingdings" panose="05000000000000000000" pitchFamily="2" charset="2"/>
              </a:rPr>
              <a:t>Pour le recrutement des étudiants, nous ne touchons pas à FEG.</a:t>
            </a:r>
          </a:p>
          <a:p>
            <a:endParaRPr lang="fr-FR" b="1" baseline="0" dirty="0" smtClean="0">
              <a:sym typeface="Wingdings" panose="05000000000000000000" pitchFamily="2" charset="2"/>
            </a:endParaRPr>
          </a:p>
          <a:p>
            <a:r>
              <a:rPr lang="fr-FR" b="1" baseline="0" dirty="0" smtClean="0">
                <a:sym typeface="Wingdings" panose="05000000000000000000" pitchFamily="2" charset="2"/>
              </a:rPr>
              <a:t>Message</a:t>
            </a:r>
            <a:r>
              <a:rPr lang="fr-FR" baseline="0" dirty="0" smtClean="0">
                <a:sym typeface="Wingdings" panose="05000000000000000000" pitchFamily="2" charset="2"/>
              </a:rPr>
              <a:t> : La construction des rapports viendra plus tard – Contacter DSIT si besoins existent.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/>
              <a:t>Gestion du dossier étudiant se fait dans CURSUS et ne sera pas géré dans SF. </a:t>
            </a:r>
          </a:p>
          <a:p>
            <a:r>
              <a:rPr lang="fr-FR" b="1" baseline="0" dirty="0" smtClean="0"/>
              <a:t>A faire : Schéma DSIT à synthétiser avec Nicolas (schéma du projet dans sa globalité).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Qualité des données : Il y a eu des tests et donc doit être correct. Il peut exister des erreurs à remonter à la DSIT.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Interfaces dans les deux sens FEG et SF.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Question: Qu’est ce qui reste dans </a:t>
            </a:r>
            <a:r>
              <a:rPr lang="fr-FR" b="1" dirty="0" err="1" smtClean="0"/>
              <a:t>Feg</a:t>
            </a:r>
            <a:r>
              <a:rPr lang="fr-FR" b="1" dirty="0" smtClean="0"/>
              <a:t> </a:t>
            </a:r>
            <a:r>
              <a:rPr lang="fr-FR" b="1" dirty="0" err="1" smtClean="0"/>
              <a:t>apres</a:t>
            </a:r>
            <a:r>
              <a:rPr lang="fr-FR" b="1" dirty="0" smtClean="0"/>
              <a:t> </a:t>
            </a:r>
            <a:r>
              <a:rPr lang="fr-FR" b="1" dirty="0" err="1" smtClean="0"/>
              <a:t>salesforce</a:t>
            </a:r>
            <a:r>
              <a:rPr lang="fr-FR" b="1" dirty="0" smtClean="0"/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1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fr-FR" b="1" dirty="0" smtClean="0"/>
              <a:t>Remarque</a:t>
            </a:r>
            <a:endParaRPr lang="fr-FR" dirty="0" smtClean="0">
              <a:solidFill>
                <a:srgbClr val="FF0000"/>
              </a:solidFill>
            </a:endParaRPr>
          </a:p>
          <a:p>
            <a:pPr marL="800100" lvl="1"/>
            <a:r>
              <a:rPr lang="fr-FR" dirty="0" smtClean="0"/>
              <a:t>Le formation par les formateurs, des utilisateurs finaux est de 1 jour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45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Quid des campagnes et </a:t>
            </a:r>
            <a:r>
              <a:rPr lang="fr-FR" dirty="0" err="1" smtClean="0"/>
              <a:t>InXmail</a:t>
            </a:r>
            <a:r>
              <a:rPr lang="fr-FR" dirty="0" smtClean="0"/>
              <a:t>? HORS SCOPE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l’usage verra comment utilisent taches et </a:t>
            </a:r>
            <a:r>
              <a:rPr lang="fr-FR" dirty="0" err="1" smtClean="0"/>
              <a:t>rv</a:t>
            </a:r>
            <a:r>
              <a:rPr lang="fr-FR" baseline="0" dirty="0" smtClean="0"/>
              <a:t> et notes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lvl="0"/>
            <a:r>
              <a:rPr lang="fr-FR" sz="1400" b="1" dirty="0" smtClean="0"/>
              <a:t>Sont hors du périmètre de la formation (LotA1 Socle de base ):</a:t>
            </a:r>
          </a:p>
          <a:p>
            <a:pPr lvl="1"/>
            <a:r>
              <a:rPr lang="fr-FR" sz="1400" dirty="0" smtClean="0"/>
              <a:t>Campagnes (Lot A2)</a:t>
            </a:r>
          </a:p>
          <a:p>
            <a:pPr lvl="1"/>
            <a:r>
              <a:rPr lang="fr-FR" sz="1400" dirty="0" smtClean="0"/>
              <a:t>Tableaux de bords et rapports (Lot sur les indicateurs de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8172-44CC-43D5-875E-A1D136D7D45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kerense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yon-Templat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3154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378861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38713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Cliquez pour modifier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15744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92" y="594928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72" y="5857208"/>
            <a:ext cx="2434307" cy="983993"/>
          </a:xfrm>
          <a:prstGeom prst="rect">
            <a:avLst/>
          </a:prstGeom>
        </p:spPr>
      </p:pic>
      <p:sp>
        <p:nvSpPr>
          <p:cNvPr id="13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109212" y="6030258"/>
            <a:ext cx="920949" cy="7626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16" name="Image 15" descr="logo kerensen site.ai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622088" cy="1080120"/>
          </a:xfrm>
          <a:prstGeom prst="rect">
            <a:avLst/>
          </a:prstGeom>
        </p:spPr>
      </p:pic>
      <p:sp>
        <p:nvSpPr>
          <p:cNvPr id="17" name="Sous-titre 2"/>
          <p:cNvSpPr txBox="1">
            <a:spLocks/>
          </p:cNvSpPr>
          <p:nvPr userDrawn="1"/>
        </p:nvSpPr>
        <p:spPr>
          <a:xfrm>
            <a:off x="4632471" y="3379440"/>
            <a:ext cx="453650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2AE00"/>
              </a:buClr>
              <a:buFont typeface="Arial" pitchFamily="34" charset="0"/>
              <a:buChar char="&gt;"/>
              <a:defRPr lang="fr-FR" sz="1800" b="1" kern="1200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2AE00"/>
              </a:buClr>
              <a:buFont typeface="Calibri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6C6F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rgbClr val="6C6F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AE00"/>
              </a:buClr>
              <a:buSzTx/>
              <a:buFont typeface="Arial" pitchFamily="34" charset="0"/>
              <a:buNone/>
              <a:tabLst/>
              <a:defRPr/>
            </a:pPr>
            <a:r>
              <a:rPr lang="fr-FR" sz="1200" dirty="0" smtClean="0">
                <a:solidFill>
                  <a:schemeClr val="accent1"/>
                </a:solidFill>
                <a:latin typeface="Neuropol"/>
                <a:cs typeface="Neuropol"/>
              </a:rPr>
              <a:t>We are creating </a:t>
            </a:r>
            <a:r>
              <a:rPr lang="fr-FR" sz="1200" dirty="0" smtClean="0">
                <a:solidFill>
                  <a:srgbClr val="3299CC"/>
                </a:solidFill>
                <a:latin typeface="Neuropol"/>
                <a:cs typeface="Neuropol"/>
              </a:rPr>
              <a:t>Customer</a:t>
            </a:r>
            <a:r>
              <a:rPr lang="fr-FR" sz="1200" baseline="0" dirty="0" smtClean="0">
                <a:solidFill>
                  <a:srgbClr val="3299CC"/>
                </a:solidFill>
                <a:latin typeface="Neuropol"/>
                <a:cs typeface="Neuropol"/>
              </a:rPr>
              <a:t> </a:t>
            </a:r>
            <a:r>
              <a:rPr lang="fr-FR" sz="1200" dirty="0" smtClean="0">
                <a:solidFill>
                  <a:srgbClr val="3299CC"/>
                </a:solidFill>
                <a:latin typeface="Neuropol"/>
                <a:cs typeface="Neuropol"/>
              </a:rPr>
              <a:t>Value. </a:t>
            </a:r>
          </a:p>
          <a:p>
            <a:pPr marL="0" indent="0" algn="r">
              <a:buNone/>
            </a:pPr>
            <a:endParaRPr lang="fr-FR" sz="1200" dirty="0">
              <a:solidFill>
                <a:srgbClr val="318CE7"/>
              </a:solidFill>
              <a:latin typeface="Neuropol"/>
              <a:cs typeface="Neuropol"/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3" y="5955054"/>
            <a:ext cx="879351" cy="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Sémin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314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Cliquez pour modifier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32856"/>
            <a:ext cx="9144000" cy="1559644"/>
          </a:xfrm>
          <a:prstGeom prst="rect">
            <a:avLst/>
          </a:prstGeom>
        </p:spPr>
      </p:pic>
      <p:sp>
        <p:nvSpPr>
          <p:cNvPr id="11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28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68313" y="2683498"/>
            <a:ext cx="8481020" cy="33273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2AE00"/>
              </a:buClr>
              <a:buSzPct val="60000"/>
              <a:buFont typeface="Wingdings 3" pitchFamily="18" charset="2"/>
              <a:buChar char="u"/>
              <a:defRPr sz="2000" b="0" u="none" baseline="0">
                <a:solidFill>
                  <a:srgbClr val="6C6F70"/>
                </a:solidFill>
                <a:uFill>
                  <a:solidFill>
                    <a:srgbClr val="F2AE00"/>
                  </a:solidFill>
                </a:u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F2AE00"/>
              </a:buClr>
              <a:buSzPct val="60000"/>
              <a:buFont typeface="Arial" pitchFamily="34" charset="0"/>
              <a:buChar char="&gt;"/>
              <a:defRPr sz="2000" b="0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F2AE00"/>
              </a:buClr>
              <a:defRPr sz="2000">
                <a:solidFill>
                  <a:srgbClr val="6C6F70"/>
                </a:solidFill>
              </a:defRPr>
            </a:lvl3pPr>
            <a:lvl4pPr>
              <a:buClr>
                <a:srgbClr val="F2AE00"/>
              </a:buClr>
              <a:defRPr sz="1800">
                <a:solidFill>
                  <a:srgbClr val="6C6F70"/>
                </a:solidFill>
              </a:defRPr>
            </a:lvl4pPr>
            <a:lvl5pPr>
              <a:buClr>
                <a:srgbClr val="F2AE00"/>
              </a:buClr>
              <a:defRPr sz="1800">
                <a:solidFill>
                  <a:srgbClr val="6C6F70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24744"/>
            <a:ext cx="9144000" cy="155875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Formation des formateurs – Lot B1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57" y="116632"/>
            <a:ext cx="1095376" cy="1042988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98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57" y="116632"/>
            <a:ext cx="1095376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1840" y="1268760"/>
            <a:ext cx="5817492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57" y="116632"/>
            <a:ext cx="1095376" cy="10429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59701"/>
            <a:ext cx="1944216" cy="13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59113" y="3429000"/>
            <a:ext cx="360045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66763" indent="-585788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Kerensen Consulting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21 rue d’Algérie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69001 LYON | France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T : +</a:t>
            </a:r>
            <a:r>
              <a:rPr lang="fr-FR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33 4 81 09 05 04</a:t>
            </a: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 : +33 1 56 91 50 22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F : +33 1 56 91 50 21 </a:t>
            </a:r>
          </a:p>
          <a:p>
            <a:pPr lvl="1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fr-FR" sz="14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  <a:hlinkClick r:id="rId2"/>
              </a:rPr>
              <a:t>www.kerensen.com</a:t>
            </a:r>
            <a:endParaRPr lang="en-US" altLang="fr-FR" sz="14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78274" cy="32129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" y="1844824"/>
            <a:ext cx="9142233" cy="1554180"/>
          </a:xfrm>
          <a:prstGeom prst="rect">
            <a:avLst/>
          </a:prstGeom>
        </p:spPr>
      </p:pic>
      <p:pic>
        <p:nvPicPr>
          <p:cNvPr id="7" name="Picture 4" descr="logo kerensen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593407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09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5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65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3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1" r:id="rId3"/>
    <p:sldLayoutId id="2147483650" r:id="rId4"/>
    <p:sldLayoutId id="2147483683" r:id="rId5"/>
    <p:sldLayoutId id="214748365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C6F7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Clr>
          <a:srgbClr val="F2AE00"/>
        </a:buClr>
        <a:buFont typeface="Wingdings 3" pitchFamily="18" charset="2"/>
        <a:buChar char="u"/>
        <a:defRPr lang="fr-FR" sz="1800" kern="1200" dirty="0" smtClean="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2AE00"/>
        </a:buClr>
        <a:buFont typeface="Calibri" pitchFamily="34" charset="0"/>
        <a:buChar char="&gt;"/>
        <a:defRPr sz="16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2AE00"/>
        </a:buClr>
        <a:buFont typeface="Arial" pitchFamily="34" charset="0"/>
        <a:buChar char="•"/>
        <a:defRPr sz="14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C6F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rgbClr val="6C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salesforc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arpege-emlyon.my.salesforc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sabelle.van-eyseren@kerense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arpege-emlyon--sandbox1.cs20.my.salesforce.com/00O/o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pege-emlyon--sandbox1.cs20.my.salesforce.com/00O/o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Kerensen Consulting</a:t>
            </a:r>
            <a:endParaRPr lang="en-US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Formation des formateurs – Lot B1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Change Management | Isabelle Van Eyseren I 19 &amp; 20 janvier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Pour la formation votre identifiant sera dédié</a:t>
            </a:r>
            <a:r>
              <a:rPr lang="fr-FR" dirty="0" smtClean="0"/>
              <a:t>. Suite au lancement, </a:t>
            </a:r>
            <a:r>
              <a:rPr lang="fr-FR" dirty="0" smtClean="0">
                <a:sym typeface="Wingdings" panose="05000000000000000000" pitchFamily="2" charset="2"/>
              </a:rPr>
              <a:t>vous serez reconnus automatiquement (Single </a:t>
            </a:r>
            <a:r>
              <a:rPr lang="fr-FR" dirty="0" err="1" smtClean="0">
                <a:sym typeface="Wingdings" panose="05000000000000000000" pitchFamily="2" charset="2"/>
              </a:rPr>
              <a:t>Sign</a:t>
            </a:r>
            <a:r>
              <a:rPr lang="fr-FR" dirty="0" smtClean="0">
                <a:sym typeface="Wingdings" panose="05000000000000000000" pitchFamily="2" charset="2"/>
              </a:rPr>
              <a:t> On – SSO).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la formation </a:t>
            </a:r>
            <a:r>
              <a:rPr lang="fr-FR" dirty="0" smtClean="0"/>
              <a:t>(environnement </a:t>
            </a:r>
            <a:r>
              <a:rPr lang="fr-FR" dirty="0"/>
              <a:t>dédié à la formation)</a:t>
            </a:r>
          </a:p>
          <a:p>
            <a:pPr lvl="1"/>
            <a:r>
              <a:rPr lang="fr-FR" dirty="0"/>
              <a:t>La formation se fera sur l’environnement de Formation (</a:t>
            </a:r>
            <a:r>
              <a:rPr lang="fr-FR" dirty="0" err="1"/>
              <a:t>Sandbox</a:t>
            </a:r>
            <a:r>
              <a:rPr lang="fr-FR" dirty="0"/>
              <a:t> 1)</a:t>
            </a:r>
          </a:p>
          <a:p>
            <a:pPr lvl="2"/>
            <a:r>
              <a:rPr lang="fr-FR" dirty="0"/>
              <a:t>URL de connexion : </a:t>
            </a:r>
            <a:r>
              <a:rPr lang="fr-FR" b="1" dirty="0">
                <a:hlinkClick r:id="rId3"/>
              </a:rPr>
              <a:t>http://test.salesforce.com</a:t>
            </a:r>
            <a:endParaRPr lang="fr-FR" b="1" dirty="0"/>
          </a:p>
          <a:p>
            <a:pPr lvl="3"/>
            <a:r>
              <a:rPr lang="fr-FR" dirty="0"/>
              <a:t>Login : nom@em-lyon.com.sandbox1</a:t>
            </a:r>
          </a:p>
          <a:p>
            <a:pPr lvl="3"/>
            <a:r>
              <a:rPr lang="fr-FR" dirty="0"/>
              <a:t>Mot de passe : </a:t>
            </a:r>
            <a:r>
              <a:rPr lang="fr-FR" dirty="0" smtClean="0"/>
              <a:t>Training01 (sauf pour ceux ayant réalisé les test)</a:t>
            </a:r>
            <a:endParaRPr lang="fr-FR" dirty="0"/>
          </a:p>
          <a:p>
            <a:pPr lvl="3"/>
            <a:endParaRPr lang="fr-FR" dirty="0"/>
          </a:p>
          <a:p>
            <a:endParaRPr lang="fr-FR" dirty="0"/>
          </a:p>
          <a:p>
            <a:r>
              <a:rPr lang="fr-FR" dirty="0"/>
              <a:t>Après la mise en </a:t>
            </a:r>
            <a:r>
              <a:rPr lang="fr-FR" dirty="0" smtClean="0"/>
              <a:t>production / lancement (2 février 2015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URL de connexion : </a:t>
            </a:r>
            <a:r>
              <a:rPr lang="fr-FR" dirty="0">
                <a:hlinkClick r:id="rId4"/>
              </a:rPr>
              <a:t>https://arpege-emlyon.my.salesforce.com/</a:t>
            </a:r>
            <a:endParaRPr lang="fr-FR" dirty="0"/>
          </a:p>
          <a:p>
            <a:endParaRPr lang="fr-FR" dirty="0" smtClean="0"/>
          </a:p>
          <a:p>
            <a:pPr lvl="3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Se connecter à Salesforce</a:t>
            </a:r>
            <a:endParaRPr lang="fr-FR" dirty="0"/>
          </a:p>
        </p:txBody>
      </p:sp>
      <p:pic>
        <p:nvPicPr>
          <p:cNvPr id="102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76" y="350100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Démonstration &amp; exercice</a:t>
            </a:r>
          </a:p>
          <a:p>
            <a:pPr lvl="1"/>
            <a:r>
              <a:rPr lang="fr-FR" dirty="0"/>
              <a:t>Se connecter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connecter à Salesforce</a:t>
            </a:r>
          </a:p>
        </p:txBody>
      </p:sp>
    </p:spTree>
    <p:extLst>
      <p:ext uri="{BB962C8B-B14F-4D97-AF65-F5344CB8AC3E}">
        <p14:creationId xmlns:p14="http://schemas.microsoft.com/office/powerpoint/2010/main" val="4728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b="1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 smtClean="0"/>
              <a:t>Rapports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Présentation de la page d’accueil de Salesforce</a:t>
            </a:r>
          </a:p>
          <a:p>
            <a:pPr lvl="1"/>
            <a:r>
              <a:rPr lang="fr-FR" dirty="0"/>
              <a:t>Paramètres utilisateur</a:t>
            </a:r>
          </a:p>
          <a:p>
            <a:pPr lvl="1"/>
            <a:r>
              <a:rPr lang="fr-FR" dirty="0"/>
              <a:t>Barre latérale</a:t>
            </a:r>
          </a:p>
          <a:p>
            <a:pPr lvl="1"/>
            <a:r>
              <a:rPr lang="fr-FR" dirty="0"/>
              <a:t>Onglets</a:t>
            </a:r>
          </a:p>
          <a:p>
            <a:pPr lvl="1"/>
            <a:r>
              <a:rPr lang="fr-FR" dirty="0"/>
              <a:t>Fil chatter</a:t>
            </a:r>
          </a:p>
          <a:p>
            <a:pPr lvl="1"/>
            <a:r>
              <a:rPr lang="fr-FR" dirty="0"/>
              <a:t>Tableaux de bords (indicateurs clés de performance)</a:t>
            </a:r>
          </a:p>
          <a:p>
            <a:pPr lvl="1"/>
            <a:r>
              <a:rPr lang="fr-FR" dirty="0"/>
              <a:t>Tâches et événements des 7 prochains jours</a:t>
            </a:r>
          </a:p>
          <a:p>
            <a:pPr lvl="1"/>
            <a:r>
              <a:rPr lang="fr-FR" dirty="0"/>
              <a:t>Recherche Globale,</a:t>
            </a:r>
          </a:p>
          <a:p>
            <a:r>
              <a:rPr lang="fr-FR" b="1" dirty="0"/>
              <a:t>Principes de navigation dans Salesforce</a:t>
            </a:r>
          </a:p>
          <a:p>
            <a:pPr lvl="1"/>
            <a:r>
              <a:rPr lang="fr-FR" dirty="0"/>
              <a:t>Onglets</a:t>
            </a:r>
          </a:p>
          <a:p>
            <a:pPr lvl="1"/>
            <a:r>
              <a:rPr lang="fr-FR" dirty="0"/>
              <a:t>Barre latérale</a:t>
            </a:r>
          </a:p>
          <a:p>
            <a:pPr lvl="1"/>
            <a:r>
              <a:rPr lang="fr-FR" dirty="0"/>
              <a:t>Moteur de recherche</a:t>
            </a:r>
          </a:p>
          <a:p>
            <a:pPr lvl="1"/>
            <a:r>
              <a:rPr lang="fr-FR" dirty="0"/>
              <a:t>Multi onglets</a:t>
            </a:r>
          </a:p>
          <a:p>
            <a:r>
              <a:rPr lang="fr-FR" b="1" dirty="0"/>
              <a:t> Présentation de la page d’accueil des objets Salesforce</a:t>
            </a:r>
          </a:p>
          <a:p>
            <a:pPr lvl="1"/>
            <a:r>
              <a:rPr lang="fr-FR" dirty="0"/>
              <a:t>Les vues</a:t>
            </a:r>
          </a:p>
          <a:p>
            <a:pPr lvl="1"/>
            <a:r>
              <a:rPr lang="fr-FR" dirty="0"/>
              <a:t>La liste des objets</a:t>
            </a:r>
          </a:p>
          <a:p>
            <a:r>
              <a:rPr lang="fr-FR" b="1" dirty="0"/>
              <a:t>La fiche objet Salesforce</a:t>
            </a:r>
          </a:p>
          <a:p>
            <a:pPr lvl="1"/>
            <a:r>
              <a:rPr lang="fr-FR" dirty="0"/>
              <a:t>Listes associées (vision 360°)</a:t>
            </a:r>
          </a:p>
          <a:p>
            <a:pPr lvl="1"/>
            <a:r>
              <a:rPr lang="fr-FR" dirty="0"/>
              <a:t>Champs </a:t>
            </a:r>
          </a:p>
          <a:p>
            <a:pPr lvl="1"/>
            <a:r>
              <a:rPr lang="fr-FR" dirty="0"/>
              <a:t>Sections</a:t>
            </a:r>
          </a:p>
          <a:p>
            <a:pPr marL="57150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Navigation générale dans Salesforce</a:t>
            </a:r>
          </a:p>
        </p:txBody>
      </p:sp>
    </p:spTree>
    <p:extLst>
      <p:ext uri="{BB962C8B-B14F-4D97-AF65-F5344CB8AC3E}">
        <p14:creationId xmlns:p14="http://schemas.microsoft.com/office/powerpoint/2010/main" val="5477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17165"/>
              </p:ext>
            </p:extLst>
          </p:nvPr>
        </p:nvGraphicFramePr>
        <p:xfrm>
          <a:off x="164894" y="1328101"/>
          <a:ext cx="8799593" cy="468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70"/>
                <a:gridCol w="5865923"/>
              </a:tblGrid>
              <a:tr h="660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Objet Salesforce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Définition</a:t>
                      </a:r>
                      <a:endParaRPr lang="fr-FR" dirty="0"/>
                    </a:p>
                  </a:txBody>
                  <a:tcPr/>
                </a:tc>
              </a:tr>
              <a:tr h="2016224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Compte</a:t>
                      </a: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Il s'agit des sociétés/entreprises auxquelles les contacts (individus) sont rattachés.</a:t>
                      </a:r>
                      <a:endParaRPr lang="fr-FR" sz="1800" b="1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Dans le contexte de la Formation Initiale (Lots A1 et B1), un compte est utilisé par tous. C’est une donnée transverse.</a:t>
                      </a:r>
                      <a:endParaRPr lang="fr-FR" sz="1800" b="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927004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Contact</a:t>
                      </a:r>
                      <a:endParaRPr lang="fr-FR" sz="1800" b="1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Il s'agit des</a:t>
                      </a:r>
                      <a:r>
                        <a:rPr lang="fr-FR" sz="1800" b="1" kern="1200" baseline="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p</a:t>
                      </a:r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ersonnes physiques associées à un compte. Quelles soient clients, prospects, prescripteurs.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fr-FR" sz="1800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Dans le contexte de la Formation Initiale (Lots A1 et B1), un contact est utilise par tous. C’est une donnée transverse.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objets Salesforce</a:t>
            </a:r>
            <a:endParaRPr lang="fr-FR" dirty="0"/>
          </a:p>
        </p:txBody>
      </p:sp>
      <p:pic>
        <p:nvPicPr>
          <p:cNvPr id="9" name="Picture 27" descr="accounts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7165" y="2564904"/>
            <a:ext cx="759186" cy="7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contacts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4534" y="4437112"/>
            <a:ext cx="866987" cy="8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10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25620"/>
              </p:ext>
            </p:extLst>
          </p:nvPr>
        </p:nvGraphicFramePr>
        <p:xfrm>
          <a:off x="179512" y="1358523"/>
          <a:ext cx="8784976" cy="458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900"/>
                <a:gridCol w="5817076"/>
              </a:tblGrid>
              <a:tr h="397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Objet Salesforce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tura Book"/>
                          <a:cs typeface="Arial" pitchFamily="34" charset="0"/>
                        </a:rPr>
                        <a:t>Définition</a:t>
                      </a:r>
                      <a:endParaRPr lang="fr-FR" dirty="0"/>
                    </a:p>
                  </a:txBody>
                  <a:tcPr/>
                </a:tc>
              </a:tr>
              <a:tr h="2006461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Piste</a:t>
                      </a:r>
                      <a:endParaRPr lang="fr-FR" sz="1800" b="1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 piste est une personne n’ayant pas forcément montré un intérêt particulier aux programmes et services de l’EMLYON. Cette personne n’est pas qualifiée à ce stade-là</a:t>
                      </a:r>
                      <a:r>
                        <a:rPr lang="fr-FR" sz="1800" b="0" kern="1200" baseline="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et n’a pas d’opportunité associée.</a:t>
                      </a:r>
                      <a:endParaRPr lang="fr-FR" sz="1800" b="0" kern="1200" dirty="0" smtClean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Une piste est un « suspect » ou un « prospect » ou un « lead »</a:t>
                      </a:r>
                      <a:endParaRPr lang="fr-FR" sz="1800" b="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92986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Opportunité</a:t>
                      </a:r>
                      <a:endParaRPr lang="fr-FR" sz="1800" b="1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rgbClr val="6C6F7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L’opportunité est une action de vente à laquelle est associée un produit</a:t>
                      </a:r>
                    </a:p>
                    <a:p>
                      <a:pPr algn="l" fontAlgn="t"/>
                      <a:endParaRPr lang="fr-FR" sz="1800" b="0" kern="1200" dirty="0">
                        <a:solidFill>
                          <a:srgbClr val="6C6F7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objets Salesforce</a:t>
            </a:r>
            <a:endParaRPr lang="fr-FR" dirty="0"/>
          </a:p>
        </p:txBody>
      </p:sp>
      <p:pic>
        <p:nvPicPr>
          <p:cNvPr id="8" name="Picture 23" descr="leads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88136"/>
            <a:ext cx="866987" cy="86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8" descr="opportunities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4653136"/>
            <a:ext cx="866987" cy="86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11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L’enregistrement principal et ses listes relatives</a:t>
            </a:r>
          </a:p>
          <a:p>
            <a:r>
              <a:rPr lang="fr-FR" dirty="0" smtClean="0"/>
              <a:t>Un </a:t>
            </a:r>
            <a:r>
              <a:rPr lang="fr-FR" dirty="0"/>
              <a:t>compte peut avoir n contacts</a:t>
            </a:r>
          </a:p>
          <a:p>
            <a:r>
              <a:rPr lang="fr-FR" dirty="0"/>
              <a:t>Un </a:t>
            </a:r>
            <a:r>
              <a:rPr lang="fr-FR" dirty="0" smtClean="0"/>
              <a:t>contact peut </a:t>
            </a:r>
            <a:r>
              <a:rPr lang="fr-FR" dirty="0"/>
              <a:t>avoir n </a:t>
            </a:r>
            <a:r>
              <a:rPr lang="fr-FR" dirty="0" smtClean="0"/>
              <a:t>activités</a:t>
            </a:r>
            <a:endParaRPr lang="fr-FR" dirty="0"/>
          </a:p>
          <a:p>
            <a:r>
              <a:rPr lang="fr-FR" dirty="0" smtClean="0"/>
              <a:t>Un contact peut avoir n opportunités</a:t>
            </a:r>
          </a:p>
          <a:p>
            <a:r>
              <a:rPr lang="fr-FR" dirty="0" smtClean="0"/>
              <a:t>Etc.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Salesforce, chaque enregistrement peut avoir des enregistrements « enfants », c’est ce que l’on appelle les listes </a:t>
            </a:r>
            <a:r>
              <a:rPr lang="fr-FR" dirty="0" smtClean="0"/>
              <a:t>associées à </a:t>
            </a:r>
            <a:r>
              <a:rPr lang="fr-FR" dirty="0"/>
              <a:t>cet </a:t>
            </a:r>
            <a:r>
              <a:rPr lang="fr-FR" dirty="0" smtClean="0"/>
              <a:t>enregistrement</a:t>
            </a:r>
            <a:endParaRPr lang="fr-FR" dirty="0"/>
          </a:p>
          <a:p>
            <a:r>
              <a:rPr lang="fr-FR" dirty="0" smtClean="0"/>
              <a:t>Ce </a:t>
            </a:r>
            <a:r>
              <a:rPr lang="fr-FR" dirty="0"/>
              <a:t>sont ses listes </a:t>
            </a:r>
            <a:r>
              <a:rPr lang="fr-FR" dirty="0" smtClean="0"/>
              <a:t>associées qui </a:t>
            </a:r>
            <a:r>
              <a:rPr lang="fr-FR" dirty="0"/>
              <a:t>vont nous permettre d’avoir une vision complète des toutes les interactions avec le compte, le contact, etc.(Vue 360°)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L’enregistrement principal et ses listes </a:t>
            </a:r>
            <a:r>
              <a:rPr lang="fr-FR" dirty="0" smtClean="0"/>
              <a:t>associées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Navigation générale dans Salesforce</a:t>
            </a:r>
          </a:p>
          <a:p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Démonstration &amp; exercice</a:t>
            </a:r>
          </a:p>
          <a:p>
            <a:pPr lvl="1"/>
            <a:r>
              <a:rPr lang="fr-FR" dirty="0"/>
              <a:t>Naviguer et retrouver ses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36015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b="1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/>
              <a:t>Rapports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ym typeface="Wingdings" panose="05000000000000000000" pitchFamily="2" charset="2"/>
              </a:rPr>
              <a:t>Il s'agit des sociétés/entreprises auxquelles les contacts (individus) sont </a:t>
            </a:r>
            <a:r>
              <a:rPr lang="fr-FR" b="1" dirty="0" smtClean="0">
                <a:sym typeface="Wingdings" panose="05000000000000000000" pitchFamily="2" charset="2"/>
              </a:rPr>
              <a:t>rattachés</a:t>
            </a: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</a:t>
            </a:r>
            <a:r>
              <a:rPr lang="fr-FR" dirty="0">
                <a:sym typeface="Wingdings" panose="05000000000000000000" pitchFamily="2" charset="2"/>
              </a:rPr>
              <a:t>comptes qui existent dans Salesforce proviennent soit de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	Reprise des données lors du démarrage du projet (FEG)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	Création manuelle dans Salesforce</a:t>
            </a:r>
          </a:p>
          <a:p>
            <a:pPr marL="457200" lvl="1" indent="0">
              <a:buNone/>
            </a:pPr>
            <a:endParaRPr lang="fr-F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Dans Salesforce, </a:t>
            </a:r>
            <a:r>
              <a:rPr lang="fr-FR" dirty="0">
                <a:sym typeface="Wingdings" panose="05000000000000000000" pitchFamily="2" charset="2"/>
              </a:rPr>
              <a:t>un contact doit obligatoirement être rattaché à un compte. Pour les contacts qui n’ont pas de « Compte Entreprise », des </a:t>
            </a:r>
            <a:r>
              <a:rPr lang="fr-FR" dirty="0"/>
              <a:t>« Comptes fictifs » auxquels les rattacher, existent dans Salesforce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«</a:t>
            </a:r>
            <a:r>
              <a:rPr lang="fr-FR" b="1" dirty="0"/>
              <a:t>Formation Initiale</a:t>
            </a:r>
            <a:r>
              <a:rPr lang="fr-FR" dirty="0"/>
              <a:t>»  pour y rattacher les prospects étudiants et étudiants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«Sans organisation connue»  pour y rattacher tous les contacts sauf ceux dont l’entreprise est </a:t>
            </a:r>
            <a:r>
              <a:rPr lang="fr-FR" dirty="0" smtClean="0"/>
              <a:t>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Les Comptes</a:t>
            </a:r>
            <a:endParaRPr lang="fr-FR" dirty="0"/>
          </a:p>
        </p:txBody>
      </p:sp>
      <p:pic>
        <p:nvPicPr>
          <p:cNvPr id="7" name="Picture 27" descr="accounts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16322"/>
            <a:ext cx="759186" cy="7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29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/>
              <a:t>Organisation de la formation</a:t>
            </a:r>
          </a:p>
          <a:p>
            <a:pPr lvl="1"/>
            <a:r>
              <a:rPr lang="fr-FR" dirty="0" smtClean="0"/>
              <a:t>Présentations et attentes</a:t>
            </a:r>
          </a:p>
          <a:p>
            <a:r>
              <a:rPr lang="fr-FR" dirty="0" smtClean="0"/>
              <a:t>Contexte du projet ARPEGE</a:t>
            </a:r>
          </a:p>
          <a:p>
            <a:r>
              <a:rPr lang="fr-FR" dirty="0"/>
              <a:t>Objectifs de la </a:t>
            </a:r>
            <a:r>
              <a:rPr lang="fr-FR" dirty="0" smtClean="0"/>
              <a:t>formation</a:t>
            </a:r>
          </a:p>
          <a:p>
            <a:r>
              <a:rPr lang="fr-FR" dirty="0" smtClean="0"/>
              <a:t>Navigation dans Salesforce</a:t>
            </a:r>
          </a:p>
          <a:p>
            <a:r>
              <a:rPr lang="fr-FR" dirty="0" smtClean="0"/>
              <a:t>Bonnes pratiques d’animation</a:t>
            </a:r>
          </a:p>
          <a:p>
            <a:r>
              <a:rPr lang="fr-FR" dirty="0" smtClean="0"/>
              <a:t>Questions </a:t>
            </a:r>
            <a:r>
              <a:rPr lang="fr-FR" dirty="0"/>
              <a:t>&amp; </a:t>
            </a:r>
            <a:r>
              <a:rPr lang="fr-FR" dirty="0" smtClean="0"/>
              <a:t>réponses</a:t>
            </a:r>
          </a:p>
          <a:p>
            <a:r>
              <a:rPr lang="fr-FR" dirty="0" smtClean="0"/>
              <a:t>Fin de la formation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des formateurs – Lot B1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6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ym typeface="Wingdings" panose="05000000000000000000" pitchFamily="2" charset="2"/>
              </a:rPr>
              <a:t>Règles de gestion</a:t>
            </a:r>
          </a:p>
          <a:p>
            <a:pPr lvl="1"/>
            <a:r>
              <a:rPr lang="fr-FR" dirty="0" smtClean="0"/>
              <a:t>Pour les équipes, recrutement, le compte « </a:t>
            </a:r>
            <a:r>
              <a:rPr lang="fr-FR" b="1" dirty="0" smtClean="0"/>
              <a:t>Formation Initiale</a:t>
            </a:r>
            <a:r>
              <a:rPr lang="fr-FR" dirty="0" smtClean="0"/>
              <a:t> » est visible </a:t>
            </a:r>
            <a:r>
              <a:rPr lang="fr-FR" dirty="0" smtClean="0"/>
              <a:t>par </a:t>
            </a:r>
            <a:r>
              <a:rPr lang="fr-FR" dirty="0" smtClean="0"/>
              <a:t>tous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Les comptes </a:t>
            </a:r>
            <a:r>
              <a:rPr lang="fr-FR" dirty="0" smtClean="0"/>
              <a:t>professionnel </a:t>
            </a:r>
            <a:r>
              <a:rPr lang="fr-FR" dirty="0"/>
              <a:t>sont visibles </a:t>
            </a:r>
            <a:r>
              <a:rPr lang="fr-FR" dirty="0" smtClean="0"/>
              <a:t>par  tous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endParaRPr lang="fr-FR" dirty="0"/>
          </a:p>
          <a:p>
            <a:pPr lvl="1"/>
            <a:r>
              <a:rPr lang="fr-FR" dirty="0" smtClean="0"/>
              <a:t>La modification la </a:t>
            </a:r>
            <a:r>
              <a:rPr lang="fr-FR" dirty="0"/>
              <a:t>suppression d’un compte ne peut se faire que par l’équipe BDD et l’administrateur (futur)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 smtClean="0"/>
          </a:p>
          <a:p>
            <a:pPr lvl="0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Comptes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utilisateurs - Lot A1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Règles de </a:t>
            </a:r>
            <a:r>
              <a:rPr lang="fr-FR" b="1" dirty="0" smtClean="0"/>
              <a:t>gestion (valables pour les équipes qui créent des comptes)</a:t>
            </a:r>
            <a:endParaRPr lang="fr-FR" dirty="0"/>
          </a:p>
          <a:p>
            <a:pPr lvl="1"/>
            <a:r>
              <a:rPr lang="fr-FR" dirty="0"/>
              <a:t>Si deux comptes existent avec le même </a:t>
            </a:r>
            <a:r>
              <a:rPr lang="fr-FR" b="1" dirty="0"/>
              <a:t>SIRET</a:t>
            </a:r>
            <a:r>
              <a:rPr lang="fr-FR" dirty="0"/>
              <a:t>, et avec la même </a:t>
            </a:r>
            <a:r>
              <a:rPr lang="fr-FR" b="1" dirty="0"/>
              <a:t>raison</a:t>
            </a:r>
            <a:r>
              <a:rPr lang="fr-FR" dirty="0"/>
              <a:t> </a:t>
            </a:r>
            <a:r>
              <a:rPr lang="fr-FR" b="1" dirty="0"/>
              <a:t>sociale</a:t>
            </a:r>
            <a:r>
              <a:rPr lang="fr-FR" dirty="0"/>
              <a:t>, il y a présence potentielle d’un compte en doublon. La détection de ce doublon est faite via l’application « Dupe catcher »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Si </a:t>
            </a:r>
            <a:r>
              <a:rPr lang="fr-FR" dirty="0"/>
              <a:t>un des </a:t>
            </a:r>
            <a:r>
              <a:rPr lang="fr-FR" b="1" dirty="0" smtClean="0"/>
              <a:t>champs</a:t>
            </a:r>
            <a:r>
              <a:rPr lang="fr-FR" dirty="0" smtClean="0"/>
              <a:t> (rue, adresse </a:t>
            </a:r>
            <a:r>
              <a:rPr lang="fr-FR" dirty="0"/>
              <a:t>ligne 2, adresse ligne 3, </a:t>
            </a:r>
            <a:r>
              <a:rPr lang="fr-FR" dirty="0" smtClean="0"/>
              <a:t>code </a:t>
            </a:r>
            <a:r>
              <a:rPr lang="fr-FR" dirty="0"/>
              <a:t>postal</a:t>
            </a:r>
            <a:r>
              <a:rPr lang="fr-FR" dirty="0" smtClean="0"/>
              <a:t>, </a:t>
            </a:r>
            <a:r>
              <a:rPr lang="fr-FR" dirty="0"/>
              <a:t>ville, département, </a:t>
            </a:r>
            <a:r>
              <a:rPr lang="fr-FR" dirty="0" smtClean="0"/>
              <a:t>état</a:t>
            </a:r>
            <a:r>
              <a:rPr lang="fr-FR" dirty="0"/>
              <a:t>) de </a:t>
            </a:r>
            <a:r>
              <a:rPr lang="fr-FR" dirty="0" smtClean="0"/>
              <a:t>« l'adresse courante » ou de « l’adresse de facturation» est complété, </a:t>
            </a:r>
            <a:r>
              <a:rPr lang="fr-FR" dirty="0"/>
              <a:t>alors il faut </a:t>
            </a:r>
            <a:r>
              <a:rPr lang="fr-FR" dirty="0" smtClean="0"/>
              <a:t>renseigner un </a:t>
            </a:r>
            <a:r>
              <a:rPr lang="fr-FR" b="1" dirty="0" smtClean="0"/>
              <a:t>pays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le </a:t>
            </a:r>
            <a:r>
              <a:rPr lang="fr-FR" b="1" dirty="0"/>
              <a:t>pays</a:t>
            </a:r>
            <a:r>
              <a:rPr lang="fr-FR" dirty="0"/>
              <a:t> de de « l'adresse "courante » ou de « l’adresse de facturation» est Etats-Unis ou Canada, alors il faut compléter un </a:t>
            </a:r>
            <a:r>
              <a:rPr lang="fr-FR" b="1" dirty="0" smtClean="0"/>
              <a:t>état (sera vrai dans le futur)</a:t>
            </a:r>
            <a:endParaRPr lang="fr-FR" b="1" dirty="0" smtClean="0"/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Les </a:t>
            </a:r>
            <a:r>
              <a:rPr lang="fr-FR" dirty="0"/>
              <a:t>noms de compte "Formation Initiale" et "Sans organisation </a:t>
            </a:r>
            <a:r>
              <a:rPr lang="fr-FR" dirty="0" smtClean="0"/>
              <a:t>connue«  ne sont pas modifiables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 nom d’un compte existant ne peut pas être modifié en "Formation </a:t>
            </a:r>
            <a:r>
              <a:rPr lang="fr-FR" dirty="0"/>
              <a:t>Initiale" </a:t>
            </a:r>
            <a:r>
              <a:rPr lang="fr-FR" dirty="0" smtClean="0"/>
              <a:t>ou "Sans </a:t>
            </a:r>
            <a:r>
              <a:rPr lang="fr-FR" dirty="0"/>
              <a:t>organisation connue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Comptes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26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Démonstration &amp; exercice</a:t>
            </a:r>
          </a:p>
          <a:p>
            <a:pPr lvl="1"/>
            <a:r>
              <a:rPr lang="fr-FR" dirty="0"/>
              <a:t>Recherche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Description de la fiche Compte</a:t>
            </a:r>
          </a:p>
          <a:p>
            <a:pPr lvl="2"/>
            <a:r>
              <a:rPr lang="fr-FR" dirty="0"/>
              <a:t>Listes associées – Vues 60°</a:t>
            </a:r>
          </a:p>
          <a:p>
            <a:pPr lvl="2"/>
            <a:r>
              <a:rPr lang="fr-FR" dirty="0"/>
              <a:t>Champs (dont champs obligatoires)</a:t>
            </a:r>
          </a:p>
          <a:p>
            <a:pPr lvl="2"/>
            <a:r>
              <a:rPr lang="fr-FR" dirty="0"/>
              <a:t>Sections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Points </a:t>
            </a:r>
            <a:r>
              <a:rPr lang="fr-FR" dirty="0" smtClean="0"/>
              <a:t>d’attention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b="1" dirty="0"/>
              <a:t>A couvrir : </a:t>
            </a:r>
            <a:r>
              <a:rPr lang="fr-FR" dirty="0" smtClean="0"/>
              <a:t>Consultation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Comptes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9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b="1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/>
              <a:t>Rapports 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ym typeface="Wingdings" panose="05000000000000000000" pitchFamily="2" charset="2"/>
              </a:rPr>
              <a:t>Il s'agit des p</a:t>
            </a:r>
            <a:r>
              <a:rPr lang="fr-FR" b="1" dirty="0"/>
              <a:t>ersonnes physiques associées à un compte. Quelles soient clients, prospects, </a:t>
            </a:r>
            <a:r>
              <a:rPr lang="fr-FR" b="1" dirty="0" smtClean="0"/>
              <a:t>prescripteurs</a:t>
            </a:r>
          </a:p>
          <a:p>
            <a:pPr lvl="0"/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Les contacts qui existent dans Salesforce proviennent soit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Reprise des données lors du démarrage du projet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Création manuelle dans Salesforce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Interfaces avec site Web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Imports de fichier</a:t>
            </a:r>
          </a:p>
          <a:p>
            <a:pPr lvl="1"/>
            <a:endParaRPr lang="fr-F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fr-FR" dirty="0"/>
          </a:p>
          <a:p>
            <a:r>
              <a:rPr lang="fr-FR" dirty="0"/>
              <a:t>Dans Salesforce il existe </a:t>
            </a:r>
            <a:r>
              <a:rPr lang="fr-FR" b="1" dirty="0"/>
              <a:t>3 types de contacts </a:t>
            </a:r>
            <a:r>
              <a:rPr lang="fr-FR" dirty="0"/>
              <a:t>pour lesquels le contenu de la fiche contact varie selon le type de contact</a:t>
            </a:r>
          </a:p>
          <a:p>
            <a:pPr lvl="1"/>
            <a:r>
              <a:rPr lang="fr-FR" dirty="0"/>
              <a:t>Prospects étudiants</a:t>
            </a:r>
          </a:p>
          <a:p>
            <a:pPr lvl="1"/>
            <a:r>
              <a:rPr lang="fr-FR" dirty="0"/>
              <a:t>Étudiants</a:t>
            </a:r>
          </a:p>
          <a:p>
            <a:pPr lvl="1"/>
            <a:r>
              <a:rPr lang="fr-FR" dirty="0" smtClean="0"/>
              <a:t>Professionnels</a:t>
            </a:r>
          </a:p>
          <a:p>
            <a:endParaRPr lang="fr-FR" dirty="0"/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Contacts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6" name="Picture 32" descr="contacts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12776"/>
            <a:ext cx="866987" cy="8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7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Bonnes pratiques</a:t>
            </a:r>
          </a:p>
          <a:p>
            <a:pPr lvl="1"/>
            <a:r>
              <a:rPr lang="fr-FR" dirty="0"/>
              <a:t>Un contact doit obligatoirement être rattaché à un compte (via le champ « Nom du compte 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Voir si le contact existe déjà avant de le créer</a:t>
            </a:r>
          </a:p>
          <a:p>
            <a:r>
              <a:rPr lang="fr-FR" b="1" dirty="0" smtClean="0"/>
              <a:t>Règles </a:t>
            </a:r>
            <a:r>
              <a:rPr lang="fr-FR" b="1" dirty="0"/>
              <a:t>de nomenclature</a:t>
            </a:r>
          </a:p>
          <a:p>
            <a:pPr lvl="1"/>
            <a:r>
              <a:rPr lang="fr-FR" dirty="0"/>
              <a:t>Nom de famille et 1ere lettre prénom Maj et accent cédille à mettre dans nom et prénom</a:t>
            </a:r>
          </a:p>
          <a:p>
            <a:pPr lvl="1"/>
            <a:r>
              <a:rPr lang="fr-FR" dirty="0"/>
              <a:t>Particule dans le nom</a:t>
            </a:r>
          </a:p>
          <a:p>
            <a:pPr lvl="1"/>
            <a:endParaRPr lang="fr-FR" dirty="0"/>
          </a:p>
          <a:p>
            <a:r>
              <a:rPr lang="fr-FR" b="1" dirty="0">
                <a:sym typeface="Wingdings" panose="05000000000000000000" pitchFamily="2" charset="2"/>
              </a:rPr>
              <a:t>Règles de gestion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 utilisateur Formation Initiale ne crée que des prospect </a:t>
            </a:r>
            <a:r>
              <a:rPr lang="fr-FR" dirty="0" smtClean="0">
                <a:sym typeface="Wingdings" panose="05000000000000000000" pitchFamily="2" charset="2"/>
              </a:rPr>
              <a:t>étudiant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Tous </a:t>
            </a:r>
            <a:r>
              <a:rPr lang="fr-FR" dirty="0" smtClean="0"/>
              <a:t> les contacts </a:t>
            </a:r>
            <a:r>
              <a:rPr lang="fr-FR" dirty="0"/>
              <a:t>de la Formation Initiale sont visibles et modifiables par  les utilisateurs Formation </a:t>
            </a:r>
            <a:r>
              <a:rPr lang="fr-FR" dirty="0" smtClean="0"/>
              <a:t>Initiale – Les équipes DPM et BBA peuvent modifier les prospect </a:t>
            </a:r>
            <a:r>
              <a:rPr lang="fr-FR" dirty="0" smtClean="0"/>
              <a:t>étudiants. Les </a:t>
            </a:r>
            <a:r>
              <a:rPr lang="fr-FR" dirty="0" smtClean="0"/>
              <a:t>étudiants et professionnels sont en lecture seule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suppression d’un </a:t>
            </a:r>
            <a:r>
              <a:rPr lang="fr-FR" dirty="0" smtClean="0"/>
              <a:t>contact ne </a:t>
            </a:r>
            <a:r>
              <a:rPr lang="fr-FR" dirty="0"/>
              <a:t>peut se faire que par l’équipe BDD et l’administrateur (futur)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 deux contact existent avec le même nom , le même prénom et la même adresse mail personnelle,  il y a présence potentielle d’un compte en doublon. La détection de ce doublon est faite via l’application « </a:t>
            </a:r>
            <a:r>
              <a:rPr lang="fr-FR" b="1" dirty="0"/>
              <a:t>Dupe catcher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contacts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>
                <a:sym typeface="Wingdings" panose="05000000000000000000" pitchFamily="2" charset="2"/>
              </a:rPr>
              <a:t>Règles de gestion (suite)</a:t>
            </a:r>
          </a:p>
          <a:p>
            <a:pPr lvl="1"/>
            <a:r>
              <a:rPr lang="fr-FR" dirty="0"/>
              <a:t>Si un des champs (rue, adresse ligne 2, adresse ligne 3, code </a:t>
            </a:r>
            <a:r>
              <a:rPr lang="fr-FR" dirty="0" smtClean="0"/>
              <a:t>postal, ville</a:t>
            </a:r>
            <a:r>
              <a:rPr lang="fr-FR" dirty="0"/>
              <a:t>, département, état), </a:t>
            </a:r>
            <a:r>
              <a:rPr lang="fr-FR" dirty="0" smtClean="0"/>
              <a:t>de « l'adresse personnelle »  </a:t>
            </a:r>
            <a:r>
              <a:rPr lang="fr-FR" dirty="0"/>
              <a:t>ou de </a:t>
            </a:r>
            <a:r>
              <a:rPr lang="fr-FR" dirty="0" smtClean="0"/>
              <a:t>« l'adresse  de repli »</a:t>
            </a:r>
            <a:r>
              <a:rPr lang="fr-FR" dirty="0"/>
              <a:t>  est complété, alors il faut renseigner un pays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Si le pays de </a:t>
            </a:r>
            <a:r>
              <a:rPr lang="fr-FR" dirty="0" smtClean="0"/>
              <a:t>« l'adresse personnelle »  </a:t>
            </a:r>
            <a:r>
              <a:rPr lang="fr-FR" dirty="0"/>
              <a:t>ou de « l’adresse de repli » est Etats-Unis ou Canada, alors il faut compléter un état</a:t>
            </a:r>
          </a:p>
          <a:p>
            <a:pPr marL="457200" lvl="1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La civilité est obligatoire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 prénom est </a:t>
            </a:r>
            <a:r>
              <a:rPr lang="fr-FR" dirty="0" smtClean="0"/>
              <a:t>obligatoire</a:t>
            </a:r>
          </a:p>
          <a:p>
            <a:pPr lvl="1"/>
            <a:endParaRPr lang="fr-FR" dirty="0"/>
          </a:p>
          <a:p>
            <a:r>
              <a:rPr lang="fr-FR" b="1" dirty="0" smtClean="0"/>
              <a:t>Points d’attention</a:t>
            </a:r>
          </a:p>
          <a:p>
            <a:pPr lvl="1"/>
            <a:r>
              <a:rPr lang="fr-FR" b="1" dirty="0" smtClean="0"/>
              <a:t>Canal d’acquisition </a:t>
            </a:r>
            <a:r>
              <a:rPr lang="fr-FR" dirty="0" smtClean="0"/>
              <a:t>(canal technique) et le détail (salon)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Contexte premier </a:t>
            </a:r>
            <a:r>
              <a:rPr lang="fr-FR" b="1" dirty="0" smtClean="0"/>
              <a:t>contact</a:t>
            </a:r>
            <a:r>
              <a:rPr lang="fr-FR" dirty="0" smtClean="0"/>
              <a:t> (biais par lequel le contact a connu le programme</a:t>
            </a:r>
            <a:r>
              <a:rPr lang="fr-FR" dirty="0" smtClean="0"/>
              <a:t>)</a:t>
            </a:r>
          </a:p>
          <a:p>
            <a:pPr lvl="2"/>
            <a:r>
              <a:rPr lang="fr-FR" i="1" dirty="0"/>
              <a:t>Pour </a:t>
            </a:r>
            <a:r>
              <a:rPr lang="fr-FR" i="1" dirty="0" smtClean="0"/>
              <a:t>information : Pour </a:t>
            </a:r>
            <a:r>
              <a:rPr lang="fr-FR" i="1" dirty="0"/>
              <a:t>le moment le canal d’acquisition et détail canal d’acquisition </a:t>
            </a:r>
            <a:r>
              <a:rPr lang="fr-FR" i="1" dirty="0" smtClean="0"/>
              <a:t>n’apparaissent </a:t>
            </a:r>
            <a:r>
              <a:rPr lang="fr-FR" i="1" dirty="0"/>
              <a:t>que sur la fiche Piste et Opportunité et non dans </a:t>
            </a:r>
            <a:r>
              <a:rPr lang="fr-FR" i="1" dirty="0" smtClean="0"/>
              <a:t>Contact. Une modification est en cours </a:t>
            </a:r>
            <a:r>
              <a:rPr lang="fr-FR" i="1" dirty="0"/>
              <a:t>pour avoir ces champs dans le contact et non sur l’opportunité</a:t>
            </a:r>
            <a:r>
              <a:rPr lang="fr-FR" i="1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contacts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Démonstration et exercice</a:t>
            </a:r>
          </a:p>
          <a:p>
            <a:r>
              <a:rPr lang="fr-FR" dirty="0"/>
              <a:t>Recherche</a:t>
            </a:r>
          </a:p>
          <a:p>
            <a:r>
              <a:rPr lang="fr-FR" dirty="0"/>
              <a:t>Description de la fiche contact</a:t>
            </a:r>
          </a:p>
          <a:p>
            <a:pPr lvl="1"/>
            <a:r>
              <a:rPr lang="fr-FR" dirty="0"/>
              <a:t>Listes associées – Vues 360°</a:t>
            </a:r>
          </a:p>
          <a:p>
            <a:pPr lvl="1"/>
            <a:r>
              <a:rPr lang="fr-FR" dirty="0"/>
              <a:t>Champs (dont champs obligatoires)</a:t>
            </a:r>
          </a:p>
          <a:p>
            <a:pPr lvl="1"/>
            <a:r>
              <a:rPr lang="fr-FR" dirty="0"/>
              <a:t>Sections</a:t>
            </a:r>
          </a:p>
          <a:p>
            <a:r>
              <a:rPr lang="fr-FR" dirty="0"/>
              <a:t>Points d’attention</a:t>
            </a:r>
          </a:p>
          <a:p>
            <a:pPr lvl="1"/>
            <a:r>
              <a:rPr lang="fr-FR" dirty="0"/>
              <a:t>….</a:t>
            </a:r>
          </a:p>
          <a:p>
            <a:r>
              <a:rPr lang="fr-FR" b="1" dirty="0"/>
              <a:t>A couvrir </a:t>
            </a:r>
            <a:r>
              <a:rPr lang="fr-FR" dirty="0"/>
              <a:t>:: Consultation,  modification et création</a:t>
            </a:r>
          </a:p>
          <a:p>
            <a:r>
              <a:rPr lang="fr-FR" dirty="0"/>
              <a:t>Gestion des doublons avec dupe catcher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contacts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7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b="1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 smtClean="0"/>
              <a:t>Rapports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piste est une personne n’ayant pas forcément montré un intérêt particulier aux programmes et services de l’EMLYON. . Cette personne n’est pas qualifiée à ce stade-là et n’a pas d’opportunité associée</a:t>
            </a:r>
            <a:r>
              <a:rPr lang="fr-FR" dirty="0" smtClean="0"/>
              <a:t>. Une </a:t>
            </a:r>
            <a:r>
              <a:rPr lang="fr-FR" dirty="0"/>
              <a:t>piste est un « suspect » ou un « prospect »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Les pistes qui </a:t>
            </a:r>
            <a:r>
              <a:rPr lang="fr-FR" dirty="0">
                <a:sym typeface="Wingdings" panose="05000000000000000000" pitchFamily="2" charset="2"/>
              </a:rPr>
              <a:t>existent dans Salesforce proviennent soit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Reprise </a:t>
            </a:r>
            <a:r>
              <a:rPr lang="fr-FR" dirty="0">
                <a:sym typeface="Wingdings" panose="05000000000000000000" pitchFamily="2" charset="2"/>
              </a:rPr>
              <a:t>des données lors du démarrage du projet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Création manuelle </a:t>
            </a:r>
            <a:r>
              <a:rPr lang="fr-FR" dirty="0">
                <a:sym typeface="Wingdings" panose="05000000000000000000" pitchFamily="2" charset="2"/>
              </a:rPr>
              <a:t>dans </a:t>
            </a:r>
            <a:r>
              <a:rPr lang="fr-FR" dirty="0" smtClean="0">
                <a:sym typeface="Wingdings" panose="05000000000000000000" pitchFamily="2" charset="2"/>
              </a:rPr>
              <a:t>Salesforce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Imports de fichiers, campagnes marketing ciblées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Dans Salesforce, les statuts de pistes qui existent sont les suivants:</a:t>
            </a:r>
          </a:p>
          <a:p>
            <a:pPr lvl="1"/>
            <a:r>
              <a:rPr lang="fr-FR" b="1" dirty="0" smtClean="0">
                <a:sym typeface="Wingdings" panose="05000000000000000000" pitchFamily="2" charset="2"/>
              </a:rPr>
              <a:t>Suspect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 Il n’y a jamais eu de contact direct</a:t>
            </a:r>
          </a:p>
          <a:p>
            <a:pPr lvl="1"/>
            <a:r>
              <a:rPr lang="fr-FR" b="1" dirty="0" smtClean="0">
                <a:sym typeface="Wingdings" panose="05000000000000000000" pitchFamily="2" charset="2"/>
              </a:rPr>
              <a:t>Social Suspect </a:t>
            </a:r>
            <a:r>
              <a:rPr lang="fr-FR" dirty="0" smtClean="0">
                <a:sym typeface="Wingdings" panose="05000000000000000000" pitchFamily="2" charset="2"/>
              </a:rPr>
              <a:t> Piste issue des réseaux sociaux</a:t>
            </a:r>
          </a:p>
          <a:p>
            <a:pPr lvl="1"/>
            <a:r>
              <a:rPr lang="fr-FR" b="1" dirty="0" smtClean="0">
                <a:sym typeface="Wingdings" panose="05000000000000000000" pitchFamily="2" charset="2"/>
              </a:rPr>
              <a:t>1</a:t>
            </a:r>
            <a:r>
              <a:rPr lang="fr-FR" b="1" baseline="30000" dirty="0" smtClean="0">
                <a:sym typeface="Wingdings" panose="05000000000000000000" pitchFamily="2" charset="2"/>
              </a:rPr>
              <a:t>er</a:t>
            </a:r>
            <a:r>
              <a:rPr lang="fr-FR" b="1" dirty="0" smtClean="0">
                <a:sym typeface="Wingdings" panose="05000000000000000000" pitchFamily="2" charset="2"/>
              </a:rPr>
              <a:t> contact</a:t>
            </a:r>
          </a:p>
          <a:p>
            <a:pPr lvl="1"/>
            <a:r>
              <a:rPr lang="fr-FR" b="1" dirty="0" smtClean="0">
                <a:sym typeface="Wingdings" panose="05000000000000000000" pitchFamily="2" charset="2"/>
              </a:rPr>
              <a:t>Abandon  </a:t>
            </a:r>
            <a:r>
              <a:rPr lang="fr-FR" dirty="0" smtClean="0">
                <a:sym typeface="Wingdings" panose="05000000000000000000" pitchFamily="2" charset="2"/>
              </a:rPr>
              <a:t>La piste est abandonnée*</a:t>
            </a:r>
          </a:p>
          <a:p>
            <a:pPr lvl="1"/>
            <a:r>
              <a:rPr lang="fr-FR" b="1" dirty="0" smtClean="0">
                <a:sym typeface="Wingdings" panose="05000000000000000000" pitchFamily="2" charset="2"/>
              </a:rPr>
              <a:t>Qualifié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S</a:t>
            </a:r>
            <a:r>
              <a:rPr lang="fr-FR" dirty="0" smtClean="0"/>
              <a:t>tatut intermédiaire qui permet au chargé </a:t>
            </a:r>
            <a:r>
              <a:rPr lang="fr-FR" dirty="0"/>
              <a:t>de promotion </a:t>
            </a:r>
            <a:r>
              <a:rPr lang="fr-FR" dirty="0" smtClean="0"/>
              <a:t>d’identifier </a:t>
            </a:r>
            <a:r>
              <a:rPr lang="fr-FR" dirty="0"/>
              <a:t>toutes les pistes à convertir en Contact. </a:t>
            </a:r>
            <a:r>
              <a:rPr lang="fr-FR" dirty="0" smtClean="0"/>
              <a:t>Ces </a:t>
            </a:r>
            <a:r>
              <a:rPr lang="fr-FR" dirty="0"/>
              <a:t>pistes n’ont pas encore été converties</a:t>
            </a:r>
            <a:r>
              <a:rPr lang="fr-FR" dirty="0" smtClean="0"/>
              <a:t>.</a:t>
            </a:r>
          </a:p>
          <a:p>
            <a:pPr lvl="1"/>
            <a:endParaRPr lang="fr-FR" sz="1400" i="1" dirty="0"/>
          </a:p>
          <a:p>
            <a:pPr lvl="1"/>
            <a:r>
              <a:rPr lang="fr-FR" sz="1400" i="1" dirty="0" smtClean="0"/>
              <a:t>* </a:t>
            </a:r>
            <a:r>
              <a:rPr lang="fr-FR" sz="1400" i="1" dirty="0" smtClean="0"/>
              <a:t>Date </a:t>
            </a:r>
            <a:r>
              <a:rPr lang="fr-FR" sz="1400" i="1" dirty="0"/>
              <a:t>de péremption lors de location de fichiers pour un temps déterminé. </a:t>
            </a:r>
            <a:r>
              <a:rPr lang="fr-FR" sz="1400" i="1" dirty="0" smtClean="0"/>
              <a:t>Salesforce </a:t>
            </a:r>
            <a:r>
              <a:rPr lang="fr-FR" sz="1400" i="1" dirty="0"/>
              <a:t>met automatiquement le statut de la piste en "Abandon" après la date de péremption.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pistes</a:t>
            </a:r>
            <a:endParaRPr lang="fr-FR" dirty="0"/>
          </a:p>
        </p:txBody>
      </p:sp>
      <p:pic>
        <p:nvPicPr>
          <p:cNvPr id="6" name="Picture 23" descr="leads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625961"/>
            <a:ext cx="866987" cy="86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2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journées, de 9h30 à 17h30</a:t>
            </a:r>
          </a:p>
          <a:p>
            <a:pPr lvl="1"/>
            <a:r>
              <a:rPr lang="fr-FR" dirty="0" smtClean="0"/>
              <a:t>9h30 – 12h30</a:t>
            </a:r>
          </a:p>
          <a:p>
            <a:pPr lvl="1"/>
            <a:r>
              <a:rPr lang="fr-FR" dirty="0" smtClean="0"/>
              <a:t>14h - 17h30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3 pauses : 15’ matin, 1h30 pause déjeuner, 15’ après-midi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Salle de formation équipée d’ordinateurs, salle 37 B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Organisation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4312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Bonnes pratiques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Une </a:t>
            </a:r>
            <a:r>
              <a:rPr lang="fr-FR" b="1" dirty="0">
                <a:sym typeface="Wingdings" panose="05000000000000000000" pitchFamily="2" charset="2"/>
              </a:rPr>
              <a:t>piste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est rattachée </a:t>
            </a:r>
            <a:r>
              <a:rPr lang="fr-FR" dirty="0" smtClean="0">
                <a:sym typeface="Wingdings" panose="05000000000000000000" pitchFamily="2" charset="2"/>
              </a:rPr>
              <a:t>au </a:t>
            </a:r>
            <a:r>
              <a:rPr lang="fr-FR" b="1" dirty="0" smtClean="0">
                <a:sym typeface="Wingdings" panose="05000000000000000000" pitchFamily="2" charset="2"/>
              </a:rPr>
              <a:t>compte</a:t>
            </a:r>
            <a:r>
              <a:rPr lang="fr-FR" dirty="0" smtClean="0">
                <a:sym typeface="Wingdings" panose="05000000000000000000" pitchFamily="2" charset="2"/>
              </a:rPr>
              <a:t> « </a:t>
            </a:r>
            <a:r>
              <a:rPr lang="fr-FR" b="1" dirty="0" smtClean="0">
                <a:sym typeface="Wingdings" panose="05000000000000000000" pitchFamily="2" charset="2"/>
              </a:rPr>
              <a:t>Formation Initiale</a:t>
            </a:r>
            <a:r>
              <a:rPr lang="fr-FR" dirty="0" smtClean="0">
                <a:sym typeface="Wingdings" panose="05000000000000000000" pitchFamily="2" charset="2"/>
              </a:rPr>
              <a:t> »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Lors de la conversion de la piste, il y aura création d’un compte, d’un contact et d’une opportunité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Ne pas cocher la case « ne pas créer d’opportunité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Avant de créer une piste ,faire une recherche pour éviter les doublons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/>
              <a:t>Règles de </a:t>
            </a:r>
            <a:r>
              <a:rPr lang="fr-FR" b="1" dirty="0" smtClean="0"/>
              <a:t>nomenclature</a:t>
            </a:r>
          </a:p>
          <a:p>
            <a:pPr lvl="1"/>
            <a:r>
              <a:rPr lang="fr-FR" dirty="0" smtClean="0"/>
              <a:t>Nom </a:t>
            </a:r>
            <a:r>
              <a:rPr lang="fr-FR" dirty="0"/>
              <a:t>de famille </a:t>
            </a:r>
            <a:r>
              <a:rPr lang="fr-FR" dirty="0" smtClean="0"/>
              <a:t>et </a:t>
            </a:r>
            <a:r>
              <a:rPr lang="fr-FR" dirty="0"/>
              <a:t>1ere lettre prénom </a:t>
            </a:r>
            <a:r>
              <a:rPr lang="fr-FR" dirty="0" smtClean="0"/>
              <a:t>en majuscule - Accent &amp; cédille </a:t>
            </a:r>
            <a:r>
              <a:rPr lang="fr-FR" dirty="0"/>
              <a:t>à mettre dans nom et prénom</a:t>
            </a:r>
          </a:p>
          <a:p>
            <a:pPr lvl="1"/>
            <a:r>
              <a:rPr lang="fr-FR" dirty="0"/>
              <a:t>Particule dans le nom</a:t>
            </a:r>
          </a:p>
          <a:p>
            <a:pPr lvl="1"/>
            <a:endParaRPr lang="fr-FR" dirty="0"/>
          </a:p>
          <a:p>
            <a:r>
              <a:rPr lang="fr-FR" b="1" dirty="0">
                <a:sym typeface="Wingdings" panose="05000000000000000000" pitchFamily="2" charset="2"/>
              </a:rPr>
              <a:t>Règles de gestion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Pour les pistes arrivant en automatique, il y a des files d’attentes avec des utilisateurs affectés à ces pistes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Chacun voit et peut modifier les pistes dans sa file d’attente et les pistes qu’il a créées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suppression d’une piste ne peut se faire que par l’administrateur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 deux pistes existent avec le même nom , le même prénom et la même adresse mail personnelle,  il y a présence potentielle d’un compte en doublon. La détection de ce doublon est faite via l’application « </a:t>
            </a:r>
            <a:r>
              <a:rPr lang="fr-FR" b="1" dirty="0" smtClean="0"/>
              <a:t>Dupe catcher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pistes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3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Règles de gestion (suite)</a:t>
            </a:r>
          </a:p>
          <a:p>
            <a:pPr lvl="1"/>
            <a:r>
              <a:rPr lang="fr-FR" dirty="0" smtClean="0"/>
              <a:t>Si </a:t>
            </a:r>
            <a:r>
              <a:rPr lang="fr-FR" dirty="0"/>
              <a:t>un des champs </a:t>
            </a:r>
            <a:r>
              <a:rPr lang="fr-FR" dirty="0" smtClean="0"/>
              <a:t>(</a:t>
            </a:r>
            <a:r>
              <a:rPr lang="fr-FR" dirty="0"/>
              <a:t>adresse ligne 2, adresse ligne </a:t>
            </a:r>
            <a:r>
              <a:rPr lang="fr-FR" dirty="0" smtClean="0"/>
              <a:t>3, code </a:t>
            </a:r>
            <a:r>
              <a:rPr lang="fr-FR" dirty="0"/>
              <a:t>postal, rue, ville, </a:t>
            </a:r>
            <a:r>
              <a:rPr lang="fr-FR" dirty="0" smtClean="0"/>
              <a:t>département, état) de </a:t>
            </a:r>
            <a:r>
              <a:rPr lang="fr-FR" dirty="0"/>
              <a:t>l'adresse est </a:t>
            </a:r>
            <a:r>
              <a:rPr lang="fr-FR" dirty="0" smtClean="0"/>
              <a:t>complété, </a:t>
            </a:r>
            <a:r>
              <a:rPr lang="fr-FR" dirty="0"/>
              <a:t>alors il faut compléter un </a:t>
            </a:r>
            <a:r>
              <a:rPr lang="fr-FR" dirty="0" smtClean="0"/>
              <a:t>pays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</a:t>
            </a:r>
            <a:r>
              <a:rPr lang="fr-FR" dirty="0"/>
              <a:t>le pays est Etats-Unis ou Canada, alors il faut compléter un </a:t>
            </a:r>
            <a:r>
              <a:rPr lang="fr-FR" dirty="0" smtClean="0"/>
              <a:t>état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pistes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9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Cycle de vie de la piste </a:t>
            </a:r>
            <a:r>
              <a:rPr lang="fr-FR" dirty="0" smtClean="0"/>
              <a:t>: La conversion d’une piste génère 3 fiches</a:t>
            </a:r>
            <a:endParaRPr lang="fr-FR" dirty="0"/>
          </a:p>
          <a:p>
            <a:pPr lvl="1"/>
            <a:r>
              <a:rPr lang="fr-FR" dirty="0" smtClean="0"/>
              <a:t>Un compte</a:t>
            </a:r>
          </a:p>
          <a:p>
            <a:pPr lvl="1"/>
            <a:r>
              <a:rPr lang="fr-FR" dirty="0" smtClean="0"/>
              <a:t>Un contact</a:t>
            </a:r>
          </a:p>
          <a:p>
            <a:pPr lvl="1"/>
            <a:r>
              <a:rPr lang="fr-FR" dirty="0" smtClean="0"/>
              <a:t>Une opportunité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Cycle de vie de la piste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5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Démonstration et exercice</a:t>
            </a:r>
          </a:p>
          <a:p>
            <a:r>
              <a:rPr lang="fr-FR" dirty="0" smtClean="0"/>
              <a:t>Recherche</a:t>
            </a:r>
            <a:endParaRPr lang="fr-FR" dirty="0"/>
          </a:p>
          <a:p>
            <a:r>
              <a:rPr lang="fr-FR" dirty="0" smtClean="0"/>
              <a:t>Description </a:t>
            </a:r>
            <a:r>
              <a:rPr lang="fr-FR" dirty="0"/>
              <a:t>de la fiche </a:t>
            </a:r>
            <a:r>
              <a:rPr lang="fr-FR" dirty="0" smtClean="0"/>
              <a:t>piste</a:t>
            </a:r>
            <a:endParaRPr lang="fr-FR" dirty="0"/>
          </a:p>
          <a:p>
            <a:pPr lvl="1"/>
            <a:r>
              <a:rPr lang="fr-FR" dirty="0"/>
              <a:t>Listes associées – Vues </a:t>
            </a:r>
            <a:r>
              <a:rPr lang="fr-FR" dirty="0" smtClean="0"/>
              <a:t>360</a:t>
            </a:r>
            <a:r>
              <a:rPr lang="fr-FR" dirty="0"/>
              <a:t>°</a:t>
            </a:r>
          </a:p>
          <a:p>
            <a:pPr lvl="1"/>
            <a:r>
              <a:rPr lang="fr-FR" dirty="0"/>
              <a:t>Champs (dont </a:t>
            </a:r>
            <a:r>
              <a:rPr lang="fr-FR" dirty="0" smtClean="0"/>
              <a:t>champs obligatoires)</a:t>
            </a:r>
            <a:endParaRPr lang="fr-FR" dirty="0"/>
          </a:p>
          <a:p>
            <a:pPr lvl="1"/>
            <a:r>
              <a:rPr lang="fr-FR" dirty="0"/>
              <a:t>Sections</a:t>
            </a:r>
          </a:p>
          <a:p>
            <a:endParaRPr lang="fr-FR" dirty="0"/>
          </a:p>
          <a:p>
            <a:r>
              <a:rPr lang="fr-FR" dirty="0"/>
              <a:t>Points d’attention</a:t>
            </a:r>
          </a:p>
          <a:p>
            <a:pPr lvl="1"/>
            <a:r>
              <a:rPr lang="fr-FR" dirty="0"/>
              <a:t>….</a:t>
            </a:r>
          </a:p>
          <a:p>
            <a:r>
              <a:rPr lang="fr-FR" b="1" dirty="0"/>
              <a:t>A couvrir </a:t>
            </a:r>
            <a:r>
              <a:rPr lang="fr-FR" dirty="0"/>
              <a:t>:: Consultation, </a:t>
            </a:r>
            <a:r>
              <a:rPr lang="fr-FR" dirty="0" smtClean="0"/>
              <a:t>modification </a:t>
            </a:r>
            <a:r>
              <a:rPr lang="fr-FR" dirty="0"/>
              <a:t>et création</a:t>
            </a:r>
          </a:p>
          <a:p>
            <a:r>
              <a:rPr lang="fr-FR" dirty="0" smtClean="0"/>
              <a:t>Gestion des doublons avec dupe catcher</a:t>
            </a:r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Pistes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8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b="1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 smtClean="0"/>
              <a:t>Rapports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sym typeface="Wingdings" panose="05000000000000000000" pitchFamily="2" charset="2"/>
              </a:rPr>
              <a:t>L’opportunité est action de vente à laquelle est associée un </a:t>
            </a:r>
            <a:r>
              <a:rPr lang="fr-FR" dirty="0" smtClean="0">
                <a:sym typeface="Wingdings" panose="05000000000000000000" pitchFamily="2" charset="2"/>
              </a:rPr>
              <a:t>produit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Les opportunités qui </a:t>
            </a:r>
            <a:r>
              <a:rPr lang="fr-FR" dirty="0">
                <a:sym typeface="Wingdings" panose="05000000000000000000" pitchFamily="2" charset="2"/>
              </a:rPr>
              <a:t>existent dans Salesforce proviennent </a:t>
            </a:r>
            <a:r>
              <a:rPr lang="fr-FR" dirty="0" smtClean="0">
                <a:sym typeface="Wingdings" panose="05000000000000000000" pitchFamily="2" charset="2"/>
              </a:rPr>
              <a:t>soit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Création </a:t>
            </a:r>
            <a:r>
              <a:rPr lang="fr-FR" dirty="0">
                <a:sym typeface="Wingdings" panose="05000000000000000000" pitchFamily="2" charset="2"/>
              </a:rPr>
              <a:t>manuelle dans Salesforce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Fichiers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Interfaces avec les sites web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r>
              <a:rPr lang="fr-FR" b="1" dirty="0" smtClean="0"/>
              <a:t>Dans Salesforce</a:t>
            </a:r>
            <a:r>
              <a:rPr lang="fr-FR" dirty="0" smtClean="0"/>
              <a:t>, les </a:t>
            </a:r>
            <a:r>
              <a:rPr lang="fr-FR" b="1" dirty="0" smtClean="0"/>
              <a:t>opportunités</a:t>
            </a:r>
            <a:r>
              <a:rPr lang="fr-FR" dirty="0" smtClean="0"/>
              <a:t> sont visibles depuis le </a:t>
            </a:r>
            <a:r>
              <a:rPr lang="fr-FR" b="1" dirty="0" smtClean="0"/>
              <a:t>contact</a:t>
            </a:r>
          </a:p>
          <a:p>
            <a:pPr lvl="1"/>
            <a:r>
              <a:rPr lang="fr-FR" dirty="0" smtClean="0"/>
              <a:t>Cette vision client est une notion nouvelle</a:t>
            </a:r>
          </a:p>
          <a:p>
            <a:pPr lvl="1"/>
            <a:r>
              <a:rPr lang="fr-FR" dirty="0" smtClean="0"/>
              <a:t>La notion de « </a:t>
            </a:r>
            <a:r>
              <a:rPr lang="fr-FR" b="1" dirty="0" smtClean="0"/>
              <a:t>propriétaire »</a:t>
            </a:r>
            <a:r>
              <a:rPr lang="fr-FR" dirty="0" smtClean="0"/>
              <a:t> </a:t>
            </a:r>
            <a:r>
              <a:rPr lang="fr-FR" dirty="0"/>
              <a:t> ou « </a:t>
            </a:r>
            <a:r>
              <a:rPr lang="fr-FR" b="1" dirty="0"/>
              <a:t>suiveur</a:t>
            </a:r>
            <a:r>
              <a:rPr lang="fr-FR" dirty="0"/>
              <a:t> » de </a:t>
            </a:r>
            <a:r>
              <a:rPr lang="fr-FR" dirty="0" smtClean="0"/>
              <a:t>l’opportunité e</a:t>
            </a:r>
            <a:r>
              <a:rPr lang="fr-FR" dirty="0" smtClean="0"/>
              <a:t>st </a:t>
            </a:r>
            <a:r>
              <a:rPr lang="fr-FR" dirty="0" smtClean="0"/>
              <a:t>nouvelle aussi</a:t>
            </a:r>
          </a:p>
          <a:p>
            <a:pPr lvl="1"/>
            <a:r>
              <a:rPr lang="fr-FR" dirty="0" smtClean="0"/>
              <a:t>Il y </a:t>
            </a:r>
            <a:r>
              <a:rPr lang="fr-FR" dirty="0"/>
              <a:t>aura toujours un référent par </a:t>
            </a:r>
            <a:r>
              <a:rPr lang="fr-FR" dirty="0" smtClean="0"/>
              <a:t>programme</a:t>
            </a:r>
          </a:p>
          <a:p>
            <a:endParaRPr lang="fr-FR" dirty="0"/>
          </a:p>
          <a:p>
            <a:r>
              <a:rPr lang="fr-FR" b="1" dirty="0"/>
              <a:t>Bonnes pratiques</a:t>
            </a:r>
          </a:p>
          <a:p>
            <a:pPr lvl="1"/>
            <a:r>
              <a:rPr lang="fr-FR" dirty="0"/>
              <a:t>Une opportunité est rattachées à un contact et se crée depuis la fiche </a:t>
            </a:r>
            <a:r>
              <a:rPr lang="fr-FR" dirty="0" smtClean="0"/>
              <a:t>contact</a:t>
            </a:r>
          </a:p>
          <a:p>
            <a:pPr lvl="1"/>
            <a:r>
              <a:rPr lang="fr-FR" dirty="0" smtClean="0"/>
              <a:t>Pour DPM et BBA, une opportunité correspond à 1 produit (1 programme)</a:t>
            </a:r>
          </a:p>
          <a:p>
            <a:pPr marL="342900" lvl="1" indent="-342900">
              <a:spcBef>
                <a:spcPts val="1200"/>
              </a:spcBef>
              <a:buFont typeface="Wingdings 3" pitchFamily="18" charset="2"/>
              <a:buChar char="u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Opportunité</a:t>
            </a:r>
            <a:endParaRPr lang="fr-FR" dirty="0"/>
          </a:p>
        </p:txBody>
      </p:sp>
      <p:pic>
        <p:nvPicPr>
          <p:cNvPr id="8" name="Picture 28" descr="opportunities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484784"/>
            <a:ext cx="866987" cy="86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Règles de gestion </a:t>
            </a:r>
            <a:r>
              <a:rPr lang="fr-FR" dirty="0" smtClean="0"/>
              <a:t>pour la formation initiale</a:t>
            </a:r>
          </a:p>
          <a:p>
            <a:pPr lvl="1"/>
            <a:r>
              <a:rPr lang="fr-FR" dirty="0" smtClean="0"/>
              <a:t>Les opportunités « </a:t>
            </a:r>
            <a:r>
              <a:rPr lang="fr-FR" b="1" dirty="0" smtClean="0"/>
              <a:t>BBA</a:t>
            </a:r>
            <a:r>
              <a:rPr lang="fr-FR" dirty="0" smtClean="0"/>
              <a:t> « sont partagées avec </a:t>
            </a:r>
            <a:r>
              <a:rPr lang="fr-FR" b="1" dirty="0" smtClean="0"/>
              <a:t>tous</a:t>
            </a:r>
            <a:r>
              <a:rPr lang="fr-FR" dirty="0" smtClean="0"/>
              <a:t>, au sein des équipes BBA, </a:t>
            </a:r>
            <a:r>
              <a:rPr lang="fr-FR" b="1" dirty="0" smtClean="0"/>
              <a:t>en lecture / écriture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opportunités « </a:t>
            </a:r>
            <a:r>
              <a:rPr lang="fr-FR" b="1" dirty="0" smtClean="0"/>
              <a:t>Master</a:t>
            </a:r>
            <a:r>
              <a:rPr lang="fr-FR" dirty="0" smtClean="0"/>
              <a:t> » sont visibles par tous, au sein des équipes </a:t>
            </a:r>
            <a:r>
              <a:rPr lang="fr-FR" dirty="0" smtClean="0"/>
              <a:t>Master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contacts des équipes BBA et master sont visibles par les équipes BBA et Masters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opportunités des équipes BBA ne sont pas visibles par les équipes DPM (et vice et versa)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b="1" dirty="0" smtClean="0"/>
              <a:t>équipe d’opportunité </a:t>
            </a:r>
            <a:r>
              <a:rPr lang="fr-FR" dirty="0" smtClean="0"/>
              <a:t>regroupe les commerciaux, CP et managers qui travaillent sur une opportunité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Opportunité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40636" y="6053807"/>
            <a:ext cx="6053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Les notions de sécurité et de droits sont en cours de revue par l’équipe projet et pourront être affinées à l’avenir.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9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8" y="6057312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Points </a:t>
            </a:r>
            <a:r>
              <a:rPr lang="fr-FR" b="1" dirty="0" smtClean="0"/>
              <a:t>d’attention sur l’opportunité</a:t>
            </a:r>
            <a:endParaRPr lang="fr-FR" b="1" dirty="0"/>
          </a:p>
          <a:p>
            <a:pPr lvl="1"/>
            <a:r>
              <a:rPr lang="fr-FR" b="1" dirty="0" smtClean="0"/>
              <a:t>Eligibilité :  </a:t>
            </a:r>
            <a:r>
              <a:rPr lang="fr-FR" dirty="0" smtClean="0"/>
              <a:t>C’est un calcul automatique basé sur des règles simples (4 critères) qui sert « d’</a:t>
            </a:r>
            <a:r>
              <a:rPr lang="fr-FR" b="1" dirty="0" smtClean="0"/>
              <a:t>Aide </a:t>
            </a:r>
            <a:r>
              <a:rPr lang="fr-FR" b="1" dirty="0"/>
              <a:t>a la décision</a:t>
            </a:r>
            <a:r>
              <a:rPr lang="fr-FR" dirty="0"/>
              <a:t> </a:t>
            </a:r>
            <a:r>
              <a:rPr lang="fr-FR" dirty="0" smtClean="0"/>
              <a:t>». C’est à vous de vérifier si cette information est pertinente </a:t>
            </a:r>
            <a:r>
              <a:rPr lang="fr-FR" dirty="0"/>
              <a:t>ou pas 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Suiveur : </a:t>
            </a:r>
            <a:r>
              <a:rPr lang="fr-FR" dirty="0" smtClean="0"/>
              <a:t>C’est le </a:t>
            </a:r>
            <a:r>
              <a:rPr lang="fr-FR" dirty="0"/>
              <a:t>propriétaire de l’opportunité</a:t>
            </a:r>
          </a:p>
          <a:p>
            <a:pPr lvl="2"/>
            <a:r>
              <a:rPr lang="fr-FR" dirty="0" smtClean="0"/>
              <a:t>Un </a:t>
            </a:r>
            <a:r>
              <a:rPr lang="fr-FR" dirty="0"/>
              <a:t>seul suiveur par contact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Règle : Le suiveur </a:t>
            </a:r>
            <a:r>
              <a:rPr lang="fr-FR" dirty="0">
                <a:sym typeface="Wingdings" panose="05000000000000000000" pitchFamily="2" charset="2"/>
              </a:rPr>
              <a:t>de l’opportunité historique est le suiveur du </a:t>
            </a:r>
            <a:r>
              <a:rPr lang="fr-FR" dirty="0" smtClean="0">
                <a:sym typeface="Wingdings" panose="05000000000000000000" pitchFamily="2" charset="2"/>
              </a:rPr>
              <a:t>contact</a:t>
            </a:r>
            <a:endParaRPr lang="fr-FR" dirty="0">
              <a:sym typeface="Wingdings" panose="05000000000000000000" pitchFamily="2" charset="2"/>
            </a:endParaRPr>
          </a:p>
          <a:p>
            <a:pPr lvl="2"/>
            <a:r>
              <a:rPr lang="fr-FR" dirty="0">
                <a:sym typeface="Wingdings" panose="05000000000000000000" pitchFamily="2" charset="2"/>
              </a:rPr>
              <a:t>Si besoin modifier le nom du </a:t>
            </a:r>
            <a:r>
              <a:rPr lang="fr-FR" dirty="0" smtClean="0">
                <a:sym typeface="Wingdings" panose="05000000000000000000" pitchFamily="2" charset="2"/>
              </a:rPr>
              <a:t>propriétaire de l’opportunité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  <a:p>
            <a:r>
              <a:rPr lang="fr-FR" dirty="0"/>
              <a:t>Liste </a:t>
            </a:r>
            <a:r>
              <a:rPr lang="fr-FR" dirty="0" smtClean="0"/>
              <a:t>Associée </a:t>
            </a:r>
            <a:r>
              <a:rPr lang="fr-FR" dirty="0"/>
              <a:t>« </a:t>
            </a:r>
            <a:r>
              <a:rPr lang="fr-FR" b="1" dirty="0" smtClean="0"/>
              <a:t>Rôle </a:t>
            </a:r>
            <a:r>
              <a:rPr lang="fr-FR" b="1" dirty="0"/>
              <a:t>sur l’opportunité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Permet de définir des relations entre contacts dans </a:t>
            </a:r>
            <a:r>
              <a:rPr lang="fr-FR" dirty="0"/>
              <a:t>le cas </a:t>
            </a:r>
            <a:r>
              <a:rPr lang="fr-FR" dirty="0" smtClean="0"/>
              <a:t>où </a:t>
            </a:r>
            <a:r>
              <a:rPr lang="fr-FR" dirty="0"/>
              <a:t>le </a:t>
            </a:r>
            <a:r>
              <a:rPr lang="fr-FR" dirty="0" smtClean="0"/>
              <a:t>contact </a:t>
            </a:r>
            <a:r>
              <a:rPr lang="fr-FR" dirty="0"/>
              <a:t>n’est pas la personne qui </a:t>
            </a:r>
            <a:r>
              <a:rPr lang="fr-FR" dirty="0" smtClean="0"/>
              <a:t>s’inscrit</a:t>
            </a:r>
          </a:p>
          <a:p>
            <a:pPr lvl="1"/>
            <a:r>
              <a:rPr lang="fr-FR" dirty="0" smtClean="0"/>
              <a:t>C’est un lien vers une fiche contact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Opportunité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11341"/>
            <a:ext cx="1857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Les </a:t>
            </a:r>
            <a:r>
              <a:rPr lang="fr-FR" b="1" dirty="0" smtClean="0">
                <a:sym typeface="Wingdings" panose="05000000000000000000" pitchFamily="2" charset="2"/>
              </a:rPr>
              <a:t>statuts</a:t>
            </a:r>
            <a:endParaRPr lang="fr-FR" b="1" dirty="0" smtClean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Correspondent aux Statuts commerciaux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Sont à mettre à jour selon la vie de l’opportunité 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/>
              <a:t>Si le statut « </a:t>
            </a:r>
            <a:r>
              <a:rPr lang="fr-FR" b="1" dirty="0" smtClean="0"/>
              <a:t>A réorienter</a:t>
            </a:r>
            <a:r>
              <a:rPr lang="fr-FR" dirty="0" smtClean="0"/>
              <a:t> » est choisi, le champs motif de fermeture est obligatoire</a:t>
            </a:r>
          </a:p>
          <a:p>
            <a:pPr lvl="1"/>
            <a:r>
              <a:rPr lang="fr-FR" dirty="0" smtClean="0"/>
              <a:t>Une tâche est créée automatiquement pour informer un autre commercial qu’il doit recontacter la personne pour évaluer la réorientation</a:t>
            </a:r>
          </a:p>
          <a:p>
            <a:pPr lvl="1"/>
            <a:r>
              <a:rPr lang="fr-FR" dirty="0" smtClean="0"/>
              <a:t>Règle : Fermer l’opportunité et créer une nouvelle opportunité sur bon produit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Cycle de vie de l’opportunité </a:t>
            </a:r>
            <a:r>
              <a:rPr lang="fr-FR" dirty="0" smtClean="0"/>
              <a:t>Opportunité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32387"/>
            <a:ext cx="2124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07418"/>
            <a:ext cx="16478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produit désigne </a:t>
            </a:r>
            <a:r>
              <a:rPr lang="fr-FR" dirty="0"/>
              <a:t>tout type de programme des entités </a:t>
            </a:r>
            <a:r>
              <a:rPr lang="fr-FR" dirty="0" smtClean="0"/>
              <a:t>d'EMLYON à associer à l’opportunité</a:t>
            </a:r>
          </a:p>
          <a:p>
            <a:endParaRPr lang="fr-FR" dirty="0"/>
          </a:p>
          <a:p>
            <a:r>
              <a:rPr lang="fr-FR" dirty="0" smtClean="0"/>
              <a:t>Le produit est visible depuis la liste associé sur la fiche d’opportunité</a:t>
            </a:r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Pour ajouter un produit à une opportunité, partir de l’opportunité et ajouter le produit (cocher la case à cocher en face du produit à ajouter)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Produit (Programme)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5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Isabelle Van Eyseren</a:t>
            </a:r>
          </a:p>
          <a:p>
            <a:pPr lvl="1"/>
            <a:r>
              <a:rPr lang="fr-FR" dirty="0" smtClean="0"/>
              <a:t>Consultante Gestion du changement I Kerensen Consulting Lyon</a:t>
            </a:r>
          </a:p>
          <a:p>
            <a:pPr lvl="1"/>
            <a:r>
              <a:rPr lang="fr-FR" dirty="0" smtClean="0"/>
              <a:t>Email : </a:t>
            </a:r>
            <a:r>
              <a:rPr lang="fr-FR" dirty="0" smtClean="0">
                <a:hlinkClick r:id="rId3"/>
              </a:rPr>
              <a:t>Isabelle.van-eyseren@kerensen.com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Tour de table</a:t>
            </a:r>
          </a:p>
          <a:p>
            <a:pPr lvl="1"/>
            <a:r>
              <a:rPr lang="fr-FR" b="1" dirty="0"/>
              <a:t>Tess  </a:t>
            </a:r>
            <a:r>
              <a:rPr lang="fr-FR" b="1" dirty="0" smtClean="0"/>
              <a:t>Lau</a:t>
            </a:r>
            <a:r>
              <a:rPr lang="fr-FR" dirty="0" smtClean="0"/>
              <a:t>, </a:t>
            </a:r>
            <a:r>
              <a:rPr lang="fr-FR" dirty="0" err="1" smtClean="0"/>
              <a:t>co</a:t>
            </a:r>
            <a:r>
              <a:rPr lang="fr-FR" dirty="0" smtClean="0"/>
              <a:t>-animatrice « métier »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A votre tour !</a:t>
            </a:r>
            <a:endParaRPr lang="fr-FR" b="1" dirty="0"/>
          </a:p>
          <a:p>
            <a:pPr lvl="2">
              <a:defRPr/>
            </a:pPr>
            <a:r>
              <a:rPr lang="fr-FR" dirty="0" smtClean="0"/>
              <a:t>Vos </a:t>
            </a:r>
            <a:r>
              <a:rPr lang="fr-FR" dirty="0"/>
              <a:t>noms et fonctions respectives</a:t>
            </a:r>
          </a:p>
          <a:p>
            <a:pPr lvl="2">
              <a:defRPr/>
            </a:pPr>
            <a:r>
              <a:rPr lang="fr-FR" dirty="0"/>
              <a:t>Vos attentes pour cette </a:t>
            </a:r>
            <a:r>
              <a:rPr lang="fr-FR" dirty="0" smtClean="0"/>
              <a:t>formation</a:t>
            </a:r>
          </a:p>
          <a:p>
            <a:pPr lvl="2">
              <a:defRPr/>
            </a:pPr>
            <a:r>
              <a:rPr lang="fr-FR" dirty="0" smtClean="0"/>
              <a:t>Votre niveau de connaissance de Salesforce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Présentations et attentes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05544" cy="1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Démonstration et exercice</a:t>
            </a:r>
          </a:p>
          <a:p>
            <a:r>
              <a:rPr lang="fr-FR" dirty="0" smtClean="0"/>
              <a:t>Recherche</a:t>
            </a:r>
            <a:endParaRPr lang="fr-FR" dirty="0"/>
          </a:p>
          <a:p>
            <a:r>
              <a:rPr lang="fr-FR" dirty="0"/>
              <a:t>Description de la fiche </a:t>
            </a:r>
            <a:r>
              <a:rPr lang="fr-FR" dirty="0" smtClean="0"/>
              <a:t>opportunité</a:t>
            </a:r>
            <a:endParaRPr lang="fr-FR" dirty="0"/>
          </a:p>
          <a:p>
            <a:pPr lvl="1"/>
            <a:r>
              <a:rPr lang="fr-FR" dirty="0"/>
              <a:t>Listes associées – Vues 60°</a:t>
            </a:r>
          </a:p>
          <a:p>
            <a:pPr lvl="1"/>
            <a:r>
              <a:rPr lang="fr-FR" dirty="0"/>
              <a:t>Champs (dont champs </a:t>
            </a:r>
            <a:r>
              <a:rPr lang="fr-FR" dirty="0" smtClean="0"/>
              <a:t>obligatoires)</a:t>
            </a:r>
            <a:endParaRPr lang="fr-FR" dirty="0"/>
          </a:p>
          <a:p>
            <a:pPr lvl="1"/>
            <a:r>
              <a:rPr lang="fr-FR" dirty="0"/>
              <a:t>Sections</a:t>
            </a:r>
          </a:p>
          <a:p>
            <a:endParaRPr lang="fr-FR" dirty="0"/>
          </a:p>
          <a:p>
            <a:r>
              <a:rPr lang="fr-FR" dirty="0"/>
              <a:t>Points d’attention</a:t>
            </a:r>
          </a:p>
          <a:p>
            <a:pPr lvl="1"/>
            <a:r>
              <a:rPr lang="fr-FR" dirty="0"/>
              <a:t>….</a:t>
            </a:r>
          </a:p>
          <a:p>
            <a:r>
              <a:rPr lang="fr-FR" b="1" dirty="0"/>
              <a:t>A couvrir </a:t>
            </a:r>
            <a:r>
              <a:rPr lang="fr-FR" dirty="0"/>
              <a:t>:: Consultation,  modification et création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Opportunité et produit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b="1" dirty="0" smtClean="0"/>
              <a:t>Création </a:t>
            </a:r>
            <a:r>
              <a:rPr lang="fr-FR" b="1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 smtClean="0"/>
              <a:t>Rapports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Salesforce  intègre sur les onglets  Comptes, Contacts, Pistes, opportunités des </a:t>
            </a:r>
            <a:r>
              <a:rPr lang="fr-FR" b="1" dirty="0" smtClean="0"/>
              <a:t>vues</a:t>
            </a:r>
            <a:r>
              <a:rPr lang="fr-FR" dirty="0" smtClean="0"/>
              <a:t> qui permettent selon vos besoins de cibler et d’afficher une partie des informations existant dans Salesforce (filtre)</a:t>
            </a:r>
          </a:p>
          <a:p>
            <a:endParaRPr lang="fr-FR" dirty="0" smtClean="0"/>
          </a:p>
          <a:p>
            <a:r>
              <a:rPr lang="fr-FR" dirty="0" smtClean="0"/>
              <a:t>Dans toutes les vues, il est possible de trier les données affichées par colonne, en cliquant sur le titre de la colonne (1er clic : par ordre croissant, 2ème clic : par ordre décroissant).</a:t>
            </a:r>
          </a:p>
          <a:p>
            <a:endParaRPr lang="fr-FR" dirty="0" smtClean="0"/>
          </a:p>
          <a:p>
            <a:r>
              <a:rPr lang="fr-FR" dirty="0" smtClean="0"/>
              <a:t>Plusieurs vues standard sont pré-paramétrées sur les onglets</a:t>
            </a:r>
          </a:p>
          <a:p>
            <a:endParaRPr lang="fr-FR" dirty="0" smtClean="0"/>
          </a:p>
          <a:p>
            <a:r>
              <a:rPr lang="fr-FR" dirty="0" smtClean="0"/>
              <a:t>Sur les onglet vous pouvez créer vos vues personnalisées</a:t>
            </a:r>
          </a:p>
          <a:p>
            <a:endParaRPr lang="fr-FR" dirty="0" smtClean="0"/>
          </a:p>
          <a:p>
            <a:pPr lvl="0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Les vues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646324" y="6053807"/>
            <a:ext cx="58370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600" b="1" dirty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gouvernance, donc les règles d’utilisation dans votre contexte métier,  seront communiquées ultérieurement 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13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6" y="604449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Démonstration et exercice</a:t>
            </a:r>
          </a:p>
          <a:p>
            <a:r>
              <a:rPr lang="fr-FR" dirty="0" smtClean="0"/>
              <a:t>Pour les objets ci-dessous, créez des vues proposées</a:t>
            </a:r>
          </a:p>
          <a:p>
            <a:pPr lvl="1"/>
            <a:r>
              <a:rPr lang="fr-FR" b="1" dirty="0" smtClean="0"/>
              <a:t>Contact</a:t>
            </a:r>
            <a:r>
              <a:rPr lang="fr-FR" dirty="0" smtClean="0"/>
              <a:t> 	</a:t>
            </a:r>
          </a:p>
          <a:p>
            <a:pPr lvl="2"/>
            <a:r>
              <a:rPr lang="fr-FR" dirty="0" smtClean="0"/>
              <a:t>Les contacts que vous suivez</a:t>
            </a:r>
          </a:p>
          <a:p>
            <a:pPr lvl="2"/>
            <a:r>
              <a:rPr lang="fr-FR" dirty="0" smtClean="0"/>
              <a:t>Les contacts d’un pays pour l’exercice 2015</a:t>
            </a:r>
          </a:p>
          <a:p>
            <a:pPr lvl="2"/>
            <a:endParaRPr lang="fr-FR" dirty="0" smtClean="0"/>
          </a:p>
          <a:p>
            <a:pPr lvl="1"/>
            <a:r>
              <a:rPr lang="fr-FR" b="1" dirty="0" smtClean="0"/>
              <a:t>Opportunités</a:t>
            </a:r>
          </a:p>
          <a:p>
            <a:pPr lvl="2"/>
            <a:r>
              <a:rPr lang="fr-FR" dirty="0" smtClean="0"/>
              <a:t>Les opportunités sur le programme « </a:t>
            </a:r>
            <a:r>
              <a:rPr lang="fr-FR" dirty="0" err="1" smtClean="0"/>
              <a:t>European</a:t>
            </a:r>
            <a:r>
              <a:rPr lang="fr-FR" dirty="0" smtClean="0"/>
              <a:t> master in management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vues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3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b="1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 smtClean="0"/>
              <a:t>Rapports</a:t>
            </a:r>
          </a:p>
          <a:p>
            <a:r>
              <a:rPr lang="fr-FR" dirty="0" smtClean="0"/>
              <a:t>Chatter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/>
              <a:t>Les activités – Généralités</a:t>
            </a:r>
          </a:p>
          <a:p>
            <a:pPr lvl="1" algn="just"/>
            <a:r>
              <a:rPr lang="fr-FR" dirty="0"/>
              <a:t>Une activité permet de suivre les interactions commerciales dans Salesforce, notamment les tâches (appels téléphoniques ou e-mails) et les événements de calendrier (présentations ou réunions professionnelles).</a:t>
            </a:r>
          </a:p>
          <a:p>
            <a:pPr algn="just"/>
            <a:r>
              <a:rPr lang="fr-FR" dirty="0"/>
              <a:t>Les activités dans </a:t>
            </a:r>
            <a:r>
              <a:rPr lang="fr-FR" dirty="0" smtClean="0"/>
              <a:t>Salesforce </a:t>
            </a:r>
            <a:r>
              <a:rPr lang="fr-FR" dirty="0"/>
              <a:t>correspondent ainsi à des </a:t>
            </a:r>
            <a:r>
              <a:rPr lang="fr-FR" b="1" dirty="0"/>
              <a:t>tâches</a:t>
            </a:r>
            <a:r>
              <a:rPr lang="fr-FR" dirty="0"/>
              <a:t>, à des </a:t>
            </a:r>
            <a:r>
              <a:rPr lang="fr-FR" b="1" dirty="0"/>
              <a:t>événements ou à des demandes de </a:t>
            </a:r>
            <a:r>
              <a:rPr lang="fr-FR" b="1" dirty="0" smtClean="0"/>
              <a:t>réunion</a:t>
            </a:r>
            <a:endParaRPr lang="fr-FR" b="1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algn="just"/>
            <a:r>
              <a:rPr lang="fr-FR" dirty="0"/>
              <a:t>Les activités sont accessibles depuis l’onglet </a:t>
            </a:r>
            <a:r>
              <a:rPr lang="fr-FR" b="1" i="1" dirty="0"/>
              <a:t>Accueil</a:t>
            </a:r>
            <a:r>
              <a:rPr lang="fr-FR" dirty="0"/>
              <a:t>, les </a:t>
            </a:r>
            <a:r>
              <a:rPr lang="fr-FR" b="1" i="1" dirty="0"/>
              <a:t>pistes</a:t>
            </a:r>
            <a:r>
              <a:rPr lang="fr-FR" dirty="0"/>
              <a:t>, les </a:t>
            </a:r>
            <a:r>
              <a:rPr lang="fr-FR" b="1" i="1" dirty="0"/>
              <a:t>comptes</a:t>
            </a:r>
            <a:r>
              <a:rPr lang="fr-FR" dirty="0"/>
              <a:t>, les </a:t>
            </a:r>
            <a:r>
              <a:rPr lang="fr-FR" b="1" i="1" dirty="0"/>
              <a:t>contacts</a:t>
            </a:r>
            <a:r>
              <a:rPr lang="fr-FR" dirty="0"/>
              <a:t> et les </a:t>
            </a:r>
            <a:r>
              <a:rPr lang="fr-FR" b="1" i="1" dirty="0"/>
              <a:t>opportunités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activités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68960"/>
            <a:ext cx="45018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Tâches</a:t>
            </a:r>
            <a:endParaRPr lang="fr-FR" b="1" dirty="0"/>
          </a:p>
          <a:p>
            <a:pPr lvl="1"/>
            <a:r>
              <a:rPr lang="fr-FR" dirty="0"/>
              <a:t>Une tâche est un rappel pour une action à réaliser avant une </a:t>
            </a:r>
            <a:r>
              <a:rPr lang="fr-FR" b="1" dirty="0"/>
              <a:t>date d’échéance</a:t>
            </a:r>
            <a:r>
              <a:rPr lang="fr-FR" dirty="0"/>
              <a:t>, ou une demande d’action déléguée à un autre collaborateur. Les tâches sont donc utilisées pour </a:t>
            </a:r>
            <a:r>
              <a:rPr lang="fr-FR" b="1" dirty="0"/>
              <a:t>organiser ses activités, ses relances, etc. </a:t>
            </a:r>
            <a:r>
              <a:rPr lang="fr-FR" dirty="0"/>
              <a:t>... On peut les assimiler à des mémos, post-it (action que je dois réaliser appels téléphoniques, envoi de courrier)</a:t>
            </a:r>
          </a:p>
          <a:p>
            <a:pPr lvl="1"/>
            <a:r>
              <a:rPr lang="fr-FR" dirty="0"/>
              <a:t>Une tâche peut-être crée à partir d’un compte, d’un contact ou de la page d’accueil</a:t>
            </a:r>
          </a:p>
          <a:p>
            <a:pPr lvl="0"/>
            <a:r>
              <a:rPr lang="fr-FR" b="1" dirty="0" smtClean="0"/>
              <a:t>Evénements</a:t>
            </a:r>
            <a:endParaRPr lang="fr-FR" b="1" dirty="0"/>
          </a:p>
          <a:p>
            <a:pPr lvl="1"/>
            <a:r>
              <a:rPr lang="fr-FR" dirty="0"/>
              <a:t>Un événement est une </a:t>
            </a:r>
            <a:r>
              <a:rPr lang="fr-FR" b="1" dirty="0"/>
              <a:t>réunion qui peut être liée ou non à un client</a:t>
            </a:r>
            <a:r>
              <a:rPr lang="fr-FR" dirty="0"/>
              <a:t> et qui apparaît dans votre calendrier avec un début et une fin.</a:t>
            </a:r>
            <a:r>
              <a:rPr lang="en-US" dirty="0"/>
              <a:t> Un </a:t>
            </a:r>
            <a:r>
              <a:rPr lang="fr-FR" dirty="0"/>
              <a:t>événement</a:t>
            </a:r>
            <a:r>
              <a:rPr lang="en-US" dirty="0"/>
              <a:t> </a:t>
            </a:r>
            <a:r>
              <a:rPr lang="fr-FR" dirty="0"/>
              <a:t>peut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fr-FR" dirty="0"/>
              <a:t>récurrent</a:t>
            </a:r>
            <a:r>
              <a:rPr lang="en-US" dirty="0"/>
              <a:t> et se </a:t>
            </a:r>
            <a:r>
              <a:rPr lang="fr-FR" dirty="0"/>
              <a:t>répéter</a:t>
            </a:r>
            <a:r>
              <a:rPr lang="en-US" dirty="0"/>
              <a:t> </a:t>
            </a:r>
            <a:r>
              <a:rPr lang="fr-FR" dirty="0"/>
              <a:t>dans</a:t>
            </a:r>
            <a:r>
              <a:rPr lang="en-US" dirty="0"/>
              <a:t>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série</a:t>
            </a:r>
            <a:r>
              <a:rPr lang="en-US" dirty="0"/>
              <a:t> de temps</a:t>
            </a:r>
            <a:endParaRPr lang="fr-FR" dirty="0"/>
          </a:p>
          <a:p>
            <a:pPr lvl="1"/>
            <a:r>
              <a:rPr lang="fr-FR" dirty="0"/>
              <a:t>Un événement peut être créé à partir d’un compte, d’un contact ou à partir de la page d’accueil. </a:t>
            </a:r>
          </a:p>
          <a:p>
            <a:pPr lvl="0"/>
            <a:r>
              <a:rPr lang="fr-FR" b="1" dirty="0" smtClean="0"/>
              <a:t>Demandes </a:t>
            </a:r>
            <a:r>
              <a:rPr lang="fr-FR" b="1" dirty="0"/>
              <a:t>de réunions</a:t>
            </a:r>
          </a:p>
          <a:p>
            <a:pPr lvl="1"/>
            <a:r>
              <a:rPr lang="fr-FR" dirty="0"/>
              <a:t>Une </a:t>
            </a:r>
            <a:r>
              <a:rPr lang="fr-FR" b="1" dirty="0"/>
              <a:t>Nouvelle demande de réunion</a:t>
            </a:r>
            <a:r>
              <a:rPr lang="fr-FR" dirty="0"/>
              <a:t> permet de proposer une réunion à un contact</a:t>
            </a:r>
          </a:p>
          <a:p>
            <a:pPr lvl="1"/>
            <a:r>
              <a:rPr lang="fr-FR" dirty="0"/>
              <a:t>Une demande de réunion peut être créée à partir d’un contact ou à partir de la page d’accueil</a:t>
            </a:r>
          </a:p>
          <a:p>
            <a:r>
              <a:rPr lang="fr-FR" b="1" dirty="0" smtClean="0"/>
              <a:t>Envois </a:t>
            </a:r>
            <a:r>
              <a:rPr lang="fr-FR" b="1" dirty="0"/>
              <a:t>d’emails</a:t>
            </a:r>
          </a:p>
          <a:p>
            <a:pPr lvl="1"/>
            <a:r>
              <a:rPr lang="fr-FR" dirty="0"/>
              <a:t>Se font depuis l’historique des activités à partir d’un </a:t>
            </a:r>
            <a:r>
              <a:rPr lang="fr-FR" dirty="0" smtClean="0"/>
              <a:t>contact, d’une opportunité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activités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46324" y="6053807"/>
            <a:ext cx="58370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600" b="1" dirty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gouvernance, donc les règles d’utilisation dans votre contexte métier,  seront communiquées ultérieurement 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10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6" y="604449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Démonstration &amp; exercice</a:t>
            </a:r>
          </a:p>
          <a:p>
            <a:pPr lvl="1"/>
            <a:r>
              <a:rPr lang="fr-FR" dirty="0"/>
              <a:t>Sur </a:t>
            </a:r>
            <a:r>
              <a:rPr lang="fr-FR" dirty="0" smtClean="0"/>
              <a:t>une opportunité, </a:t>
            </a:r>
            <a:r>
              <a:rPr lang="fr-FR" dirty="0"/>
              <a:t>créer des tâches, événements, demandes de réunions et emails 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Réaliser une tâche afin de transmettre un contact et une opportunité sur une autre équipe</a:t>
            </a:r>
            <a:endParaRPr lang="fr-FR" dirty="0"/>
          </a:p>
          <a:p>
            <a:pPr lvl="0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activités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0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notes et pièces jointes permettent de </a:t>
            </a:r>
            <a:r>
              <a:rPr lang="fr-FR" b="1" dirty="0" smtClean="0"/>
              <a:t>rattacher </a:t>
            </a:r>
            <a:r>
              <a:rPr lang="fr-FR" b="1" dirty="0"/>
              <a:t>des </a:t>
            </a:r>
            <a:r>
              <a:rPr lang="fr-FR" b="1" dirty="0" smtClean="0"/>
              <a:t>fichiers à des objets Salesforce comme les opportunités et  les contacts</a:t>
            </a:r>
          </a:p>
          <a:p>
            <a:endParaRPr lang="fr-FR" b="1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urriculum vitae</a:t>
            </a:r>
          </a:p>
          <a:p>
            <a:pPr lvl="1"/>
            <a:r>
              <a:rPr lang="fr-FR" dirty="0" smtClean="0"/>
              <a:t>Fiche produit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Notes et pièces jointes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7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Démonstration &amp; exercice</a:t>
            </a:r>
          </a:p>
          <a:p>
            <a:pPr lvl="1"/>
            <a:r>
              <a:rPr lang="fr-FR" dirty="0"/>
              <a:t>Sur une opportunité, </a:t>
            </a:r>
            <a:r>
              <a:rPr lang="fr-FR" dirty="0" smtClean="0"/>
              <a:t>associer une pièce jointe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Notes et pièces jointes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0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Parmi l’ensemble des projets EMLYON en cours, le </a:t>
            </a:r>
            <a:r>
              <a:rPr lang="fr-FR" b="1" dirty="0" smtClean="0"/>
              <a:t>projet ARPEGE </a:t>
            </a:r>
            <a:r>
              <a:rPr lang="fr-FR" dirty="0" smtClean="0"/>
              <a:t>vise à optimiser</a:t>
            </a:r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performance</a:t>
            </a:r>
            <a:r>
              <a:rPr lang="fr-FR" dirty="0" smtClean="0"/>
              <a:t> commerciale et marketing</a:t>
            </a:r>
          </a:p>
          <a:p>
            <a:pPr lvl="2"/>
            <a:r>
              <a:rPr lang="fr-FR" dirty="0" smtClean="0"/>
              <a:t>Plus forte orientation client </a:t>
            </a:r>
          </a:p>
          <a:p>
            <a:pPr lvl="2"/>
            <a:r>
              <a:rPr lang="fr-FR" dirty="0" smtClean="0"/>
              <a:t>Meilleure couverture fonctionnelle des processus de gestion de relation client </a:t>
            </a:r>
          </a:p>
          <a:p>
            <a:pPr lvl="2"/>
            <a:r>
              <a:rPr lang="fr-FR" dirty="0" smtClean="0"/>
              <a:t>Meilleure utilisation du canal internet pour gérer les relations clients 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/>
              <a:t>synergies</a:t>
            </a:r>
            <a:r>
              <a:rPr lang="fr-FR" dirty="0" smtClean="0"/>
              <a:t> entre les Directions du groupe EMLYON</a:t>
            </a:r>
          </a:p>
          <a:p>
            <a:endParaRPr lang="fr-FR" dirty="0" smtClean="0"/>
          </a:p>
          <a:p>
            <a:r>
              <a:rPr lang="fr-FR" dirty="0" smtClean="0"/>
              <a:t>Dans ce contexte, d’optimisation des processus métiers, un </a:t>
            </a:r>
            <a:r>
              <a:rPr lang="fr-FR" b="1" dirty="0" smtClean="0"/>
              <a:t>nouvel outil de gestion de la relation client </a:t>
            </a:r>
            <a:r>
              <a:rPr lang="fr-FR" dirty="0" smtClean="0"/>
              <a:t>(Salesforce) est déployé au sein d’EMLYON</a:t>
            </a:r>
          </a:p>
          <a:p>
            <a:pPr lvl="1"/>
            <a:r>
              <a:rPr lang="fr-FR" dirty="0" smtClean="0"/>
              <a:t>Utilisation et partage d’une base de données unique et consolidée</a:t>
            </a:r>
          </a:p>
          <a:p>
            <a:pPr lvl="1"/>
            <a:r>
              <a:rPr lang="fr-FR" dirty="0" smtClean="0"/>
              <a:t>Partage de l'information et travail collaboratif</a:t>
            </a:r>
          </a:p>
          <a:p>
            <a:pPr lvl="1"/>
            <a:r>
              <a:rPr lang="fr-FR" dirty="0" smtClean="0"/>
              <a:t>Connaissance client avec une vision à 360° du client</a:t>
            </a:r>
          </a:p>
          <a:p>
            <a:pPr lvl="1"/>
            <a:r>
              <a:rPr lang="fr-FR" dirty="0" smtClean="0"/>
              <a:t>Piloter l’activité et la performance commerciale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Contexte du projet ARPEGE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 smtClean="0"/>
              <a:t>Connexion à Salesforce</a:t>
            </a:r>
          </a:p>
          <a:p>
            <a:r>
              <a:rPr lang="fr-FR" dirty="0" smtClean="0"/>
              <a:t>Navigation générale</a:t>
            </a:r>
          </a:p>
          <a:p>
            <a:r>
              <a:rPr lang="fr-FR" dirty="0" smtClean="0"/>
              <a:t>Comptes</a:t>
            </a:r>
          </a:p>
          <a:p>
            <a:r>
              <a:rPr lang="fr-FR" dirty="0" smtClean="0"/>
              <a:t>Contacts</a:t>
            </a:r>
          </a:p>
          <a:p>
            <a:r>
              <a:rPr lang="fr-FR" dirty="0" smtClean="0"/>
              <a:t>Pistes</a:t>
            </a:r>
          </a:p>
          <a:p>
            <a:r>
              <a:rPr lang="fr-FR" dirty="0" smtClean="0"/>
              <a:t>Opportunités</a:t>
            </a:r>
          </a:p>
          <a:p>
            <a:r>
              <a:rPr lang="fr-FR" dirty="0" smtClean="0"/>
              <a:t>Création de vues</a:t>
            </a:r>
          </a:p>
          <a:p>
            <a:r>
              <a:rPr lang="fr-FR" dirty="0" smtClean="0"/>
              <a:t>Activités (Tâches, événement et email)</a:t>
            </a:r>
          </a:p>
          <a:p>
            <a:r>
              <a:rPr lang="fr-FR" dirty="0" smtClean="0"/>
              <a:t>Notes et pièces jointes</a:t>
            </a:r>
          </a:p>
          <a:p>
            <a:r>
              <a:rPr lang="fr-FR" b="1" dirty="0" smtClean="0"/>
              <a:t>Rapports</a:t>
            </a:r>
          </a:p>
          <a:p>
            <a:r>
              <a:rPr lang="fr-FR" dirty="0" smtClean="0"/>
              <a:t>Chatter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467544" y="6356350"/>
            <a:ext cx="54942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C9EE70-E67E-49A8-B801-42309473C5DE}" type="slidenum">
              <a:rPr lang="fr-FR" sz="1200">
                <a:solidFill>
                  <a:schemeClr val="tx1">
                    <a:tint val="75000"/>
                  </a:schemeClr>
                </a:solidFill>
              </a:rPr>
              <a:pPr/>
              <a:t>49</a:t>
            </a:fld>
            <a:endParaRPr lang="fr-FR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L’objet « Rapports » - Généralités (1)</a:t>
            </a:r>
          </a:p>
          <a:p>
            <a:pPr lvl="1"/>
            <a:r>
              <a:rPr lang="fr-FR" dirty="0"/>
              <a:t>Les rapports servent à visualiser l’ensemble des données de votre activité</a:t>
            </a:r>
          </a:p>
          <a:p>
            <a:r>
              <a:rPr lang="fr-FR" dirty="0"/>
              <a:t>Il existe 4 </a:t>
            </a:r>
            <a:r>
              <a:rPr lang="fr-FR" b="1" dirty="0"/>
              <a:t>formats de rapports 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Tabulaire</a:t>
            </a:r>
          </a:p>
          <a:p>
            <a:pPr lvl="2"/>
            <a:r>
              <a:rPr lang="fr-FR" dirty="0"/>
              <a:t>Vision « simple » Fournit une simple liste de vos données sans indiquer de sous-totaux.</a:t>
            </a:r>
          </a:p>
          <a:p>
            <a:pPr lvl="1"/>
            <a:r>
              <a:rPr lang="fr-FR" b="1" dirty="0"/>
              <a:t>Récapitulatif</a:t>
            </a:r>
          </a:p>
          <a:p>
            <a:pPr lvl="2"/>
            <a:r>
              <a:rPr lang="fr-FR" dirty="0"/>
              <a:t>Vision « regroupée » Fournit une liste de vos données, regroupées avec des sous-totaux.</a:t>
            </a:r>
          </a:p>
          <a:p>
            <a:pPr lvl="1"/>
            <a:r>
              <a:rPr lang="fr-FR" b="1" dirty="0"/>
              <a:t>Matriciel</a:t>
            </a:r>
          </a:p>
          <a:p>
            <a:pPr lvl="2"/>
            <a:r>
              <a:rPr lang="fr-FR" dirty="0"/>
              <a:t>Vision « double entrée » Synthétise les données dans une grille, avec des catégories horizontales et verticales.</a:t>
            </a:r>
          </a:p>
          <a:p>
            <a:pPr lvl="1"/>
            <a:r>
              <a:rPr lang="fr-FR" b="1" dirty="0"/>
              <a:t>Joint</a:t>
            </a:r>
          </a:p>
          <a:p>
            <a:pPr lvl="2"/>
            <a:r>
              <a:rPr lang="fr-FR" dirty="0"/>
              <a:t>Affiche différents types d’informations sur plusieurs objets dans un rapport unique</a:t>
            </a:r>
          </a:p>
          <a:p>
            <a:r>
              <a:rPr lang="fr-FR" dirty="0"/>
              <a:t>Vous avez accès à plusieurs «</a:t>
            </a:r>
            <a:r>
              <a:rPr lang="fr-FR" b="1" dirty="0"/>
              <a:t> Dossiers de Rapports</a:t>
            </a:r>
            <a:r>
              <a:rPr lang="fr-FR" dirty="0"/>
              <a:t> » :</a:t>
            </a:r>
          </a:p>
          <a:p>
            <a:pPr lvl="1"/>
            <a:r>
              <a:rPr lang="fr-FR" dirty="0"/>
              <a:t>	Exemple: </a:t>
            </a:r>
          </a:p>
          <a:p>
            <a:pPr lvl="2"/>
            <a:r>
              <a:rPr lang="fr-FR" dirty="0"/>
              <a:t>Le dossier « Mes Rapports personnels personnalisés » contiennent les rapports que vous avez créés ou personnalisés et enregistrés.</a:t>
            </a:r>
          </a:p>
          <a:p>
            <a:pPr lvl="2" algn="just"/>
            <a:r>
              <a:rPr lang="fr-FR" dirty="0"/>
              <a:t>Le dossier  « </a:t>
            </a:r>
            <a:r>
              <a:rPr lang="fr-FR" dirty="0">
                <a:hlinkClick r:id="rId2"/>
              </a:rPr>
              <a:t>Rapport recrutement </a:t>
            </a:r>
            <a:r>
              <a:rPr lang="fr-FR" dirty="0" err="1" smtClean="0">
                <a:hlinkClick r:id="rId2"/>
              </a:rPr>
              <a:t>Arpege</a:t>
            </a:r>
            <a:r>
              <a:rPr lang="fr-FR" dirty="0" smtClean="0">
                <a:hlinkClick r:id="rId2"/>
              </a:rPr>
              <a:t> </a:t>
            </a:r>
            <a:r>
              <a:rPr lang="fr-FR" dirty="0"/>
              <a:t> » </a:t>
            </a:r>
            <a:r>
              <a:rPr lang="fr-FR" dirty="0" smtClean="0"/>
              <a:t>a été crée pour vous avec des rapports spécifiques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Rapports et tableaux de bords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2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L’objet « Rapports » - Généralités (2)</a:t>
            </a:r>
          </a:p>
          <a:p>
            <a:r>
              <a:rPr lang="fr-FR" dirty="0"/>
              <a:t>L’utilisateur a la possibilité de cliquer sur « Exporter les détails » pour exporter les données dans un fichier (en fonction des droits alloués).</a:t>
            </a:r>
          </a:p>
          <a:p>
            <a:r>
              <a:rPr lang="fr-FR" dirty="0"/>
              <a:t>L’utilisateur a la possibilité de cliquer sur « Vue imprimable » pour exporter les données sous Excel tout en gardant la mise en forme.</a:t>
            </a:r>
          </a:p>
          <a:p>
            <a:r>
              <a:rPr lang="fr-FR" dirty="0"/>
              <a:t>L’utilisateur a la possibilité de cliquer sur « Masquer les détails » pour n’afficher que les lignes récapitulatives.</a:t>
            </a:r>
          </a:p>
          <a:p>
            <a:r>
              <a:rPr lang="fr-FR" dirty="0"/>
              <a:t>Une zone de recherche permet de rechercher un dossier de rapport aisément.</a:t>
            </a:r>
          </a:p>
          <a:p>
            <a:r>
              <a:rPr lang="fr-FR" dirty="0"/>
              <a:t>Une zone de recherche permet de rechercher un rapport aisément.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Rapports et tableaux de bords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654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L’objet « Tableaux de bord » - Généralités (1)</a:t>
            </a:r>
          </a:p>
          <a:p>
            <a:pPr algn="just"/>
            <a:r>
              <a:rPr lang="fr-FR" dirty="0"/>
              <a:t>Les tableaux de bord sont issus des rapports créés </a:t>
            </a:r>
            <a:r>
              <a:rPr lang="fr-FR" dirty="0" smtClean="0"/>
              <a:t>initialement. Un tableau de bord correspond à une représentation graphique bâtie sur un rapport. On </a:t>
            </a:r>
            <a:r>
              <a:rPr lang="fr-FR" dirty="0"/>
              <a:t>distingue 11 types de graphique disponibles pour les tableaux de bord. Voici quelques exemples 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Rapports et tableaux de bords</a:t>
            </a:r>
          </a:p>
        </p:txBody>
      </p:sp>
      <p:pic>
        <p:nvPicPr>
          <p:cNvPr id="9" name="Image 8"/>
          <p:cNvPicPr/>
          <p:nvPr/>
        </p:nvPicPr>
        <p:blipFill rotWithShape="1">
          <a:blip r:embed="rId2"/>
          <a:srcRect t="6020"/>
          <a:stretch/>
        </p:blipFill>
        <p:spPr>
          <a:xfrm>
            <a:off x="457199" y="3356992"/>
            <a:ext cx="4770120" cy="160351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3356992"/>
            <a:ext cx="492506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Rapports et tableaux de bords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</p:spPr>
        <p:txBody>
          <a:bodyPr/>
          <a:lstStyle/>
          <a:p>
            <a:pPr algn="just"/>
            <a:r>
              <a:rPr lang="fr-FR" b="1" dirty="0"/>
              <a:t>L’objet « Tableaux de bord » - </a:t>
            </a:r>
            <a:r>
              <a:rPr lang="fr-FR" b="1" dirty="0" smtClean="0"/>
              <a:t>Généralités (2)</a:t>
            </a:r>
            <a:endParaRPr lang="fr-FR" b="1" dirty="0"/>
          </a:p>
          <a:p>
            <a:pPr algn="just"/>
            <a:r>
              <a:rPr lang="fr-FR" sz="1600" dirty="0" smtClean="0"/>
              <a:t>L’utilisateur </a:t>
            </a:r>
            <a:r>
              <a:rPr lang="fr-FR" sz="1600" dirty="0"/>
              <a:t>a la possibilité de faire un clic droit sur ​​un tableau de bord pour enregistrer l'image ou l'envoyer par </a:t>
            </a:r>
            <a:r>
              <a:rPr lang="fr-FR" sz="1600" dirty="0" smtClean="0"/>
              <a:t>e-mail</a:t>
            </a:r>
          </a:p>
          <a:p>
            <a:pPr algn="just"/>
            <a:r>
              <a:rPr lang="fr-FR" sz="1600" dirty="0" smtClean="0"/>
              <a:t>Une zone </a:t>
            </a:r>
            <a:r>
              <a:rPr lang="fr-FR" sz="1600" dirty="0"/>
              <a:t>de recherche permet de rechercher un </a:t>
            </a:r>
            <a:r>
              <a:rPr lang="fr-FR" sz="1600" dirty="0" smtClean="0"/>
              <a:t>dossier de tableau </a:t>
            </a:r>
            <a:r>
              <a:rPr lang="fr-FR" sz="1600" dirty="0"/>
              <a:t>de bord </a:t>
            </a:r>
            <a:r>
              <a:rPr lang="fr-FR" sz="1600" dirty="0" smtClean="0"/>
              <a:t>aisément</a:t>
            </a:r>
          </a:p>
          <a:p>
            <a:pPr algn="just"/>
            <a:r>
              <a:rPr lang="fr-FR" sz="1600" dirty="0" smtClean="0"/>
              <a:t>Une zone </a:t>
            </a:r>
            <a:r>
              <a:rPr lang="fr-FR" sz="1600" dirty="0"/>
              <a:t>de recherche permet de rechercher un tableau de bord </a:t>
            </a:r>
            <a:r>
              <a:rPr lang="fr-FR" sz="1600" dirty="0" smtClean="0"/>
              <a:t>aisément</a:t>
            </a:r>
          </a:p>
          <a:p>
            <a:pPr algn="just"/>
            <a:r>
              <a:rPr lang="fr-FR" sz="1600" dirty="0"/>
              <a:t>Les types de graphique (camembert, histogramme) peuvent être différents à partir des rapports et de l’onglet « Tableaux de bord </a:t>
            </a:r>
            <a:r>
              <a:rPr lang="fr-FR" sz="1600" dirty="0" smtClean="0"/>
              <a:t>»</a:t>
            </a:r>
          </a:p>
          <a:p>
            <a:pPr algn="just"/>
            <a:r>
              <a:rPr lang="fr-FR" sz="1600" dirty="0" smtClean="0"/>
              <a:t>L’utilisateur a </a:t>
            </a:r>
            <a:r>
              <a:rPr lang="fr-FR" sz="1600" dirty="0"/>
              <a:t>la possibilité de customiser le tableau de bord : couleurs, taille de police, </a:t>
            </a:r>
            <a:r>
              <a:rPr lang="fr-FR" sz="1600" dirty="0" smtClean="0"/>
              <a:t>légende…(en </a:t>
            </a:r>
            <a:r>
              <a:rPr lang="fr-FR" sz="1600" dirty="0"/>
              <a:t>fonction des droits alloués</a:t>
            </a:r>
            <a:r>
              <a:rPr lang="fr-FR" sz="1600" dirty="0" smtClean="0"/>
              <a:t>)</a:t>
            </a:r>
            <a:endParaRPr lang="fr-FR" sz="1600" dirty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879812" y="4437112"/>
            <a:ext cx="3384376" cy="19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et exercice</a:t>
            </a:r>
          </a:p>
          <a:p>
            <a:pPr lvl="1"/>
            <a:r>
              <a:rPr lang="fr-FR" dirty="0"/>
              <a:t>Le dossier « Mes Rapports personnels personnalisés »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dossier  « </a:t>
            </a:r>
            <a:r>
              <a:rPr lang="fr-FR" dirty="0">
                <a:hlinkClick r:id="rId2"/>
              </a:rPr>
              <a:t>Rapport recrutement </a:t>
            </a:r>
            <a:r>
              <a:rPr lang="fr-FR" dirty="0" err="1">
                <a:hlinkClick r:id="rId2"/>
              </a:rPr>
              <a:t>Arpege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Rapports et tableaux de bords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33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Connexion à Salesforce</a:t>
            </a:r>
          </a:p>
          <a:p>
            <a:r>
              <a:rPr lang="fr-FR" dirty="0"/>
              <a:t>Navigation générale</a:t>
            </a:r>
          </a:p>
          <a:p>
            <a:r>
              <a:rPr lang="fr-FR" dirty="0"/>
              <a:t>Comptes</a:t>
            </a:r>
          </a:p>
          <a:p>
            <a:r>
              <a:rPr lang="fr-FR" dirty="0"/>
              <a:t>Contacts</a:t>
            </a:r>
          </a:p>
          <a:p>
            <a:r>
              <a:rPr lang="fr-FR" dirty="0"/>
              <a:t>Pistes</a:t>
            </a:r>
          </a:p>
          <a:p>
            <a:r>
              <a:rPr lang="fr-FR" dirty="0"/>
              <a:t>Opportunités</a:t>
            </a:r>
          </a:p>
          <a:p>
            <a:r>
              <a:rPr lang="fr-FR" dirty="0" smtClean="0"/>
              <a:t>Création </a:t>
            </a:r>
            <a:r>
              <a:rPr lang="fr-FR" dirty="0"/>
              <a:t>de vues</a:t>
            </a:r>
          </a:p>
          <a:p>
            <a:r>
              <a:rPr lang="fr-FR" dirty="0"/>
              <a:t>Activités (Tâches, événement et email)</a:t>
            </a:r>
          </a:p>
          <a:p>
            <a:r>
              <a:rPr lang="fr-FR" dirty="0"/>
              <a:t>Notes et pièces jointes</a:t>
            </a:r>
          </a:p>
          <a:p>
            <a:r>
              <a:rPr lang="fr-FR" dirty="0" smtClean="0"/>
              <a:t>Rapports</a:t>
            </a:r>
          </a:p>
          <a:p>
            <a:r>
              <a:rPr lang="fr-FR" b="1" dirty="0" smtClean="0"/>
              <a:t>Chatter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L’objet « Chatter » - Réseau social d’entreprise</a:t>
            </a:r>
          </a:p>
          <a:p>
            <a:r>
              <a:rPr lang="fr-FR" dirty="0" smtClean="0"/>
              <a:t>Chatter est un </a:t>
            </a:r>
            <a:r>
              <a:rPr lang="fr-FR" b="1" dirty="0" smtClean="0"/>
              <a:t>réseau social privé de l'entreprise </a:t>
            </a:r>
            <a:r>
              <a:rPr lang="fr-FR" dirty="0" smtClean="0"/>
              <a:t>qui vous informe en toute sécurité en en temps réel. Vous suivez des personnes, des groupes et des projets et les mises à jour vous parviennent simplement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Chatter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92464" y="3284984"/>
            <a:ext cx="8552080" cy="2241679"/>
            <a:chOff x="339914" y="2411457"/>
            <a:chExt cx="8552080" cy="2241679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5062093" y="2831219"/>
              <a:ext cx="1409474" cy="22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r>
                <a:rPr lang="fr-FR" altLang="fr-FR" sz="1015">
                  <a:solidFill>
                    <a:schemeClr val="tx1"/>
                  </a:solidFill>
                </a:rPr>
                <a:t>Enregistrements…</a:t>
              </a:r>
              <a:endParaRPr lang="fr-FR" altLang="fr-FR" sz="1015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39914" y="2411457"/>
              <a:ext cx="8552080" cy="2241679"/>
              <a:chOff x="339914" y="2183623"/>
              <a:chExt cx="8552080" cy="2241679"/>
            </a:xfrm>
          </p:grpSpPr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969" y="3108133"/>
                <a:ext cx="530384" cy="590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9" descr="accounts3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6117" y="3116924"/>
                <a:ext cx="621224" cy="572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31" descr="opportunities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3173" y="3144761"/>
                <a:ext cx="562618" cy="51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8" descr="leads3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9135" y="3121319"/>
                <a:ext cx="612433" cy="565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16784" y="3837778"/>
                <a:ext cx="799898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 </a:t>
                </a: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compte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1726560" y="3837778"/>
                <a:ext cx="769441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92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 </a:t>
                </a: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groupe</a:t>
                </a:r>
                <a:endParaRPr lang="en-US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5810784" y="3837778"/>
                <a:ext cx="895207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Une piste…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4333913" y="3837778"/>
                <a:ext cx="1219886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Une opportunité 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459485" y="3837778"/>
                <a:ext cx="1035540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92" i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Une personne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7730131" y="3837778"/>
                <a:ext cx="895207" cy="19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itchFamily="34" charset="0"/>
                    <a:ea typeface="MS Gothic" pitchFamily="49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92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Un </a:t>
                </a:r>
                <a:r>
                  <a:rPr lang="fr-FR" sz="1292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utura"/>
                  </a:rPr>
                  <a:t>fichier</a:t>
                </a:r>
                <a:endParaRPr lang="fr-FR" sz="1292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39914" y="2608516"/>
                <a:ext cx="8552080" cy="1816786"/>
              </a:xfrm>
              <a:prstGeom prst="rect">
                <a:avLst/>
              </a:prstGeom>
              <a:noFill/>
              <a:ln w="349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ctr">
                  <a:buClr>
                    <a:srgbClr val="FFFFFF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altLang="fr-FR" sz="1661"/>
              </a:p>
            </p:txBody>
          </p:sp>
          <p:pic>
            <p:nvPicPr>
              <p:cNvPr id="19" name="Picture 24" descr="C:\Users\mfc\Downloads\forum-un-groupe-personnes-utilisateurs-icone-5586-48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531" y="3090551"/>
                <a:ext cx="627084" cy="627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5" descr="cloud_service_onBlue_rgb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68" y="2183623"/>
                <a:ext cx="870299" cy="609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9"/>
              <a:srcRect b="3319"/>
              <a:stretch>
                <a:fillRect/>
              </a:stretch>
            </p:blipFill>
            <p:spPr bwMode="auto">
              <a:xfrm>
                <a:off x="8332308" y="2296440"/>
                <a:ext cx="335519" cy="6300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2911254" y="2926455"/>
                <a:ext cx="4257725" cy="1167724"/>
              </a:xfrm>
              <a:prstGeom prst="rect">
                <a:avLst/>
              </a:prstGeom>
              <a:noFill/>
              <a:ln w="9525" algn="ctr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marL="742950" indent="-28575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marL="11430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marL="16002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marL="2057400" indent="-228600" eaLnBrk="0" hangingPunct="0"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ctr">
                  <a:buClr>
                    <a:srgbClr val="FFFFFF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altLang="fr-FR" sz="1661"/>
              </a:p>
            </p:txBody>
          </p:sp>
          <p:pic>
            <p:nvPicPr>
              <p:cNvPr id="23" name="Picture 2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9064" y="3135970"/>
                <a:ext cx="473244" cy="534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0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7645151" y="2294974"/>
                <a:ext cx="533315" cy="6153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646324" y="6053807"/>
            <a:ext cx="58370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600" b="1" dirty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gouvernance, donc les règles d’utilisation dans votre contexte métier,  seront communiquées ultérieurement 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27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6" y="604449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L’objet « Chatter » - Réseau social d’entreprise</a:t>
            </a:r>
          </a:p>
          <a:p>
            <a:r>
              <a:rPr lang="fr-FR" dirty="0" smtClean="0"/>
              <a:t>Dans chatter, je peux :</a:t>
            </a:r>
          </a:p>
          <a:p>
            <a:pPr lvl="1"/>
            <a:r>
              <a:rPr lang="fr-FR" b="1" dirty="0" smtClean="0"/>
              <a:t>Publier un fichier, un lien, un document</a:t>
            </a:r>
            <a:r>
              <a:rPr lang="fr-FR" dirty="0" smtClean="0"/>
              <a:t> à partager avec d'autres personnes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Rechercher et suivre des personnes</a:t>
            </a:r>
            <a:r>
              <a:rPr lang="fr-FR" dirty="0" smtClean="0"/>
              <a:t> de votre organisation Salesforce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Afficher des fils Chatter</a:t>
            </a:r>
            <a:r>
              <a:rPr lang="fr-FR" dirty="0" smtClean="0"/>
              <a:t> pour visualiser les activités récentes dans Salesforce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Suivre des enregistrements</a:t>
            </a:r>
            <a:r>
              <a:rPr lang="fr-FR" dirty="0" smtClean="0"/>
              <a:t> pour afficher les modifications apportées à ces enregistrements dans le fil Chatter de votre onglet Accueil et de l'onglet Chatter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Créer et joindre des groupes</a:t>
            </a:r>
            <a:r>
              <a:rPr lang="fr-FR" dirty="0" smtClean="0"/>
              <a:t> pour partager des informations avec les membres de votre équipe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Chatter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et exercice</a:t>
            </a:r>
          </a:p>
          <a:p>
            <a:pPr lvl="1"/>
            <a:r>
              <a:rPr lang="fr-FR" dirty="0"/>
              <a:t>Publier une information </a:t>
            </a:r>
            <a:r>
              <a:rPr lang="fr-FR" dirty="0" smtClean="0"/>
              <a:t>sur une opportunité</a:t>
            </a:r>
            <a:endParaRPr lang="fr-FR" dirty="0"/>
          </a:p>
          <a:p>
            <a:pPr lvl="1"/>
            <a:r>
              <a:rPr lang="fr-FR" dirty="0"/>
              <a:t>Publier dans un groupe</a:t>
            </a:r>
          </a:p>
          <a:p>
            <a:pPr lvl="1"/>
            <a:r>
              <a:rPr lang="fr-FR" dirty="0"/>
              <a:t>Publier sur un contact</a:t>
            </a:r>
          </a:p>
          <a:p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Chatter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46324" y="6053807"/>
            <a:ext cx="58370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600" b="1" dirty="0">
                <a:solidFill>
                  <a:srgbClr val="F2AE00"/>
                </a:solidFill>
                <a:latin typeface="Arial" pitchFamily="34" charset="0"/>
                <a:cs typeface="Arial" pitchFamily="34" charset="0"/>
              </a:rPr>
              <a:t>gouvernance, donc les règles d’utilisation dans votre contexte métier,  seront communiquées ultérieurement </a:t>
            </a:r>
            <a:r>
              <a:rPr lang="fr-FR" dirty="0" smtClean="0">
                <a:solidFill>
                  <a:srgbClr val="F2AE00"/>
                </a:solidFill>
              </a:rPr>
              <a:t>.</a:t>
            </a:r>
            <a:endParaRPr lang="fr-FR" dirty="0">
              <a:solidFill>
                <a:srgbClr val="F2AE00"/>
              </a:solidFill>
            </a:endParaRPr>
          </a:p>
        </p:txBody>
      </p:sp>
      <p:pic>
        <p:nvPicPr>
          <p:cNvPr id="11" name="Picture 3" descr="C:\Users\iva\AppData\Local\Microsoft\Windows\Temporary Internet Files\Content.IE5\VP92A7JA\attention-icon-2332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6" y="6044498"/>
            <a:ext cx="612048" cy="6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Planning Global du projet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Lot A1 est le « socle de base </a:t>
            </a:r>
            <a:r>
              <a:rPr lang="fr-FR" dirty="0" smtClean="0"/>
              <a:t>».</a:t>
            </a:r>
          </a:p>
          <a:p>
            <a:r>
              <a:rPr lang="fr-FR" dirty="0" smtClean="0"/>
              <a:t>Le lot B1 concerne le processus de vente des Formations Initiales</a:t>
            </a:r>
          </a:p>
          <a:p>
            <a:r>
              <a:rPr lang="fr-FR" dirty="0" smtClean="0"/>
              <a:t>Ces lots continueront à être alimentés en terme de fonctionnalités et de champs supplémentaires dans Salesforce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projet ARPEGE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95946"/>
            <a:ext cx="878522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5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Présentations et attentes</a:t>
            </a:r>
          </a:p>
          <a:p>
            <a:pPr lvl="1"/>
            <a:r>
              <a:rPr lang="fr-FR" dirty="0"/>
              <a:t>Organisation de la formation</a:t>
            </a:r>
          </a:p>
          <a:p>
            <a:r>
              <a:rPr lang="fr-FR" dirty="0"/>
              <a:t>Contexte du projet ARPEGE</a:t>
            </a:r>
          </a:p>
          <a:p>
            <a:r>
              <a:rPr lang="fr-FR" dirty="0"/>
              <a:t>Objectifs de la formation</a:t>
            </a:r>
          </a:p>
          <a:p>
            <a:r>
              <a:rPr lang="fr-FR" dirty="0"/>
              <a:t>Navigation dans Salesforce</a:t>
            </a:r>
          </a:p>
          <a:p>
            <a:pPr lvl="1"/>
            <a:r>
              <a:rPr lang="fr-FR" dirty="0"/>
              <a:t>Principes généraux</a:t>
            </a:r>
          </a:p>
          <a:p>
            <a:pPr lvl="1"/>
            <a:r>
              <a:rPr lang="fr-FR" dirty="0"/>
              <a:t>Objets</a:t>
            </a:r>
          </a:p>
          <a:p>
            <a:r>
              <a:rPr lang="fr-FR" b="1" dirty="0"/>
              <a:t>Bonnes pratiques d’animation</a:t>
            </a:r>
          </a:p>
          <a:p>
            <a:r>
              <a:rPr lang="fr-FR" dirty="0"/>
              <a:t>Questions &amp; réponses</a:t>
            </a:r>
          </a:p>
          <a:p>
            <a:r>
              <a:rPr lang="fr-FR" dirty="0"/>
              <a:t>Fin de la formation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des formateurs – Lot B1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06301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Structures et méthodes de formation</a:t>
            </a:r>
          </a:p>
          <a:p>
            <a:pPr lvl="1"/>
            <a:r>
              <a:rPr lang="fr-FR" dirty="0" smtClean="0"/>
              <a:t>Préparer la formation</a:t>
            </a:r>
          </a:p>
          <a:p>
            <a:pPr lvl="1"/>
            <a:r>
              <a:rPr lang="fr-FR" dirty="0" smtClean="0"/>
              <a:t>Accueillir les participants</a:t>
            </a:r>
          </a:p>
          <a:p>
            <a:pPr lvl="1"/>
            <a:r>
              <a:rPr lang="fr-FR" dirty="0" smtClean="0"/>
              <a:t>Motiver les participants</a:t>
            </a:r>
          </a:p>
          <a:p>
            <a:pPr lvl="1"/>
            <a:r>
              <a:rPr lang="fr-FR" dirty="0" smtClean="0"/>
              <a:t>Gérer le temps</a:t>
            </a:r>
          </a:p>
          <a:p>
            <a:pPr lvl="1"/>
            <a:r>
              <a:rPr lang="fr-FR" dirty="0" smtClean="0"/>
              <a:t>Méthodes et techniques pédagogiques</a:t>
            </a:r>
          </a:p>
          <a:p>
            <a:pPr lvl="1"/>
            <a:r>
              <a:rPr lang="fr-FR" dirty="0" smtClean="0"/>
              <a:t>Evaluer les connaissances</a:t>
            </a:r>
          </a:p>
          <a:p>
            <a:r>
              <a:rPr lang="fr-FR" dirty="0" smtClean="0"/>
              <a:t>Les bonnes pratiques du formateur</a:t>
            </a:r>
          </a:p>
          <a:p>
            <a:r>
              <a:rPr lang="fr-FR" dirty="0" smtClean="0"/>
              <a:t>Faire face aux situations difficiles</a:t>
            </a:r>
          </a:p>
          <a:p>
            <a:r>
              <a:rPr lang="fr-FR" dirty="0" smtClean="0"/>
              <a:t>Clore la session de formation</a:t>
            </a:r>
          </a:p>
        </p:txBody>
      </p:sp>
      <p:sp>
        <p:nvSpPr>
          <p:cNvPr id="163843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Agenda – Bonnes pratiques d’animation</a:t>
            </a:r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  <a:endParaRPr lang="en-US" altLang="fr-FR" dirty="0" smtClean="0"/>
          </a:p>
        </p:txBody>
      </p:sp>
      <p:sp>
        <p:nvSpPr>
          <p:cNvPr id="16384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62285" y="6356350"/>
            <a:ext cx="5492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F2AE00"/>
              </a:buClr>
              <a:buFont typeface="Wingdings 3" pitchFamily="18" charset="2"/>
              <a:buChar char="u"/>
              <a:defRPr>
                <a:solidFill>
                  <a:srgbClr val="6C6F7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2AE00"/>
              </a:buClr>
              <a:buFont typeface="Calibri" pitchFamily="34" charset="0"/>
              <a:buChar char="&gt;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2AE00"/>
              </a:buClr>
              <a:buFont typeface="Arial" charset="0"/>
              <a:buChar char="•"/>
              <a:defRPr sz="1400">
                <a:solidFill>
                  <a:srgbClr val="6C6F7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rgbClr val="6C6F70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9F67FE-BE6A-45C9-B841-566E3C48944D}" type="slidenum">
              <a:rPr lang="en-US" altLang="fr-FR" sz="9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fr-FR" sz="9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29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en-GB" altLang="fr-FR" dirty="0" smtClean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 smtClean="0"/>
              <a:t>Les participants</a:t>
            </a:r>
          </a:p>
          <a:p>
            <a:r>
              <a:rPr lang="fr-FR" dirty="0" smtClean="0"/>
              <a:t>Connaitre la liste des participants prévus (8 à 10 personnes par session)</a:t>
            </a:r>
          </a:p>
          <a:p>
            <a:pPr lvl="1"/>
            <a:r>
              <a:rPr lang="fr-FR" dirty="0" smtClean="0"/>
              <a:t>Nom/ Prénom</a:t>
            </a:r>
          </a:p>
          <a:p>
            <a:pPr lvl="1"/>
            <a:r>
              <a:rPr lang="fr-FR" dirty="0" smtClean="0"/>
              <a:t>Adresse email</a:t>
            </a:r>
          </a:p>
          <a:p>
            <a:pPr lvl="1"/>
            <a:r>
              <a:rPr lang="fr-FR" dirty="0" smtClean="0"/>
              <a:t>Titre/ fonction (son rôle dans l’organisation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Pour </a:t>
            </a:r>
            <a:r>
              <a:rPr lang="fr-FR" b="1" dirty="0" smtClean="0"/>
              <a:t>une</a:t>
            </a:r>
            <a:r>
              <a:rPr lang="en-US" b="1" dirty="0" smtClean="0"/>
              <a:t> formation </a:t>
            </a:r>
            <a:r>
              <a:rPr lang="fr-FR" b="1" dirty="0" smtClean="0"/>
              <a:t>sur</a:t>
            </a:r>
            <a:r>
              <a:rPr lang="en-US" b="1" dirty="0" smtClean="0"/>
              <a:t> </a:t>
            </a:r>
            <a:r>
              <a:rPr lang="fr-FR" b="1" dirty="0" smtClean="0"/>
              <a:t>l’outil</a:t>
            </a:r>
            <a:r>
              <a:rPr lang="en-US" b="1" dirty="0" smtClean="0"/>
              <a:t> salesforce,</a:t>
            </a:r>
          </a:p>
          <a:p>
            <a:r>
              <a:rPr lang="fr-FR" dirty="0" smtClean="0"/>
              <a:t>Faire une demande à l’équipe projet pour que les accès individuels soient créés (3 jours avant la formation minimum)</a:t>
            </a:r>
          </a:p>
          <a:p>
            <a:pPr lvl="1"/>
            <a:r>
              <a:rPr lang="fr-FR" dirty="0" smtClean="0"/>
              <a:t>Pour cette demande, merci d’indiquer VOTRE email pour chaque utilisateur afin que vous puissiez personnaliser le mot de passe avant la formation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Conseil : donner le même mot de passe pour tous les utilisateurs</a:t>
            </a:r>
          </a:p>
          <a:p>
            <a:pPr lvl="1"/>
            <a:r>
              <a:rPr lang="fr-FR" dirty="0" smtClean="0"/>
              <a:t>     (minimum 8 caractères, alphanumériques – ex. Training01)</a:t>
            </a:r>
          </a:p>
          <a:p>
            <a:pPr lvl="1"/>
            <a:endParaRPr lang="en-US" dirty="0"/>
          </a:p>
        </p:txBody>
      </p:sp>
      <p:sp>
        <p:nvSpPr>
          <p:cNvPr id="165891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Préparer la formation</a:t>
            </a:r>
            <a:endParaRPr lang="fr-FR" alt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43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  <a:endParaRPr lang="en-GB" altLang="fr-FR" dirty="0" smtClean="0">
              <a:latin typeface="Arial" charset="0"/>
              <a:cs typeface="Arial" charset="0"/>
            </a:endParaRPr>
          </a:p>
        </p:txBody>
      </p:sp>
      <p:sp>
        <p:nvSpPr>
          <p:cNvPr id="166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fr-FR" b="1" dirty="0" smtClean="0">
                <a:latin typeface="Arial" charset="0"/>
                <a:cs typeface="Arial" charset="0"/>
              </a:rPr>
              <a:t>Manuels de formation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Révision du support PPT de Formation du Formateur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Révision du fichier XLS de déroulé pédagogique 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Révision du support PPT de Formation Utilisateurs finaux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endParaRPr lang="fr-FR" altLang="fr-FR" dirty="0" smtClean="0">
              <a:latin typeface="Arial" charset="0"/>
              <a:cs typeface="Arial" charset="0"/>
            </a:endParaRPr>
          </a:p>
          <a:p>
            <a:r>
              <a:rPr altLang="fr-FR" b="1" dirty="0" smtClean="0">
                <a:latin typeface="Arial" charset="0"/>
                <a:cs typeface="Arial" charset="0"/>
              </a:rPr>
              <a:t>Préparer et vérifier la salle de formation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>
                <a:latin typeface="Arial" charset="0"/>
                <a:cs typeface="Arial" charset="0"/>
              </a:rPr>
              <a:t>S’assurer de la propreté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>
                <a:latin typeface="Arial" charset="0"/>
                <a:cs typeface="Arial" charset="0"/>
              </a:rPr>
              <a:t>Vérifier le matériel: </a:t>
            </a:r>
            <a:r>
              <a:rPr lang="fr-FR" altLang="fr-FR" dirty="0" smtClean="0">
                <a:latin typeface="Arial" charset="0"/>
                <a:cs typeface="Arial" charset="0"/>
              </a:rPr>
              <a:t>tableau blanc, </a:t>
            </a:r>
            <a:r>
              <a:rPr lang="fr-FR" altLang="fr-FR" dirty="0">
                <a:latin typeface="Arial" charset="0"/>
                <a:cs typeface="Arial" charset="0"/>
              </a:rPr>
              <a:t>vidéo projecteur, etc.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>
                <a:latin typeface="Arial" charset="0"/>
                <a:cs typeface="Arial" charset="0"/>
              </a:rPr>
              <a:t>Vérifier la disposition de la salle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>
                <a:latin typeface="Arial" charset="0"/>
                <a:cs typeface="Arial" charset="0"/>
              </a:rPr>
              <a:t>Assurer vous d’avoir assez d’ordinateurs 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>
                <a:latin typeface="Arial" charset="0"/>
                <a:cs typeface="Arial" charset="0"/>
              </a:rPr>
              <a:t>Soyez sûrs que le réseau est opérationnel</a:t>
            </a:r>
          </a:p>
          <a:p>
            <a:endParaRPr altLang="fr-FR" dirty="0" smtClean="0">
              <a:latin typeface="Arial" charset="0"/>
              <a:cs typeface="Arial" charset="0"/>
            </a:endParaRPr>
          </a:p>
          <a:p>
            <a:r>
              <a:rPr altLang="fr-FR" b="1" dirty="0" smtClean="0">
                <a:latin typeface="Arial" charset="0"/>
                <a:cs typeface="Arial" charset="0"/>
              </a:rPr>
              <a:t>Vérifier et tester l’environnement de formation</a:t>
            </a:r>
          </a:p>
          <a:p>
            <a:pPr lvl="1"/>
            <a:r>
              <a:rPr lang="fr-FR" altLang="fr-FR" dirty="0" smtClean="0">
                <a:latin typeface="Arial" charset="0"/>
                <a:cs typeface="Arial" charset="0"/>
              </a:rPr>
              <a:t>Logins</a:t>
            </a:r>
            <a:r>
              <a:rPr altLang="fr-FR" dirty="0" smtClean="0">
                <a:latin typeface="Arial" charset="0"/>
                <a:cs typeface="Arial" charset="0"/>
              </a:rPr>
              <a:t> des participants</a:t>
            </a:r>
            <a:endParaRPr lang="fr-FR" altLang="fr-FR" dirty="0" smtClean="0">
              <a:latin typeface="Arial" charset="0"/>
              <a:cs typeface="Arial" charset="0"/>
            </a:endParaRPr>
          </a:p>
          <a:p>
            <a:pPr lvl="1"/>
            <a:r>
              <a:rPr lang="fr-FR" altLang="fr-FR" dirty="0" smtClean="0">
                <a:latin typeface="Arial" charset="0"/>
                <a:cs typeface="Arial" charset="0"/>
              </a:rPr>
              <a:t>Visibilité des objets à couvri</a:t>
            </a:r>
            <a:r>
              <a:rPr lang="fr-FR" altLang="fr-FR" dirty="0">
                <a:latin typeface="Arial" charset="0"/>
                <a:cs typeface="Arial" charset="0"/>
              </a:rPr>
              <a:t>r</a:t>
            </a:r>
          </a:p>
          <a:p>
            <a:pPr lvl="1"/>
            <a:endParaRPr altLang="fr-FR" dirty="0" smtClean="0">
              <a:latin typeface="Arial" charset="0"/>
              <a:cs typeface="Arial" charset="0"/>
            </a:endParaRPr>
          </a:p>
          <a:p>
            <a:endParaRPr altLang="fr-FR" b="1" dirty="0" smtClean="0">
              <a:latin typeface="Arial" charset="0"/>
              <a:cs typeface="Arial" charset="0"/>
            </a:endParaRPr>
          </a:p>
        </p:txBody>
      </p:sp>
      <p:sp>
        <p:nvSpPr>
          <p:cNvPr id="166916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>
                <a:latin typeface="Arial" charset="0"/>
                <a:cs typeface="Arial" charset="0"/>
              </a:rPr>
              <a:t>Préparer</a:t>
            </a:r>
            <a:r>
              <a:rPr lang="en-GB" altLang="fr-FR" dirty="0">
                <a:latin typeface="Arial" charset="0"/>
                <a:cs typeface="Arial" charset="0"/>
              </a:rPr>
              <a:t> la formation</a:t>
            </a:r>
            <a:endParaRPr altLang="fr-FR" dirty="0" smtClean="0">
              <a:latin typeface="Arial" charset="0"/>
              <a:cs typeface="Arial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07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des formateurs – Lot B1</a:t>
            </a:r>
            <a:endParaRPr lang="fr-FR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altLang="fr-FR" b="1" smtClean="0"/>
              <a:t>Les 5 peurs des Participants</a:t>
            </a:r>
          </a:p>
          <a:p>
            <a:r>
              <a:rPr lang="fr-FR" altLang="fr-FR" b="1" smtClean="0"/>
              <a:t>Formateur</a:t>
            </a:r>
          </a:p>
          <a:p>
            <a:pPr lvl="1"/>
            <a:r>
              <a:rPr lang="fr-FR" altLang="fr-FR" smtClean="0"/>
              <a:t>Qui est le formateur? Comment va-t-il interagir avec moi?</a:t>
            </a:r>
          </a:p>
          <a:p>
            <a:pPr lvl="1"/>
            <a:endParaRPr lang="fr-FR" altLang="fr-FR" smtClean="0"/>
          </a:p>
          <a:p>
            <a:r>
              <a:rPr lang="fr-FR" altLang="fr-FR" b="1" smtClean="0"/>
              <a:t>Participants</a:t>
            </a:r>
          </a:p>
          <a:p>
            <a:pPr lvl="1"/>
            <a:r>
              <a:rPr lang="fr-FR" altLang="fr-FR" smtClean="0"/>
              <a:t>Qui sont les autres participants? Quel est leur niveau de connaissance?</a:t>
            </a:r>
          </a:p>
          <a:p>
            <a:pPr lvl="1"/>
            <a:endParaRPr lang="fr-FR" altLang="fr-FR" smtClean="0"/>
          </a:p>
          <a:p>
            <a:r>
              <a:rPr lang="fr-FR" altLang="fr-FR" b="1" smtClean="0"/>
              <a:t>Attentes</a:t>
            </a:r>
          </a:p>
          <a:p>
            <a:pPr lvl="1"/>
            <a:r>
              <a:rPr lang="fr-FR" altLang="fr-FR" smtClean="0"/>
              <a:t>Est-ce que mes attentes concordent avec celles des autres participants</a:t>
            </a:r>
            <a:r>
              <a:rPr lang="fr-FR" altLang="ja-JP" smtClean="0"/>
              <a:t>? Du formateur? </a:t>
            </a:r>
          </a:p>
          <a:p>
            <a:pPr lvl="1"/>
            <a:endParaRPr lang="fr-FR" altLang="fr-FR" smtClean="0"/>
          </a:p>
          <a:p>
            <a:r>
              <a:rPr lang="fr-FR" altLang="fr-FR" b="1" smtClean="0"/>
              <a:t>Durée</a:t>
            </a:r>
          </a:p>
          <a:p>
            <a:pPr lvl="1"/>
            <a:r>
              <a:rPr lang="fr-FR" altLang="fr-FR" smtClean="0"/>
              <a:t>Les participants pourront avoir un train à prendre, des courriels importants à vérifier…</a:t>
            </a:r>
          </a:p>
          <a:p>
            <a:pPr lvl="1"/>
            <a:endParaRPr lang="fr-FR" altLang="fr-FR" smtClean="0"/>
          </a:p>
          <a:p>
            <a:r>
              <a:rPr lang="fr-FR" altLang="fr-FR" b="1" smtClean="0"/>
              <a:t>Contenu de la formation</a:t>
            </a:r>
          </a:p>
          <a:p>
            <a:pPr lvl="1"/>
            <a:r>
              <a:rPr lang="fr-FR" altLang="fr-FR" smtClean="0"/>
              <a:t>Qu'allons-nous faire? Est ce que j’ai assez de connaissances pour suivre la formation? Quelles sont les méthodes pédagogiques employées?  </a:t>
            </a:r>
          </a:p>
          <a:p>
            <a:endParaRPr lang="fr-FR" altLang="fr-FR" dirty="0" smtClean="0"/>
          </a:p>
        </p:txBody>
      </p:sp>
      <p:sp>
        <p:nvSpPr>
          <p:cNvPr id="167940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Accueillir les Participants</a:t>
            </a:r>
            <a:endParaRPr lang="en-US" altLang="fr-FR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590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  <a:endParaRPr lang="en-GB" altLang="fr-FR" dirty="0" smtClean="0"/>
          </a:p>
        </p:txBody>
      </p:sp>
      <p:sp>
        <p:nvSpPr>
          <p:cNvPr id="16896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altLang="fr-FR" b="1" dirty="0" smtClean="0"/>
              <a:t>Eliminer les peurs des participants (1/2)</a:t>
            </a:r>
          </a:p>
          <a:p>
            <a:r>
              <a:rPr lang="fr-FR" altLang="fr-FR" b="1" dirty="0" smtClean="0"/>
              <a:t>Présentez vous</a:t>
            </a:r>
          </a:p>
          <a:p>
            <a:pPr lvl="1"/>
            <a:r>
              <a:rPr lang="fr-FR" altLang="fr-FR" dirty="0" smtClean="0"/>
              <a:t>Expliquez votre fonction </a:t>
            </a:r>
          </a:p>
          <a:p>
            <a:pPr lvl="1"/>
            <a:r>
              <a:rPr lang="fr-FR" altLang="fr-FR" dirty="0" smtClean="0"/>
              <a:t>Décrivez votre parcours professionnel</a:t>
            </a:r>
            <a:br>
              <a:rPr lang="fr-FR" altLang="fr-FR" dirty="0" smtClean="0"/>
            </a:br>
            <a:endParaRPr lang="fr-FR" altLang="fr-FR" dirty="0" smtClean="0"/>
          </a:p>
          <a:p>
            <a:r>
              <a:rPr lang="fr-FR" altLang="fr-FR" b="1" dirty="0" smtClean="0"/>
              <a:t>Demander aux participants de se présenter eux-mêmes</a:t>
            </a:r>
          </a:p>
          <a:p>
            <a:pPr lvl="1"/>
            <a:r>
              <a:rPr lang="fr-FR" altLang="fr-FR" dirty="0" smtClean="0"/>
              <a:t>Mettre leur nom sur un papier </a:t>
            </a:r>
          </a:p>
          <a:p>
            <a:pPr lvl="1"/>
            <a:r>
              <a:rPr lang="fr-FR" altLang="fr-FR" dirty="0" smtClean="0"/>
              <a:t>Ex: Interview express </a:t>
            </a:r>
          </a:p>
          <a:p>
            <a:pPr lvl="1"/>
            <a:r>
              <a:rPr lang="fr-FR" altLang="fr-FR" dirty="0" smtClean="0"/>
              <a:t>Préparer trois questions &amp; donner les à chaque participant </a:t>
            </a:r>
          </a:p>
          <a:p>
            <a:pPr lvl="1"/>
            <a:r>
              <a:rPr lang="fr-FR" altLang="fr-FR" dirty="0" smtClean="0"/>
              <a:t>Ils devront poser la question à chaque participant à côté d’eux</a:t>
            </a:r>
          </a:p>
          <a:p>
            <a:pPr lvl="1"/>
            <a:endParaRPr lang="fr-FR" altLang="fr-FR" dirty="0" smtClean="0"/>
          </a:p>
          <a:p>
            <a:r>
              <a:rPr lang="fr-FR" altLang="fr-FR" b="1" dirty="0" smtClean="0"/>
              <a:t>Demander aux participants de détailler leur attentes</a:t>
            </a:r>
          </a:p>
          <a:p>
            <a:pPr lvl="1"/>
            <a:r>
              <a:rPr lang="fr-FR" altLang="fr-FR" dirty="0" smtClean="0"/>
              <a:t>Post-</a:t>
            </a:r>
            <a:r>
              <a:rPr lang="fr-FR" altLang="fr-FR" dirty="0" err="1" smtClean="0"/>
              <a:t>Its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Donner des  Post-</a:t>
            </a:r>
            <a:r>
              <a:rPr lang="fr-FR" altLang="fr-FR" dirty="0" err="1" smtClean="0"/>
              <a:t>Its</a:t>
            </a:r>
            <a:r>
              <a:rPr lang="fr-FR" altLang="fr-FR" dirty="0" smtClean="0"/>
              <a:t> aux participants</a:t>
            </a:r>
          </a:p>
          <a:p>
            <a:pPr lvl="1"/>
            <a:r>
              <a:rPr lang="fr-FR" altLang="fr-FR" dirty="0" smtClean="0"/>
              <a:t>Demander leur d’écrire leur attentes</a:t>
            </a:r>
          </a:p>
          <a:p>
            <a:pPr lvl="1"/>
            <a:r>
              <a:rPr lang="fr-FR" altLang="fr-FR" dirty="0" smtClean="0"/>
              <a:t>Afficher les aux tableaux </a:t>
            </a:r>
          </a:p>
          <a:p>
            <a:pPr lvl="1"/>
            <a:endParaRPr lang="fr-FR" altLang="fr-FR" dirty="0" smtClean="0"/>
          </a:p>
          <a:p>
            <a:pPr lvl="1"/>
            <a:r>
              <a:rPr lang="fr-FR" altLang="fr-FR" dirty="0" smtClean="0"/>
              <a:t>Faire un tour de table</a:t>
            </a:r>
          </a:p>
          <a:p>
            <a:pPr lvl="1"/>
            <a:r>
              <a:rPr lang="fr-FR" altLang="fr-FR" dirty="0" smtClean="0"/>
              <a:t>Demander à chaque participant de détailler ses attentes</a:t>
            </a:r>
          </a:p>
          <a:p>
            <a:pPr lvl="1"/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</p:txBody>
      </p:sp>
      <p:sp>
        <p:nvSpPr>
          <p:cNvPr id="168964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Accueillir les Participants</a:t>
            </a:r>
            <a:endParaRPr lang="en-US" alt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85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  <a:endParaRPr lang="fr-FR" altLang="fr-FR" dirty="0" smtClean="0"/>
          </a:p>
        </p:txBody>
      </p:sp>
      <p:sp>
        <p:nvSpPr>
          <p:cNvPr id="169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/>
              <a:t>Eliminer les peurs des </a:t>
            </a:r>
            <a:r>
              <a:rPr lang="fr-FR" altLang="fr-FR" b="1" dirty="0" smtClean="0"/>
              <a:t>participants (2/2)</a:t>
            </a:r>
            <a:endParaRPr lang="fr-FR" altLang="fr-FR" b="1" dirty="0"/>
          </a:p>
          <a:p>
            <a:r>
              <a:rPr lang="fr-FR" altLang="fr-FR" b="1" dirty="0" smtClean="0"/>
              <a:t>Introduire le programme </a:t>
            </a:r>
          </a:p>
          <a:p>
            <a:pPr lvl="1"/>
            <a:r>
              <a:rPr lang="fr-FR" altLang="fr-FR" dirty="0" smtClean="0"/>
              <a:t>Présenter l’emploi du temps de la formation</a:t>
            </a:r>
          </a:p>
          <a:p>
            <a:pPr lvl="1"/>
            <a:r>
              <a:rPr lang="fr-FR" altLang="fr-FR" dirty="0" smtClean="0"/>
              <a:t>Feuille d’émargement</a:t>
            </a:r>
          </a:p>
          <a:p>
            <a:pPr lvl="1"/>
            <a:r>
              <a:rPr lang="fr-FR" altLang="fr-FR" dirty="0" smtClean="0"/>
              <a:t>Evaluation de la formation </a:t>
            </a:r>
          </a:p>
          <a:p>
            <a:pPr marL="0" indent="0">
              <a:buNone/>
            </a:pPr>
            <a:r>
              <a:rPr lang="fr-FR" altLang="fr-FR" dirty="0" smtClean="0"/>
              <a:t>	</a:t>
            </a:r>
          </a:p>
          <a:p>
            <a:r>
              <a:rPr lang="fr-FR" altLang="fr-FR" b="1" dirty="0" smtClean="0"/>
              <a:t>Rappeler les règles de la communauté</a:t>
            </a:r>
          </a:p>
          <a:p>
            <a:pPr lvl="1"/>
            <a:r>
              <a:rPr lang="fr-FR" altLang="fr-FR" dirty="0" smtClean="0"/>
              <a:t>Rappeler l’emploi du temps de la formation et respecter la durée annoncée*</a:t>
            </a:r>
          </a:p>
          <a:p>
            <a:pPr lvl="1"/>
            <a:r>
              <a:rPr lang="fr-FR" altLang="fr-FR" dirty="0" smtClean="0"/>
              <a:t>Eteindre les téléphones portables </a:t>
            </a:r>
          </a:p>
          <a:p>
            <a:pPr lvl="1"/>
            <a:r>
              <a:rPr lang="fr-FR" altLang="fr-FR" dirty="0" smtClean="0"/>
              <a:t>Respecter le niveau de chaque participant</a:t>
            </a:r>
          </a:p>
          <a:p>
            <a:pPr lvl="1"/>
            <a:r>
              <a:rPr lang="fr-FR" altLang="fr-FR" dirty="0" smtClean="0"/>
              <a:t>N’hésiter pas à poser des questions</a:t>
            </a:r>
          </a:p>
          <a:p>
            <a:endParaRPr lang="fr-FR" altLang="fr-FR" dirty="0" smtClean="0"/>
          </a:p>
        </p:txBody>
      </p:sp>
      <p:sp>
        <p:nvSpPr>
          <p:cNvPr id="169988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/>
              <a:t>Accueillir les Participants</a:t>
            </a:r>
            <a:endParaRPr lang="en-US" altLang="fr-FR" dirty="0"/>
          </a:p>
          <a:p>
            <a:endParaRPr lang="fr-FR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9252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des formateurs – Lot B1</a:t>
            </a:r>
            <a:endParaRPr lang="en-GB" altLang="fr-FR" dirty="0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b="1" dirty="0" smtClean="0"/>
              <a:t>La motivation est la clef de l’apprentissage</a:t>
            </a:r>
          </a:p>
          <a:p>
            <a:r>
              <a:rPr lang="fr-FR" altLang="fr-FR" dirty="0" smtClean="0"/>
              <a:t>Un adulte est motivé par une formation si:</a:t>
            </a:r>
          </a:p>
          <a:p>
            <a:pPr lvl="1"/>
            <a:r>
              <a:rPr lang="fr-FR" altLang="fr-FR" dirty="0" smtClean="0"/>
              <a:t>Il est volontaire pour suivre la formation</a:t>
            </a:r>
          </a:p>
          <a:p>
            <a:pPr lvl="1"/>
            <a:r>
              <a:rPr lang="fr-FR" altLang="fr-FR" dirty="0" smtClean="0"/>
              <a:t>Cela l’aide à réaliser son projet professionnel</a:t>
            </a:r>
          </a:p>
          <a:p>
            <a:pPr lvl="1"/>
            <a:r>
              <a:rPr lang="fr-FR" altLang="fr-FR" dirty="0" smtClean="0"/>
              <a:t>Cela l’aide à résoudre un problème dans son activité</a:t>
            </a:r>
          </a:p>
          <a:p>
            <a:pPr lvl="1"/>
            <a:endParaRPr lang="fr-FR" altLang="fr-FR" dirty="0" smtClean="0"/>
          </a:p>
          <a:p>
            <a:r>
              <a:rPr lang="fr-FR" altLang="fr-FR" dirty="0" smtClean="0"/>
              <a:t>Les facteurs de motivation pourront être:</a:t>
            </a:r>
          </a:p>
          <a:p>
            <a:pPr lvl="1"/>
            <a:r>
              <a:rPr lang="fr-FR" altLang="fr-FR" dirty="0" smtClean="0"/>
              <a:t>Avancement professionnel</a:t>
            </a:r>
          </a:p>
          <a:p>
            <a:pPr lvl="1"/>
            <a:r>
              <a:rPr lang="fr-FR" altLang="fr-FR" dirty="0" smtClean="0"/>
              <a:t>Curiosité intellectuelle</a:t>
            </a:r>
          </a:p>
          <a:p>
            <a:pPr lvl="1"/>
            <a:r>
              <a:rPr lang="fr-FR" altLang="fr-FR" dirty="0" smtClean="0"/>
              <a:t>Prouver sa valeur aux autres</a:t>
            </a:r>
          </a:p>
          <a:p>
            <a:pPr lvl="1"/>
            <a:r>
              <a:rPr lang="fr-FR" altLang="fr-FR" dirty="0" smtClean="0"/>
              <a:t>Etc.</a:t>
            </a:r>
          </a:p>
          <a:p>
            <a:r>
              <a:rPr lang="fr-FR" altLang="fr-FR" dirty="0" smtClean="0"/>
              <a:t>Les barrières à la motivation pourront être:</a:t>
            </a:r>
          </a:p>
          <a:p>
            <a:pPr lvl="1"/>
            <a:r>
              <a:rPr lang="fr-FR" altLang="fr-FR" dirty="0" smtClean="0"/>
              <a:t>Peur de l’échec </a:t>
            </a:r>
          </a:p>
          <a:p>
            <a:pPr lvl="1"/>
            <a:r>
              <a:rPr lang="fr-FR" altLang="fr-FR" dirty="0" smtClean="0"/>
              <a:t>Honte du niveau de connaissance</a:t>
            </a:r>
          </a:p>
          <a:p>
            <a:pPr lvl="1"/>
            <a:r>
              <a:rPr lang="fr-FR" altLang="fr-FR" dirty="0" smtClean="0"/>
              <a:t>Fierté et assurance dans le niveau de connaissance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  <a:p>
            <a:endParaRPr lang="fr-FR" altLang="fr-FR" dirty="0" smtClean="0"/>
          </a:p>
        </p:txBody>
      </p:sp>
      <p:sp>
        <p:nvSpPr>
          <p:cNvPr id="17101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Motiver les participants</a:t>
            </a:r>
            <a:endParaRPr lang="fr-FR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410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des formateurs – Lot B1</a:t>
            </a:r>
            <a:endParaRPr lang="en-GB" altLang="fr-FR" dirty="0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fr-FR" b="1" u="sng" dirty="0" smtClean="0"/>
              <a:t>S</a:t>
            </a:r>
            <a:r>
              <a:rPr lang="fr-FR" altLang="fr-FR" b="1" dirty="0" smtClean="0"/>
              <a:t>écuriser</a:t>
            </a:r>
          </a:p>
          <a:p>
            <a:pPr lvl="1"/>
            <a:r>
              <a:rPr lang="fr-FR" altLang="fr-FR" dirty="0" smtClean="0"/>
              <a:t>Expliquer les conditions de formations</a:t>
            </a:r>
          </a:p>
          <a:p>
            <a:pPr lvl="1"/>
            <a:r>
              <a:rPr lang="fr-FR" altLang="fr-FR" dirty="0" smtClean="0"/>
              <a:t>Respecter l’emploi du temps et les attentes (si elles sont réalistes)</a:t>
            </a:r>
          </a:p>
          <a:p>
            <a:pPr lvl="1"/>
            <a:endParaRPr lang="fr-FR" altLang="fr-FR" dirty="0" smtClean="0"/>
          </a:p>
          <a:p>
            <a:r>
              <a:rPr lang="fr-FR" altLang="fr-FR" b="1" u="sng" dirty="0" smtClean="0"/>
              <a:t>A</a:t>
            </a:r>
            <a:r>
              <a:rPr lang="fr-FR" altLang="fr-FR" b="1" dirty="0" smtClean="0"/>
              <a:t>cteur</a:t>
            </a:r>
          </a:p>
          <a:p>
            <a:pPr lvl="1"/>
            <a:r>
              <a:rPr lang="fr-FR" altLang="fr-FR" dirty="0" smtClean="0"/>
              <a:t>S’assurer que les participants s’expriment par eux-mêmes et sinon encourager les</a:t>
            </a:r>
          </a:p>
          <a:p>
            <a:pPr lvl="1"/>
            <a:r>
              <a:rPr lang="fr-FR" altLang="fr-FR" dirty="0" smtClean="0"/>
              <a:t>Choisir les techniques et méthodes actives (comme la découverte d’un logiciel)</a:t>
            </a:r>
          </a:p>
          <a:p>
            <a:pPr lvl="1"/>
            <a:endParaRPr lang="fr-FR" altLang="fr-FR" dirty="0" smtClean="0"/>
          </a:p>
          <a:p>
            <a:r>
              <a:rPr lang="fr-FR" altLang="fr-FR" b="1" u="sng" dirty="0" smtClean="0"/>
              <a:t>V</a:t>
            </a:r>
            <a:r>
              <a:rPr lang="fr-FR" altLang="fr-FR" b="1" dirty="0" smtClean="0"/>
              <a:t>aloriser</a:t>
            </a:r>
          </a:p>
          <a:p>
            <a:pPr lvl="1"/>
            <a:r>
              <a:rPr lang="fr-FR" altLang="fr-FR" dirty="0" smtClean="0"/>
              <a:t>Ecouter les participants &amp; montrer leur que vous comprenez (reformuler par exemple)</a:t>
            </a:r>
          </a:p>
          <a:p>
            <a:pPr lvl="1"/>
            <a:r>
              <a:rPr lang="fr-FR" altLang="fr-FR" dirty="0" smtClean="0"/>
              <a:t>Dites leur quand ce qu’ils font est bien/parfait </a:t>
            </a:r>
          </a:p>
          <a:p>
            <a:pPr lvl="1"/>
            <a:r>
              <a:rPr lang="fr-FR" altLang="fr-FR" dirty="0" smtClean="0"/>
              <a:t>Remercier  les pour leur participation</a:t>
            </a:r>
          </a:p>
          <a:p>
            <a:pPr lvl="1"/>
            <a:endParaRPr lang="fr-FR" altLang="fr-FR" dirty="0" smtClean="0"/>
          </a:p>
          <a:p>
            <a:r>
              <a:rPr lang="fr-FR" altLang="fr-FR" b="1" u="sng" dirty="0" smtClean="0"/>
              <a:t>I</a:t>
            </a:r>
            <a:r>
              <a:rPr lang="fr-FR" altLang="fr-FR" b="1" dirty="0" smtClean="0"/>
              <a:t>mpliquer</a:t>
            </a:r>
          </a:p>
          <a:p>
            <a:pPr lvl="1"/>
            <a:r>
              <a:rPr lang="fr-FR" altLang="fr-FR" dirty="0" smtClean="0"/>
              <a:t>Baser la formation sur l’expertise/expérience des participants</a:t>
            </a:r>
          </a:p>
          <a:p>
            <a:pPr lvl="1"/>
            <a:r>
              <a:rPr lang="fr-FR" altLang="fr-FR" dirty="0" smtClean="0"/>
              <a:t>Demander comment ils mettront la formation en pratique à l’avenir</a:t>
            </a:r>
          </a:p>
          <a:p>
            <a:endParaRPr lang="fr-FR" altLang="fr-FR" dirty="0" smtClean="0"/>
          </a:p>
        </p:txBody>
      </p:sp>
      <p:sp>
        <p:nvSpPr>
          <p:cNvPr id="172036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Comment motiver les participants : SAVI</a:t>
            </a:r>
            <a:endParaRPr lang="fr-FR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595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 smtClean="0"/>
              <a:t>Respecter les règles biologiques</a:t>
            </a:r>
          </a:p>
          <a:p>
            <a:r>
              <a:rPr lang="fr-FR" altLang="fr-FR" dirty="0" smtClean="0"/>
              <a:t>Manque de concentration à certaines périodes</a:t>
            </a:r>
          </a:p>
          <a:p>
            <a:pPr lvl="1"/>
            <a:r>
              <a:rPr lang="fr-FR" altLang="fr-FR" dirty="0" smtClean="0"/>
              <a:t>Garder des activités dynamiques pour les périodes de faibles concentration</a:t>
            </a:r>
          </a:p>
          <a:p>
            <a:pPr lvl="1"/>
            <a:r>
              <a:rPr lang="fr-FR" altLang="fr-FR" dirty="0" smtClean="0"/>
              <a:t>Dérouler votre présentation plutôt le matin</a:t>
            </a:r>
          </a:p>
          <a:p>
            <a:pPr lvl="1"/>
            <a:r>
              <a:rPr lang="fr-FR" altLang="fr-FR" dirty="0" smtClean="0"/>
              <a:t>L’attention des participants ne dépasse pas 20 minutes</a:t>
            </a:r>
          </a:p>
          <a:p>
            <a:r>
              <a:rPr lang="fr-FR" altLang="fr-FR" dirty="0" smtClean="0"/>
              <a:t>Matin</a:t>
            </a:r>
          </a:p>
          <a:p>
            <a:pPr lvl="1"/>
            <a:r>
              <a:rPr lang="fr-FR" altLang="fr-FR" dirty="0" smtClean="0"/>
              <a:t>9:00 Réveil collectif (présentations)</a:t>
            </a:r>
          </a:p>
          <a:p>
            <a:pPr lvl="1"/>
            <a:r>
              <a:rPr lang="fr-FR" altLang="fr-FR" dirty="0" smtClean="0"/>
              <a:t>9:15 à 11:00 Plus haut niveau de concentration (Présentation PowerPoint)</a:t>
            </a:r>
          </a:p>
          <a:p>
            <a:pPr lvl="1"/>
            <a:r>
              <a:rPr lang="fr-FR" altLang="fr-FR" dirty="0" smtClean="0"/>
              <a:t>11:00 à 12:30 Le groupe est affamé, commence à se dissiper (repas)</a:t>
            </a:r>
          </a:p>
          <a:p>
            <a:r>
              <a:rPr lang="fr-FR" altLang="fr-FR" dirty="0" smtClean="0"/>
              <a:t>Après midi</a:t>
            </a:r>
          </a:p>
          <a:p>
            <a:pPr lvl="1"/>
            <a:r>
              <a:rPr lang="fr-FR" altLang="fr-FR" dirty="0" smtClean="0"/>
              <a:t>2:00 Le groupe est assoupi, besoin de clarifier les concepts (pratique)</a:t>
            </a:r>
          </a:p>
          <a:p>
            <a:pPr lvl="1"/>
            <a:r>
              <a:rPr lang="fr-FR" altLang="fr-FR" dirty="0" smtClean="0"/>
              <a:t>3:00 Le groupe est plus concentré (Présentation PowerPoint)</a:t>
            </a:r>
          </a:p>
          <a:p>
            <a:pPr lvl="1"/>
            <a:r>
              <a:rPr lang="fr-FR" altLang="fr-FR" dirty="0" smtClean="0"/>
              <a:t>4:00 Le groupe est agité (question/réponse)</a:t>
            </a:r>
          </a:p>
          <a:p>
            <a:pPr lvl="1"/>
            <a:r>
              <a:rPr lang="fr-FR" altLang="fr-FR" dirty="0" smtClean="0"/>
              <a:t>5:00 Le groupe regarde sa montre (pratique)</a:t>
            </a:r>
          </a:p>
          <a:p>
            <a:pPr lvl="1"/>
            <a:r>
              <a:rPr lang="fr-FR" altLang="fr-FR" dirty="0" smtClean="0"/>
              <a:t>5:30 Le groupe veut partir</a:t>
            </a:r>
          </a:p>
          <a:p>
            <a:endParaRPr lang="fr-FR" altLang="fr-FR" dirty="0" smtClean="0"/>
          </a:p>
        </p:txBody>
      </p:sp>
      <p:sp>
        <p:nvSpPr>
          <p:cNvPr id="173060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Gérer</a:t>
            </a:r>
            <a:r>
              <a:rPr lang="en-GB" altLang="fr-FR" smtClean="0"/>
              <a:t> le temps </a:t>
            </a:r>
            <a:endParaRPr lang="en-US" alt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383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A partir du </a:t>
            </a:r>
            <a:r>
              <a:rPr lang="fr-FR" b="1" dirty="0" smtClean="0"/>
              <a:t>2 février</a:t>
            </a:r>
            <a:r>
              <a:rPr lang="fr-FR" dirty="0" smtClean="0"/>
              <a:t>, Salesforce est utilisé </a:t>
            </a:r>
            <a:r>
              <a:rPr lang="fr-FR" dirty="0"/>
              <a:t>pour la </a:t>
            </a:r>
            <a:r>
              <a:rPr lang="fr-FR" b="1" dirty="0" smtClean="0"/>
              <a:t>Formation Init</a:t>
            </a:r>
            <a:r>
              <a:rPr lang="fr-FR" dirty="0" smtClean="0"/>
              <a:t>iale, en plus du socle de base, déployé dans la semaine du 19 janvier</a:t>
            </a:r>
            <a:endParaRPr lang="fr-FR" dirty="0"/>
          </a:p>
          <a:p>
            <a:r>
              <a:rPr lang="fr-FR" b="1" dirty="0"/>
              <a:t>Salesforce</a:t>
            </a:r>
            <a:r>
              <a:rPr lang="fr-FR" dirty="0"/>
              <a:t> devient l’outil de gestion des données</a:t>
            </a:r>
          </a:p>
          <a:p>
            <a:pPr lvl="1"/>
            <a:r>
              <a:rPr lang="fr-FR" dirty="0"/>
              <a:t>Les données de FEG seront reprises dans Salesforce</a:t>
            </a:r>
          </a:p>
          <a:p>
            <a:pPr lvl="1"/>
            <a:r>
              <a:rPr lang="fr-FR" dirty="0"/>
              <a:t>La saisie des données devient « décentralisée »</a:t>
            </a:r>
          </a:p>
          <a:p>
            <a:pPr lvl="1"/>
            <a:r>
              <a:rPr lang="fr-FR" dirty="0"/>
              <a:t>Les informations sont transverses</a:t>
            </a:r>
          </a:p>
          <a:p>
            <a:r>
              <a:rPr lang="fr-FR" b="1" dirty="0" smtClean="0"/>
              <a:t>Prospect </a:t>
            </a:r>
            <a:r>
              <a:rPr lang="fr-FR" dirty="0" smtClean="0"/>
              <a:t>disparaît</a:t>
            </a:r>
            <a:endParaRPr lang="fr-FR" dirty="0"/>
          </a:p>
          <a:p>
            <a:r>
              <a:rPr lang="fr-FR" dirty="0" smtClean="0"/>
              <a:t>Pour information, au sein de l’EMLYON, FEG </a:t>
            </a:r>
            <a:r>
              <a:rPr lang="fr-FR" dirty="0"/>
              <a:t>continuera à exister pour</a:t>
            </a:r>
          </a:p>
          <a:p>
            <a:pPr lvl="2"/>
            <a:r>
              <a:rPr lang="fr-FR" dirty="0"/>
              <a:t>Permettre des mises à jour de données avec Salesforce et d’autres outils (Interfaces)</a:t>
            </a:r>
          </a:p>
          <a:p>
            <a:pPr lvl="2"/>
            <a:r>
              <a:rPr lang="fr-FR" dirty="0"/>
              <a:t>Garder un historique du référentiel</a:t>
            </a:r>
          </a:p>
          <a:p>
            <a:r>
              <a:rPr lang="fr-FR" b="1" dirty="0"/>
              <a:t>Cognos</a:t>
            </a:r>
            <a:r>
              <a:rPr lang="fr-FR" dirty="0"/>
              <a:t> reste l’outil de reporting</a:t>
            </a:r>
          </a:p>
          <a:p>
            <a:pPr lvl="1"/>
            <a:r>
              <a:rPr lang="fr-FR" dirty="0"/>
              <a:t>Cognos est maintenu avec des interfaces avec Salesforce</a:t>
            </a:r>
          </a:p>
          <a:p>
            <a:pPr lvl="1"/>
            <a:r>
              <a:rPr lang="fr-FR" dirty="0"/>
              <a:t>Des ateliers sur le pilotage de la performance sont en cours et des évolutions viendront ultérieurement dans Salesforce</a:t>
            </a:r>
          </a:p>
          <a:p>
            <a:r>
              <a:rPr lang="fr-FR" b="1" dirty="0"/>
              <a:t>Canel</a:t>
            </a:r>
            <a:r>
              <a:rPr lang="fr-FR" dirty="0"/>
              <a:t> reste l’outil de gestion du dossier de </a:t>
            </a:r>
            <a:r>
              <a:rPr lang="fr-FR" dirty="0" smtClean="0"/>
              <a:t>candidature en ligne </a:t>
            </a:r>
            <a:r>
              <a:rPr lang="fr-FR" dirty="0"/>
              <a:t>(formation initiale)</a:t>
            </a:r>
          </a:p>
          <a:p>
            <a:r>
              <a:rPr lang="fr-FR" b="1" dirty="0"/>
              <a:t>Cursus</a:t>
            </a:r>
            <a:r>
              <a:rPr lang="fr-FR" dirty="0"/>
              <a:t> reste l’outil de gestion du dossier étudiant</a:t>
            </a:r>
          </a:p>
          <a:p>
            <a:pPr lvl="1"/>
            <a:r>
              <a:rPr lang="fr-FR" dirty="0"/>
              <a:t>Le dossier étudiant ne sera pas géré dans Salesforce</a:t>
            </a:r>
          </a:p>
          <a:p>
            <a:r>
              <a:rPr lang="fr-FR" b="1" dirty="0" smtClean="0"/>
              <a:t>Sites </a:t>
            </a:r>
            <a:r>
              <a:rPr lang="fr-FR" b="1" dirty="0"/>
              <a:t>Web </a:t>
            </a:r>
            <a:r>
              <a:rPr lang="fr-FR" dirty="0"/>
              <a:t>continuent à être utilisés pour la collecte des </a:t>
            </a:r>
            <a:r>
              <a:rPr lang="fr-FR" dirty="0" smtClean="0"/>
              <a:t>renseignements candidats/prospects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Salesforce et les autres outils EMLYON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 smtClean="0"/>
              <a:t>Choisir la technique appropriée pour atteindre un objectif pédagogique</a:t>
            </a:r>
          </a:p>
          <a:p>
            <a:r>
              <a:rPr lang="fr-FR" altLang="fr-FR" b="1" dirty="0" smtClean="0"/>
              <a:t>Lecture</a:t>
            </a:r>
          </a:p>
          <a:p>
            <a:pPr lvl="2"/>
            <a:r>
              <a:rPr lang="fr-FR" altLang="fr-FR" dirty="0" smtClean="0"/>
              <a:t>Technique: Discuter &amp; Construire (présentation PowerPoint, tableau blanc, etc.)</a:t>
            </a:r>
          </a:p>
          <a:p>
            <a:r>
              <a:rPr lang="fr-FR" altLang="fr-FR" b="1" dirty="0" smtClean="0"/>
              <a:t>Découverte</a:t>
            </a:r>
          </a:p>
          <a:p>
            <a:pPr lvl="2"/>
            <a:r>
              <a:rPr lang="fr-FR" altLang="fr-FR" dirty="0" smtClean="0"/>
              <a:t>Technique: Laisser les groupes analyser et trouver eux même la solution puis faites une synthèse des points clefs (étude de cas, jeux de groupe, activités de groupe) </a:t>
            </a:r>
          </a:p>
          <a:p>
            <a:pPr lvl="2"/>
            <a:r>
              <a:rPr lang="fr-FR" altLang="fr-FR" dirty="0" smtClean="0"/>
              <a:t>Démonstration</a:t>
            </a:r>
          </a:p>
          <a:p>
            <a:pPr lvl="2"/>
            <a:r>
              <a:rPr lang="fr-FR" altLang="fr-FR" dirty="0" smtClean="0"/>
              <a:t>Technique: vidéo de démonstration ou déroulé d’une démonstration.</a:t>
            </a:r>
          </a:p>
          <a:p>
            <a:r>
              <a:rPr lang="fr-FR" altLang="fr-FR" b="1" dirty="0" smtClean="0"/>
              <a:t>Analogie    </a:t>
            </a:r>
          </a:p>
          <a:p>
            <a:pPr lvl="2"/>
            <a:r>
              <a:rPr lang="fr-FR" altLang="fr-FR" dirty="0" smtClean="0"/>
              <a:t>Technique: Demander des exemples; si les participants n’en trouvent pas, donner les vôtres. </a:t>
            </a:r>
          </a:p>
          <a:p>
            <a:r>
              <a:rPr lang="fr-FR" altLang="fr-FR" b="1" dirty="0" smtClean="0"/>
              <a:t>Questionnement</a:t>
            </a:r>
          </a:p>
          <a:p>
            <a:pPr lvl="2"/>
            <a:r>
              <a:rPr lang="fr-FR" altLang="fr-FR" dirty="0" smtClean="0"/>
              <a:t>Technique: Brainstorming, Vrai/faux, etc.</a:t>
            </a:r>
          </a:p>
        </p:txBody>
      </p:sp>
      <p:sp>
        <p:nvSpPr>
          <p:cNvPr id="174084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Méthodes &amp; Techniques pédagogiques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0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b="1" dirty="0" smtClean="0"/>
              <a:t>La technique de Lecture (1/2)</a:t>
            </a:r>
          </a:p>
          <a:p>
            <a:r>
              <a:rPr lang="fr-FR" altLang="fr-FR" dirty="0" smtClean="0"/>
              <a:t>Transmettre connaissance et savoir-faire en utilisant une présentation</a:t>
            </a:r>
          </a:p>
          <a:p>
            <a:r>
              <a:rPr lang="fr-FR" altLang="fr-FR" dirty="0" smtClean="0"/>
              <a:t>Le formateur anime, répond aux questions</a:t>
            </a:r>
          </a:p>
          <a:p>
            <a:endParaRPr lang="fr-FR" altLang="fr-FR" dirty="0" smtClean="0"/>
          </a:p>
          <a:p>
            <a:pPr marL="400050" lvl="1" indent="0">
              <a:buNone/>
            </a:pPr>
            <a:r>
              <a:rPr lang="fr-FR" altLang="fr-FR" b="1" dirty="0" smtClean="0"/>
              <a:t>Techniques</a:t>
            </a:r>
          </a:p>
          <a:p>
            <a:pPr lvl="1"/>
            <a:r>
              <a:rPr lang="fr-FR" altLang="fr-FR" dirty="0" smtClean="0"/>
              <a:t>Clarifier et structurer la présentation</a:t>
            </a:r>
          </a:p>
          <a:p>
            <a:pPr lvl="2"/>
            <a:r>
              <a:rPr lang="fr-FR" altLang="fr-FR" dirty="0" smtClean="0"/>
              <a:t>Ne lisez jamais votre présentation</a:t>
            </a:r>
          </a:p>
          <a:p>
            <a:pPr lvl="2"/>
            <a:r>
              <a:rPr lang="fr-FR" altLang="fr-FR" dirty="0" smtClean="0"/>
              <a:t>Phrases courtes, verbes d’actions</a:t>
            </a:r>
          </a:p>
          <a:p>
            <a:pPr lvl="2"/>
            <a:r>
              <a:rPr lang="fr-FR" altLang="fr-FR" dirty="0" smtClean="0"/>
              <a:t>Ne doit pas dépasser 30 minutes</a:t>
            </a:r>
          </a:p>
          <a:p>
            <a:pPr lvl="2"/>
            <a:r>
              <a:rPr lang="fr-FR" altLang="fr-FR" dirty="0" smtClean="0"/>
              <a:t>Eviter les présentations dynamiques</a:t>
            </a:r>
          </a:p>
          <a:p>
            <a:pPr lvl="2"/>
            <a:r>
              <a:rPr lang="fr-FR" altLang="fr-FR" dirty="0" smtClean="0"/>
              <a:t>Poser des questions pour vous assurer de la compréhension des diapositives</a:t>
            </a:r>
          </a:p>
          <a:p>
            <a:pPr lvl="1"/>
            <a:endParaRPr lang="fr-FR" altLang="fr-FR" dirty="0" smtClean="0"/>
          </a:p>
          <a:p>
            <a:pPr lvl="1"/>
            <a:r>
              <a:rPr lang="fr-FR" altLang="fr-FR" dirty="0" smtClean="0"/>
              <a:t>Diagramme Simple sur le tableau blanc</a:t>
            </a:r>
          </a:p>
          <a:p>
            <a:pPr lvl="2"/>
            <a:r>
              <a:rPr lang="fr-FR" altLang="fr-FR" dirty="0" smtClean="0"/>
              <a:t>Utiliser des couleurs différentes</a:t>
            </a:r>
          </a:p>
          <a:p>
            <a:pPr lvl="2"/>
            <a:r>
              <a:rPr lang="fr-FR" altLang="fr-FR" dirty="0" smtClean="0"/>
              <a:t>Toujours afficher l’étape précédente sur tableau blanc face aux participants</a:t>
            </a:r>
          </a:p>
          <a:p>
            <a:pPr lvl="2"/>
            <a:r>
              <a:rPr lang="fr-FR" altLang="fr-FR" dirty="0" smtClean="0"/>
              <a:t>Ne pas hésiter à réutiliser le même diagramme pour l’enrichir</a:t>
            </a:r>
          </a:p>
          <a:p>
            <a:pPr lvl="2"/>
            <a:endParaRPr lang="fr-FR" altLang="fr-FR" dirty="0" smtClean="0"/>
          </a:p>
          <a:p>
            <a:pPr lvl="1"/>
            <a:endParaRPr lang="fr-FR" altLang="fr-FR" dirty="0" smtClean="0"/>
          </a:p>
          <a:p>
            <a:endParaRPr lang="fr-FR" alt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Méthodes &amp; Techniques pédagogiques</a:t>
            </a:r>
            <a:endParaRPr lang="fr-FR" alt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5952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Utiliser la méthode adéquate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/>
              <a:t>La technique de </a:t>
            </a:r>
            <a:r>
              <a:rPr lang="fr-FR" altLang="fr-FR" b="1" dirty="0" smtClean="0"/>
              <a:t>Lecture (2/2)</a:t>
            </a:r>
            <a:endParaRPr lang="fr-FR" altLang="fr-FR" b="1" dirty="0"/>
          </a:p>
          <a:p>
            <a:pPr marL="400050" lvl="1" indent="0">
              <a:buNone/>
            </a:pPr>
            <a:endParaRPr lang="fr-FR" altLang="fr-FR" b="1" dirty="0" smtClean="0"/>
          </a:p>
          <a:p>
            <a:pPr marL="400050" lvl="1" indent="0">
              <a:buNone/>
            </a:pPr>
            <a:r>
              <a:rPr lang="fr-FR" altLang="fr-FR" b="1" dirty="0" smtClean="0"/>
              <a:t>Avantages</a:t>
            </a:r>
          </a:p>
          <a:p>
            <a:pPr lvl="2"/>
            <a:r>
              <a:rPr lang="fr-FR" altLang="fr-FR" dirty="0" smtClean="0"/>
              <a:t>Permettre de transmettre un ensemble d’information dans un court laps de temps </a:t>
            </a:r>
          </a:p>
          <a:p>
            <a:pPr lvl="2"/>
            <a:r>
              <a:rPr lang="fr-FR" altLang="fr-FR" dirty="0" smtClean="0"/>
              <a:t>Faciliter la gestion du temps </a:t>
            </a:r>
          </a:p>
          <a:p>
            <a:pPr lvl="2"/>
            <a:r>
              <a:rPr lang="fr-FR" altLang="fr-FR" dirty="0" smtClean="0"/>
              <a:t>Nombre de participants illimités</a:t>
            </a:r>
          </a:p>
          <a:p>
            <a:pPr lvl="2"/>
            <a:r>
              <a:rPr lang="fr-FR" altLang="fr-FR" dirty="0" smtClean="0"/>
              <a:t>Préparation courte</a:t>
            </a:r>
          </a:p>
          <a:p>
            <a:pPr lvl="2"/>
            <a:endParaRPr lang="fr-FR" altLang="fr-FR" dirty="0" smtClean="0"/>
          </a:p>
          <a:p>
            <a:pPr marL="400050" lvl="1" indent="0">
              <a:buNone/>
            </a:pPr>
            <a:r>
              <a:rPr lang="fr-FR" altLang="fr-FR" b="1" dirty="0" smtClean="0"/>
              <a:t>Inconvénients</a:t>
            </a:r>
          </a:p>
          <a:p>
            <a:pPr lvl="2"/>
            <a:r>
              <a:rPr lang="fr-FR" altLang="fr-FR" dirty="0" smtClean="0"/>
              <a:t>Mémoire à court terme</a:t>
            </a:r>
          </a:p>
          <a:p>
            <a:pPr lvl="2"/>
            <a:r>
              <a:rPr lang="fr-FR" altLang="fr-FR" dirty="0" smtClean="0"/>
              <a:t>Difficulté de captiver l’audience</a:t>
            </a:r>
          </a:p>
          <a:p>
            <a:pPr lvl="2"/>
            <a:endParaRPr lang="fr-FR" altLang="fr-FR" dirty="0" smtClean="0"/>
          </a:p>
          <a:p>
            <a:pPr marL="400050" lvl="1" indent="0">
              <a:buNone/>
            </a:pPr>
            <a:r>
              <a:rPr lang="fr-FR" altLang="fr-FR" b="1" dirty="0" smtClean="0"/>
              <a:t>Horloge biologique</a:t>
            </a:r>
          </a:p>
          <a:p>
            <a:pPr lvl="2"/>
            <a:r>
              <a:rPr lang="fr-FR" altLang="fr-FR" dirty="0" smtClean="0"/>
              <a:t>Requiert beaucoup d’attention. Eviter après le déjeuner</a:t>
            </a:r>
          </a:p>
          <a:p>
            <a:endParaRPr lang="fr-FR" altLang="fr-FR" dirty="0" smtClean="0"/>
          </a:p>
        </p:txBody>
      </p:sp>
      <p:sp>
        <p:nvSpPr>
          <p:cNvPr id="17613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Méthodes &amp; Techniques pédagogiques</a:t>
            </a:r>
            <a:endParaRPr lang="fr-FR" alt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3055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Utiliser la méthode adéquate</a:t>
            </a:r>
            <a:endParaRPr lang="en-US" altLang="fr-FR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 smtClean="0"/>
              <a:t>La technique de Démonstration</a:t>
            </a:r>
          </a:p>
          <a:p>
            <a:r>
              <a:rPr lang="fr-FR" altLang="fr-FR" dirty="0" smtClean="0"/>
              <a:t>Montrer une technique, une façon de faire</a:t>
            </a:r>
          </a:p>
          <a:p>
            <a:r>
              <a:rPr lang="fr-FR" altLang="fr-FR" dirty="0" smtClean="0"/>
              <a:t>Les participants reproduisent la technique</a:t>
            </a:r>
          </a:p>
          <a:p>
            <a:endParaRPr lang="fr-FR" altLang="fr-FR" dirty="0" smtClean="0"/>
          </a:p>
          <a:p>
            <a:pPr lvl="1"/>
            <a:r>
              <a:rPr lang="fr-FR" altLang="fr-FR" b="1" dirty="0" smtClean="0"/>
              <a:t>Technique</a:t>
            </a:r>
          </a:p>
          <a:p>
            <a:pPr lvl="2"/>
            <a:r>
              <a:rPr lang="fr-FR" altLang="fr-FR" dirty="0" smtClean="0"/>
              <a:t>Démonstration de l’outil dans environnement de formation</a:t>
            </a:r>
          </a:p>
          <a:p>
            <a:pPr lvl="2"/>
            <a:endParaRPr lang="fr-FR" altLang="fr-FR" dirty="0" smtClean="0"/>
          </a:p>
          <a:p>
            <a:pPr lvl="1"/>
            <a:r>
              <a:rPr lang="fr-FR" altLang="fr-FR" b="1" dirty="0" smtClean="0"/>
              <a:t>Avantages</a:t>
            </a:r>
          </a:p>
          <a:p>
            <a:pPr lvl="2"/>
            <a:r>
              <a:rPr lang="fr-FR" altLang="fr-FR" dirty="0" smtClean="0"/>
              <a:t>Retour immédiat</a:t>
            </a:r>
          </a:p>
          <a:p>
            <a:pPr lvl="2"/>
            <a:r>
              <a:rPr lang="fr-FR" altLang="fr-FR" dirty="0" smtClean="0"/>
              <a:t>S’assurer d’une compréhension progressive</a:t>
            </a:r>
          </a:p>
          <a:p>
            <a:pPr lvl="2"/>
            <a:r>
              <a:rPr lang="fr-FR" altLang="fr-FR" dirty="0" smtClean="0"/>
              <a:t>Les participants peuvent expérimenter la situation</a:t>
            </a:r>
          </a:p>
          <a:p>
            <a:pPr lvl="2"/>
            <a:endParaRPr lang="fr-FR" altLang="fr-FR" dirty="0" smtClean="0"/>
          </a:p>
          <a:p>
            <a:pPr lvl="1"/>
            <a:r>
              <a:rPr lang="fr-FR" altLang="fr-FR" b="1" dirty="0" smtClean="0"/>
              <a:t>Inconvénients</a:t>
            </a:r>
          </a:p>
          <a:p>
            <a:pPr lvl="2"/>
            <a:r>
              <a:rPr lang="fr-FR" altLang="fr-FR" dirty="0" smtClean="0"/>
              <a:t>Pour des  petits groupes (contraint techniquement)</a:t>
            </a:r>
          </a:p>
          <a:p>
            <a:pPr lvl="2"/>
            <a:r>
              <a:rPr lang="fr-FR" altLang="fr-FR" dirty="0" smtClean="0"/>
              <a:t>Les contraintes techniques peuvent limiter le nombre de participants</a:t>
            </a:r>
          </a:p>
          <a:p>
            <a:pPr lvl="2"/>
            <a:r>
              <a:rPr lang="fr-FR" altLang="fr-FR" dirty="0" smtClean="0"/>
              <a:t>Préparation détaillée du matériel</a:t>
            </a:r>
          </a:p>
        </p:txBody>
      </p:sp>
      <p:sp>
        <p:nvSpPr>
          <p:cNvPr id="177156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fr-FR" smtClean="0"/>
              <a:t>Méthodes &amp; Techniques pédagogiques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401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>
                <a:latin typeface="Arial" charset="0"/>
                <a:cs typeface="Arial" charset="0"/>
              </a:rPr>
              <a:t>Utiliser la méthode adéquate</a:t>
            </a:r>
            <a:endParaRPr lang="en-US" altLang="fr-FR" smtClean="0">
              <a:latin typeface="Arial" charset="0"/>
              <a:cs typeface="Arial" charset="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fr-FR" b="1" dirty="0" smtClean="0">
                <a:latin typeface="Arial" charset="0"/>
                <a:cs typeface="Arial" charset="0"/>
              </a:rPr>
              <a:t>La technique de </a:t>
            </a:r>
            <a:r>
              <a:rPr lang="fr-FR" altLang="fr-FR" b="1" dirty="0" smtClean="0">
                <a:latin typeface="Arial" charset="0"/>
                <a:cs typeface="Arial" charset="0"/>
              </a:rPr>
              <a:t>Questionnement</a:t>
            </a:r>
          </a:p>
          <a:p>
            <a:r>
              <a:rPr lang="en-US" altLang="fr-FR" dirty="0" smtClean="0">
                <a:latin typeface="Arial" charset="0"/>
                <a:cs typeface="Arial" charset="0"/>
              </a:rPr>
              <a:t>Les participants </a:t>
            </a:r>
            <a:r>
              <a:rPr altLang="fr-FR" dirty="0" smtClean="0">
                <a:latin typeface="Arial" charset="0"/>
                <a:cs typeface="Arial" charset="0"/>
              </a:rPr>
              <a:t>découvrent et assimilent les savoirs par eux-mêmes</a:t>
            </a:r>
          </a:p>
          <a:p>
            <a:endParaRPr lang="en-US" altLang="fr-FR" dirty="0" smtClean="0">
              <a:latin typeface="Arial" charset="0"/>
              <a:cs typeface="Arial" charset="0"/>
            </a:endParaRPr>
          </a:p>
          <a:p>
            <a:pPr lvl="1"/>
            <a:r>
              <a:rPr altLang="fr-FR" b="1" dirty="0" smtClean="0">
                <a:latin typeface="Arial" charset="0"/>
                <a:cs typeface="Arial" charset="0"/>
              </a:rPr>
              <a:t>Techniques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solidFill>
                  <a:srgbClr val="57527E"/>
                </a:solidFill>
                <a:latin typeface="Arial" charset="0"/>
                <a:cs typeface="Arial" charset="0"/>
              </a:rPr>
              <a:t>Brainstorming</a:t>
            </a:r>
            <a:r>
              <a:rPr lang="fr-FR" altLang="fr-FR" dirty="0" smtClean="0">
                <a:latin typeface="Arial" charset="0"/>
                <a:cs typeface="Arial" charset="0"/>
              </a:rPr>
              <a:t> (noter les concepts clefs sur un tableau blanc)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solidFill>
                  <a:srgbClr val="57527E"/>
                </a:solidFill>
                <a:latin typeface="Arial" charset="0"/>
                <a:cs typeface="Arial" charset="0"/>
              </a:rPr>
              <a:t>Vrai/faux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endParaRPr lang="en-US" altLang="fr-FR" dirty="0" smtClean="0">
              <a:solidFill>
                <a:srgbClr val="7F8E2B"/>
              </a:solidFill>
              <a:latin typeface="Arial" charset="0"/>
              <a:cs typeface="Arial" charset="0"/>
            </a:endParaRPr>
          </a:p>
          <a:p>
            <a:pPr lvl="1"/>
            <a:r>
              <a:rPr altLang="fr-FR" b="1" dirty="0" smtClean="0">
                <a:latin typeface="Arial" charset="0"/>
                <a:cs typeface="Arial" charset="0"/>
              </a:rPr>
              <a:t>Avantages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Permet la participation de tous les participants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Idéal pour démarrer la session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Les réponses sont données par les participants, cela facilite l’évaluation de la compréhension des participants par le formateur</a:t>
            </a:r>
            <a:endParaRPr lang="en-US" altLang="fr-FR" dirty="0" smtClean="0">
              <a:latin typeface="Arial" charset="0"/>
              <a:cs typeface="Arial" charset="0"/>
            </a:endParaRPr>
          </a:p>
          <a:p>
            <a:pPr lvl="1"/>
            <a:r>
              <a:rPr altLang="fr-FR" b="1" dirty="0" smtClean="0">
                <a:latin typeface="Arial" charset="0"/>
                <a:cs typeface="Arial" charset="0"/>
              </a:rPr>
              <a:t>Inconvénients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Pour les petits groupes</a:t>
            </a:r>
          </a:p>
          <a:p>
            <a:pPr lvl="2">
              <a:spcBef>
                <a:spcPct val="0"/>
              </a:spcBef>
              <a:buFont typeface="Arial" charset="0"/>
              <a:buChar char="&gt;"/>
            </a:pPr>
            <a:r>
              <a:rPr lang="fr-FR" altLang="fr-FR" dirty="0" smtClean="0">
                <a:latin typeface="Arial" charset="0"/>
                <a:cs typeface="Arial" charset="0"/>
              </a:rPr>
              <a:t>Requiert beaucoup de concentration (pas plus de </a:t>
            </a:r>
            <a:r>
              <a:rPr lang="en-US" altLang="fr-FR" dirty="0" smtClean="0">
                <a:latin typeface="Arial" charset="0"/>
                <a:cs typeface="Arial" charset="0"/>
              </a:rPr>
              <a:t>20</a:t>
            </a:r>
            <a:r>
              <a:rPr lang="ja-JP" altLang="en-US" dirty="0" smtClean="0">
                <a:latin typeface="Arial" charset="0"/>
                <a:cs typeface="Arial" charset="0"/>
              </a:rPr>
              <a:t>’</a:t>
            </a:r>
            <a:r>
              <a:rPr lang="en-US" altLang="ja-JP" dirty="0" smtClean="0">
                <a:latin typeface="Arial" charset="0"/>
                <a:cs typeface="Arial" charset="0"/>
              </a:rPr>
              <a:t>)</a:t>
            </a: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endParaRPr lang="en-US" altLang="fr-FR" dirty="0" smtClean="0">
              <a:latin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 typeface="Arial" charset="0"/>
              <a:buChar char="&gt;"/>
            </a:pPr>
            <a:endParaRPr lang="en-US" altLang="fr-FR" dirty="0" smtClean="0">
              <a:latin typeface="Arial" charset="0"/>
              <a:cs typeface="Arial" charset="0"/>
            </a:endParaRPr>
          </a:p>
          <a:p>
            <a:endParaRPr lang="en-US" altLang="fr-FR" dirty="0" smtClean="0">
              <a:latin typeface="Arial" charset="0"/>
              <a:cs typeface="Arial" charset="0"/>
            </a:endParaRPr>
          </a:p>
          <a:p>
            <a:endParaRPr lang="en-US" altLang="fr-FR" dirty="0" smtClean="0">
              <a:latin typeface="Arial" charset="0"/>
              <a:cs typeface="Arial" charset="0"/>
            </a:endParaRPr>
          </a:p>
        </p:txBody>
      </p:sp>
      <p:sp>
        <p:nvSpPr>
          <p:cNvPr id="178180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Méthodes &amp; Techniques pédagogiques</a:t>
            </a:r>
            <a:endParaRPr lang="fr-FR" alt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254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fr-FR" b="1" dirty="0" smtClean="0"/>
              <a:t>Durant la formation</a:t>
            </a:r>
          </a:p>
          <a:p>
            <a:pPr lvl="1"/>
            <a:r>
              <a:rPr lang="fr-FR" altLang="fr-FR" dirty="0" smtClean="0"/>
              <a:t>Ne pas attendre la fin de la formation pour vérifier les connaissances</a:t>
            </a:r>
          </a:p>
          <a:p>
            <a:pPr lvl="1"/>
            <a:endParaRPr lang="fr-FR" altLang="fr-FR" dirty="0" smtClean="0"/>
          </a:p>
          <a:p>
            <a:pPr lvl="1"/>
            <a:r>
              <a:rPr lang="fr-FR" altLang="fr-FR" dirty="0" smtClean="0"/>
              <a:t>Valider les connaissances à la fin de chaque séquence:</a:t>
            </a:r>
          </a:p>
          <a:p>
            <a:pPr lvl="2"/>
            <a:r>
              <a:rPr lang="fr-FR" altLang="fr-FR" dirty="0" smtClean="0"/>
              <a:t>Poser des questions</a:t>
            </a:r>
          </a:p>
          <a:p>
            <a:pPr lvl="2"/>
            <a:r>
              <a:rPr lang="fr-FR" altLang="fr-FR" dirty="0" smtClean="0"/>
              <a:t>Superviser des exercices</a:t>
            </a:r>
          </a:p>
          <a:p>
            <a:pPr lvl="1"/>
            <a:endParaRPr lang="fr-FR" altLang="fr-FR" dirty="0" smtClean="0"/>
          </a:p>
          <a:p>
            <a:pPr lvl="1"/>
            <a:r>
              <a:rPr lang="fr-FR" altLang="fr-FR" dirty="0" smtClean="0"/>
              <a:t>Au démarrage de chaque journée de formation, poser des questions pour vérifier que les concepts sont bien atteints 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endParaRPr lang="en-US" altLang="fr-FR" dirty="0" smtClean="0"/>
          </a:p>
          <a:p>
            <a:pPr lvl="1"/>
            <a:endParaRPr lang="en-US" altLang="fr-FR" dirty="0" smtClean="0"/>
          </a:p>
          <a:p>
            <a:endParaRPr lang="en-US" altLang="fr-FR" dirty="0" smtClean="0"/>
          </a:p>
        </p:txBody>
      </p:sp>
      <p:sp>
        <p:nvSpPr>
          <p:cNvPr id="179204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Evaluer les connaissances</a:t>
            </a:r>
            <a:endParaRPr lang="fr-FR" alt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405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fr-FR" b="1" dirty="0" smtClean="0"/>
              <a:t>Adaptez votre discours au profil</a:t>
            </a:r>
          </a:p>
          <a:p>
            <a:pPr lvl="1"/>
            <a:r>
              <a:rPr lang="fr-FR" altLang="fr-FR" dirty="0" smtClean="0"/>
              <a:t>Réaliser que vous avez potentiellement un niveau de connaissance supérieur </a:t>
            </a:r>
          </a:p>
          <a:p>
            <a:pPr lvl="1"/>
            <a:r>
              <a:rPr lang="fr-FR" altLang="fr-FR" dirty="0" smtClean="0"/>
              <a:t>Utilisez des  mots clairs &amp; simples</a:t>
            </a:r>
          </a:p>
          <a:p>
            <a:pPr lvl="1"/>
            <a:r>
              <a:rPr lang="fr-FR" altLang="fr-FR" dirty="0" smtClean="0"/>
              <a:t>Rappeler vous votre propre formation et comment vous auriez voulu apprendre</a:t>
            </a:r>
          </a:p>
          <a:p>
            <a:r>
              <a:rPr lang="fr-FR" altLang="fr-FR" b="1" dirty="0" smtClean="0"/>
              <a:t>Valider la  compréhension des objectifs pédagogiques </a:t>
            </a:r>
          </a:p>
          <a:p>
            <a:pPr lvl="1"/>
            <a:r>
              <a:rPr lang="fr-FR" altLang="fr-FR" dirty="0" smtClean="0"/>
              <a:t>Poser des questions</a:t>
            </a:r>
          </a:p>
          <a:p>
            <a:pPr lvl="2"/>
            <a:r>
              <a:rPr lang="fr-FR" altLang="fr-FR" dirty="0" smtClean="0"/>
              <a:t>Oralement</a:t>
            </a:r>
          </a:p>
          <a:p>
            <a:pPr lvl="2"/>
            <a:r>
              <a:rPr lang="fr-FR" altLang="fr-FR" dirty="0" smtClean="0"/>
              <a:t>Choix Multiple</a:t>
            </a:r>
          </a:p>
          <a:p>
            <a:pPr lvl="2"/>
            <a:r>
              <a:rPr lang="fr-FR" altLang="fr-FR" dirty="0" smtClean="0"/>
              <a:t> Vrai/faux</a:t>
            </a:r>
          </a:p>
          <a:p>
            <a:pPr lvl="1"/>
            <a:r>
              <a:rPr lang="fr-FR" altLang="fr-FR" dirty="0" smtClean="0"/>
              <a:t>Demander des exemples</a:t>
            </a:r>
          </a:p>
          <a:p>
            <a:r>
              <a:rPr lang="fr-FR" altLang="fr-FR" b="1" dirty="0" smtClean="0"/>
              <a:t>Toujours susciter l’intérêt des participants</a:t>
            </a:r>
          </a:p>
          <a:p>
            <a:pPr lvl="1"/>
            <a:r>
              <a:rPr lang="fr-FR" altLang="fr-FR" dirty="0" smtClean="0"/>
              <a:t>Poser des questions</a:t>
            </a:r>
          </a:p>
          <a:p>
            <a:pPr lvl="1"/>
            <a:r>
              <a:rPr lang="fr-FR" altLang="fr-FR" dirty="0" smtClean="0"/>
              <a:t>Raconter des histoires/expériences</a:t>
            </a:r>
          </a:p>
          <a:p>
            <a:pPr lvl="1"/>
            <a:r>
              <a:rPr lang="fr-FR" altLang="fr-FR" dirty="0" smtClean="0"/>
              <a:t>Faire des  erreurs intentionnelles</a:t>
            </a:r>
          </a:p>
          <a:p>
            <a:pPr lvl="1"/>
            <a:r>
              <a:rPr lang="fr-FR" altLang="fr-FR" dirty="0" smtClean="0"/>
              <a:t>Avancer la pause si nécessaire</a:t>
            </a:r>
          </a:p>
          <a:p>
            <a:pPr lvl="1"/>
            <a:r>
              <a:rPr lang="fr-FR" altLang="fr-FR" dirty="0" smtClean="0"/>
              <a:t>Bouger (ne jamais rester à la même place)</a:t>
            </a:r>
          </a:p>
          <a:p>
            <a:pPr lvl="1"/>
            <a:r>
              <a:rPr lang="fr-FR" altLang="fr-FR" dirty="0" smtClean="0"/>
              <a:t>Etre surs que tout le monde parle</a:t>
            </a:r>
          </a:p>
          <a:p>
            <a:pPr lvl="1"/>
            <a:r>
              <a:rPr lang="fr-FR" altLang="fr-FR" dirty="0" smtClean="0"/>
              <a:t>Regarder tout le monde</a:t>
            </a:r>
          </a:p>
          <a:p>
            <a:pPr lvl="1"/>
            <a:r>
              <a:rPr lang="fr-FR" altLang="fr-FR" dirty="0" smtClean="0"/>
              <a:t>Ne pas lire</a:t>
            </a:r>
          </a:p>
          <a:p>
            <a:pPr lvl="1"/>
            <a:r>
              <a:rPr lang="fr-FR" altLang="fr-FR" dirty="0" smtClean="0"/>
              <a:t>Rester enthousiaste</a:t>
            </a:r>
          </a:p>
          <a:p>
            <a:pPr lvl="1"/>
            <a:r>
              <a:rPr lang="fr-FR" altLang="fr-FR" dirty="0" smtClean="0"/>
              <a:t>Toujours sourire </a:t>
            </a:r>
          </a:p>
          <a:p>
            <a:pPr lvl="1"/>
            <a:r>
              <a:rPr lang="fr-FR" altLang="fr-FR" dirty="0" smtClean="0"/>
              <a:t>Dessiner sur tableau blanc (redessinez un schéma existant)</a:t>
            </a:r>
          </a:p>
        </p:txBody>
      </p:sp>
      <p:sp>
        <p:nvSpPr>
          <p:cNvPr id="182276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smtClean="0"/>
              <a:t>Bonnes pratiques formateur</a:t>
            </a:r>
            <a:endParaRPr lang="fr-FR" altLang="fr-FR" dirty="0" smtClean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282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18432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 smtClean="0"/>
              <a:t>Différents niveaux de connaissance</a:t>
            </a:r>
          </a:p>
          <a:p>
            <a:r>
              <a:rPr lang="fr-FR" altLang="fr-FR" dirty="0" smtClean="0"/>
              <a:t>Impliquer les participants avec un haut niveau de connaissance pour aider les autres</a:t>
            </a:r>
          </a:p>
          <a:p>
            <a:r>
              <a:rPr lang="fr-FR" altLang="fr-FR" dirty="0" smtClean="0"/>
              <a:t>Laisser chaque participant exprimer son expérience</a:t>
            </a:r>
          </a:p>
          <a:p>
            <a:r>
              <a:rPr lang="fr-FR" altLang="fr-FR" dirty="0" smtClean="0"/>
              <a:t>Eviter que les participants se sentent exclus à cause de leur niveau de connaissance</a:t>
            </a:r>
          </a:p>
          <a:p>
            <a:r>
              <a:rPr lang="fr-FR" altLang="fr-FR" dirty="0" smtClean="0"/>
              <a:t>Pendant les exercices:</a:t>
            </a:r>
          </a:p>
          <a:p>
            <a:pPr lvl="2"/>
            <a:r>
              <a:rPr lang="fr-FR" altLang="fr-FR" dirty="0" smtClean="0"/>
              <a:t>Aider et suggérer des solutions aux participants avec un niveau plus faible</a:t>
            </a:r>
          </a:p>
          <a:p>
            <a:pPr lvl="2"/>
            <a:r>
              <a:rPr lang="fr-FR" altLang="fr-FR" dirty="0" smtClean="0"/>
              <a:t>Donner des conseils à ceux ayant un niveau moyen</a:t>
            </a:r>
          </a:p>
          <a:p>
            <a:pPr lvl="2"/>
            <a:r>
              <a:rPr lang="fr-FR" altLang="fr-FR" dirty="0" smtClean="0"/>
              <a:t>Donner un exercice plus difficile à ceux ayant un niveau moyen</a:t>
            </a:r>
          </a:p>
          <a:p>
            <a:pPr lvl="1"/>
            <a:endParaRPr lang="fr-FR" alt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184324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/>
              <a:t>Faire face aux situations difficiles</a:t>
            </a:r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915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b="1" dirty="0" smtClean="0"/>
              <a:t>Questions difficiles</a:t>
            </a:r>
          </a:p>
          <a:p>
            <a:pPr lvl="1"/>
            <a:r>
              <a:rPr lang="fr-FR" altLang="fr-FR" dirty="0" smtClean="0"/>
              <a:t>Comprendre / Reformuler la question </a:t>
            </a:r>
          </a:p>
          <a:p>
            <a:pPr lvl="2"/>
            <a:r>
              <a:rPr lang="fr-FR" altLang="fr-FR" dirty="0" smtClean="0"/>
              <a:t>Quoi/pourquoi/Comment? </a:t>
            </a:r>
          </a:p>
          <a:p>
            <a:pPr lvl="1"/>
            <a:r>
              <a:rPr lang="fr-FR" altLang="fr-FR" dirty="0" smtClean="0"/>
              <a:t>Ne répondez jamais si vous n’êtes pas sûrs</a:t>
            </a:r>
          </a:p>
          <a:p>
            <a:pPr lvl="1"/>
            <a:r>
              <a:rPr lang="fr-FR" altLang="fr-FR" dirty="0" smtClean="0"/>
              <a:t>Revenez après avec la réponse</a:t>
            </a:r>
          </a:p>
          <a:p>
            <a:pPr lvl="1"/>
            <a:endParaRPr lang="fr-FR" altLang="fr-FR" dirty="0" smtClean="0"/>
          </a:p>
          <a:p>
            <a:endParaRPr lang="fr-FR" altLang="fr-FR" dirty="0" smtClean="0"/>
          </a:p>
          <a:p>
            <a:pPr marL="0" indent="0">
              <a:buNone/>
            </a:pPr>
            <a:r>
              <a:rPr lang="fr-FR" altLang="fr-FR" b="1" dirty="0" smtClean="0"/>
              <a:t>Problèmes techniques et fonctionnels</a:t>
            </a:r>
          </a:p>
          <a:p>
            <a:pPr lvl="1"/>
            <a:r>
              <a:rPr lang="fr-FR" altLang="fr-FR" dirty="0" smtClean="0"/>
              <a:t>Toujours préparer une solution de secours (Diaporama, exercices papier, démonstration)</a:t>
            </a:r>
          </a:p>
          <a:p>
            <a:pPr lvl="1"/>
            <a:r>
              <a:rPr lang="fr-FR" altLang="fr-FR" dirty="0" smtClean="0"/>
              <a:t>Tourner le problème en opportunité de formation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185348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/>
              <a:t>Faire face aux situations difficiles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31387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altLang="fr-FR" b="1" dirty="0" smtClean="0">
                <a:latin typeface="Arial" charset="0"/>
                <a:cs typeface="Arial" charset="0"/>
              </a:rPr>
              <a:t>Synthétiser &amp; valider la compréhension </a:t>
            </a:r>
            <a:r>
              <a:rPr altLang="fr-FR" dirty="0" smtClean="0">
                <a:latin typeface="Arial" charset="0"/>
                <a:cs typeface="Arial" charset="0"/>
              </a:rPr>
              <a:t>des points clefs de la formation </a:t>
            </a:r>
          </a:p>
          <a:p>
            <a:pPr marL="0" indent="0">
              <a:buFont typeface="Wingdings 3" pitchFamily="18" charset="2"/>
              <a:buNone/>
              <a:defRPr/>
            </a:pPr>
            <a:endParaRPr altLang="fr-FR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altLang="fr-FR" dirty="0" smtClean="0">
                <a:latin typeface="Arial" charset="0"/>
                <a:cs typeface="Arial" charset="0"/>
              </a:rPr>
              <a:t>Demander des </a:t>
            </a:r>
            <a:r>
              <a:rPr altLang="fr-FR" b="1" dirty="0" smtClean="0">
                <a:latin typeface="Arial" charset="0"/>
                <a:cs typeface="Arial" charset="0"/>
              </a:rPr>
              <a:t>retours</a:t>
            </a:r>
            <a:r>
              <a:rPr altLang="fr-FR" dirty="0" smtClean="0">
                <a:latin typeface="Arial" charset="0"/>
                <a:cs typeface="Arial" charset="0"/>
              </a:rPr>
              <a:t> de chaque participant en utilisant les questionnaires d’</a:t>
            </a:r>
            <a:r>
              <a:rPr altLang="fr-FR" b="1" dirty="0" smtClean="0">
                <a:latin typeface="Arial" charset="0"/>
                <a:cs typeface="Arial" charset="0"/>
              </a:rPr>
              <a:t>évaluation</a:t>
            </a:r>
          </a:p>
          <a:p>
            <a:pPr>
              <a:defRPr/>
            </a:pPr>
            <a:endParaRPr lang="fr-FR" altLang="fr-FR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FR" altLang="fr-FR" b="1" dirty="0" smtClean="0">
                <a:latin typeface="Arial" charset="0"/>
                <a:cs typeface="Arial" charset="0"/>
              </a:rPr>
              <a:t>Vérifier que les feuilles de présence sont signées</a:t>
            </a:r>
            <a:endParaRPr altLang="fr-FR" b="1" dirty="0" smtClean="0">
              <a:latin typeface="Arial" charset="0"/>
              <a:cs typeface="Arial" charset="0"/>
            </a:endParaRPr>
          </a:p>
        </p:txBody>
      </p:sp>
      <p:sp>
        <p:nvSpPr>
          <p:cNvPr id="18637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altLang="fr-FR" dirty="0" smtClean="0">
                <a:latin typeface="Arial" charset="0"/>
                <a:cs typeface="Arial" charset="0"/>
              </a:rPr>
              <a:t>Clore la session </a:t>
            </a:r>
            <a:r>
              <a:rPr lang="fr-FR" altLang="fr-FR" dirty="0">
                <a:latin typeface="Arial" charset="0"/>
                <a:cs typeface="Arial" charset="0"/>
              </a:rPr>
              <a:t>de formation</a:t>
            </a:r>
            <a:endParaRPr altLang="fr-FR" dirty="0" smtClean="0">
              <a:latin typeface="Arial" charset="0"/>
              <a:cs typeface="Arial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768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Comprendre les gains apportés par le projet</a:t>
            </a:r>
          </a:p>
          <a:p>
            <a:r>
              <a:rPr lang="fr-FR" dirty="0" smtClean="0"/>
              <a:t>Comprendre et utiliser Salesforce dans votre contexte métier</a:t>
            </a:r>
          </a:p>
          <a:p>
            <a:r>
              <a:rPr lang="fr-FR" dirty="0" smtClean="0"/>
              <a:t>Se préparer au démarrage d’ARPEGE</a:t>
            </a:r>
          </a:p>
          <a:p>
            <a:pPr lvl="1"/>
            <a:r>
              <a:rPr lang="fr-FR" dirty="0" smtClean="0"/>
              <a:t>S’approprier l’outil et prendre en main la solution</a:t>
            </a:r>
          </a:p>
          <a:p>
            <a:pPr lvl="2"/>
            <a:r>
              <a:rPr lang="fr-FR" dirty="0" smtClean="0"/>
              <a:t>Adopter les nouvelles habitudes liées au nouvel outil</a:t>
            </a:r>
          </a:p>
          <a:p>
            <a:pPr lvl="2"/>
            <a:r>
              <a:rPr lang="fr-FR" dirty="0" smtClean="0"/>
              <a:t>Comprendre ses responsabilités</a:t>
            </a:r>
          </a:p>
          <a:p>
            <a:pPr lvl="1"/>
            <a:r>
              <a:rPr lang="fr-FR" altLang="fr-FR" dirty="0"/>
              <a:t>Gagner en autonomie dans </a:t>
            </a:r>
            <a:r>
              <a:rPr lang="fr-FR" altLang="fr-FR" dirty="0" smtClean="0"/>
              <a:t>l’usage de la plateforme</a:t>
            </a:r>
            <a:endParaRPr lang="fr-FR" dirty="0" smtClean="0"/>
          </a:p>
          <a:p>
            <a:pPr lvl="1"/>
            <a:r>
              <a:rPr lang="fr-FR" dirty="0" smtClean="0"/>
              <a:t>Qualité des données</a:t>
            </a:r>
          </a:p>
          <a:p>
            <a:pPr lvl="2"/>
            <a:r>
              <a:rPr lang="fr-FR" dirty="0"/>
              <a:t>Des ateliers sont en cours afin de définir le processus  de gestion de la qualité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Qualification des données</a:t>
            </a:r>
          </a:p>
          <a:p>
            <a:r>
              <a:rPr lang="fr-FR" dirty="0" smtClean="0"/>
              <a:t>Acquérir les fonctionnalités de Salesforce relatives à la gestion de la Formation Initiale</a:t>
            </a:r>
            <a:endParaRPr lang="fr-FR" dirty="0"/>
          </a:p>
          <a:p>
            <a:pPr lvl="1"/>
            <a:r>
              <a:rPr lang="fr-FR" dirty="0"/>
              <a:t>Messages clés</a:t>
            </a:r>
          </a:p>
          <a:p>
            <a:pPr lvl="1"/>
            <a:r>
              <a:rPr lang="fr-FR" dirty="0"/>
              <a:t>Objets Salesforce</a:t>
            </a:r>
          </a:p>
          <a:p>
            <a:r>
              <a:rPr lang="fr-FR" dirty="0" smtClean="0"/>
              <a:t>S’approprier des techniques d’animation et une approche </a:t>
            </a:r>
            <a:r>
              <a:rPr lang="fr-FR" dirty="0"/>
              <a:t>pédagogique</a:t>
            </a:r>
          </a:p>
          <a:p>
            <a:pPr lvl="2"/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Objectifs de la 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1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Présentations et attentes</a:t>
            </a:r>
          </a:p>
          <a:p>
            <a:pPr lvl="1"/>
            <a:r>
              <a:rPr lang="fr-FR" dirty="0"/>
              <a:t>Organisation de la formation</a:t>
            </a:r>
          </a:p>
          <a:p>
            <a:r>
              <a:rPr lang="fr-FR" dirty="0"/>
              <a:t>Contexte du projet ARPEGE</a:t>
            </a:r>
          </a:p>
          <a:p>
            <a:r>
              <a:rPr lang="fr-FR" dirty="0"/>
              <a:t>Objectifs de la formation</a:t>
            </a:r>
          </a:p>
          <a:p>
            <a:r>
              <a:rPr lang="fr-FR" dirty="0"/>
              <a:t>Navigation dans Salesforce</a:t>
            </a:r>
          </a:p>
          <a:p>
            <a:pPr lvl="1"/>
            <a:r>
              <a:rPr lang="fr-FR" dirty="0"/>
              <a:t>Principes généraux</a:t>
            </a:r>
          </a:p>
          <a:p>
            <a:pPr lvl="1"/>
            <a:r>
              <a:rPr lang="fr-FR" dirty="0"/>
              <a:t>Objets</a:t>
            </a:r>
          </a:p>
          <a:p>
            <a:r>
              <a:rPr lang="fr-FR" dirty="0"/>
              <a:t>Bonnes pratiques d’animation</a:t>
            </a:r>
          </a:p>
          <a:p>
            <a:r>
              <a:rPr lang="fr-FR" b="1" dirty="0"/>
              <a:t>Questions &amp; réponses</a:t>
            </a:r>
          </a:p>
          <a:p>
            <a:r>
              <a:rPr lang="fr-FR" dirty="0"/>
              <a:t>Fin de la formation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8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Avez-vous des questions suite à la formation?</a:t>
            </a:r>
          </a:p>
          <a:p>
            <a:r>
              <a:rPr lang="fr-FR" dirty="0" smtClean="0"/>
              <a:t>Former à l’utilisation de Salesforce</a:t>
            </a:r>
          </a:p>
          <a:p>
            <a:r>
              <a:rPr lang="fr-FR" dirty="0" smtClean="0"/>
              <a:t>Mise en œuvre des bonnes pratiques de formation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Conclusions</a:t>
            </a:r>
            <a:endParaRPr lang="fr-FR" dirty="0"/>
          </a:p>
        </p:txBody>
      </p:sp>
      <p:pic>
        <p:nvPicPr>
          <p:cNvPr id="1027" name="Picture 3" descr="C:\Users\iva\AppData\Local\Microsoft\Windows\Temporary Internet Files\Content.IE5\06AJSXKE\Question_Mark_by_norbert7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66" y="2765064"/>
            <a:ext cx="2492896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Présentations et attentes</a:t>
            </a:r>
          </a:p>
          <a:p>
            <a:pPr lvl="1"/>
            <a:r>
              <a:rPr lang="fr-FR" dirty="0"/>
              <a:t>Organisation de la formation</a:t>
            </a:r>
          </a:p>
          <a:p>
            <a:r>
              <a:rPr lang="fr-FR" dirty="0"/>
              <a:t>Contexte du projet ARPEGE</a:t>
            </a:r>
          </a:p>
          <a:p>
            <a:r>
              <a:rPr lang="fr-FR" dirty="0"/>
              <a:t>Objectifs de la formation</a:t>
            </a:r>
          </a:p>
          <a:p>
            <a:r>
              <a:rPr lang="fr-FR" dirty="0"/>
              <a:t>Navigation dans Salesforce</a:t>
            </a:r>
          </a:p>
          <a:p>
            <a:pPr lvl="1"/>
            <a:r>
              <a:rPr lang="fr-FR" dirty="0"/>
              <a:t>Principes généraux</a:t>
            </a:r>
          </a:p>
          <a:p>
            <a:pPr lvl="1"/>
            <a:r>
              <a:rPr lang="fr-FR" dirty="0"/>
              <a:t>Objets</a:t>
            </a:r>
          </a:p>
          <a:p>
            <a:r>
              <a:rPr lang="fr-FR" dirty="0"/>
              <a:t>Bonnes pratiques d’animation</a:t>
            </a:r>
          </a:p>
          <a:p>
            <a:r>
              <a:rPr lang="fr-FR" dirty="0"/>
              <a:t>Questions &amp; réponses</a:t>
            </a:r>
          </a:p>
          <a:p>
            <a:r>
              <a:rPr lang="fr-FR" b="1" dirty="0"/>
              <a:t>Fin de la formation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Formation des formateurs – Lot B1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7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Tour de table</a:t>
            </a:r>
          </a:p>
          <a:p>
            <a:pPr lvl="1"/>
            <a:r>
              <a:rPr lang="fr-FR" dirty="0"/>
              <a:t>Cette formation a-t-elle répondu à vos attentes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Valider les attentes de début de session</a:t>
            </a:r>
            <a:endParaRPr lang="fr-FR" dirty="0"/>
          </a:p>
          <a:p>
            <a:pPr lvl="1"/>
            <a:r>
              <a:rPr lang="fr-FR" dirty="0"/>
              <a:t>Avez-vous des questions supplémentaires ?</a:t>
            </a:r>
          </a:p>
          <a:p>
            <a:endParaRPr lang="fr-FR" dirty="0"/>
          </a:p>
          <a:p>
            <a:r>
              <a:rPr lang="fr-FR" b="1" dirty="0"/>
              <a:t>Feuille de présence et </a:t>
            </a:r>
            <a:r>
              <a:rPr lang="fr-FR" b="1" dirty="0" smtClean="0"/>
              <a:t>évaluations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82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Conclusions</a:t>
            </a:r>
            <a:endParaRPr lang="fr-FR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307">
            <a:off x="4685639" y="4939405"/>
            <a:ext cx="2805113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sz="2100" b="1" dirty="0"/>
              <a:t>Connexion à Salesforce</a:t>
            </a:r>
          </a:p>
          <a:p>
            <a:r>
              <a:rPr lang="fr-FR" sz="2100" dirty="0"/>
              <a:t>Navigation générale</a:t>
            </a:r>
          </a:p>
          <a:p>
            <a:r>
              <a:rPr lang="fr-FR" sz="2100" dirty="0"/>
              <a:t>Comptes</a:t>
            </a:r>
          </a:p>
          <a:p>
            <a:r>
              <a:rPr lang="fr-FR" sz="2100" dirty="0"/>
              <a:t>Contacts</a:t>
            </a:r>
          </a:p>
          <a:p>
            <a:r>
              <a:rPr lang="fr-FR" sz="2100" dirty="0"/>
              <a:t>Pistes</a:t>
            </a:r>
          </a:p>
          <a:p>
            <a:r>
              <a:rPr lang="fr-FR" sz="2100" dirty="0"/>
              <a:t>Opportunités</a:t>
            </a:r>
          </a:p>
          <a:p>
            <a:r>
              <a:rPr lang="fr-FR" sz="2100" dirty="0" smtClean="0"/>
              <a:t>Création </a:t>
            </a:r>
            <a:r>
              <a:rPr lang="fr-FR" sz="2100" dirty="0"/>
              <a:t>de vues</a:t>
            </a:r>
          </a:p>
          <a:p>
            <a:r>
              <a:rPr lang="fr-FR" sz="2100" dirty="0"/>
              <a:t>Activités (Tâches, événement et email)</a:t>
            </a:r>
          </a:p>
          <a:p>
            <a:r>
              <a:rPr lang="fr-FR" sz="2100" dirty="0"/>
              <a:t>Notes et pièces jointes</a:t>
            </a:r>
          </a:p>
          <a:p>
            <a:r>
              <a:rPr lang="fr-FR" sz="2100" dirty="0" smtClean="0"/>
              <a:t>Rapports</a:t>
            </a:r>
          </a:p>
          <a:p>
            <a:r>
              <a:rPr lang="fr-FR" sz="2100" dirty="0" smtClean="0"/>
              <a:t>Chatter</a:t>
            </a:r>
            <a:endParaRPr lang="fr-FR" sz="2100" dirty="0"/>
          </a:p>
          <a:p>
            <a:endParaRPr lang="fr-FR" sz="2100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Utiliser et naviguer dans Salesforce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des formateurs – Lot B1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549275" cy="365125"/>
          </a:xfrm>
        </p:spPr>
        <p:txBody>
          <a:bodyPr/>
          <a:lstStyle/>
          <a:p>
            <a:fld id="{A9C9EE70-E67E-49A8-B801-42309473C5D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386807" y="1268760"/>
            <a:ext cx="3610745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rensen_2012">
  <a:themeElements>
    <a:clrScheme name="Kerensen">
      <a:dk1>
        <a:sysClr val="windowText" lastClr="000000"/>
      </a:dk1>
      <a:lt1>
        <a:sysClr val="window" lastClr="FFFFFF"/>
      </a:lt1>
      <a:dk2>
        <a:srgbClr val="6C6F70"/>
      </a:dk2>
      <a:lt2>
        <a:srgbClr val="FFFFFF"/>
      </a:lt2>
      <a:accent1>
        <a:srgbClr val="F2AE00"/>
      </a:accent1>
      <a:accent2>
        <a:srgbClr val="6C6F70"/>
      </a:accent2>
      <a:accent3>
        <a:srgbClr val="B3B3B3"/>
      </a:accent3>
      <a:accent4>
        <a:srgbClr val="203B8C"/>
      </a:accent4>
      <a:accent5>
        <a:srgbClr val="A5391D"/>
      </a:accent5>
      <a:accent6>
        <a:srgbClr val="095C2B"/>
      </a:accent6>
      <a:hlink>
        <a:srgbClr val="4759A4"/>
      </a:hlink>
      <a:folHlink>
        <a:srgbClr val="E4712B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Kerensen_2012</Template>
  <TotalTime>5340</TotalTime>
  <Words>6295</Words>
  <Application>Microsoft Office PowerPoint</Application>
  <PresentationFormat>Affichage à l'écran (4:3)</PresentationFormat>
  <Paragraphs>1550</Paragraphs>
  <Slides>84</Slides>
  <Notes>65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5" baseType="lpstr">
      <vt:lpstr>Kerensen_2012</vt:lpstr>
      <vt:lpstr>Kerensen Consulting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utilisateurs - Lot A1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utilisateurs - Lot A1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Utiliser la méthode adéquate</vt:lpstr>
      <vt:lpstr>Utiliser la méthode adéquate</vt:lpstr>
      <vt:lpstr>Utiliser la méthode adéquate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Formation des formateurs – Lot B1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Conduite du Changement</dc:title>
  <dc:creator>svi</dc:creator>
  <cp:lastModifiedBy>Isabelle Van Eyseren</cp:lastModifiedBy>
  <cp:revision>757</cp:revision>
  <cp:lastPrinted>2015-01-13T12:52:21Z</cp:lastPrinted>
  <dcterms:created xsi:type="dcterms:W3CDTF">2012-06-15T08:25:42Z</dcterms:created>
  <dcterms:modified xsi:type="dcterms:W3CDTF">2015-01-19T14:59:03Z</dcterms:modified>
</cp:coreProperties>
</file>