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86" r:id="rId3"/>
    <p:sldId id="350" r:id="rId4"/>
    <p:sldId id="367" r:id="rId5"/>
    <p:sldId id="371" r:id="rId6"/>
    <p:sldId id="351" r:id="rId7"/>
    <p:sldId id="358" r:id="rId8"/>
    <p:sldId id="370" r:id="rId9"/>
    <p:sldId id="369" r:id="rId10"/>
    <p:sldId id="353" r:id="rId11"/>
    <p:sldId id="393" r:id="rId12"/>
    <p:sldId id="397" r:id="rId13"/>
    <p:sldId id="372" r:id="rId14"/>
    <p:sldId id="394" r:id="rId15"/>
    <p:sldId id="398" r:id="rId16"/>
    <p:sldId id="384" r:id="rId17"/>
    <p:sldId id="387" r:id="rId18"/>
    <p:sldId id="364" r:id="rId19"/>
    <p:sldId id="373" r:id="rId20"/>
    <p:sldId id="388" r:id="rId21"/>
    <p:sldId id="374" r:id="rId22"/>
    <p:sldId id="399" r:id="rId23"/>
    <p:sldId id="375" r:id="rId24"/>
    <p:sldId id="366" r:id="rId25"/>
    <p:sldId id="389" r:id="rId26"/>
    <p:sldId id="396" r:id="rId27"/>
    <p:sldId id="400" r:id="rId28"/>
    <p:sldId id="365" r:id="rId29"/>
    <p:sldId id="390" r:id="rId30"/>
    <p:sldId id="401" r:id="rId31"/>
    <p:sldId id="379" r:id="rId32"/>
    <p:sldId id="391" r:id="rId33"/>
    <p:sldId id="403" r:id="rId34"/>
    <p:sldId id="402" r:id="rId35"/>
    <p:sldId id="381" r:id="rId36"/>
    <p:sldId id="382" r:id="rId37"/>
    <p:sldId id="383" r:id="rId38"/>
    <p:sldId id="368" r:id="rId39"/>
    <p:sldId id="299" r:id="rId40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4150">
          <p15:clr>
            <a:srgbClr val="A4A3A4"/>
          </p15:clr>
        </p15:guide>
        <p15:guide id="5" pos="158">
          <p15:clr>
            <a:srgbClr val="A4A3A4"/>
          </p15:clr>
        </p15:guide>
        <p15:guide id="6" pos="1247">
          <p15:clr>
            <a:srgbClr val="A4A3A4"/>
          </p15:clr>
        </p15:guide>
        <p15:guide id="7" pos="2608">
          <p15:clr>
            <a:srgbClr val="A4A3A4"/>
          </p15:clr>
        </p15:guide>
        <p15:guide id="8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abelle Van Eyseren" initials="IV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E00"/>
    <a:srgbClr val="6C6F70"/>
    <a:srgbClr val="E4712B"/>
    <a:srgbClr val="B3B3B3"/>
    <a:srgbClr val="B27F00"/>
    <a:srgbClr val="412D30"/>
    <a:srgbClr val="4759A4"/>
    <a:srgbClr val="095C2B"/>
    <a:srgbClr val="A5391D"/>
    <a:srgbClr val="203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 autoAdjust="0"/>
    <p:restoredTop sz="70515" autoAdjust="0"/>
  </p:normalViewPr>
  <p:slideViewPr>
    <p:cSldViewPr showGuides="1">
      <p:cViewPr varScale="1">
        <p:scale>
          <a:sx n="54" d="100"/>
          <a:sy n="54" d="100"/>
        </p:scale>
        <p:origin x="-102" y="-396"/>
      </p:cViewPr>
      <p:guideLst>
        <p:guide orient="horz" pos="3793"/>
        <p:guide orient="horz" pos="2795"/>
        <p:guide pos="2880"/>
        <p:guide pos="4150"/>
        <p:guide pos="158"/>
        <p:guide pos="1202"/>
        <p:guide pos="2608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DE9C-5921-4D73-972F-C99FDD6930CA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85916-4167-4343-B7A3-45120E191F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8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CFDA-75AB-459B-9494-5D6AB6B281C5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A8172-44CC-43D5-875E-A1D136D7D45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il.em-lyon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la formation, impliquer</a:t>
            </a:r>
            <a:r>
              <a:rPr lang="fr-FR" baseline="0" dirty="0" smtClean="0"/>
              <a:t> Adélaïde en tant que </a:t>
            </a:r>
            <a:r>
              <a:rPr lang="fr-FR" baseline="0" dirty="0" err="1" smtClean="0"/>
              <a:t>co</a:t>
            </a:r>
            <a:r>
              <a:rPr lang="fr-FR" baseline="0" dirty="0" smtClean="0"/>
              <a:t>-animatrice.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Après la formation, envisager avec l’équipe projet la construction de rapports spécifiques pour l’équipe BDD.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1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Accès aux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webmail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https://webmail.em-lyon.com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Les utilisateurs devront , comme sur leur propre poste de travail , saisir leur login/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habituel.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3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2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/>
              <a:t>Ne pas expliquer</a:t>
            </a:r>
            <a:r>
              <a:rPr lang="fr-FR" sz="1400" baseline="0" dirty="0" smtClean="0"/>
              <a:t> </a:t>
            </a:r>
            <a:r>
              <a:rPr lang="fr-FR" sz="1400" dirty="0" smtClean="0"/>
              <a:t>la procédure d’accès à l'administrateur de la société pour permettre un support interne optimal.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3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personnes de la Formation</a:t>
            </a:r>
            <a:r>
              <a:rPr lang="fr-FR" baseline="0" dirty="0" smtClean="0"/>
              <a:t> Continue ne verront pas les contacts de la Formation Initiale.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Source web peut </a:t>
            </a:r>
            <a:r>
              <a:rPr lang="fr-FR" dirty="0" err="1" smtClean="0">
                <a:solidFill>
                  <a:srgbClr val="FF0000"/>
                </a:solidFill>
              </a:rPr>
              <a:t>etre</a:t>
            </a:r>
            <a:r>
              <a:rPr lang="fr-FR" dirty="0" smtClean="0">
                <a:solidFill>
                  <a:srgbClr val="FF0000"/>
                </a:solidFill>
              </a:rPr>
              <a:t> plus tard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Compte = </a:t>
            </a:r>
            <a:r>
              <a:rPr lang="fr-FR" dirty="0" err="1" smtClean="0">
                <a:solidFill>
                  <a:srgbClr val="FF0000"/>
                </a:solidFill>
              </a:rPr>
              <a:t>entreprse</a:t>
            </a:r>
            <a:endParaRPr lang="fr-FR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Lors de la formation: consultation, modification et création.</a:t>
            </a:r>
          </a:p>
          <a:p>
            <a:r>
              <a:rPr lang="fr-FR" baseline="0" dirty="0" smtClean="0"/>
              <a:t>La « Suppression » est réalisée par un admin.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REGLES DE NOMENCLATURE ET BONNES PRATIQUES A DIFFUSSER: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Majuscule sans tiret sans point pour le nom du compte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Rechercher si le compte existe avant de le créer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Rechercher sur le département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Remarque</a:t>
            </a:r>
            <a:r>
              <a:rPr lang="fr-FR" baseline="0" dirty="0" smtClean="0"/>
              <a:t> : La solution d’aide à la saisie des adresses n’est pas encore choisie – à voir plus tard</a:t>
            </a:r>
          </a:p>
          <a:p>
            <a:endParaRPr lang="fr-FR" baseline="0" dirty="0" smtClean="0"/>
          </a:p>
          <a:p>
            <a:r>
              <a:rPr lang="fr-FR" baseline="0" dirty="0" smtClean="0"/>
              <a:t>Historique consultation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Postes supplémentaire c’est important et cela arrive de plus en plus</a:t>
            </a:r>
          </a:p>
          <a:p>
            <a:endParaRPr lang="fr-FR" baseline="0" dirty="0" smtClean="0"/>
          </a:p>
          <a:p>
            <a:r>
              <a:rPr lang="fr-FR" baseline="0" dirty="0" smtClean="0"/>
              <a:t>Plusieurs façon de faire pour la création de compte ou contact mais la meilleure pratique est à voir selon votre rôle au quotidien (contact ou compte en 1</a:t>
            </a:r>
            <a:r>
              <a:rPr lang="fr-FR" baseline="30000" dirty="0" smtClean="0"/>
              <a:t>er</a:t>
            </a:r>
            <a:r>
              <a:rPr lang="fr-FR" baseline="0" dirty="0" smtClean="0"/>
              <a:t>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Un compte  peut être créé sans contact</a:t>
            </a:r>
          </a:p>
          <a:p>
            <a:r>
              <a:rPr lang="fr-FR" baseline="0" dirty="0" smtClean="0"/>
              <a:t>Un contact doit obligatoirement être rattaché à un compte (Société).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08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08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7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31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err="1" smtClean="0"/>
              <a:t>interet</a:t>
            </a:r>
            <a:r>
              <a:rPr lang="fr-FR" dirty="0" smtClean="0"/>
              <a:t> descend dans </a:t>
            </a:r>
            <a:r>
              <a:rPr lang="fr-FR" dirty="0" err="1" smtClean="0"/>
              <a:t>sf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Invitation dossier admission </a:t>
            </a:r>
            <a:r>
              <a:rPr lang="fr-FR" dirty="0" err="1" smtClean="0"/>
              <a:t>cree</a:t>
            </a:r>
            <a:r>
              <a:rPr lang="fr-FR" dirty="0" smtClean="0"/>
              <a:t> </a:t>
            </a:r>
            <a:r>
              <a:rPr lang="fr-FR" dirty="0" err="1" smtClean="0"/>
              <a:t>canel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 </a:t>
            </a:r>
            <a:r>
              <a:rPr lang="fr-FR" dirty="0" err="1" smtClean="0"/>
              <a:t>canel</a:t>
            </a:r>
            <a:r>
              <a:rPr lang="fr-FR" dirty="0" smtClean="0"/>
              <a:t> </a:t>
            </a:r>
            <a:r>
              <a:rPr lang="fr-FR" dirty="0" err="1" smtClean="0"/>
              <a:t>sf</a:t>
            </a:r>
            <a:r>
              <a:rPr lang="fr-FR" dirty="0" smtClean="0"/>
              <a:t> </a:t>
            </a:r>
            <a:r>
              <a:rPr lang="fr-FR" dirty="0" err="1" smtClean="0"/>
              <a:t>recoit</a:t>
            </a:r>
            <a:r>
              <a:rPr lang="fr-FR" dirty="0" smtClean="0"/>
              <a:t> des infos session</a:t>
            </a:r>
            <a:r>
              <a:rPr lang="fr-FR" baseline="0" dirty="0" smtClean="0"/>
              <a:t> et stat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70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Lors de la formation: consultation, modification et création</a:t>
            </a:r>
          </a:p>
          <a:p>
            <a:r>
              <a:rPr lang="fr-FR" dirty="0" smtClean="0"/>
              <a:t>Pas de contact sans compte.</a:t>
            </a:r>
          </a:p>
          <a:p>
            <a:endParaRPr lang="fr-FR" dirty="0" smtClean="0"/>
          </a:p>
          <a:p>
            <a:r>
              <a:rPr lang="fr-FR" baseline="0" dirty="0" smtClean="0"/>
              <a:t>Attribuer un code rôle à un contact doit être abordé : ex. créateur d’entreprise…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Liste associée</a:t>
            </a:r>
          </a:p>
          <a:p>
            <a:endParaRPr lang="fr-FR" baseline="0" dirty="0" smtClean="0"/>
          </a:p>
          <a:p>
            <a:r>
              <a:rPr lang="fr-FR" baseline="0" dirty="0" smtClean="0"/>
              <a:t>Identifier le diplôme, le champs programme</a:t>
            </a:r>
          </a:p>
          <a:p>
            <a:endParaRPr lang="fr-FR" baseline="0" dirty="0" smtClean="0"/>
          </a:p>
          <a:p>
            <a:r>
              <a:rPr lang="fr-FR" baseline="0" dirty="0" smtClean="0"/>
              <a:t>Ciblage à montrer – réorganisation par grande famille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profils DPM et BDD pouvant voir les prospects étudiants / étudiants et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les professionnels?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profils EML, CORPORATE, FUNDRAISING, EMLYON FOREVER  ne pouvant pas voir les prospects étudiants / étudiants  et peuvent voir les professionnels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7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bouton</a:t>
            </a:r>
            <a:r>
              <a:rPr lang="fr-FR" baseline="0" dirty="0" smtClean="0"/>
              <a:t> « demander la mise à jour » va être supprimé.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10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Contacts qui ont un ciblage particulier</a:t>
            </a:r>
          </a:p>
          <a:p>
            <a:r>
              <a:rPr lang="fr-FR" dirty="0" smtClean="0"/>
              <a:t>Code marques </a:t>
            </a:r>
            <a:r>
              <a:rPr lang="fr-FR" baseline="0" dirty="0" smtClean="0"/>
              <a:t>ou code rôle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Règles d’utilisation à définir mais on montre ce que l’on peut faire avec l’information que la gouvernance est à venir.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Isabelle :</a:t>
            </a:r>
            <a:r>
              <a:rPr lang="fr-FR" sz="1200" b="1" i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Verifier</a:t>
            </a:r>
            <a:r>
              <a:rPr lang="fr-FR" sz="12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onglets ok pour les </a:t>
            </a:r>
            <a:r>
              <a:rPr lang="fr-FR" sz="12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</a:t>
            </a:r>
            <a:r>
              <a:rPr lang="fr-FR" sz="12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ues dans </a:t>
            </a:r>
            <a:r>
              <a:rPr lang="fr-FR" sz="1200" b="1" i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sandbox</a:t>
            </a:r>
            <a:endParaRPr lang="fr-FR" sz="12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36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32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 chatter? Lors</a:t>
            </a:r>
            <a:r>
              <a:rPr lang="fr-FR" baseline="0" dirty="0" smtClean="0"/>
              <a:t> de la formation, expliquer rapidement à quoi sert Chatter: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Il existe et est dispo et sert à 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A aborder ridement</a:t>
            </a:r>
            <a:r>
              <a:rPr lang="fr-FR" baseline="0" dirty="0" smtClean="0"/>
              <a:t> sans aller dans le détail de chatter. Faudra encadrer car pas de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actuellement donc à venir…</a:t>
            </a:r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Poster l’évaluation de la formation</a:t>
            </a:r>
            <a:r>
              <a:rPr lang="fr-FR" b="1" baseline="0" dirty="0" smtClean="0"/>
              <a:t> sur </a:t>
            </a:r>
            <a:r>
              <a:rPr lang="fr-FR" b="1" dirty="0" smtClean="0"/>
              <a:t>chatter.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255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18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Certains participants ont déjà été formés mais</a:t>
            </a:r>
            <a:r>
              <a:rPr lang="fr-FR" baseline="0" dirty="0" smtClean="0"/>
              <a:t> pas tous (équipe BDD formée, les autres sont « neufs  »).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Il y aura un aspect</a:t>
            </a:r>
            <a:r>
              <a:rPr lang="fr-FR" baseline="0" dirty="0" smtClean="0"/>
              <a:t> formation de formateur pour cette journée.</a:t>
            </a:r>
          </a:p>
          <a:p>
            <a:endParaRPr lang="fr-FR" dirty="0" smtClean="0"/>
          </a:p>
          <a:p>
            <a:r>
              <a:rPr lang="fr-FR" b="1" baseline="0" dirty="0" smtClean="0"/>
              <a:t>Equipes et participants à la formation </a:t>
            </a:r>
            <a:r>
              <a:rPr lang="fr-FR" baseline="0" dirty="0" smtClean="0"/>
              <a:t>: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u="sng" baseline="0" dirty="0" smtClean="0">
                <a:sym typeface="Wingdings" panose="05000000000000000000" pitchFamily="2" charset="2"/>
              </a:rPr>
              <a:t>Base de données</a:t>
            </a:r>
            <a:r>
              <a:rPr lang="fr-FR" u="none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: </a:t>
            </a:r>
            <a:r>
              <a:rPr lang="fr-FR" baseline="0" dirty="0" err="1" smtClean="0">
                <a:sym typeface="Wingdings" panose="05000000000000000000" pitchFamily="2" charset="2"/>
              </a:rPr>
              <a:t>Adelaide</a:t>
            </a:r>
            <a:r>
              <a:rPr lang="fr-FR" baseline="0" dirty="0" smtClean="0">
                <a:sym typeface="Wingdings" panose="05000000000000000000" pitchFamily="2" charset="2"/>
              </a:rPr>
              <a:t> Gomes – Emilie Wilson – </a:t>
            </a:r>
            <a:r>
              <a:rPr lang="fr-FR" baseline="0" dirty="0" err="1" smtClean="0">
                <a:sym typeface="Wingdings" panose="05000000000000000000" pitchFamily="2" charset="2"/>
              </a:rPr>
              <a:t>Francoise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Teruin</a:t>
            </a:r>
            <a:r>
              <a:rPr lang="fr-FR" baseline="0" dirty="0" smtClean="0">
                <a:sym typeface="Wingdings" panose="05000000000000000000" pitchFamily="2" charset="2"/>
              </a:rPr>
              <a:t> – Pascale Exbrayat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u="sng" baseline="0" dirty="0" smtClean="0">
                <a:sym typeface="Wingdings" panose="05000000000000000000" pitchFamily="2" charset="2"/>
              </a:rPr>
              <a:t>EMLYON </a:t>
            </a:r>
            <a:r>
              <a:rPr lang="fr-FR" u="sng" baseline="0" dirty="0" err="1" smtClean="0">
                <a:sym typeface="Wingdings" panose="05000000000000000000" pitchFamily="2" charset="2"/>
              </a:rPr>
              <a:t>Forever</a:t>
            </a:r>
            <a:r>
              <a:rPr lang="fr-FR" u="none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: Brigitte </a:t>
            </a:r>
            <a:r>
              <a:rPr lang="fr-FR" baseline="0" dirty="0" err="1" smtClean="0">
                <a:sym typeface="Wingdings" panose="05000000000000000000" pitchFamily="2" charset="2"/>
              </a:rPr>
              <a:t>Eyraud</a:t>
            </a:r>
            <a:r>
              <a:rPr lang="fr-FR" baseline="0" dirty="0" smtClean="0">
                <a:sym typeface="Wingdings" panose="05000000000000000000" pitchFamily="2" charset="2"/>
              </a:rPr>
              <a:t> – Christine </a:t>
            </a:r>
            <a:r>
              <a:rPr lang="fr-FR" baseline="0" dirty="0" err="1" smtClean="0">
                <a:sym typeface="Wingdings" panose="05000000000000000000" pitchFamily="2" charset="2"/>
              </a:rPr>
              <a:t>Tresca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u="sng" baseline="0" dirty="0" smtClean="0">
                <a:sym typeface="Wingdings" panose="05000000000000000000" pitchFamily="2" charset="2"/>
              </a:rPr>
              <a:t>Employabilité</a:t>
            </a:r>
            <a:r>
              <a:rPr lang="fr-FR" baseline="0" dirty="0" smtClean="0">
                <a:sym typeface="Wingdings" panose="05000000000000000000" pitchFamily="2" charset="2"/>
              </a:rPr>
              <a:t> : </a:t>
            </a:r>
            <a:r>
              <a:rPr lang="fr-FR" baseline="0" dirty="0" err="1" smtClean="0">
                <a:sym typeface="Wingdings" panose="05000000000000000000" pitchFamily="2" charset="2"/>
              </a:rPr>
              <a:t>Alina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Servillat</a:t>
            </a:r>
            <a:r>
              <a:rPr lang="fr-FR" baseline="0" dirty="0" smtClean="0">
                <a:sym typeface="Wingdings" panose="05000000000000000000" pitchFamily="2" charset="2"/>
              </a:rPr>
              <a:t> – Caroline </a:t>
            </a:r>
            <a:r>
              <a:rPr lang="fr-FR" baseline="0" dirty="0" err="1" smtClean="0">
                <a:sym typeface="Wingdings" panose="05000000000000000000" pitchFamily="2" charset="2"/>
              </a:rPr>
              <a:t>Guery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u="sng" baseline="0" dirty="0" smtClean="0">
                <a:sym typeface="Wingdings" panose="05000000000000000000" pitchFamily="2" charset="2"/>
              </a:rPr>
              <a:t>DSIT</a:t>
            </a:r>
            <a:r>
              <a:rPr lang="fr-FR" u="none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: Mahmoud </a:t>
            </a:r>
            <a:r>
              <a:rPr lang="fr-FR" baseline="0" dirty="0" err="1" smtClean="0">
                <a:sym typeface="Wingdings" panose="05000000000000000000" pitchFamily="2" charset="2"/>
              </a:rPr>
              <a:t>Bechaa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Observateur : Anne- Céline et autre DSIT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6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39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Gestion du dossier étudiant se fait dans CURSUS et ne sera pas géré dans SF. 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Un message important : C’est la « Révolution » car il y a avec </a:t>
            </a:r>
            <a:r>
              <a:rPr lang="fr-FR" baseline="0" dirty="0" err="1" smtClean="0">
                <a:sym typeface="Wingdings" panose="05000000000000000000" pitchFamily="2" charset="2"/>
              </a:rPr>
              <a:t>Arpege</a:t>
            </a:r>
            <a:r>
              <a:rPr lang="fr-FR" baseline="0" dirty="0" smtClean="0">
                <a:sym typeface="Wingdings" panose="05000000000000000000" pitchFamily="2" charset="2"/>
              </a:rPr>
              <a:t> de la saisie décentralisée.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données seront reprises dans Salesforce : FEG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baseline="0" dirty="0" smtClean="0">
                <a:sym typeface="Wingdings" panose="05000000000000000000" pitchFamily="2" charset="2"/>
              </a:rPr>
              <a:t>FEG en lecture seule après </a:t>
            </a:r>
            <a:r>
              <a:rPr lang="fr-FR" baseline="0" dirty="0" err="1" smtClean="0">
                <a:sym typeface="Wingdings" panose="05000000000000000000" pitchFamily="2" charset="2"/>
              </a:rPr>
              <a:t>Arpege</a:t>
            </a:r>
            <a:r>
              <a:rPr lang="fr-FR" baseline="0" dirty="0" smtClean="0">
                <a:sym typeface="Wingdings" panose="05000000000000000000" pitchFamily="2" charset="2"/>
              </a:rPr>
              <a:t> – pour un périmètre de données, accès en écriture et descente depuis SF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EMLYON </a:t>
            </a:r>
            <a:r>
              <a:rPr lang="fr-FR" baseline="0" dirty="0" err="1" smtClean="0">
                <a:sym typeface="Wingdings" panose="05000000000000000000" pitchFamily="2" charset="2"/>
              </a:rPr>
              <a:t>forever</a:t>
            </a:r>
            <a:r>
              <a:rPr lang="fr-FR" baseline="0" dirty="0" smtClean="0">
                <a:sym typeface="Wingdings" panose="05000000000000000000" pitchFamily="2" charset="2"/>
              </a:rPr>
              <a:t> vont aller vers FEG et ensuite SF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Interfaces dans les deux sens FEG et SF.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Question: Qu’est ce qui reste dans </a:t>
            </a:r>
            <a:r>
              <a:rPr lang="fr-FR" b="1" dirty="0" err="1" smtClean="0"/>
              <a:t>Feg</a:t>
            </a:r>
            <a:r>
              <a:rPr lang="fr-FR" b="1" dirty="0" smtClean="0"/>
              <a:t> </a:t>
            </a:r>
            <a:r>
              <a:rPr lang="fr-FR" b="1" dirty="0" err="1" smtClean="0"/>
              <a:t>apres</a:t>
            </a:r>
            <a:r>
              <a:rPr lang="fr-FR" b="1" dirty="0" smtClean="0"/>
              <a:t> </a:t>
            </a:r>
            <a:r>
              <a:rPr lang="fr-FR" b="1" dirty="0" err="1" smtClean="0"/>
              <a:t>salesforce</a:t>
            </a:r>
            <a:r>
              <a:rPr lang="fr-FR" b="1" dirty="0" smtClean="0"/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1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Gouvernance des données et qualité des saisies.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ym typeface="Wingdings" panose="05000000000000000000" pitchFamily="2" charset="2"/>
              </a:rPr>
              <a:t>Qualité des données : Il y a eu des tests et donc doit être correct. Il peut exister des erreurs à remonter à la DSIT.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4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lvl="1"/>
            <a:r>
              <a:rPr lang="fr-FR" sz="1400" dirty="0" smtClean="0"/>
              <a:t>Salesforce1</a:t>
            </a:r>
          </a:p>
          <a:p>
            <a:pPr lvl="0"/>
            <a:endParaRPr lang="fr-FR" sz="1400" b="1" baseline="0" dirty="0" smtClean="0">
              <a:sym typeface="Wingdings" panose="05000000000000000000" pitchFamily="2" charset="2"/>
            </a:endParaRPr>
          </a:p>
          <a:p>
            <a:pPr lvl="0"/>
            <a:r>
              <a:rPr lang="fr-FR" sz="1400" b="1" baseline="0" dirty="0" smtClean="0">
                <a:sym typeface="Wingdings" panose="05000000000000000000" pitchFamily="2" charset="2"/>
              </a:rPr>
              <a:t>Message</a:t>
            </a:r>
            <a:r>
              <a:rPr lang="fr-FR" sz="1400" baseline="0" dirty="0" smtClean="0">
                <a:sym typeface="Wingdings" panose="05000000000000000000" pitchFamily="2" charset="2"/>
              </a:rPr>
              <a:t> : La construction des rapports viendra plus tard – Contacter DSIT si besoins existent.</a:t>
            </a:r>
          </a:p>
          <a:p>
            <a:pPr lvl="1"/>
            <a:endParaRPr lang="fr-FR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kerense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yon-Templat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3154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378861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38713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Cliquez pour modifier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15744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92" y="594928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72" y="5857208"/>
            <a:ext cx="2434307" cy="983993"/>
          </a:xfrm>
          <a:prstGeom prst="rect">
            <a:avLst/>
          </a:prstGeom>
        </p:spPr>
      </p:pic>
      <p:sp>
        <p:nvSpPr>
          <p:cNvPr id="13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109212" y="6030258"/>
            <a:ext cx="920949" cy="7626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16" name="Image 15" descr="logo kerensen site.ai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622088" cy="1080120"/>
          </a:xfrm>
          <a:prstGeom prst="rect">
            <a:avLst/>
          </a:prstGeom>
        </p:spPr>
      </p:pic>
      <p:sp>
        <p:nvSpPr>
          <p:cNvPr id="17" name="Sous-titre 2"/>
          <p:cNvSpPr txBox="1">
            <a:spLocks/>
          </p:cNvSpPr>
          <p:nvPr userDrawn="1"/>
        </p:nvSpPr>
        <p:spPr>
          <a:xfrm>
            <a:off x="4632471" y="3379440"/>
            <a:ext cx="453650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2AE00"/>
              </a:buClr>
              <a:buFont typeface="Arial" pitchFamily="34" charset="0"/>
              <a:buChar char="&gt;"/>
              <a:defRPr lang="fr-FR" sz="1800" b="1" kern="1200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2AE00"/>
              </a:buClr>
              <a:buFont typeface="Calibri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6C6F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rgbClr val="6C6F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AE00"/>
              </a:buClr>
              <a:buSzTx/>
              <a:buFont typeface="Arial" pitchFamily="34" charset="0"/>
              <a:buNone/>
              <a:tabLst/>
              <a:defRPr/>
            </a:pPr>
            <a:r>
              <a:rPr lang="fr-FR" sz="1200" dirty="0" smtClean="0">
                <a:solidFill>
                  <a:schemeClr val="accent1"/>
                </a:solidFill>
                <a:latin typeface="Neuropol"/>
                <a:cs typeface="Neuropol"/>
              </a:rPr>
              <a:t>We are creating </a:t>
            </a:r>
            <a:r>
              <a:rPr lang="fr-FR" sz="1200" dirty="0" smtClean="0">
                <a:solidFill>
                  <a:srgbClr val="3299CC"/>
                </a:solidFill>
                <a:latin typeface="Neuropol"/>
                <a:cs typeface="Neuropol"/>
              </a:rPr>
              <a:t>Customer</a:t>
            </a:r>
            <a:r>
              <a:rPr lang="fr-FR" sz="1200" baseline="0" dirty="0" smtClean="0">
                <a:solidFill>
                  <a:srgbClr val="3299CC"/>
                </a:solidFill>
                <a:latin typeface="Neuropol"/>
                <a:cs typeface="Neuropol"/>
              </a:rPr>
              <a:t> </a:t>
            </a:r>
            <a:r>
              <a:rPr lang="fr-FR" sz="1200" dirty="0" smtClean="0">
                <a:solidFill>
                  <a:srgbClr val="3299CC"/>
                </a:solidFill>
                <a:latin typeface="Neuropol"/>
                <a:cs typeface="Neuropol"/>
              </a:rPr>
              <a:t>Value. </a:t>
            </a:r>
          </a:p>
          <a:p>
            <a:pPr marL="0" indent="0" algn="r">
              <a:buNone/>
            </a:pPr>
            <a:endParaRPr lang="fr-FR" sz="1200" dirty="0">
              <a:solidFill>
                <a:srgbClr val="318CE7"/>
              </a:solidFill>
              <a:latin typeface="Neuropol"/>
              <a:cs typeface="Neuropol"/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3" y="5955054"/>
            <a:ext cx="879351" cy="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Sémin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314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Cliquez pour modifier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32856"/>
            <a:ext cx="9144000" cy="1559644"/>
          </a:xfrm>
          <a:prstGeom prst="rect">
            <a:avLst/>
          </a:prstGeom>
        </p:spPr>
      </p:pic>
      <p:sp>
        <p:nvSpPr>
          <p:cNvPr id="11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28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68313" y="2683498"/>
            <a:ext cx="8481020" cy="33273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2AE00"/>
              </a:buClr>
              <a:buSzPct val="60000"/>
              <a:buFont typeface="Wingdings 3" pitchFamily="18" charset="2"/>
              <a:buChar char="u"/>
              <a:defRPr sz="2000" b="0" u="none" baseline="0">
                <a:solidFill>
                  <a:srgbClr val="6C6F70"/>
                </a:solidFill>
                <a:uFill>
                  <a:solidFill>
                    <a:srgbClr val="F2AE00"/>
                  </a:solidFill>
                </a:u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F2AE00"/>
              </a:buClr>
              <a:buSzPct val="60000"/>
              <a:buFont typeface="Arial" pitchFamily="34" charset="0"/>
              <a:buChar char="&gt;"/>
              <a:defRPr sz="2000" b="0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F2AE00"/>
              </a:buClr>
              <a:defRPr sz="2000">
                <a:solidFill>
                  <a:srgbClr val="6C6F70"/>
                </a:solidFill>
              </a:defRPr>
            </a:lvl3pPr>
            <a:lvl4pPr>
              <a:buClr>
                <a:srgbClr val="F2AE00"/>
              </a:buClr>
              <a:defRPr sz="1800">
                <a:solidFill>
                  <a:srgbClr val="6C6F70"/>
                </a:solidFill>
              </a:defRPr>
            </a:lvl4pPr>
            <a:lvl5pPr>
              <a:buClr>
                <a:srgbClr val="F2AE00"/>
              </a:buClr>
              <a:defRPr sz="1800">
                <a:solidFill>
                  <a:srgbClr val="6C6F70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24744"/>
            <a:ext cx="9144000" cy="155875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57" y="116632"/>
            <a:ext cx="1095376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57" y="116632"/>
            <a:ext cx="1095376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1840" y="1268760"/>
            <a:ext cx="5817492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57" y="116632"/>
            <a:ext cx="1095376" cy="10429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59701"/>
            <a:ext cx="1944216" cy="13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59113" y="3429000"/>
            <a:ext cx="360045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66763" indent="-585788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Kerensen Consulting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21 rue d’Algérie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69001 LYON | France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T : +</a:t>
            </a:r>
            <a:r>
              <a:rPr lang="fr-FR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33 4 81 09 05 04</a:t>
            </a: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 : +33 1 56 91 50 22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F : +33 1 56 91 50 21 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  <a:hlinkClick r:id="rId2"/>
              </a:rPr>
              <a:t>www.kerensen.com</a:t>
            </a: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78274" cy="32129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" y="1844824"/>
            <a:ext cx="9142233" cy="1554180"/>
          </a:xfrm>
          <a:prstGeom prst="rect">
            <a:avLst/>
          </a:prstGeom>
        </p:spPr>
      </p:pic>
      <p:pic>
        <p:nvPicPr>
          <p:cNvPr id="7" name="Picture 4" descr="logo kerensen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593407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09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5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65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3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1" r:id="rId3"/>
    <p:sldLayoutId id="2147483650" r:id="rId4"/>
    <p:sldLayoutId id="2147483683" r:id="rId5"/>
    <p:sldLayoutId id="214748365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C6F7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Clr>
          <a:srgbClr val="F2AE00"/>
        </a:buClr>
        <a:buFont typeface="Wingdings 3" pitchFamily="18" charset="2"/>
        <a:buChar char="u"/>
        <a:defRPr lang="fr-FR" sz="1800" kern="1200" dirty="0" smtClean="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2AE00"/>
        </a:buClr>
        <a:buFont typeface="Calibri" pitchFamily="34" charset="0"/>
        <a:buChar char="&gt;"/>
        <a:defRPr sz="16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2AE00"/>
        </a:buClr>
        <a:buFont typeface="Arial" pitchFamily="34" charset="0"/>
        <a:buChar char="•"/>
        <a:defRPr sz="14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C6F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rgbClr val="6C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salesforc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hyperlink" Target="https://arpege-emlyon.my.salesforc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sabelle.van-eyseren@kerense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Kerensen Consulting</a:t>
            </a:r>
            <a:endParaRPr lang="en-US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Formation des utilisateurs – Lot A1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Change Management | Isabelle Van Eyseren I 15 janvier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Pour la formation votre identifiant sera dédié</a:t>
            </a:r>
            <a:r>
              <a:rPr lang="fr-FR" dirty="0" smtClean="0"/>
              <a:t>. Suite à la mise en production </a:t>
            </a:r>
            <a:r>
              <a:rPr lang="fr-FR" dirty="0" smtClean="0">
                <a:sym typeface="Wingdings" panose="05000000000000000000" pitchFamily="2" charset="2"/>
              </a:rPr>
              <a:t>vous serez reconnus automatiquement (Single </a:t>
            </a:r>
            <a:r>
              <a:rPr lang="fr-FR" dirty="0" err="1" smtClean="0">
                <a:sym typeface="Wingdings" panose="05000000000000000000" pitchFamily="2" charset="2"/>
              </a:rPr>
              <a:t>Sign</a:t>
            </a:r>
            <a:r>
              <a:rPr lang="fr-FR" dirty="0" smtClean="0">
                <a:sym typeface="Wingdings" panose="05000000000000000000" pitchFamily="2" charset="2"/>
              </a:rPr>
              <a:t> On – SSO). </a:t>
            </a:r>
          </a:p>
          <a:p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la formation (Environnement dédié à la formation)</a:t>
            </a:r>
          </a:p>
          <a:p>
            <a:pPr lvl="1"/>
            <a:r>
              <a:rPr lang="fr-FR" dirty="0" smtClean="0"/>
              <a:t>La formation se fera sur l’environnement de Formation (</a:t>
            </a:r>
            <a:r>
              <a:rPr lang="fr-FR" dirty="0" err="1" smtClean="0"/>
              <a:t>Sandbox</a:t>
            </a:r>
            <a:r>
              <a:rPr lang="fr-FR" dirty="0" smtClean="0"/>
              <a:t> 1)</a:t>
            </a:r>
          </a:p>
          <a:p>
            <a:pPr lvl="2"/>
            <a:r>
              <a:rPr lang="fr-FR" dirty="0" smtClean="0"/>
              <a:t>URL de connexion : </a:t>
            </a:r>
            <a:r>
              <a:rPr lang="fr-FR" dirty="0" smtClean="0">
                <a:hlinkClick r:id="rId3"/>
              </a:rPr>
              <a:t>http://test.salesforce.com</a:t>
            </a:r>
            <a:endParaRPr lang="fr-FR" dirty="0" smtClean="0"/>
          </a:p>
          <a:p>
            <a:pPr lvl="3"/>
            <a:r>
              <a:rPr lang="fr-FR" dirty="0" smtClean="0"/>
              <a:t>Login : nom@em-lyon.com.sandbox1</a:t>
            </a:r>
          </a:p>
          <a:p>
            <a:pPr lvl="3"/>
            <a:r>
              <a:rPr lang="fr-FR" dirty="0" smtClean="0"/>
              <a:t>Mot de passe : Training01</a:t>
            </a:r>
          </a:p>
          <a:p>
            <a:pPr lvl="3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Après </a:t>
            </a:r>
            <a:r>
              <a:rPr lang="fr-FR" dirty="0"/>
              <a:t>la mise en production </a:t>
            </a:r>
            <a:r>
              <a:rPr lang="fr-FR" dirty="0" smtClean="0"/>
              <a:t>(Semaine du 19 </a:t>
            </a:r>
            <a:r>
              <a:rPr lang="fr-FR" dirty="0"/>
              <a:t>janvier 2015)</a:t>
            </a:r>
          </a:p>
          <a:p>
            <a:pPr lvl="1"/>
            <a:r>
              <a:rPr lang="fr-FR" dirty="0"/>
              <a:t>URL de connexion : </a:t>
            </a:r>
            <a:r>
              <a:rPr lang="fr-FR" dirty="0">
                <a:hlinkClick r:id="rId4"/>
              </a:rPr>
              <a:t>https://arpege-emlyon.my.salesforce.com/</a:t>
            </a:r>
            <a:endParaRPr lang="fr-FR" dirty="0"/>
          </a:p>
          <a:p>
            <a:pPr lvl="3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Se connecter à Salesforce</a:t>
            </a:r>
            <a:endParaRPr lang="fr-FR" dirty="0"/>
          </a:p>
        </p:txBody>
      </p:sp>
      <p:pic>
        <p:nvPicPr>
          <p:cNvPr id="102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" y="3429000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</a:t>
            </a:r>
            <a:r>
              <a:rPr lang="fr-FR" b="1" dirty="0"/>
              <a:t>&amp; </a:t>
            </a:r>
            <a:r>
              <a:rPr lang="fr-FR" b="1" dirty="0" smtClean="0"/>
              <a:t>exercice</a:t>
            </a:r>
          </a:p>
          <a:p>
            <a:pPr lvl="1"/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connecter à Salesforce</a:t>
            </a:r>
          </a:p>
        </p:txBody>
      </p:sp>
    </p:spTree>
    <p:extLst>
      <p:ext uri="{BB962C8B-B14F-4D97-AF65-F5344CB8AC3E}">
        <p14:creationId xmlns:p14="http://schemas.microsoft.com/office/powerpoint/2010/main" val="19619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b="1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dirty="0"/>
              <a:t>Création de vues</a:t>
            </a:r>
          </a:p>
          <a:p>
            <a:r>
              <a:rPr lang="fr-FR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des utilisateurs - Lot 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Présentation de la page d’accueil de Salesforce</a:t>
            </a:r>
          </a:p>
          <a:p>
            <a:pPr lvl="1"/>
            <a:r>
              <a:rPr lang="fr-FR" dirty="0" smtClean="0"/>
              <a:t>Paramètres utilisateur</a:t>
            </a:r>
          </a:p>
          <a:p>
            <a:pPr lvl="1"/>
            <a:r>
              <a:rPr lang="fr-FR" dirty="0" smtClean="0"/>
              <a:t>Barre latérale</a:t>
            </a:r>
          </a:p>
          <a:p>
            <a:pPr lvl="1"/>
            <a:r>
              <a:rPr lang="fr-FR" dirty="0" smtClean="0"/>
              <a:t>Onglets</a:t>
            </a:r>
          </a:p>
          <a:p>
            <a:pPr lvl="1"/>
            <a:r>
              <a:rPr lang="fr-FR" dirty="0" smtClean="0"/>
              <a:t>Fil chatter</a:t>
            </a:r>
          </a:p>
          <a:p>
            <a:pPr lvl="1"/>
            <a:r>
              <a:rPr lang="fr-FR" dirty="0" smtClean="0"/>
              <a:t>Tableaux de bords (indicateurs clés de performance)</a:t>
            </a:r>
          </a:p>
          <a:p>
            <a:pPr lvl="1"/>
            <a:r>
              <a:rPr lang="fr-FR" dirty="0" smtClean="0"/>
              <a:t>Tâches et événements des 7 prochains jours</a:t>
            </a:r>
          </a:p>
          <a:p>
            <a:pPr lvl="1"/>
            <a:r>
              <a:rPr lang="fr-FR" dirty="0" smtClean="0"/>
              <a:t>Recherche Globale,</a:t>
            </a:r>
          </a:p>
          <a:p>
            <a:r>
              <a:rPr lang="fr-FR" b="1" dirty="0" smtClean="0"/>
              <a:t>Principes de navigation dans Salesforce</a:t>
            </a:r>
          </a:p>
          <a:p>
            <a:pPr lvl="1"/>
            <a:r>
              <a:rPr lang="fr-FR" dirty="0" smtClean="0"/>
              <a:t>Onglets</a:t>
            </a:r>
          </a:p>
          <a:p>
            <a:pPr lvl="1"/>
            <a:r>
              <a:rPr lang="fr-FR" dirty="0" smtClean="0"/>
              <a:t>Barre latérale</a:t>
            </a:r>
          </a:p>
          <a:p>
            <a:pPr lvl="1"/>
            <a:r>
              <a:rPr lang="fr-FR" dirty="0" smtClean="0"/>
              <a:t>Moteur de recherche</a:t>
            </a:r>
          </a:p>
          <a:p>
            <a:pPr lvl="1"/>
            <a:r>
              <a:rPr lang="fr-FR" dirty="0" smtClean="0"/>
              <a:t>Multi onglets</a:t>
            </a:r>
          </a:p>
          <a:p>
            <a:r>
              <a:rPr lang="fr-FR" b="1" dirty="0" smtClean="0"/>
              <a:t> Présentation de la page d’accueil des objets Salesforce</a:t>
            </a:r>
          </a:p>
          <a:p>
            <a:pPr lvl="1"/>
            <a:r>
              <a:rPr lang="fr-FR" dirty="0" smtClean="0"/>
              <a:t>Les vues</a:t>
            </a:r>
          </a:p>
          <a:p>
            <a:pPr lvl="1"/>
            <a:r>
              <a:rPr lang="fr-FR" dirty="0" smtClean="0"/>
              <a:t>La liste des objets</a:t>
            </a:r>
          </a:p>
          <a:p>
            <a:r>
              <a:rPr lang="fr-FR" b="1" dirty="0" smtClean="0"/>
              <a:t>La fiche objet Salesforce</a:t>
            </a:r>
          </a:p>
          <a:p>
            <a:pPr lvl="1"/>
            <a:r>
              <a:rPr lang="fr-FR" dirty="0" smtClean="0"/>
              <a:t>Listes associées (vision 360°)</a:t>
            </a:r>
          </a:p>
          <a:p>
            <a:pPr lvl="1"/>
            <a:r>
              <a:rPr lang="fr-FR" dirty="0" smtClean="0"/>
              <a:t>Champs </a:t>
            </a:r>
          </a:p>
          <a:p>
            <a:pPr lvl="1"/>
            <a:r>
              <a:rPr lang="fr-FR" dirty="0" smtClean="0"/>
              <a:t>Sections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Navigation générale dans Salesforce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7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&amp; exercice</a:t>
            </a:r>
            <a:endParaRPr lang="fr-FR" b="1" dirty="0"/>
          </a:p>
          <a:p>
            <a:pPr lvl="1"/>
            <a:r>
              <a:rPr lang="fr-FR" dirty="0" smtClean="0"/>
              <a:t>Naviguer et retrouver ses informations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Navigation générale dans Salesforce</a:t>
            </a:r>
          </a:p>
        </p:txBody>
      </p:sp>
    </p:spTree>
    <p:extLst>
      <p:ext uri="{BB962C8B-B14F-4D97-AF65-F5344CB8AC3E}">
        <p14:creationId xmlns:p14="http://schemas.microsoft.com/office/powerpoint/2010/main" val="13074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b="1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dirty="0"/>
              <a:t>Création de vues</a:t>
            </a:r>
          </a:p>
          <a:p>
            <a:r>
              <a:rPr lang="fr-FR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66460"/>
              </p:ext>
            </p:extLst>
          </p:nvPr>
        </p:nvGraphicFramePr>
        <p:xfrm>
          <a:off x="164894" y="1268760"/>
          <a:ext cx="8799593" cy="454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70"/>
                <a:gridCol w="5865923"/>
              </a:tblGrid>
              <a:tr h="769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Objet Salesforce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Définition</a:t>
                      </a:r>
                      <a:endParaRPr lang="fr-FR" dirty="0"/>
                    </a:p>
                  </a:txBody>
                  <a:tcPr/>
                </a:tc>
              </a:tr>
              <a:tr h="1767499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Compte</a:t>
                      </a: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Il s'agit des sociétés/entreprises auxquelles les contacts (individus) sont rattachés.</a:t>
                      </a:r>
                      <a:endParaRPr lang="fr-FR" sz="1800" b="1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Dans le contexte de la Formation Initiale (Lots A1 et B1), un compte est utilisé par tous. C’est une donnée transverse.</a:t>
                      </a:r>
                      <a:endParaRPr lang="fr-FR" sz="1800" b="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927004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Contact</a:t>
                      </a:r>
                      <a:endParaRPr lang="fr-FR" sz="1800" b="1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Il s'agit des</a:t>
                      </a:r>
                      <a:r>
                        <a:rPr lang="fr-FR" sz="1800" b="1" kern="1200" baseline="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p</a:t>
                      </a:r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ersonnes physiques associées à un compte. Quelles soient clients, prospects, prescripteurs.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fr-FR" sz="1800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Dans le contexte de la Formation Initiale (Lots A1 et B1), un contact est utilise par tous. C’est une donnée transverse.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objets Salesforce</a:t>
            </a:r>
            <a:endParaRPr lang="fr-FR" dirty="0"/>
          </a:p>
        </p:txBody>
      </p:sp>
      <p:pic>
        <p:nvPicPr>
          <p:cNvPr id="9" name="Picture 27" descr="accounts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020" y="2564904"/>
            <a:ext cx="759186" cy="7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contacts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2219" y="4703642"/>
            <a:ext cx="866987" cy="8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6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L’enregistrement principal et ses listes relatives</a:t>
            </a:r>
          </a:p>
          <a:p>
            <a:r>
              <a:rPr lang="fr-FR" dirty="0" smtClean="0"/>
              <a:t>Un compte peut avoir n contacts</a:t>
            </a:r>
          </a:p>
          <a:p>
            <a:r>
              <a:rPr lang="fr-FR" dirty="0" smtClean="0"/>
              <a:t>Un compte peut avoir n activités</a:t>
            </a:r>
          </a:p>
          <a:p>
            <a:r>
              <a:rPr lang="fr-FR" dirty="0" smtClean="0"/>
              <a:t>Etc.</a:t>
            </a:r>
          </a:p>
          <a:p>
            <a:endParaRPr lang="fr-FR" dirty="0" smtClean="0"/>
          </a:p>
          <a:p>
            <a:r>
              <a:rPr lang="fr-FR" dirty="0" smtClean="0"/>
              <a:t>Dans Salesforce, chaque enregistrement peut avoir des enregistrements « enfants », c’est ce que l’on appelle les listes relatives à cet enregistrements.</a:t>
            </a:r>
          </a:p>
          <a:p>
            <a:endParaRPr lang="fr-FR" dirty="0" smtClean="0"/>
          </a:p>
          <a:p>
            <a:r>
              <a:rPr lang="fr-FR" dirty="0" smtClean="0"/>
              <a:t>Ce sont ses listes relatives qui vont nous permettre d’avoir une vision complète des toutes les interactions avec le compte, le contact, etc.(Vue 360°)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Les objets Salesforce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Les comptes qui existent dans Salesforce proviennent soit de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Reprise </a:t>
            </a:r>
            <a:r>
              <a:rPr lang="fr-FR" dirty="0">
                <a:sym typeface="Wingdings" panose="05000000000000000000" pitchFamily="2" charset="2"/>
              </a:rPr>
              <a:t>des données lors du démarrage du </a:t>
            </a:r>
            <a:r>
              <a:rPr lang="fr-FR" dirty="0" smtClean="0">
                <a:sym typeface="Wingdings" panose="05000000000000000000" pitchFamily="2" charset="2"/>
              </a:rPr>
              <a:t>projet (FEG)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Création manuelle </a:t>
            </a:r>
            <a:r>
              <a:rPr lang="fr-FR" dirty="0">
                <a:sym typeface="Wingdings" panose="05000000000000000000" pitchFamily="2" charset="2"/>
              </a:rPr>
              <a:t>dans </a:t>
            </a:r>
            <a:r>
              <a:rPr lang="fr-FR" dirty="0" smtClean="0">
                <a:sym typeface="Wingdings" panose="05000000000000000000" pitchFamily="2" charset="2"/>
              </a:rPr>
              <a:t>Salesforce</a:t>
            </a: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Dans Salesforce un contact doit obligatoirement être rattaché à un compte. Pour les contacts qui n’ont pas de « Compte Entreprise », des </a:t>
            </a:r>
            <a:r>
              <a:rPr lang="fr-FR" dirty="0" smtClean="0"/>
              <a:t>« Comptes fictifs » auxquels les rattacher, existent dans Salesforce</a:t>
            </a:r>
          </a:p>
          <a:p>
            <a:pPr lvl="1"/>
            <a:r>
              <a:rPr lang="fr-FR" dirty="0" smtClean="0"/>
              <a:t>«</a:t>
            </a:r>
            <a:r>
              <a:rPr lang="fr-FR" b="1" dirty="0" smtClean="0"/>
              <a:t>Formation Initiale</a:t>
            </a:r>
            <a:r>
              <a:rPr lang="fr-FR" dirty="0" smtClean="0"/>
              <a:t>»  pour y rattacher les prospects étudiants et étudiants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«</a:t>
            </a:r>
            <a:r>
              <a:rPr lang="fr-FR" b="1" dirty="0" smtClean="0"/>
              <a:t>Sans organisation connue</a:t>
            </a:r>
            <a:r>
              <a:rPr lang="fr-FR" dirty="0" smtClean="0"/>
              <a:t>»  pour y rattacher tous les contacts sauf ceux dont l’entreprise est connue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Les Comptes</a:t>
            </a:r>
            <a:endParaRPr lang="fr-FR" dirty="0"/>
          </a:p>
        </p:txBody>
      </p:sp>
      <p:pic>
        <p:nvPicPr>
          <p:cNvPr id="2051" name="Picture 3" descr="C:\Users\iva\AppData\Local\Microsoft\Windows\Temporary Internet Files\Content.IE5\OU295QAR\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817979" cy="7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Bonnes pratiques</a:t>
            </a:r>
          </a:p>
          <a:p>
            <a:pPr lvl="1"/>
            <a:r>
              <a:rPr lang="fr-FR" dirty="0" smtClean="0"/>
              <a:t>Avant de créer un compte, rechercher s’il n’existe pas déjà (Recherche sur le département)</a:t>
            </a:r>
            <a:endParaRPr lang="fr-FR" dirty="0"/>
          </a:p>
          <a:p>
            <a:pPr lvl="1"/>
            <a:r>
              <a:rPr lang="fr-FR" dirty="0" smtClean="0"/>
              <a:t>Un </a:t>
            </a:r>
            <a:r>
              <a:rPr lang="fr-FR" dirty="0"/>
              <a:t>compte  peut être créé sans </a:t>
            </a:r>
            <a:r>
              <a:rPr lang="fr-FR" dirty="0" smtClean="0"/>
              <a:t>contact</a:t>
            </a:r>
          </a:p>
          <a:p>
            <a:pPr lvl="1"/>
            <a:r>
              <a:rPr lang="fr-FR" dirty="0" smtClean="0"/>
              <a:t>Lors de la création, renseigner les champs obligatoires</a:t>
            </a:r>
          </a:p>
          <a:p>
            <a:endParaRPr lang="fr-FR" dirty="0" smtClean="0"/>
          </a:p>
          <a:p>
            <a:r>
              <a:rPr lang="fr-FR" b="1" dirty="0" smtClean="0"/>
              <a:t>Règles </a:t>
            </a:r>
            <a:r>
              <a:rPr lang="fr-FR" b="1" dirty="0"/>
              <a:t>de nomenclature</a:t>
            </a:r>
          </a:p>
          <a:p>
            <a:pPr lvl="1"/>
            <a:r>
              <a:rPr lang="fr-FR" dirty="0"/>
              <a:t>Majuscule sans tiret sans point pour le nom du </a:t>
            </a:r>
            <a:r>
              <a:rPr lang="fr-FR" dirty="0" smtClean="0"/>
              <a:t>compte</a:t>
            </a:r>
          </a:p>
          <a:p>
            <a:pPr lvl="1"/>
            <a:endParaRPr lang="fr-FR" dirty="0"/>
          </a:p>
          <a:p>
            <a:pPr lvl="0"/>
            <a:r>
              <a:rPr lang="fr-FR" b="1" dirty="0" smtClean="0">
                <a:sym typeface="Wingdings" panose="05000000000000000000" pitchFamily="2" charset="2"/>
              </a:rPr>
              <a:t>Règles de gestion</a:t>
            </a:r>
          </a:p>
          <a:p>
            <a:pPr lvl="1"/>
            <a:r>
              <a:rPr lang="fr-FR" dirty="0"/>
              <a:t>Tous les comptes et contact de la Formation Initiale sont visibles et </a:t>
            </a:r>
            <a:r>
              <a:rPr lang="fr-FR" dirty="0" smtClean="0"/>
              <a:t>modifiables </a:t>
            </a:r>
            <a:r>
              <a:rPr lang="fr-FR" dirty="0"/>
              <a:t>par  les utilisateurs Formation Initiale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comptes et contacts </a:t>
            </a:r>
            <a:r>
              <a:rPr lang="fr-FR" dirty="0" smtClean="0"/>
              <a:t>professionnel </a:t>
            </a:r>
            <a:r>
              <a:rPr lang="fr-FR" dirty="0"/>
              <a:t>sont </a:t>
            </a:r>
            <a:r>
              <a:rPr lang="fr-FR" dirty="0" smtClean="0"/>
              <a:t>visibles </a:t>
            </a:r>
            <a:r>
              <a:rPr lang="fr-FR" dirty="0"/>
              <a:t>et modifiables par  </a:t>
            </a:r>
            <a:r>
              <a:rPr lang="fr-FR" b="1" dirty="0" smtClean="0">
                <a:solidFill>
                  <a:srgbClr val="FF0000"/>
                </a:solidFill>
              </a:rPr>
              <a:t>tous ?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endParaRPr lang="fr-FR" dirty="0"/>
          </a:p>
          <a:p>
            <a:pPr lvl="1"/>
            <a:r>
              <a:rPr lang="fr-FR" dirty="0"/>
              <a:t>La suppression d’un compte ne peut se faire que par l’équipe BDD et l’administrateur (futur)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deux comptes existent avec le même SIRET, et avec la même raison sociale, il y a présence potentielle d’un compte en doublon. La détection de ce doublon est faite via l’application « Dupe catcher »</a:t>
            </a:r>
          </a:p>
          <a:p>
            <a:pPr lvl="1"/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 smtClean="0"/>
          </a:p>
          <a:p>
            <a:pPr lvl="0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Comptes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/>
              <a:t>Organisation de </a:t>
            </a:r>
            <a:r>
              <a:rPr lang="fr-FR" dirty="0" smtClean="0"/>
              <a:t>la journée de </a:t>
            </a:r>
            <a:r>
              <a:rPr lang="fr-FR" dirty="0"/>
              <a:t>formation</a:t>
            </a:r>
          </a:p>
          <a:p>
            <a:pPr lvl="1"/>
            <a:r>
              <a:rPr lang="fr-FR" dirty="0" smtClean="0"/>
              <a:t>Présentations et attentes</a:t>
            </a:r>
          </a:p>
          <a:p>
            <a:r>
              <a:rPr lang="fr-FR" dirty="0" smtClean="0"/>
              <a:t>Contexte du projet ARPEGE</a:t>
            </a:r>
          </a:p>
          <a:p>
            <a:r>
              <a:rPr lang="fr-FR" dirty="0" smtClean="0"/>
              <a:t>Objectifs de la formation</a:t>
            </a:r>
          </a:p>
          <a:p>
            <a:r>
              <a:rPr lang="fr-FR" dirty="0" smtClean="0"/>
              <a:t>Navigation dans Salesforce</a:t>
            </a:r>
          </a:p>
          <a:p>
            <a:pPr lvl="1"/>
            <a:r>
              <a:rPr lang="fr-FR" dirty="0" smtClean="0"/>
              <a:t>Principes généraux</a:t>
            </a:r>
          </a:p>
          <a:p>
            <a:pPr lvl="1"/>
            <a:r>
              <a:rPr lang="fr-FR" dirty="0" smtClean="0"/>
              <a:t>Objets</a:t>
            </a:r>
          </a:p>
          <a:p>
            <a:r>
              <a:rPr lang="fr-FR" dirty="0" smtClean="0"/>
              <a:t>Questions &amp; réponses</a:t>
            </a:r>
          </a:p>
          <a:p>
            <a:r>
              <a:rPr lang="fr-FR" dirty="0" smtClean="0"/>
              <a:t>Fin de la formation</a:t>
            </a:r>
          </a:p>
          <a:p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Agenda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6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Règles de gestion (suite)</a:t>
            </a:r>
            <a:endParaRPr lang="fr-FR" dirty="0"/>
          </a:p>
          <a:p>
            <a:pPr lvl="1"/>
            <a:r>
              <a:rPr lang="fr-FR" dirty="0" smtClean="0"/>
              <a:t>Si </a:t>
            </a:r>
            <a:r>
              <a:rPr lang="fr-FR" dirty="0"/>
              <a:t>un des </a:t>
            </a:r>
            <a:r>
              <a:rPr lang="fr-FR" dirty="0" smtClean="0"/>
              <a:t>champs (rue, adresse </a:t>
            </a:r>
            <a:r>
              <a:rPr lang="fr-FR" dirty="0"/>
              <a:t>ligne 2, adresse ligne 3, </a:t>
            </a:r>
            <a:r>
              <a:rPr lang="fr-FR" dirty="0" smtClean="0"/>
              <a:t>code </a:t>
            </a:r>
            <a:r>
              <a:rPr lang="fr-FR" dirty="0"/>
              <a:t>postal</a:t>
            </a:r>
            <a:r>
              <a:rPr lang="fr-FR" dirty="0" smtClean="0"/>
              <a:t>,, </a:t>
            </a:r>
            <a:r>
              <a:rPr lang="fr-FR" dirty="0"/>
              <a:t>ville, département, </a:t>
            </a:r>
            <a:r>
              <a:rPr lang="fr-FR" dirty="0" smtClean="0"/>
              <a:t>état</a:t>
            </a:r>
            <a:r>
              <a:rPr lang="fr-FR" dirty="0"/>
              <a:t>) de </a:t>
            </a:r>
            <a:r>
              <a:rPr lang="fr-FR" dirty="0" smtClean="0"/>
              <a:t>« l'adresse </a:t>
            </a:r>
            <a:r>
              <a:rPr lang="fr-FR" dirty="0"/>
              <a:t>"</a:t>
            </a:r>
            <a:r>
              <a:rPr lang="fr-FR" dirty="0" smtClean="0"/>
              <a:t>courante » ou de « l’adresse de facturation» est complété, </a:t>
            </a:r>
            <a:r>
              <a:rPr lang="fr-FR" dirty="0"/>
              <a:t>alors il faut </a:t>
            </a:r>
            <a:r>
              <a:rPr lang="fr-FR" dirty="0" smtClean="0"/>
              <a:t>renseigner un pays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le </a:t>
            </a:r>
            <a:r>
              <a:rPr lang="fr-FR" dirty="0"/>
              <a:t>pays de de « l'adresse "courante » ou de « l’adresse de facturation» est Etats-Unis ou Canada, alors il faut compléter un </a:t>
            </a:r>
            <a:r>
              <a:rPr lang="fr-FR" dirty="0" smtClean="0"/>
              <a:t>état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Les </a:t>
            </a:r>
            <a:r>
              <a:rPr lang="fr-FR" dirty="0"/>
              <a:t>noms de compte "Formation Initiale" et "Sans organisation </a:t>
            </a:r>
            <a:r>
              <a:rPr lang="fr-FR" dirty="0" smtClean="0"/>
              <a:t>connue«  ne sont pas modifiables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 nom d’un compte existant ne peut pas être modifié en "Formation </a:t>
            </a:r>
            <a:r>
              <a:rPr lang="fr-FR" dirty="0"/>
              <a:t>Initiale" </a:t>
            </a:r>
            <a:r>
              <a:rPr lang="fr-FR" dirty="0" smtClean="0"/>
              <a:t>ou "Sans </a:t>
            </a:r>
            <a:r>
              <a:rPr lang="fr-FR" dirty="0"/>
              <a:t>organisation connue"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smtClean="0"/>
              <a:t>Il est obligatoire de renseigner soit  le champ  "secteur d'activité« , soit le champ </a:t>
            </a:r>
            <a:r>
              <a:rPr lang="fr-FR" dirty="0"/>
              <a:t>"NAF</a:t>
            </a:r>
            <a:r>
              <a:rPr lang="fr-FR" dirty="0" smtClean="0"/>
              <a:t>"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SIRET est composé de 14 </a:t>
            </a:r>
            <a:r>
              <a:rPr lang="fr-FR" dirty="0" smtClean="0"/>
              <a:t>chiffres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Comptes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2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Démonstration &amp; exercice</a:t>
            </a:r>
          </a:p>
          <a:p>
            <a:pPr lvl="1"/>
            <a:r>
              <a:rPr lang="fr-FR" dirty="0" smtClean="0"/>
              <a:t>Recherche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Description de la fiche Compte</a:t>
            </a:r>
          </a:p>
          <a:p>
            <a:pPr lvl="2"/>
            <a:r>
              <a:rPr lang="fr-FR" dirty="0"/>
              <a:t>Listes </a:t>
            </a:r>
            <a:r>
              <a:rPr lang="fr-FR" dirty="0" smtClean="0"/>
              <a:t>associées – Vues 60°</a:t>
            </a:r>
            <a:endParaRPr lang="fr-FR" dirty="0"/>
          </a:p>
          <a:p>
            <a:pPr lvl="2"/>
            <a:r>
              <a:rPr lang="fr-FR" dirty="0"/>
              <a:t>Champs (dont </a:t>
            </a:r>
            <a:r>
              <a:rPr lang="fr-FR" dirty="0" smtClean="0"/>
              <a:t>champs obligatoires)</a:t>
            </a:r>
          </a:p>
          <a:p>
            <a:pPr lvl="2"/>
            <a:r>
              <a:rPr lang="fr-FR" dirty="0" smtClean="0"/>
              <a:t>Sections</a:t>
            </a:r>
          </a:p>
          <a:p>
            <a:pPr lvl="1"/>
            <a:endParaRPr lang="fr-FR" dirty="0" smtClean="0"/>
          </a:p>
          <a:p>
            <a:pPr lvl="1"/>
            <a:r>
              <a:rPr lang="fr-FR" dirty="0"/>
              <a:t>Points d’attention</a:t>
            </a:r>
          </a:p>
          <a:p>
            <a:pPr lvl="2"/>
            <a:r>
              <a:rPr lang="fr-FR" dirty="0"/>
              <a:t>Historique de poste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A couvrir : </a:t>
            </a:r>
            <a:r>
              <a:rPr lang="fr-FR" dirty="0" smtClean="0"/>
              <a:t>Consultation</a:t>
            </a:r>
            <a:r>
              <a:rPr lang="fr-FR" dirty="0"/>
              <a:t>,  modification et </a:t>
            </a:r>
            <a:r>
              <a:rPr lang="fr-FR" dirty="0" smtClean="0"/>
              <a:t>création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Gestion </a:t>
            </a:r>
            <a:r>
              <a:rPr lang="fr-FR" dirty="0"/>
              <a:t>des doublons avec </a:t>
            </a:r>
            <a:r>
              <a:rPr lang="fr-FR" dirty="0" smtClean="0"/>
              <a:t>dupe catcher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Comptes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9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b="1" dirty="0" smtClean="0"/>
              <a:t>Contacts</a:t>
            </a:r>
          </a:p>
          <a:p>
            <a:r>
              <a:rPr lang="fr-FR" dirty="0"/>
              <a:t>Création de vues</a:t>
            </a:r>
          </a:p>
          <a:p>
            <a:r>
              <a:rPr lang="fr-FR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Les contacts qui existent dans Salesforce proviennent soit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Reprise </a:t>
            </a:r>
            <a:r>
              <a:rPr lang="fr-FR" dirty="0">
                <a:sym typeface="Wingdings" panose="05000000000000000000" pitchFamily="2" charset="2"/>
              </a:rPr>
              <a:t>des données lors du démarrage du projet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Création manuelle </a:t>
            </a:r>
            <a:r>
              <a:rPr lang="fr-FR" dirty="0">
                <a:sym typeface="Wingdings" panose="05000000000000000000" pitchFamily="2" charset="2"/>
              </a:rPr>
              <a:t>dans </a:t>
            </a:r>
            <a:r>
              <a:rPr lang="fr-FR" dirty="0" smtClean="0">
                <a:sym typeface="Wingdings" panose="05000000000000000000" pitchFamily="2" charset="2"/>
              </a:rPr>
              <a:t>Salesforce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Interfaces avec </a:t>
            </a:r>
            <a:r>
              <a:rPr lang="fr-FR" dirty="0">
                <a:sym typeface="Wingdings" panose="05000000000000000000" pitchFamily="2" charset="2"/>
              </a:rPr>
              <a:t>site </a:t>
            </a:r>
            <a:r>
              <a:rPr lang="fr-FR" dirty="0" smtClean="0">
                <a:sym typeface="Wingdings" panose="05000000000000000000" pitchFamily="2" charset="2"/>
              </a:rPr>
              <a:t>Web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Imports </a:t>
            </a:r>
            <a:r>
              <a:rPr lang="fr-FR" dirty="0">
                <a:sym typeface="Wingdings" panose="05000000000000000000" pitchFamily="2" charset="2"/>
              </a:rPr>
              <a:t>de </a:t>
            </a:r>
            <a:r>
              <a:rPr lang="fr-FR" dirty="0" smtClean="0">
                <a:sym typeface="Wingdings" panose="05000000000000000000" pitchFamily="2" charset="2"/>
              </a:rPr>
              <a:t>fichier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fr-FR" dirty="0" smtClean="0"/>
          </a:p>
          <a:p>
            <a:r>
              <a:rPr lang="fr-FR" dirty="0" smtClean="0"/>
              <a:t>Dans Salesforce il existe </a:t>
            </a:r>
            <a:r>
              <a:rPr lang="fr-FR" b="1" dirty="0" smtClean="0"/>
              <a:t>3 types de contacts </a:t>
            </a:r>
            <a:r>
              <a:rPr lang="fr-FR" dirty="0" smtClean="0"/>
              <a:t>pour lesquels le contenu de la fiche contact varie selon le type de contact</a:t>
            </a:r>
          </a:p>
          <a:p>
            <a:pPr lvl="1"/>
            <a:r>
              <a:rPr lang="fr-FR" dirty="0" smtClean="0"/>
              <a:t>Prospects étudiants</a:t>
            </a:r>
            <a:endParaRPr lang="fr-FR" dirty="0"/>
          </a:p>
          <a:p>
            <a:pPr lvl="1"/>
            <a:r>
              <a:rPr lang="fr-FR" dirty="0"/>
              <a:t>Étudiants</a:t>
            </a:r>
          </a:p>
          <a:p>
            <a:pPr lvl="1"/>
            <a:r>
              <a:rPr lang="fr-FR" dirty="0" smtClean="0"/>
              <a:t>Professionnels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8907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/>
              <a:t>Bonnes pratiques</a:t>
            </a:r>
          </a:p>
          <a:p>
            <a:pPr lvl="1"/>
            <a:r>
              <a:rPr lang="fr-FR" dirty="0"/>
              <a:t>Un contact doit obligatoirement être </a:t>
            </a:r>
            <a:r>
              <a:rPr lang="fr-FR" dirty="0" smtClean="0"/>
              <a:t>rattaché à un compte (via le </a:t>
            </a:r>
            <a:r>
              <a:rPr lang="fr-FR" dirty="0"/>
              <a:t>champ « Nom du compte </a:t>
            </a:r>
            <a:r>
              <a:rPr lang="fr-FR" dirty="0" smtClean="0"/>
              <a:t>»)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Voir si </a:t>
            </a:r>
            <a:r>
              <a:rPr lang="fr-FR" dirty="0">
                <a:sym typeface="Wingdings" panose="05000000000000000000" pitchFamily="2" charset="2"/>
              </a:rPr>
              <a:t>le contact existe déjà avant de le </a:t>
            </a:r>
            <a:r>
              <a:rPr lang="fr-FR" dirty="0" smtClean="0">
                <a:sym typeface="Wingdings" panose="05000000000000000000" pitchFamily="2" charset="2"/>
              </a:rPr>
              <a:t>créer</a:t>
            </a:r>
          </a:p>
          <a:p>
            <a:endParaRPr lang="fr-FR" b="1" dirty="0" smtClean="0"/>
          </a:p>
          <a:p>
            <a:r>
              <a:rPr lang="fr-FR" b="1" dirty="0" smtClean="0"/>
              <a:t>Règles </a:t>
            </a:r>
            <a:r>
              <a:rPr lang="fr-FR" b="1" dirty="0"/>
              <a:t>de nomenclature</a:t>
            </a:r>
          </a:p>
          <a:p>
            <a:pPr lvl="1"/>
            <a:r>
              <a:rPr lang="fr-FR" dirty="0" smtClean="0"/>
              <a:t>Nom de famille et 1ere lettre prénom Maj et accent cédille à mettre dans nom et prénom</a:t>
            </a:r>
          </a:p>
          <a:p>
            <a:pPr lvl="1"/>
            <a:r>
              <a:rPr lang="fr-FR" dirty="0" smtClean="0"/>
              <a:t>Particule dans le nom</a:t>
            </a:r>
          </a:p>
          <a:p>
            <a:pPr lvl="1"/>
            <a:endParaRPr lang="fr-FR" dirty="0"/>
          </a:p>
          <a:p>
            <a:r>
              <a:rPr lang="fr-FR" b="1" dirty="0">
                <a:sym typeface="Wingdings" panose="05000000000000000000" pitchFamily="2" charset="2"/>
              </a:rPr>
              <a:t>Règles de </a:t>
            </a:r>
            <a:r>
              <a:rPr lang="fr-FR" b="1" dirty="0" smtClean="0">
                <a:sym typeface="Wingdings" panose="05000000000000000000" pitchFamily="2" charset="2"/>
              </a:rPr>
              <a:t>gestion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 utilisateur </a:t>
            </a:r>
            <a:r>
              <a:rPr lang="fr-FR" dirty="0" smtClean="0">
                <a:sym typeface="Wingdings" panose="05000000000000000000" pitchFamily="2" charset="2"/>
              </a:rPr>
              <a:t>Formation Initiale ne </a:t>
            </a:r>
            <a:r>
              <a:rPr lang="fr-FR" dirty="0">
                <a:sym typeface="Wingdings" panose="05000000000000000000" pitchFamily="2" charset="2"/>
              </a:rPr>
              <a:t>crée que des prospect étudiant et étudiant 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Tous les comptes et contact de la Formation Initiale sont visibles et modifiables par  </a:t>
            </a:r>
            <a:r>
              <a:rPr lang="fr-FR" dirty="0" smtClean="0"/>
              <a:t>les utilisateurs Formation </a:t>
            </a:r>
            <a:r>
              <a:rPr lang="fr-FR" dirty="0"/>
              <a:t>Initiale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comptes et contacts professionnel sont visibles et modifiables par  tous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suppression d’un </a:t>
            </a:r>
            <a:r>
              <a:rPr lang="fr-FR" dirty="0" smtClean="0"/>
              <a:t>contact ne </a:t>
            </a:r>
            <a:r>
              <a:rPr lang="fr-FR" dirty="0"/>
              <a:t>peut se faire que par l’équipe BDD et l’administrateur (futur)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 deux contact existent avec le même </a:t>
            </a:r>
            <a:r>
              <a:rPr lang="fr-FR" dirty="0" smtClean="0"/>
              <a:t>nom , le même prénom et la même adresse mail personnelle,  </a:t>
            </a:r>
            <a:r>
              <a:rPr lang="fr-FR" dirty="0"/>
              <a:t>il y a présence potentielle d’un compte en doublon. La détection de ce doublon est faite via l’application « </a:t>
            </a:r>
            <a:r>
              <a:rPr lang="fr-FR" b="1" dirty="0" smtClean="0"/>
              <a:t>Dupe catcher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contacts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ym typeface="Wingdings" panose="05000000000000000000" pitchFamily="2" charset="2"/>
              </a:rPr>
              <a:t>Règles de </a:t>
            </a:r>
            <a:r>
              <a:rPr lang="fr-FR" b="1" dirty="0" smtClean="0">
                <a:sym typeface="Wingdings" panose="05000000000000000000" pitchFamily="2" charset="2"/>
              </a:rPr>
              <a:t>gestion (suite)</a:t>
            </a:r>
            <a:endParaRPr lang="fr-FR" b="1" dirty="0">
              <a:sym typeface="Wingdings" panose="05000000000000000000" pitchFamily="2" charset="2"/>
            </a:endParaRPr>
          </a:p>
          <a:p>
            <a:pPr lvl="1"/>
            <a:r>
              <a:rPr lang="fr-FR" dirty="0" smtClean="0"/>
              <a:t>Si </a:t>
            </a:r>
            <a:r>
              <a:rPr lang="fr-FR" dirty="0"/>
              <a:t>un des champs </a:t>
            </a:r>
            <a:r>
              <a:rPr lang="fr-FR" dirty="0" smtClean="0"/>
              <a:t>(rue, adresse </a:t>
            </a:r>
            <a:r>
              <a:rPr lang="fr-FR" dirty="0"/>
              <a:t>ligne 2, adresse ligne 3, code postal</a:t>
            </a:r>
            <a:r>
              <a:rPr lang="fr-FR" dirty="0" smtClean="0"/>
              <a:t>,, </a:t>
            </a:r>
            <a:r>
              <a:rPr lang="fr-FR" dirty="0"/>
              <a:t>ville, département, état), de l'adresse "personnelle" </a:t>
            </a:r>
            <a:r>
              <a:rPr lang="fr-FR" dirty="0" smtClean="0"/>
              <a:t> ou </a:t>
            </a:r>
            <a:r>
              <a:rPr lang="fr-FR" dirty="0"/>
              <a:t>de </a:t>
            </a:r>
            <a:r>
              <a:rPr lang="fr-FR" dirty="0" smtClean="0"/>
              <a:t>l'adresse </a:t>
            </a:r>
            <a:r>
              <a:rPr lang="fr-FR" dirty="0"/>
              <a:t>"de </a:t>
            </a:r>
            <a:r>
              <a:rPr lang="fr-FR" dirty="0" smtClean="0"/>
              <a:t>repli«  est </a:t>
            </a:r>
            <a:r>
              <a:rPr lang="fr-FR" dirty="0" smtClean="0"/>
              <a:t>complété, alors </a:t>
            </a:r>
            <a:r>
              <a:rPr lang="fr-FR" dirty="0"/>
              <a:t>il faut </a:t>
            </a:r>
            <a:r>
              <a:rPr lang="fr-FR" dirty="0" smtClean="0"/>
              <a:t>renseigner un pays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smtClean="0"/>
              <a:t>Si le pays </a:t>
            </a:r>
            <a:r>
              <a:rPr lang="fr-FR" dirty="0"/>
              <a:t>de l'adresse "personnelle" </a:t>
            </a:r>
            <a:r>
              <a:rPr lang="fr-FR" dirty="0" smtClean="0"/>
              <a:t> ou de « l’adresse de repli » est </a:t>
            </a:r>
            <a:r>
              <a:rPr lang="fr-FR" dirty="0"/>
              <a:t>Etats-Unis ou Canada, alors il faut compléter un état</a:t>
            </a:r>
          </a:p>
          <a:p>
            <a:pPr marL="457200" lvl="1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civilité est </a:t>
            </a:r>
            <a:r>
              <a:rPr lang="fr-FR" dirty="0" smtClean="0"/>
              <a:t>obligatoire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prénom est </a:t>
            </a:r>
            <a:r>
              <a:rPr lang="fr-FR" dirty="0" smtClean="0"/>
              <a:t>obligatoire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contacts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Démonstration et exercice</a:t>
            </a:r>
          </a:p>
          <a:p>
            <a:r>
              <a:rPr lang="fr-FR" dirty="0" smtClean="0"/>
              <a:t>Recherche</a:t>
            </a:r>
            <a:endParaRPr lang="fr-FR" dirty="0"/>
          </a:p>
          <a:p>
            <a:r>
              <a:rPr lang="fr-FR" dirty="0" smtClean="0"/>
              <a:t>Description </a:t>
            </a:r>
            <a:r>
              <a:rPr lang="fr-FR" dirty="0"/>
              <a:t>de la fiche </a:t>
            </a:r>
            <a:r>
              <a:rPr lang="fr-FR" dirty="0" smtClean="0"/>
              <a:t>contact</a:t>
            </a:r>
            <a:endParaRPr lang="fr-FR" dirty="0"/>
          </a:p>
          <a:p>
            <a:pPr lvl="1"/>
            <a:r>
              <a:rPr lang="fr-FR" dirty="0" smtClean="0"/>
              <a:t>Listes </a:t>
            </a:r>
            <a:r>
              <a:rPr lang="fr-FR" dirty="0"/>
              <a:t>associées – Vues </a:t>
            </a:r>
            <a:r>
              <a:rPr lang="fr-FR" dirty="0" smtClean="0"/>
              <a:t>360</a:t>
            </a:r>
            <a:r>
              <a:rPr lang="fr-FR" dirty="0"/>
              <a:t>°</a:t>
            </a:r>
          </a:p>
          <a:p>
            <a:pPr lvl="1"/>
            <a:r>
              <a:rPr lang="fr-FR" dirty="0"/>
              <a:t>Champs (dont </a:t>
            </a:r>
            <a:r>
              <a:rPr lang="fr-FR" dirty="0" smtClean="0"/>
              <a:t>champs obligatoires)</a:t>
            </a:r>
            <a:endParaRPr lang="fr-FR" dirty="0"/>
          </a:p>
          <a:p>
            <a:pPr lvl="1"/>
            <a:r>
              <a:rPr lang="fr-FR" dirty="0" smtClean="0"/>
              <a:t>Sections</a:t>
            </a:r>
            <a:endParaRPr lang="fr-FR" dirty="0"/>
          </a:p>
          <a:p>
            <a:r>
              <a:rPr lang="fr-FR" dirty="0"/>
              <a:t>Points d’attention</a:t>
            </a:r>
          </a:p>
          <a:p>
            <a:pPr lvl="1"/>
            <a:r>
              <a:rPr lang="fr-FR" dirty="0" smtClean="0"/>
              <a:t>….</a:t>
            </a:r>
            <a:endParaRPr lang="fr-FR" dirty="0"/>
          </a:p>
          <a:p>
            <a:r>
              <a:rPr lang="fr-FR" b="1" dirty="0"/>
              <a:t>A couvrir </a:t>
            </a:r>
            <a:r>
              <a:rPr lang="fr-FR" dirty="0"/>
              <a:t>:: Consultation,  modification et création</a:t>
            </a:r>
          </a:p>
          <a:p>
            <a:r>
              <a:rPr lang="fr-FR" dirty="0" smtClean="0"/>
              <a:t>Gestion </a:t>
            </a:r>
            <a:r>
              <a:rPr lang="fr-FR" dirty="0"/>
              <a:t>des doublons avec </a:t>
            </a:r>
            <a:r>
              <a:rPr lang="fr-FR" dirty="0" smtClean="0"/>
              <a:t>dupe catcher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contacts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21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b="1" dirty="0"/>
              <a:t>Création de vues</a:t>
            </a:r>
          </a:p>
          <a:p>
            <a:r>
              <a:rPr lang="fr-FR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Salesforce  </a:t>
            </a:r>
            <a:r>
              <a:rPr lang="fr-FR" dirty="0"/>
              <a:t>intègre sur les onglets  </a:t>
            </a:r>
            <a:r>
              <a:rPr lang="fr-FR" b="1" dirty="0" smtClean="0"/>
              <a:t>Comptes et Contacts </a:t>
            </a:r>
            <a:r>
              <a:rPr lang="fr-FR" dirty="0" smtClean="0"/>
              <a:t>des </a:t>
            </a:r>
            <a:r>
              <a:rPr lang="fr-FR" dirty="0"/>
              <a:t>vues qui permettent selon vos besoins </a:t>
            </a:r>
            <a:r>
              <a:rPr lang="fr-FR" dirty="0" smtClean="0"/>
              <a:t>de </a:t>
            </a:r>
            <a:r>
              <a:rPr lang="fr-FR" dirty="0"/>
              <a:t>cibler </a:t>
            </a:r>
            <a:r>
              <a:rPr lang="fr-FR" dirty="0" smtClean="0"/>
              <a:t>et d’afficher une </a:t>
            </a:r>
            <a:r>
              <a:rPr lang="fr-FR" dirty="0"/>
              <a:t>partie des informations </a:t>
            </a:r>
            <a:r>
              <a:rPr lang="fr-FR" dirty="0" smtClean="0"/>
              <a:t>existant dans </a:t>
            </a:r>
            <a:r>
              <a:rPr lang="fr-FR" dirty="0"/>
              <a:t>Salesforce. </a:t>
            </a:r>
          </a:p>
          <a:p>
            <a:r>
              <a:rPr lang="fr-FR" dirty="0"/>
              <a:t>Dans toutes les vues, il est possible de trier les données affichées par colonne, en cliquant sur le titre de la colonne (1</a:t>
            </a:r>
            <a:r>
              <a:rPr lang="fr-FR" baseline="30000" dirty="0"/>
              <a:t>er</a:t>
            </a:r>
            <a:r>
              <a:rPr lang="fr-FR" dirty="0"/>
              <a:t> clic : par ordre croissant, 2</a:t>
            </a:r>
            <a:r>
              <a:rPr lang="fr-FR" baseline="30000" dirty="0"/>
              <a:t>ème</a:t>
            </a:r>
            <a:r>
              <a:rPr lang="fr-FR" dirty="0"/>
              <a:t> clic : par ordre décroissant).</a:t>
            </a:r>
          </a:p>
          <a:p>
            <a:r>
              <a:rPr lang="fr-FR" dirty="0"/>
              <a:t>Plusieurs vues standard sont </a:t>
            </a:r>
            <a:r>
              <a:rPr lang="fr-FR" dirty="0" smtClean="0"/>
              <a:t>pré-paramétrées sur </a:t>
            </a:r>
            <a:r>
              <a:rPr lang="fr-FR" dirty="0"/>
              <a:t>les </a:t>
            </a:r>
            <a:r>
              <a:rPr lang="fr-FR" dirty="0" smtClean="0"/>
              <a:t>onglets</a:t>
            </a:r>
          </a:p>
          <a:p>
            <a:r>
              <a:rPr lang="fr-FR" dirty="0" smtClean="0"/>
              <a:t>Sur les onglet vous pouvez créer vos vues personnalisée</a:t>
            </a:r>
            <a:endParaRPr lang="fr-FR" dirty="0"/>
          </a:p>
          <a:p>
            <a:endParaRPr lang="fr-FR" b="1" dirty="0" smtClean="0"/>
          </a:p>
          <a:p>
            <a:pPr marL="0" lvl="0" indent="0">
              <a:buNone/>
            </a:pPr>
            <a:endParaRPr lang="fr-FR" b="1" dirty="0"/>
          </a:p>
          <a:p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vues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46324" y="6053807"/>
            <a:ext cx="58370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600" b="1" dirty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gouvernance, donc les règles d’utilisation dans votre contexte métier,  seront communiquées ultérieurement 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6" y="604449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Démonstration et exercice </a:t>
            </a:r>
            <a:endParaRPr lang="fr-FR" dirty="0" smtClean="0"/>
          </a:p>
          <a:p>
            <a:pPr lvl="1"/>
            <a:r>
              <a:rPr lang="fr-FR" dirty="0" smtClean="0"/>
              <a:t>Pour les objets ci-dessous, créez des vues proposées</a:t>
            </a:r>
          </a:p>
          <a:p>
            <a:pPr lvl="2"/>
            <a:r>
              <a:rPr lang="fr-FR" b="1" dirty="0" smtClean="0"/>
              <a:t>Contact</a:t>
            </a:r>
            <a:r>
              <a:rPr lang="fr-FR" dirty="0" smtClean="0"/>
              <a:t> 	</a:t>
            </a:r>
          </a:p>
          <a:p>
            <a:pPr lvl="3"/>
            <a:r>
              <a:rPr lang="fr-FR" dirty="0" smtClean="0"/>
              <a:t>Type d'enregistrement du contact  Etudiant</a:t>
            </a:r>
          </a:p>
          <a:p>
            <a:pPr lvl="3"/>
            <a:r>
              <a:rPr lang="fr-FR" dirty="0" smtClean="0"/>
              <a:t>Membre à vie est égal à vrai</a:t>
            </a:r>
          </a:p>
          <a:p>
            <a:pPr lvl="3"/>
            <a:r>
              <a:rPr lang="fr-FR" dirty="0" smtClean="0"/>
              <a:t>Email personnel contient @</a:t>
            </a:r>
          </a:p>
          <a:p>
            <a:pPr lvl="3"/>
            <a:endParaRPr lang="fr-FR" dirty="0" smtClean="0"/>
          </a:p>
          <a:p>
            <a:pPr lvl="2"/>
            <a:r>
              <a:rPr lang="fr-FR" b="1" dirty="0" smtClean="0"/>
              <a:t>Comptes </a:t>
            </a:r>
          </a:p>
          <a:p>
            <a:pPr lvl="3"/>
            <a:r>
              <a:rPr lang="fr-FR" dirty="0" smtClean="0"/>
              <a:t>du Rhône</a:t>
            </a:r>
          </a:p>
          <a:p>
            <a:pPr lvl="3"/>
            <a:r>
              <a:rPr lang="fr-FR" dirty="0" smtClean="0"/>
              <a:t>Adresse courante Code postal commence par 69</a:t>
            </a:r>
          </a:p>
          <a:p>
            <a:pPr lvl="0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vues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3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journée, de 9h30 à 17h30</a:t>
            </a:r>
          </a:p>
          <a:p>
            <a:pPr lvl="1"/>
            <a:r>
              <a:rPr lang="fr-FR" dirty="0" smtClean="0"/>
              <a:t>9h30 - </a:t>
            </a:r>
            <a:r>
              <a:rPr lang="fr-FR" dirty="0" smtClean="0"/>
              <a:t>12h00</a:t>
            </a:r>
            <a:endParaRPr lang="fr-FR" dirty="0" smtClean="0"/>
          </a:p>
          <a:p>
            <a:pPr lvl="1"/>
            <a:r>
              <a:rPr lang="fr-FR" dirty="0" smtClean="0"/>
              <a:t>14h - 17h30</a:t>
            </a:r>
          </a:p>
          <a:p>
            <a:pPr lvl="1"/>
            <a:r>
              <a:rPr lang="fr-FR" dirty="0" smtClean="0"/>
              <a:t>3 pauses: 15’ matin, 1h30 pause déjeuner, 15’ après-midi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Salle de formation équipée d’ordinateurs, salle 37 B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Organisation de la journée de 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2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dirty="0"/>
              <a:t>Création de vues</a:t>
            </a:r>
          </a:p>
          <a:p>
            <a:r>
              <a:rPr lang="fr-FR" b="1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/>
              <a:t>Les activités – Généralités</a:t>
            </a:r>
          </a:p>
          <a:p>
            <a:pPr lvl="1" algn="just"/>
            <a:r>
              <a:rPr lang="fr-FR" dirty="0"/>
              <a:t>Une activité permet de suivre les interactions commerciales dans Salesforce, notamment les tâches (appels téléphoniques ou e-mails) et les événements de calendrier (présentations ou réunions professionnelles).</a:t>
            </a:r>
          </a:p>
          <a:p>
            <a:pPr algn="just"/>
            <a:r>
              <a:rPr lang="fr-FR" dirty="0"/>
              <a:t>Les activités dans </a:t>
            </a:r>
            <a:r>
              <a:rPr lang="fr-FR" dirty="0" smtClean="0"/>
              <a:t>Salesforce </a:t>
            </a:r>
            <a:r>
              <a:rPr lang="fr-FR" dirty="0"/>
              <a:t>correspondent ainsi à des </a:t>
            </a:r>
            <a:r>
              <a:rPr lang="fr-FR" b="1" dirty="0"/>
              <a:t>tâches</a:t>
            </a:r>
            <a:r>
              <a:rPr lang="fr-FR" dirty="0"/>
              <a:t>, à des </a:t>
            </a:r>
            <a:r>
              <a:rPr lang="fr-FR" b="1" dirty="0"/>
              <a:t>événements ou à des demandes de </a:t>
            </a:r>
            <a:r>
              <a:rPr lang="fr-FR" b="1" dirty="0" smtClean="0"/>
              <a:t>réunion</a:t>
            </a:r>
            <a:endParaRPr lang="fr-FR" b="1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algn="just"/>
            <a:r>
              <a:rPr lang="fr-FR" dirty="0"/>
              <a:t>Les activités sont accessibles depuis l’onglet </a:t>
            </a:r>
            <a:r>
              <a:rPr lang="fr-FR" b="1" i="1" dirty="0"/>
              <a:t>Accueil</a:t>
            </a:r>
            <a:r>
              <a:rPr lang="fr-FR" dirty="0"/>
              <a:t>, les </a:t>
            </a:r>
            <a:r>
              <a:rPr lang="fr-FR" b="1" i="1" dirty="0"/>
              <a:t>pistes</a:t>
            </a:r>
            <a:r>
              <a:rPr lang="fr-FR" dirty="0"/>
              <a:t>, les </a:t>
            </a:r>
            <a:r>
              <a:rPr lang="fr-FR" b="1" i="1" dirty="0"/>
              <a:t>comptes</a:t>
            </a:r>
            <a:r>
              <a:rPr lang="fr-FR" dirty="0"/>
              <a:t>, les </a:t>
            </a:r>
            <a:r>
              <a:rPr lang="fr-FR" b="1" i="1" dirty="0"/>
              <a:t>contacts</a:t>
            </a:r>
            <a:r>
              <a:rPr lang="fr-FR" dirty="0"/>
              <a:t> et les </a:t>
            </a:r>
            <a:r>
              <a:rPr lang="fr-FR" b="1" i="1" dirty="0"/>
              <a:t>opportunités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activités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68960"/>
            <a:ext cx="45018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Les tâches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tâche est un rappel pour une action à réaliser avant une </a:t>
            </a:r>
            <a:r>
              <a:rPr lang="fr-FR" b="1" dirty="0"/>
              <a:t>date d’échéance</a:t>
            </a:r>
            <a:r>
              <a:rPr lang="fr-FR" dirty="0"/>
              <a:t>, ou une demande d’action déléguée à un autre collaborateur. Les tâches sont donc utilisées pour </a:t>
            </a:r>
            <a:r>
              <a:rPr lang="fr-FR" b="1" dirty="0"/>
              <a:t>organiser ses activités, ses relances, etc</a:t>
            </a:r>
            <a:r>
              <a:rPr lang="fr-FR" b="1" dirty="0" smtClean="0"/>
              <a:t>. </a:t>
            </a:r>
            <a:r>
              <a:rPr lang="fr-FR" dirty="0"/>
              <a:t>... On peut les assimiler à des mémos, post-it (action que je dois </a:t>
            </a:r>
            <a:r>
              <a:rPr lang="fr-FR" dirty="0" smtClean="0"/>
              <a:t>réaliser </a:t>
            </a:r>
            <a:r>
              <a:rPr lang="fr-FR" dirty="0"/>
              <a:t>appels téléphoniques, envoi de courrier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Une tâche peut-être crée à partir d’un compte, d’un contact ou de la page d’accueil</a:t>
            </a:r>
          </a:p>
          <a:p>
            <a:pPr lvl="0"/>
            <a:r>
              <a:rPr lang="fr-FR" b="1" dirty="0" smtClean="0"/>
              <a:t>Les événements</a:t>
            </a:r>
            <a:endParaRPr lang="fr-FR" b="1" dirty="0"/>
          </a:p>
          <a:p>
            <a:pPr lvl="1"/>
            <a:r>
              <a:rPr lang="fr-FR" dirty="0" smtClean="0"/>
              <a:t>Un </a:t>
            </a:r>
            <a:r>
              <a:rPr lang="fr-FR" dirty="0"/>
              <a:t>événement est une </a:t>
            </a:r>
            <a:r>
              <a:rPr lang="fr-FR" b="1" dirty="0"/>
              <a:t>réunion qui peut être liée ou non à un client</a:t>
            </a:r>
            <a:r>
              <a:rPr lang="fr-FR" dirty="0"/>
              <a:t> et qui apparaît dans votre </a:t>
            </a:r>
            <a:r>
              <a:rPr lang="fr-FR" dirty="0" smtClean="0"/>
              <a:t>calendrier avec un début et une fin.</a:t>
            </a:r>
            <a:r>
              <a:rPr lang="en-US" dirty="0"/>
              <a:t> Un </a:t>
            </a:r>
            <a:r>
              <a:rPr lang="fr-FR" dirty="0"/>
              <a:t>événement</a:t>
            </a:r>
            <a:r>
              <a:rPr lang="en-US" dirty="0"/>
              <a:t> </a:t>
            </a:r>
            <a:r>
              <a:rPr lang="fr-FR" dirty="0"/>
              <a:t>peut</a:t>
            </a:r>
            <a:r>
              <a:rPr lang="en-US" dirty="0"/>
              <a:t> </a:t>
            </a:r>
            <a:r>
              <a:rPr lang="fr-FR" dirty="0" smtClean="0"/>
              <a:t>être</a:t>
            </a:r>
            <a:r>
              <a:rPr lang="en-US" dirty="0" smtClean="0"/>
              <a:t> </a:t>
            </a:r>
            <a:r>
              <a:rPr lang="fr-FR" dirty="0" smtClean="0"/>
              <a:t>récurrent</a:t>
            </a:r>
            <a:r>
              <a:rPr lang="en-US" dirty="0" smtClean="0"/>
              <a:t> </a:t>
            </a:r>
            <a:r>
              <a:rPr lang="en-US" dirty="0"/>
              <a:t>et se </a:t>
            </a:r>
            <a:r>
              <a:rPr lang="fr-FR" dirty="0" smtClean="0"/>
              <a:t>répéter</a:t>
            </a:r>
            <a:r>
              <a:rPr lang="en-US" dirty="0" smtClean="0"/>
              <a:t> </a:t>
            </a:r>
            <a:r>
              <a:rPr lang="fr-FR" dirty="0" smtClean="0"/>
              <a:t>dans</a:t>
            </a:r>
            <a:r>
              <a:rPr lang="en-US" dirty="0" smtClean="0"/>
              <a:t> </a:t>
            </a:r>
            <a:r>
              <a:rPr lang="fr-FR" dirty="0" smtClean="0"/>
              <a:t>une</a:t>
            </a:r>
            <a:r>
              <a:rPr lang="en-US" dirty="0" smtClean="0"/>
              <a:t> </a:t>
            </a:r>
            <a:r>
              <a:rPr lang="fr-FR" dirty="0" smtClean="0"/>
              <a:t>série</a:t>
            </a:r>
            <a:r>
              <a:rPr lang="en-US" dirty="0" smtClean="0"/>
              <a:t> </a:t>
            </a:r>
            <a:r>
              <a:rPr lang="en-US" dirty="0"/>
              <a:t>de temps</a:t>
            </a:r>
            <a:endParaRPr lang="fr-FR" dirty="0"/>
          </a:p>
          <a:p>
            <a:pPr lvl="1"/>
            <a:r>
              <a:rPr lang="fr-FR" dirty="0" smtClean="0"/>
              <a:t>Un </a:t>
            </a:r>
            <a:r>
              <a:rPr lang="fr-FR" dirty="0"/>
              <a:t>événement peut être créé à partir </a:t>
            </a:r>
            <a:r>
              <a:rPr lang="fr-FR" dirty="0" smtClean="0"/>
              <a:t>d’un compte, d’un contact ou </a:t>
            </a:r>
            <a:r>
              <a:rPr lang="fr-FR" dirty="0"/>
              <a:t>à partir de la page d’accueil</a:t>
            </a:r>
            <a:r>
              <a:rPr lang="fr-FR" dirty="0" smtClean="0"/>
              <a:t>. </a:t>
            </a:r>
          </a:p>
          <a:p>
            <a:pPr lvl="0"/>
            <a:r>
              <a:rPr lang="fr-FR" b="1" dirty="0" smtClean="0"/>
              <a:t>Les demandes de réunions</a:t>
            </a:r>
          </a:p>
          <a:p>
            <a:pPr lvl="1"/>
            <a:r>
              <a:rPr lang="fr-FR" dirty="0" smtClean="0"/>
              <a:t>Une</a:t>
            </a:r>
            <a:r>
              <a:rPr lang="fr-FR" dirty="0"/>
              <a:t> </a:t>
            </a:r>
            <a:r>
              <a:rPr lang="fr-FR" b="1" dirty="0"/>
              <a:t>Nouvelle demande de réunion</a:t>
            </a:r>
            <a:r>
              <a:rPr lang="fr-FR" dirty="0"/>
              <a:t> permet de proposer une réunion à un </a:t>
            </a:r>
            <a:r>
              <a:rPr lang="fr-FR" dirty="0" smtClean="0"/>
              <a:t>contact</a:t>
            </a:r>
          </a:p>
          <a:p>
            <a:pPr lvl="1"/>
            <a:r>
              <a:rPr lang="fr-FR" dirty="0" smtClean="0"/>
              <a:t>Une demande de réunion peut être créée à partir d’un contact ou à partir de la page d’accueil</a:t>
            </a:r>
            <a:endParaRPr lang="fr-FR" dirty="0"/>
          </a:p>
          <a:p>
            <a:r>
              <a:rPr lang="fr-FR" b="1" dirty="0" smtClean="0"/>
              <a:t>Les envois d’emails</a:t>
            </a:r>
          </a:p>
          <a:p>
            <a:pPr lvl="1"/>
            <a:r>
              <a:rPr lang="fr-FR" dirty="0" smtClean="0"/>
              <a:t>Se font depuis l’historique des activités à partir d’un compte ou d’un contact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activités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46324" y="6053807"/>
            <a:ext cx="58370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600" b="1" dirty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gouvernance, donc les règles d’utilisation dans votre contexte métier,  seront communiquées ultérieurement 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10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6" y="604449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Démonstration </a:t>
            </a:r>
            <a:r>
              <a:rPr lang="fr-FR" b="1" dirty="0" smtClean="0"/>
              <a:t>&amp; exercice</a:t>
            </a:r>
          </a:p>
          <a:p>
            <a:pPr lvl="1"/>
            <a:r>
              <a:rPr lang="fr-FR" dirty="0" smtClean="0"/>
              <a:t>Sur un contact, créer des tâches, événements, demandes de réunions et emails  </a:t>
            </a:r>
          </a:p>
          <a:p>
            <a:pPr lvl="0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activités</a:t>
            </a:r>
          </a:p>
        </p:txBody>
      </p:sp>
    </p:spTree>
    <p:extLst>
      <p:ext uri="{BB962C8B-B14F-4D97-AF65-F5344CB8AC3E}">
        <p14:creationId xmlns:p14="http://schemas.microsoft.com/office/powerpoint/2010/main" val="778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dirty="0"/>
              <a:t>Création de vues</a:t>
            </a:r>
          </a:p>
          <a:p>
            <a:r>
              <a:rPr lang="fr-FR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b="1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L’objet « Chatter » - Réseau social d’entreprise</a:t>
            </a:r>
          </a:p>
          <a:p>
            <a:r>
              <a:rPr lang="fr-FR" dirty="0" smtClean="0"/>
              <a:t>Chatter est un </a:t>
            </a:r>
            <a:r>
              <a:rPr lang="fr-FR" b="1" dirty="0" smtClean="0"/>
              <a:t>réseau social privé de l'entreprise </a:t>
            </a:r>
            <a:r>
              <a:rPr lang="fr-FR" dirty="0" smtClean="0"/>
              <a:t>qui vous informe en toute sécurité en en temps réel. Vous suivez des personnes, des groupes et des projets et les mises à jour vous parviennent simplement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Chatter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92464" y="3284984"/>
            <a:ext cx="8552080" cy="2241679"/>
            <a:chOff x="339914" y="2411457"/>
            <a:chExt cx="8552080" cy="2241679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5062093" y="2831219"/>
              <a:ext cx="1409474" cy="22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r>
                <a:rPr lang="fr-FR" altLang="fr-FR" sz="1015">
                  <a:solidFill>
                    <a:schemeClr val="tx1"/>
                  </a:solidFill>
                </a:rPr>
                <a:t>Enregistrements…</a:t>
              </a:r>
              <a:endParaRPr lang="fr-FR" altLang="fr-FR" sz="1015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39914" y="2411457"/>
              <a:ext cx="8552080" cy="2241679"/>
              <a:chOff x="339914" y="2183623"/>
              <a:chExt cx="8552080" cy="2241679"/>
            </a:xfrm>
          </p:grpSpPr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969" y="3108133"/>
                <a:ext cx="530384" cy="590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9" descr="accounts3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6117" y="3116924"/>
                <a:ext cx="621224" cy="572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31" descr="opportunities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3173" y="3144761"/>
                <a:ext cx="562618" cy="51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8" descr="leads3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9135" y="3121319"/>
                <a:ext cx="612433" cy="565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16784" y="3837778"/>
                <a:ext cx="799898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 </a:t>
                </a: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compte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1726560" y="3837778"/>
                <a:ext cx="769441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92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 </a:t>
                </a: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groupe</a:t>
                </a:r>
                <a:endParaRPr lang="en-US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5810784" y="3837778"/>
                <a:ext cx="895207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Une piste…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4333913" y="3837778"/>
                <a:ext cx="1219886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Une opportunité 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459485" y="3837778"/>
                <a:ext cx="1035540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92" i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Une personne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7730131" y="3837778"/>
                <a:ext cx="895207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92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 </a:t>
                </a: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fichier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39914" y="2608516"/>
                <a:ext cx="8552080" cy="1816786"/>
              </a:xfrm>
              <a:prstGeom prst="rect">
                <a:avLst/>
              </a:prstGeom>
              <a:noFill/>
              <a:ln w="349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ctr">
                  <a:buClr>
                    <a:srgbClr val="FFFFFF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altLang="fr-FR" sz="1661"/>
              </a:p>
            </p:txBody>
          </p:sp>
          <p:pic>
            <p:nvPicPr>
              <p:cNvPr id="19" name="Picture 24" descr="C:\Users\mfc\Downloads\forum-un-groupe-personnes-utilisateurs-icone-5586-48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531" y="3090551"/>
                <a:ext cx="627084" cy="627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5" descr="cloud_service_onBlue_rgb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68" y="2183623"/>
                <a:ext cx="870299" cy="609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9"/>
              <a:srcRect b="3319"/>
              <a:stretch>
                <a:fillRect/>
              </a:stretch>
            </p:blipFill>
            <p:spPr bwMode="auto">
              <a:xfrm>
                <a:off x="8332308" y="2296440"/>
                <a:ext cx="335519" cy="6300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2911254" y="2926455"/>
                <a:ext cx="4257725" cy="1167724"/>
              </a:xfrm>
              <a:prstGeom prst="rect">
                <a:avLst/>
              </a:prstGeom>
              <a:noFill/>
              <a:ln w="9525" algn="ctr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ctr">
                  <a:buClr>
                    <a:srgbClr val="FFFFFF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altLang="fr-FR" sz="1661"/>
              </a:p>
            </p:txBody>
          </p:sp>
          <p:pic>
            <p:nvPicPr>
              <p:cNvPr id="23" name="Picture 2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9064" y="3135970"/>
                <a:ext cx="473244" cy="534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0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7645151" y="2294974"/>
                <a:ext cx="533315" cy="6153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713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L’objet « Chatter » - Réseau social d’entreprise</a:t>
            </a:r>
          </a:p>
          <a:p>
            <a:r>
              <a:rPr lang="fr-FR" dirty="0" smtClean="0"/>
              <a:t>Dans chatter, je peux :</a:t>
            </a:r>
          </a:p>
          <a:p>
            <a:pPr lvl="1"/>
            <a:r>
              <a:rPr lang="fr-FR" b="1" dirty="0" smtClean="0"/>
              <a:t>Publier un fichier, un lien, un document</a:t>
            </a:r>
            <a:r>
              <a:rPr lang="fr-FR" dirty="0" smtClean="0"/>
              <a:t> à partager avec d'autres personnes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Rechercher et suivre des personnes</a:t>
            </a:r>
            <a:r>
              <a:rPr lang="fr-FR" dirty="0" smtClean="0"/>
              <a:t> de votre organisation Salesforce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Afficher des fils Chatter</a:t>
            </a:r>
            <a:r>
              <a:rPr lang="fr-FR" dirty="0" smtClean="0"/>
              <a:t> pour visualiser les activités récentes dans Salesforce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Suivre des enregistrements</a:t>
            </a:r>
            <a:r>
              <a:rPr lang="fr-FR" dirty="0" smtClean="0"/>
              <a:t> pour afficher les modifications apportées à ces enregistrements dans le fil Chatter de votre onglet Accueil et de l'onglet Chatter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Créer et joindre des groupes</a:t>
            </a:r>
            <a:r>
              <a:rPr lang="fr-FR" dirty="0" smtClean="0"/>
              <a:t> pour partager des informations avec les membres de votre équipe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Chatter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</a:t>
            </a:r>
            <a:r>
              <a:rPr lang="fr-FR" b="1" dirty="0"/>
              <a:t>&amp; </a:t>
            </a:r>
            <a:r>
              <a:rPr lang="fr-FR" b="1" dirty="0" smtClean="0"/>
              <a:t>exercices</a:t>
            </a:r>
          </a:p>
          <a:p>
            <a:pPr lvl="1"/>
            <a:r>
              <a:rPr lang="fr-FR" dirty="0" smtClean="0"/>
              <a:t>Publier une information pour une personne</a:t>
            </a:r>
          </a:p>
          <a:p>
            <a:pPr lvl="1"/>
            <a:r>
              <a:rPr lang="fr-FR" dirty="0" smtClean="0"/>
              <a:t>Publier dans un groupe</a:t>
            </a:r>
          </a:p>
          <a:p>
            <a:pPr lvl="1"/>
            <a:r>
              <a:rPr lang="fr-FR" dirty="0" smtClean="0"/>
              <a:t>Publier sur un contact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Chatter</a:t>
            </a:r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Conclusions</a:t>
            </a:r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307">
            <a:off x="4685639" y="4939405"/>
            <a:ext cx="2805113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Tour de table</a:t>
            </a:r>
          </a:p>
          <a:p>
            <a:pPr lvl="1"/>
            <a:r>
              <a:rPr lang="fr-FR" dirty="0"/>
              <a:t>Cette formation a-t-elle répondu à vos attentes ?</a:t>
            </a:r>
          </a:p>
          <a:p>
            <a:pPr lvl="1"/>
            <a:r>
              <a:rPr lang="fr-FR" dirty="0"/>
              <a:t>Avez-vous des questions supplémentaires ?</a:t>
            </a:r>
          </a:p>
          <a:p>
            <a:endParaRPr lang="fr-FR" dirty="0"/>
          </a:p>
          <a:p>
            <a:r>
              <a:rPr lang="fr-FR" dirty="0"/>
              <a:t>Feuille de présence et </a:t>
            </a:r>
            <a:r>
              <a:rPr lang="fr-FR" dirty="0" smtClean="0"/>
              <a:t>évaluations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6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Isabelle Van Eyseren</a:t>
            </a:r>
          </a:p>
          <a:p>
            <a:pPr lvl="1"/>
            <a:r>
              <a:rPr lang="fr-FR" dirty="0" smtClean="0"/>
              <a:t>Consultante Gestion du changement I Kerensen Consulting Lyon</a:t>
            </a:r>
          </a:p>
          <a:p>
            <a:pPr lvl="1"/>
            <a:r>
              <a:rPr lang="fr-FR" dirty="0" smtClean="0"/>
              <a:t>Email : </a:t>
            </a:r>
            <a:r>
              <a:rPr lang="fr-FR" dirty="0" smtClean="0">
                <a:hlinkClick r:id="rId3"/>
              </a:rPr>
              <a:t>Isabelle.van-eyseren@kerensen.com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Tour de table</a:t>
            </a:r>
          </a:p>
          <a:p>
            <a:pPr lvl="1"/>
            <a:r>
              <a:rPr lang="fr-FR" b="1" dirty="0" smtClean="0"/>
              <a:t>Adélaïde Gomes</a:t>
            </a:r>
            <a:r>
              <a:rPr lang="fr-FR" dirty="0" smtClean="0"/>
              <a:t>, Co-animatrice « métier »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b="1" dirty="0" smtClean="0"/>
              <a:t>A votre tour!</a:t>
            </a:r>
          </a:p>
          <a:p>
            <a:pPr lvl="2">
              <a:defRPr/>
            </a:pPr>
            <a:r>
              <a:rPr lang="fr-FR" dirty="0"/>
              <a:t>Vos noms et fonctions respectives</a:t>
            </a:r>
          </a:p>
          <a:p>
            <a:pPr lvl="2">
              <a:defRPr/>
            </a:pPr>
            <a:r>
              <a:rPr lang="fr-FR" dirty="0"/>
              <a:t>Vos attentes pour cette formation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Présentations et attentes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0" y="1570744"/>
            <a:ext cx="805544" cy="1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Parmi l’ensemble des projets EMLYON en cours, le </a:t>
            </a:r>
            <a:r>
              <a:rPr lang="fr-FR" b="1" dirty="0" smtClean="0"/>
              <a:t>projet ARPEGE </a:t>
            </a:r>
            <a:r>
              <a:rPr lang="fr-FR" dirty="0" smtClean="0"/>
              <a:t>vise à optimiser</a:t>
            </a:r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performance</a:t>
            </a:r>
            <a:r>
              <a:rPr lang="fr-FR" dirty="0" smtClean="0"/>
              <a:t> commerciale et marketing</a:t>
            </a:r>
          </a:p>
          <a:p>
            <a:pPr lvl="2"/>
            <a:r>
              <a:rPr lang="fr-FR" dirty="0" smtClean="0"/>
              <a:t>Plus forte orientation client </a:t>
            </a:r>
          </a:p>
          <a:p>
            <a:pPr lvl="2"/>
            <a:r>
              <a:rPr lang="fr-FR" dirty="0" smtClean="0"/>
              <a:t>Meilleure couverture fonctionnelle des processus de gestion de relation client </a:t>
            </a:r>
          </a:p>
          <a:p>
            <a:pPr lvl="2"/>
            <a:r>
              <a:rPr lang="fr-FR" dirty="0" smtClean="0"/>
              <a:t>Meilleure utilisation du canal internet pour gérer les relations clients 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/>
              <a:t>synergies</a:t>
            </a:r>
            <a:r>
              <a:rPr lang="fr-FR" dirty="0" smtClean="0"/>
              <a:t> entre les Directions du groupe EMLYON</a:t>
            </a:r>
          </a:p>
          <a:p>
            <a:endParaRPr lang="fr-FR" dirty="0" smtClean="0"/>
          </a:p>
          <a:p>
            <a:r>
              <a:rPr lang="fr-FR" dirty="0" smtClean="0"/>
              <a:t>Dans ce contexte, d’optimisation des processus métiers, un </a:t>
            </a:r>
            <a:r>
              <a:rPr lang="fr-FR" b="1" dirty="0" smtClean="0"/>
              <a:t>nouvel outil de gestion de a relation client</a:t>
            </a:r>
            <a:r>
              <a:rPr lang="fr-FR" dirty="0" smtClean="0"/>
              <a:t> (Salesforce) est déployé au sein d’EMLYON</a:t>
            </a:r>
          </a:p>
          <a:p>
            <a:pPr lvl="1"/>
            <a:r>
              <a:rPr lang="fr-FR" dirty="0" smtClean="0"/>
              <a:t>Utilisation et partage d’une </a:t>
            </a:r>
            <a:r>
              <a:rPr lang="fr-FR" dirty="0"/>
              <a:t>base de données </a:t>
            </a:r>
            <a:r>
              <a:rPr lang="fr-FR" dirty="0" smtClean="0"/>
              <a:t>unique et consolidée</a:t>
            </a:r>
            <a:endParaRPr lang="fr-FR" dirty="0"/>
          </a:p>
          <a:p>
            <a:pPr lvl="1"/>
            <a:r>
              <a:rPr lang="fr-FR" dirty="0" smtClean="0"/>
              <a:t>Partage </a:t>
            </a:r>
            <a:r>
              <a:rPr lang="fr-FR" dirty="0"/>
              <a:t>de </a:t>
            </a:r>
            <a:r>
              <a:rPr lang="fr-FR" dirty="0" smtClean="0"/>
              <a:t>l'information et travail collaboratif</a:t>
            </a:r>
          </a:p>
          <a:p>
            <a:pPr lvl="1"/>
            <a:r>
              <a:rPr lang="fr-FR" dirty="0" smtClean="0"/>
              <a:t>Connaissance client avec une vision </a:t>
            </a:r>
            <a:r>
              <a:rPr lang="fr-FR" dirty="0"/>
              <a:t>à 360° du </a:t>
            </a:r>
            <a:r>
              <a:rPr lang="fr-FR" dirty="0" smtClean="0"/>
              <a:t>client</a:t>
            </a:r>
          </a:p>
          <a:p>
            <a:pPr lvl="1"/>
            <a:r>
              <a:rPr lang="fr-FR" dirty="0"/>
              <a:t>Piloter l’activité et la performance commerciale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Contexte du projet ARPEGE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Planning Global du projet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Lot A1 est le « socle de base </a:t>
            </a:r>
            <a:r>
              <a:rPr lang="fr-FR" dirty="0" smtClean="0"/>
              <a:t>».</a:t>
            </a:r>
          </a:p>
          <a:p>
            <a:r>
              <a:rPr lang="fr-FR" dirty="0" smtClean="0"/>
              <a:t>La réalisation des lots qui suivront le Lot A1, continuera à alimenter ce lot en termes de fonctionnalités et de champs supplémentaires, etc. dans Salesforce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projet ARPEGE</a:t>
            </a:r>
            <a:endParaRPr lang="fr-FR" dirty="0"/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59797"/>
              </p:ext>
            </p:extLst>
          </p:nvPr>
        </p:nvGraphicFramePr>
        <p:xfrm>
          <a:off x="179512" y="1947365"/>
          <a:ext cx="8779167" cy="248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/>
                <a:gridCol w="2874511"/>
              </a:tblGrid>
              <a:tr h="38662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Déploiements </a:t>
                      </a:r>
                      <a:r>
                        <a:rPr lang="fr-FR" sz="1400" baseline="0" dirty="0" smtClean="0"/>
                        <a:t>/ Lots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Dates</a:t>
                      </a:r>
                      <a:endParaRPr lang="fr-FR" sz="1400" dirty="0"/>
                    </a:p>
                  </a:txBody>
                  <a:tcPr/>
                </a:tc>
              </a:tr>
              <a:tr h="328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Lots A1 et A2 - Base de données / Campagne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Janvier 2015</a:t>
                      </a:r>
                      <a:endParaRPr lang="fr-FR" sz="180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64860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Lot</a:t>
                      </a:r>
                      <a:r>
                        <a:rPr lang="fr-FR" sz="1800" kern="1200" baseline="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B1 – Processus de </a:t>
                      </a: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vente des formations initiales.</a:t>
                      </a:r>
                      <a:endParaRPr lang="fr-FR" sz="180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Février  2015</a:t>
                      </a:r>
                    </a:p>
                  </a:txBody>
                  <a:tcPr/>
                </a:tc>
              </a:tr>
              <a:tr h="328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Taxe et Fundraising individus</a:t>
                      </a:r>
                      <a:endParaRPr lang="fr-FR" sz="180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 du 1</a:t>
                      </a:r>
                      <a:r>
                        <a:rPr lang="fr-FR" sz="1800" kern="1200" baseline="300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</a:t>
                      </a: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semestre 2015</a:t>
                      </a:r>
                      <a:endParaRPr lang="fr-FR" sz="180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28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Processus de vente des formations continues</a:t>
                      </a:r>
                      <a:endParaRPr lang="fr-FR" sz="180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8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Fundraising</a:t>
                      </a:r>
                      <a:r>
                        <a:rPr lang="fr-FR" sz="180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Entreprise et Evénements, Enquêtes, Piloter la performance, Services</a:t>
                      </a:r>
                      <a:endParaRPr lang="fr-FR" sz="180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Dans la semaine du 19 janvier</a:t>
            </a:r>
            <a:r>
              <a:rPr lang="fr-FR" dirty="0" smtClean="0"/>
              <a:t>, </a:t>
            </a:r>
            <a:r>
              <a:rPr lang="fr-FR" b="1" dirty="0" smtClean="0"/>
              <a:t>Salesforce</a:t>
            </a:r>
            <a:r>
              <a:rPr lang="fr-FR" dirty="0" smtClean="0"/>
              <a:t> sera utilisé pour la </a:t>
            </a:r>
            <a:r>
              <a:rPr lang="fr-FR" b="1" dirty="0" smtClean="0"/>
              <a:t>gestion du socle base de données</a:t>
            </a:r>
          </a:p>
          <a:p>
            <a:r>
              <a:rPr lang="fr-FR" b="1" dirty="0" smtClean="0"/>
              <a:t>Salesforce</a:t>
            </a:r>
            <a:r>
              <a:rPr lang="fr-FR" dirty="0" smtClean="0"/>
              <a:t> devient l’outil de gestion des données</a:t>
            </a:r>
          </a:p>
          <a:p>
            <a:pPr lvl="1"/>
            <a:r>
              <a:rPr lang="fr-FR" dirty="0" smtClean="0"/>
              <a:t>Les données de FEG seront reprises dans Salesforce</a:t>
            </a:r>
          </a:p>
          <a:p>
            <a:pPr lvl="1"/>
            <a:r>
              <a:rPr lang="fr-FR" dirty="0" smtClean="0"/>
              <a:t>La saisie des données devient « décentralisée »</a:t>
            </a:r>
          </a:p>
          <a:p>
            <a:pPr lvl="1"/>
            <a:r>
              <a:rPr lang="fr-FR" dirty="0" smtClean="0"/>
              <a:t>Les informations sont transverses</a:t>
            </a:r>
          </a:p>
          <a:p>
            <a:r>
              <a:rPr lang="fr-FR" b="1" dirty="0" smtClean="0"/>
              <a:t>PROSPECT </a:t>
            </a:r>
            <a:r>
              <a:rPr lang="fr-FR" dirty="0" smtClean="0"/>
              <a:t>disparaît</a:t>
            </a:r>
          </a:p>
          <a:p>
            <a:r>
              <a:rPr lang="fr-FR" b="1" dirty="0" smtClean="0"/>
              <a:t>FEG</a:t>
            </a:r>
            <a:r>
              <a:rPr lang="fr-FR" dirty="0" smtClean="0"/>
              <a:t> continuera à exister pour</a:t>
            </a:r>
          </a:p>
          <a:p>
            <a:pPr lvl="2"/>
            <a:r>
              <a:rPr lang="fr-FR" dirty="0" smtClean="0"/>
              <a:t>Permettre des mises à jour de données avec Salesforce et d’autres outils (Interfaces)</a:t>
            </a:r>
          </a:p>
          <a:p>
            <a:pPr lvl="2"/>
            <a:r>
              <a:rPr lang="fr-FR" dirty="0" smtClean="0"/>
              <a:t>Garder un historique du référentiel</a:t>
            </a:r>
          </a:p>
          <a:p>
            <a:r>
              <a:rPr lang="fr-FR" b="1" dirty="0" smtClean="0"/>
              <a:t>Cognos</a:t>
            </a:r>
            <a:r>
              <a:rPr lang="fr-FR" dirty="0" smtClean="0"/>
              <a:t> reste l’outil de reporting</a:t>
            </a:r>
          </a:p>
          <a:p>
            <a:pPr lvl="1"/>
            <a:r>
              <a:rPr lang="fr-FR" dirty="0" smtClean="0"/>
              <a:t>Cognos est maintenu avec des interfaces avec Salesforce</a:t>
            </a:r>
          </a:p>
          <a:p>
            <a:pPr lvl="1"/>
            <a:r>
              <a:rPr lang="fr-FR" dirty="0" smtClean="0"/>
              <a:t>Des ateliers sur le pilotage de la performance sont en cours et des évolutions viendront ultérieurement dans Salesforce</a:t>
            </a:r>
          </a:p>
          <a:p>
            <a:r>
              <a:rPr lang="fr-FR" b="1" dirty="0" smtClean="0"/>
              <a:t>Canel</a:t>
            </a:r>
            <a:r>
              <a:rPr lang="fr-FR" dirty="0" smtClean="0"/>
              <a:t> reste l’outil de gestion du dossier de candidature (formation initiale)</a:t>
            </a:r>
          </a:p>
          <a:p>
            <a:r>
              <a:rPr lang="fr-FR" b="1" dirty="0" smtClean="0"/>
              <a:t>Cursus</a:t>
            </a:r>
            <a:r>
              <a:rPr lang="fr-FR" dirty="0" smtClean="0"/>
              <a:t> reste l’outil de gestion du dossier étudiant</a:t>
            </a:r>
          </a:p>
          <a:p>
            <a:pPr lvl="1"/>
            <a:r>
              <a:rPr lang="fr-FR" dirty="0" smtClean="0"/>
              <a:t>Le dossier étudiant ne sera pas géré dans Salesforce</a:t>
            </a:r>
          </a:p>
          <a:p>
            <a:r>
              <a:rPr lang="fr-FR" b="1" dirty="0" smtClean="0"/>
              <a:t>Les sites Web </a:t>
            </a:r>
            <a:r>
              <a:rPr lang="fr-FR" dirty="0" smtClean="0"/>
              <a:t>continuent à être utilisés pour la collecte des renseignements  candidats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Salesforce et les autres outils EMLYON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utilisateurs - Lot A1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Comprendre les gains apportés par le projet</a:t>
            </a:r>
          </a:p>
          <a:p>
            <a:r>
              <a:rPr lang="fr-FR" dirty="0" smtClean="0"/>
              <a:t>Comprendre et utiliser Salesforce dans votre contexte métier</a:t>
            </a:r>
          </a:p>
          <a:p>
            <a:r>
              <a:rPr lang="fr-FR" dirty="0" smtClean="0"/>
              <a:t>Se préparer au démarrage d’ARPEGE</a:t>
            </a:r>
          </a:p>
          <a:p>
            <a:pPr lvl="2"/>
            <a:r>
              <a:rPr lang="fr-FR" dirty="0" smtClean="0"/>
              <a:t>S’approprier l’outil et Prendre en main la solution</a:t>
            </a:r>
          </a:p>
          <a:p>
            <a:pPr lvl="3"/>
            <a:r>
              <a:rPr lang="fr-FR" dirty="0" smtClean="0"/>
              <a:t>Adopter les nouvelles habitudes liées au nouvel outil</a:t>
            </a:r>
          </a:p>
          <a:p>
            <a:pPr lvl="3"/>
            <a:r>
              <a:rPr lang="fr-FR" dirty="0" smtClean="0"/>
              <a:t>Comprendre ses responsabilités</a:t>
            </a:r>
          </a:p>
          <a:p>
            <a:pPr lvl="2"/>
            <a:r>
              <a:rPr lang="fr-FR" altLang="fr-FR" dirty="0" smtClean="0"/>
              <a:t>Gagner en autonomie dans l’usage de la plateforme</a:t>
            </a:r>
            <a:endParaRPr lang="fr-FR" dirty="0" smtClean="0"/>
          </a:p>
          <a:p>
            <a:pPr lvl="2"/>
            <a:r>
              <a:rPr lang="fr-FR" dirty="0" smtClean="0"/>
              <a:t>Qualité des données</a:t>
            </a:r>
          </a:p>
          <a:p>
            <a:pPr lvl="3"/>
            <a:r>
              <a:rPr lang="fr-FR" dirty="0" smtClean="0"/>
              <a:t>Des ateliers sont en cours afin de définir le processus  de gestion de la qualité des données</a:t>
            </a:r>
          </a:p>
          <a:p>
            <a:pPr lvl="2"/>
            <a:r>
              <a:rPr lang="fr-FR" dirty="0" smtClean="0"/>
              <a:t>Qualification des données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Objectifs de la 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1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dirty="0"/>
              <a:t>Création de vues</a:t>
            </a:r>
          </a:p>
          <a:p>
            <a:r>
              <a:rPr lang="fr-FR" dirty="0"/>
              <a:t>Activités</a:t>
            </a:r>
          </a:p>
          <a:p>
            <a:pPr lvl="1"/>
            <a:r>
              <a:rPr lang="fr-FR" dirty="0"/>
              <a:t>Tâches, événement et email</a:t>
            </a:r>
          </a:p>
          <a:p>
            <a:r>
              <a:rPr lang="fr-FR" dirty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rensen_2012">
  <a:themeElements>
    <a:clrScheme name="Kerensen">
      <a:dk1>
        <a:sysClr val="windowText" lastClr="000000"/>
      </a:dk1>
      <a:lt1>
        <a:sysClr val="window" lastClr="FFFFFF"/>
      </a:lt1>
      <a:dk2>
        <a:srgbClr val="6C6F70"/>
      </a:dk2>
      <a:lt2>
        <a:srgbClr val="FFFFFF"/>
      </a:lt2>
      <a:accent1>
        <a:srgbClr val="F2AE00"/>
      </a:accent1>
      <a:accent2>
        <a:srgbClr val="6C6F70"/>
      </a:accent2>
      <a:accent3>
        <a:srgbClr val="B3B3B3"/>
      </a:accent3>
      <a:accent4>
        <a:srgbClr val="203B8C"/>
      </a:accent4>
      <a:accent5>
        <a:srgbClr val="A5391D"/>
      </a:accent5>
      <a:accent6>
        <a:srgbClr val="095C2B"/>
      </a:accent6>
      <a:hlink>
        <a:srgbClr val="4759A4"/>
      </a:hlink>
      <a:folHlink>
        <a:srgbClr val="E4712B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Kerensen_2012</Template>
  <TotalTime>4921</TotalTime>
  <Words>2367</Words>
  <Application>Microsoft Office PowerPoint</Application>
  <PresentationFormat>Affichage à l'écran (4:3)</PresentationFormat>
  <Paragraphs>611</Paragraphs>
  <Slides>39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Kerensen_2012</vt:lpstr>
      <vt:lpstr>Kerensen Consulting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Formation des utilisateurs - Lot A1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Conduite du Changement</dc:title>
  <dc:creator>svi</dc:creator>
  <cp:lastModifiedBy>Isabelle Van Eyseren</cp:lastModifiedBy>
  <cp:revision>718</cp:revision>
  <cp:lastPrinted>2015-01-12T09:39:29Z</cp:lastPrinted>
  <dcterms:created xsi:type="dcterms:W3CDTF">2012-06-15T08:25:42Z</dcterms:created>
  <dcterms:modified xsi:type="dcterms:W3CDTF">2015-01-16T13:46:46Z</dcterms:modified>
</cp:coreProperties>
</file>