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5"/>
  </p:notesMasterIdLst>
  <p:handoutMasterIdLst>
    <p:handoutMasterId r:id="rId36"/>
  </p:handoutMasterIdLst>
  <p:sldIdLst>
    <p:sldId id="256" r:id="rId3"/>
    <p:sldId id="264" r:id="rId4"/>
    <p:sldId id="271" r:id="rId5"/>
    <p:sldId id="263" r:id="rId6"/>
    <p:sldId id="272" r:id="rId7"/>
    <p:sldId id="257" r:id="rId8"/>
    <p:sldId id="273" r:id="rId9"/>
    <p:sldId id="265" r:id="rId10"/>
    <p:sldId id="266" r:id="rId11"/>
    <p:sldId id="267" r:id="rId12"/>
    <p:sldId id="274" r:id="rId13"/>
    <p:sldId id="269" r:id="rId14"/>
    <p:sldId id="275" r:id="rId15"/>
    <p:sldId id="276" r:id="rId16"/>
    <p:sldId id="279" r:id="rId17"/>
    <p:sldId id="281" r:id="rId18"/>
    <p:sldId id="280" r:id="rId19"/>
    <p:sldId id="282" r:id="rId20"/>
    <p:sldId id="285" r:id="rId21"/>
    <p:sldId id="287" r:id="rId22"/>
    <p:sldId id="298" r:id="rId23"/>
    <p:sldId id="288" r:id="rId24"/>
    <p:sldId id="289" r:id="rId25"/>
    <p:sldId id="290" r:id="rId26"/>
    <p:sldId id="291" r:id="rId27"/>
    <p:sldId id="299" r:id="rId28"/>
    <p:sldId id="292" r:id="rId29"/>
    <p:sldId id="293" r:id="rId30"/>
    <p:sldId id="295" r:id="rId31"/>
    <p:sldId id="300" r:id="rId32"/>
    <p:sldId id="297" r:id="rId33"/>
    <p:sldId id="283" r:id="rId34"/>
  </p:sldIdLst>
  <p:sldSz cx="9144000" cy="6858000" type="screen4x3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6C6F70"/>
    <a:srgbClr val="412D30"/>
    <a:srgbClr val="4759A4"/>
    <a:srgbClr val="E4712B"/>
    <a:srgbClr val="095C2B"/>
    <a:srgbClr val="A5391D"/>
    <a:srgbClr val="203B8C"/>
    <a:srgbClr val="F2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4" autoAdjust="0"/>
    <p:restoredTop sz="86422" autoAdjust="0"/>
  </p:normalViewPr>
  <p:slideViewPr>
    <p:cSldViewPr showGuides="1">
      <p:cViewPr varScale="1">
        <p:scale>
          <a:sx n="64" d="100"/>
          <a:sy n="64" d="100"/>
        </p:scale>
        <p:origin x="924" y="72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62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41B4C-E840-4ECC-9759-A0282E7CDA6A}" type="doc">
      <dgm:prSet loTypeId="urn:microsoft.com/office/officeart/2005/8/layout/orgChart1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fr-FR"/>
        </a:p>
      </dgm:t>
    </dgm:pt>
    <dgm:pt modelId="{D51F5E28-0C19-4861-B80C-8AC58AB96DDF}">
      <dgm:prSet phldrT="[Texte]" phldr="1" custT="1"/>
      <dgm:spPr/>
      <dgm:t>
        <a:bodyPr/>
        <a:lstStyle/>
        <a:p>
          <a:endParaRPr lang="fr-FR" sz="1400" dirty="0"/>
        </a:p>
      </dgm:t>
    </dgm:pt>
    <dgm:pt modelId="{137748C4-BC28-46D9-B829-D3C53D29C432}" type="parTrans" cxnId="{A272F25D-B29F-44FF-98F1-5A95F25EB351}">
      <dgm:prSet/>
      <dgm:spPr/>
      <dgm:t>
        <a:bodyPr/>
        <a:lstStyle/>
        <a:p>
          <a:endParaRPr lang="fr-FR" sz="1400"/>
        </a:p>
      </dgm:t>
    </dgm:pt>
    <dgm:pt modelId="{F7D74FFC-1A85-484B-9B7A-49CD1B4CE9B9}" type="sibTrans" cxnId="{A272F25D-B29F-44FF-98F1-5A95F25EB351}">
      <dgm:prSet/>
      <dgm:spPr/>
      <dgm:t>
        <a:bodyPr/>
        <a:lstStyle/>
        <a:p>
          <a:endParaRPr lang="fr-FR" sz="1400"/>
        </a:p>
      </dgm:t>
    </dgm:pt>
    <dgm:pt modelId="{9C9E03A9-8C5F-4278-8EB1-56B18D7C8C9A}" type="asst">
      <dgm:prSet phldrT="[Texte]" phldr="1" custT="1"/>
      <dgm:spPr/>
      <dgm:t>
        <a:bodyPr/>
        <a:lstStyle/>
        <a:p>
          <a:endParaRPr lang="fr-FR" sz="1400" dirty="0"/>
        </a:p>
      </dgm:t>
    </dgm:pt>
    <dgm:pt modelId="{6BE74CFE-69D3-40D0-8403-704913875666}" type="parTrans" cxnId="{F669BBEC-9883-4CA7-A9AF-074C067AF4C1}">
      <dgm:prSet/>
      <dgm:spPr/>
      <dgm:t>
        <a:bodyPr/>
        <a:lstStyle/>
        <a:p>
          <a:endParaRPr lang="fr-FR" sz="1400"/>
        </a:p>
      </dgm:t>
    </dgm:pt>
    <dgm:pt modelId="{59437D54-F120-479B-8B06-741A83E8812E}" type="sibTrans" cxnId="{F669BBEC-9883-4CA7-A9AF-074C067AF4C1}">
      <dgm:prSet/>
      <dgm:spPr/>
      <dgm:t>
        <a:bodyPr/>
        <a:lstStyle/>
        <a:p>
          <a:endParaRPr lang="fr-FR" sz="1400"/>
        </a:p>
      </dgm:t>
    </dgm:pt>
    <dgm:pt modelId="{FDB8275B-F491-4C97-B700-F6DA3405F2F0}">
      <dgm:prSet phldrT="[Texte]" phldr="1" custT="1"/>
      <dgm:spPr/>
      <dgm:t>
        <a:bodyPr/>
        <a:lstStyle/>
        <a:p>
          <a:endParaRPr lang="fr-FR" sz="1400" dirty="0"/>
        </a:p>
      </dgm:t>
    </dgm:pt>
    <dgm:pt modelId="{2DC7752A-7F13-4B22-ABD5-0D51D0B0ECEE}" type="parTrans" cxnId="{89766265-F9D6-44AB-A7BB-F28EEFC6528E}">
      <dgm:prSet/>
      <dgm:spPr/>
      <dgm:t>
        <a:bodyPr/>
        <a:lstStyle/>
        <a:p>
          <a:endParaRPr lang="fr-FR" sz="1400"/>
        </a:p>
      </dgm:t>
    </dgm:pt>
    <dgm:pt modelId="{51EC7E46-CE3D-404C-A246-915C3741E2C7}" type="sibTrans" cxnId="{89766265-F9D6-44AB-A7BB-F28EEFC6528E}">
      <dgm:prSet/>
      <dgm:spPr/>
      <dgm:t>
        <a:bodyPr/>
        <a:lstStyle/>
        <a:p>
          <a:endParaRPr lang="fr-FR" sz="1400"/>
        </a:p>
      </dgm:t>
    </dgm:pt>
    <dgm:pt modelId="{EBD84F0B-6F99-47DD-8D88-7310F8D3E3E3}">
      <dgm:prSet phldrT="[Texte]" phldr="1" custT="1"/>
      <dgm:spPr/>
      <dgm:t>
        <a:bodyPr/>
        <a:lstStyle/>
        <a:p>
          <a:endParaRPr lang="fr-FR" sz="1400" dirty="0"/>
        </a:p>
      </dgm:t>
    </dgm:pt>
    <dgm:pt modelId="{58CCCB03-5851-407D-B680-C2BE73B04F50}" type="parTrans" cxnId="{9BEA78C1-AA53-43DB-9569-B1C4CE0FF286}">
      <dgm:prSet/>
      <dgm:spPr/>
      <dgm:t>
        <a:bodyPr/>
        <a:lstStyle/>
        <a:p>
          <a:endParaRPr lang="fr-FR" sz="1400"/>
        </a:p>
      </dgm:t>
    </dgm:pt>
    <dgm:pt modelId="{478CBB46-E209-49F6-BB3B-33392284C124}" type="sibTrans" cxnId="{9BEA78C1-AA53-43DB-9569-B1C4CE0FF286}">
      <dgm:prSet/>
      <dgm:spPr/>
      <dgm:t>
        <a:bodyPr/>
        <a:lstStyle/>
        <a:p>
          <a:endParaRPr lang="fr-FR" sz="1400"/>
        </a:p>
      </dgm:t>
    </dgm:pt>
    <dgm:pt modelId="{DAC6604A-5068-44AC-BD4B-FFA15B692FA0}">
      <dgm:prSet phldrT="[Texte]" phldr="1" custT="1"/>
      <dgm:spPr/>
      <dgm:t>
        <a:bodyPr/>
        <a:lstStyle/>
        <a:p>
          <a:endParaRPr lang="fr-FR" sz="1400" dirty="0"/>
        </a:p>
      </dgm:t>
    </dgm:pt>
    <dgm:pt modelId="{8615DEA3-A528-4A52-9456-243001FAB6CE}" type="parTrans" cxnId="{638CEF56-E31F-4CE8-9ABA-74C52FC8836B}">
      <dgm:prSet/>
      <dgm:spPr/>
      <dgm:t>
        <a:bodyPr/>
        <a:lstStyle/>
        <a:p>
          <a:endParaRPr lang="fr-FR" sz="1400"/>
        </a:p>
      </dgm:t>
    </dgm:pt>
    <dgm:pt modelId="{81330499-CCF8-4F78-9CAC-1C693147D094}" type="sibTrans" cxnId="{638CEF56-E31F-4CE8-9ABA-74C52FC8836B}">
      <dgm:prSet/>
      <dgm:spPr/>
      <dgm:t>
        <a:bodyPr/>
        <a:lstStyle/>
        <a:p>
          <a:endParaRPr lang="fr-FR" sz="1400"/>
        </a:p>
      </dgm:t>
    </dgm:pt>
    <dgm:pt modelId="{AC2CDEB7-A29E-4FE3-A23F-5876180063D9}" type="pres">
      <dgm:prSet presAssocID="{B6141B4C-E840-4ECC-9759-A0282E7CDA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E59BEE1-6432-4FA3-B691-B0F98B530841}" type="pres">
      <dgm:prSet presAssocID="{D51F5E28-0C19-4861-B80C-8AC58AB96DDF}" presName="hierRoot1" presStyleCnt="0">
        <dgm:presLayoutVars>
          <dgm:hierBranch val="init"/>
        </dgm:presLayoutVars>
      </dgm:prSet>
      <dgm:spPr/>
    </dgm:pt>
    <dgm:pt modelId="{B043FEAA-DDCD-4B50-A374-8C9550C77C26}" type="pres">
      <dgm:prSet presAssocID="{D51F5E28-0C19-4861-B80C-8AC58AB96DDF}" presName="rootComposite1" presStyleCnt="0"/>
      <dgm:spPr/>
    </dgm:pt>
    <dgm:pt modelId="{FD9CCA45-0344-449E-BC62-28A0D18A8E8C}" type="pres">
      <dgm:prSet presAssocID="{D51F5E28-0C19-4861-B80C-8AC58AB96D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5F3003-C90C-4096-83DE-97859C163CF4}" type="pres">
      <dgm:prSet presAssocID="{D51F5E28-0C19-4861-B80C-8AC58AB96DD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56840121-1037-4242-A165-C2174BD6912A}" type="pres">
      <dgm:prSet presAssocID="{D51F5E28-0C19-4861-B80C-8AC58AB96DDF}" presName="hierChild2" presStyleCnt="0"/>
      <dgm:spPr/>
    </dgm:pt>
    <dgm:pt modelId="{320EF813-9B99-4CE2-A227-93F163D6C7E2}" type="pres">
      <dgm:prSet presAssocID="{2DC7752A-7F13-4B22-ABD5-0D51D0B0ECEE}" presName="Name37" presStyleLbl="parChTrans1D2" presStyleIdx="0" presStyleCnt="4"/>
      <dgm:spPr/>
      <dgm:t>
        <a:bodyPr/>
        <a:lstStyle/>
        <a:p>
          <a:endParaRPr lang="fr-FR"/>
        </a:p>
      </dgm:t>
    </dgm:pt>
    <dgm:pt modelId="{A53D6FBA-972F-4DB7-9541-0C1C2C884ACD}" type="pres">
      <dgm:prSet presAssocID="{FDB8275B-F491-4C97-B700-F6DA3405F2F0}" presName="hierRoot2" presStyleCnt="0">
        <dgm:presLayoutVars>
          <dgm:hierBranch val="init"/>
        </dgm:presLayoutVars>
      </dgm:prSet>
      <dgm:spPr/>
    </dgm:pt>
    <dgm:pt modelId="{3B5EDB96-2C5D-4E09-A061-DF9EEF9493CD}" type="pres">
      <dgm:prSet presAssocID="{FDB8275B-F491-4C97-B700-F6DA3405F2F0}" presName="rootComposite" presStyleCnt="0"/>
      <dgm:spPr/>
    </dgm:pt>
    <dgm:pt modelId="{0E60A72F-82C2-4E21-8B3D-F748EAF95C89}" type="pres">
      <dgm:prSet presAssocID="{FDB8275B-F491-4C97-B700-F6DA3405F2F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ABB3FE-73FB-4A0C-A84E-4BB430B923CF}" type="pres">
      <dgm:prSet presAssocID="{FDB8275B-F491-4C97-B700-F6DA3405F2F0}" presName="rootConnector" presStyleLbl="node2" presStyleIdx="0" presStyleCnt="3"/>
      <dgm:spPr/>
      <dgm:t>
        <a:bodyPr/>
        <a:lstStyle/>
        <a:p>
          <a:endParaRPr lang="fr-FR"/>
        </a:p>
      </dgm:t>
    </dgm:pt>
    <dgm:pt modelId="{84B36316-CDC4-4671-98CD-BF1D4DB9874D}" type="pres">
      <dgm:prSet presAssocID="{FDB8275B-F491-4C97-B700-F6DA3405F2F0}" presName="hierChild4" presStyleCnt="0"/>
      <dgm:spPr/>
    </dgm:pt>
    <dgm:pt modelId="{6BFF38FC-732A-4D5D-960B-A969A1625B47}" type="pres">
      <dgm:prSet presAssocID="{FDB8275B-F491-4C97-B700-F6DA3405F2F0}" presName="hierChild5" presStyleCnt="0"/>
      <dgm:spPr/>
    </dgm:pt>
    <dgm:pt modelId="{6E7C4499-4184-4541-816B-F4C1AADBC553}" type="pres">
      <dgm:prSet presAssocID="{58CCCB03-5851-407D-B680-C2BE73B04F50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9B3252D-B41D-405D-B1CC-FA0276A2AB47}" type="pres">
      <dgm:prSet presAssocID="{EBD84F0B-6F99-47DD-8D88-7310F8D3E3E3}" presName="hierRoot2" presStyleCnt="0">
        <dgm:presLayoutVars>
          <dgm:hierBranch val="init"/>
        </dgm:presLayoutVars>
      </dgm:prSet>
      <dgm:spPr/>
    </dgm:pt>
    <dgm:pt modelId="{1C60E801-7A66-42FB-8168-144467C6D5CC}" type="pres">
      <dgm:prSet presAssocID="{EBD84F0B-6F99-47DD-8D88-7310F8D3E3E3}" presName="rootComposite" presStyleCnt="0"/>
      <dgm:spPr/>
    </dgm:pt>
    <dgm:pt modelId="{50398A13-762B-4E2C-A9D5-8A7C89FD1622}" type="pres">
      <dgm:prSet presAssocID="{EBD84F0B-6F99-47DD-8D88-7310F8D3E3E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7C0A24-D393-4713-843C-DEA6AF1E8AA1}" type="pres">
      <dgm:prSet presAssocID="{EBD84F0B-6F99-47DD-8D88-7310F8D3E3E3}" presName="rootConnector" presStyleLbl="node2" presStyleIdx="1" presStyleCnt="3"/>
      <dgm:spPr/>
      <dgm:t>
        <a:bodyPr/>
        <a:lstStyle/>
        <a:p>
          <a:endParaRPr lang="fr-FR"/>
        </a:p>
      </dgm:t>
    </dgm:pt>
    <dgm:pt modelId="{85293DEC-31F6-4894-96E3-38A41F9B42F1}" type="pres">
      <dgm:prSet presAssocID="{EBD84F0B-6F99-47DD-8D88-7310F8D3E3E3}" presName="hierChild4" presStyleCnt="0"/>
      <dgm:spPr/>
    </dgm:pt>
    <dgm:pt modelId="{ECA03F29-3A95-4D69-A8B1-740F53319736}" type="pres">
      <dgm:prSet presAssocID="{EBD84F0B-6F99-47DD-8D88-7310F8D3E3E3}" presName="hierChild5" presStyleCnt="0"/>
      <dgm:spPr/>
    </dgm:pt>
    <dgm:pt modelId="{CC4098DF-D8AA-40E8-B35C-0BD51CE11867}" type="pres">
      <dgm:prSet presAssocID="{8615DEA3-A528-4A52-9456-243001FAB6CE}" presName="Name37" presStyleLbl="parChTrans1D2" presStyleIdx="2" presStyleCnt="4"/>
      <dgm:spPr/>
      <dgm:t>
        <a:bodyPr/>
        <a:lstStyle/>
        <a:p>
          <a:endParaRPr lang="fr-FR"/>
        </a:p>
      </dgm:t>
    </dgm:pt>
    <dgm:pt modelId="{FB7D97C3-F9B4-47F4-B6CB-9592B20108EC}" type="pres">
      <dgm:prSet presAssocID="{DAC6604A-5068-44AC-BD4B-FFA15B692FA0}" presName="hierRoot2" presStyleCnt="0">
        <dgm:presLayoutVars>
          <dgm:hierBranch val="init"/>
        </dgm:presLayoutVars>
      </dgm:prSet>
      <dgm:spPr/>
    </dgm:pt>
    <dgm:pt modelId="{818CB670-78D9-4763-9C9E-69D4CC4F7670}" type="pres">
      <dgm:prSet presAssocID="{DAC6604A-5068-44AC-BD4B-FFA15B692FA0}" presName="rootComposite" presStyleCnt="0"/>
      <dgm:spPr/>
    </dgm:pt>
    <dgm:pt modelId="{2B651A50-1EBA-4B9F-A454-027B8D893C84}" type="pres">
      <dgm:prSet presAssocID="{DAC6604A-5068-44AC-BD4B-FFA15B692FA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385A155-E5FF-4655-928C-03047F73027A}" type="pres">
      <dgm:prSet presAssocID="{DAC6604A-5068-44AC-BD4B-FFA15B692FA0}" presName="rootConnector" presStyleLbl="node2" presStyleIdx="2" presStyleCnt="3"/>
      <dgm:spPr/>
      <dgm:t>
        <a:bodyPr/>
        <a:lstStyle/>
        <a:p>
          <a:endParaRPr lang="fr-FR"/>
        </a:p>
      </dgm:t>
    </dgm:pt>
    <dgm:pt modelId="{E16830FC-C970-4238-BDE9-14CF4DE9ECC7}" type="pres">
      <dgm:prSet presAssocID="{DAC6604A-5068-44AC-BD4B-FFA15B692FA0}" presName="hierChild4" presStyleCnt="0"/>
      <dgm:spPr/>
    </dgm:pt>
    <dgm:pt modelId="{CAAFA119-ACAC-4747-988A-1B0B960A2C8C}" type="pres">
      <dgm:prSet presAssocID="{DAC6604A-5068-44AC-BD4B-FFA15B692FA0}" presName="hierChild5" presStyleCnt="0"/>
      <dgm:spPr/>
    </dgm:pt>
    <dgm:pt modelId="{54750C58-90C4-41EA-8DF1-2C3DC43DFF30}" type="pres">
      <dgm:prSet presAssocID="{D51F5E28-0C19-4861-B80C-8AC58AB96DDF}" presName="hierChild3" presStyleCnt="0"/>
      <dgm:spPr/>
    </dgm:pt>
    <dgm:pt modelId="{98DA3619-5CE5-497A-AE7C-4A9C4B5F43C8}" type="pres">
      <dgm:prSet presAssocID="{6BE74CFE-69D3-40D0-8403-704913875666}" presName="Name111" presStyleLbl="parChTrans1D2" presStyleIdx="3" presStyleCnt="4"/>
      <dgm:spPr/>
      <dgm:t>
        <a:bodyPr/>
        <a:lstStyle/>
        <a:p>
          <a:endParaRPr lang="fr-FR"/>
        </a:p>
      </dgm:t>
    </dgm:pt>
    <dgm:pt modelId="{D1FE5F14-57CB-41E1-A0A1-1A9876BA3EF0}" type="pres">
      <dgm:prSet presAssocID="{9C9E03A9-8C5F-4278-8EB1-56B18D7C8C9A}" presName="hierRoot3" presStyleCnt="0">
        <dgm:presLayoutVars>
          <dgm:hierBranch val="init"/>
        </dgm:presLayoutVars>
      </dgm:prSet>
      <dgm:spPr/>
    </dgm:pt>
    <dgm:pt modelId="{B707BD9A-7934-41A2-B8AE-0550223055D7}" type="pres">
      <dgm:prSet presAssocID="{9C9E03A9-8C5F-4278-8EB1-56B18D7C8C9A}" presName="rootComposite3" presStyleCnt="0"/>
      <dgm:spPr/>
    </dgm:pt>
    <dgm:pt modelId="{0A86C71A-E342-43B4-9C58-FC5D23F038F3}" type="pres">
      <dgm:prSet presAssocID="{9C9E03A9-8C5F-4278-8EB1-56B18D7C8C9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AD6024-D6D3-406F-AE1E-0890589451B1}" type="pres">
      <dgm:prSet presAssocID="{9C9E03A9-8C5F-4278-8EB1-56B18D7C8C9A}" presName="rootConnector3" presStyleLbl="asst1" presStyleIdx="0" presStyleCnt="1"/>
      <dgm:spPr/>
      <dgm:t>
        <a:bodyPr/>
        <a:lstStyle/>
        <a:p>
          <a:endParaRPr lang="fr-FR"/>
        </a:p>
      </dgm:t>
    </dgm:pt>
    <dgm:pt modelId="{3F5F5018-3199-4E27-909E-70027534A607}" type="pres">
      <dgm:prSet presAssocID="{9C9E03A9-8C5F-4278-8EB1-56B18D7C8C9A}" presName="hierChild6" presStyleCnt="0"/>
      <dgm:spPr/>
    </dgm:pt>
    <dgm:pt modelId="{B60C3E3A-E103-4666-AD6F-BD11DC61BF7F}" type="pres">
      <dgm:prSet presAssocID="{9C9E03A9-8C5F-4278-8EB1-56B18D7C8C9A}" presName="hierChild7" presStyleCnt="0"/>
      <dgm:spPr/>
    </dgm:pt>
  </dgm:ptLst>
  <dgm:cxnLst>
    <dgm:cxn modelId="{A272F25D-B29F-44FF-98F1-5A95F25EB351}" srcId="{B6141B4C-E840-4ECC-9759-A0282E7CDA6A}" destId="{D51F5E28-0C19-4861-B80C-8AC58AB96DDF}" srcOrd="0" destOrd="0" parTransId="{137748C4-BC28-46D9-B829-D3C53D29C432}" sibTransId="{F7D74FFC-1A85-484B-9B7A-49CD1B4CE9B9}"/>
    <dgm:cxn modelId="{ED0A5B8D-438D-4E2C-9079-726FFC263F69}" type="presOf" srcId="{EBD84F0B-6F99-47DD-8D88-7310F8D3E3E3}" destId="{237C0A24-D393-4713-843C-DEA6AF1E8AA1}" srcOrd="1" destOrd="0" presId="urn:microsoft.com/office/officeart/2005/8/layout/orgChart1"/>
    <dgm:cxn modelId="{61297445-28A0-48FC-A51C-EAFEDBEBD90B}" type="presOf" srcId="{58CCCB03-5851-407D-B680-C2BE73B04F50}" destId="{6E7C4499-4184-4541-816B-F4C1AADBC553}" srcOrd="0" destOrd="0" presId="urn:microsoft.com/office/officeart/2005/8/layout/orgChart1"/>
    <dgm:cxn modelId="{F4499B91-95CD-4B1D-8D69-C6D37BA63568}" type="presOf" srcId="{9C9E03A9-8C5F-4278-8EB1-56B18D7C8C9A}" destId="{0A86C71A-E342-43B4-9C58-FC5D23F038F3}" srcOrd="0" destOrd="0" presId="urn:microsoft.com/office/officeart/2005/8/layout/orgChart1"/>
    <dgm:cxn modelId="{013935E0-8EE3-4CB3-A33B-95A404189E13}" type="presOf" srcId="{D51F5E28-0C19-4861-B80C-8AC58AB96DDF}" destId="{FD9CCA45-0344-449E-BC62-28A0D18A8E8C}" srcOrd="0" destOrd="0" presId="urn:microsoft.com/office/officeart/2005/8/layout/orgChart1"/>
    <dgm:cxn modelId="{2C960866-560B-42F9-8CCF-F88A01091EBC}" type="presOf" srcId="{EBD84F0B-6F99-47DD-8D88-7310F8D3E3E3}" destId="{50398A13-762B-4E2C-A9D5-8A7C89FD1622}" srcOrd="0" destOrd="0" presId="urn:microsoft.com/office/officeart/2005/8/layout/orgChart1"/>
    <dgm:cxn modelId="{B8FEEC2D-1059-48AC-897E-98B3F686773E}" type="presOf" srcId="{9C9E03A9-8C5F-4278-8EB1-56B18D7C8C9A}" destId="{73AD6024-D6D3-406F-AE1E-0890589451B1}" srcOrd="1" destOrd="0" presId="urn:microsoft.com/office/officeart/2005/8/layout/orgChart1"/>
    <dgm:cxn modelId="{0FDE2EDE-5F71-4C10-B82D-5BB833F359EF}" type="presOf" srcId="{FDB8275B-F491-4C97-B700-F6DA3405F2F0}" destId="{3FABB3FE-73FB-4A0C-A84E-4BB430B923CF}" srcOrd="1" destOrd="0" presId="urn:microsoft.com/office/officeart/2005/8/layout/orgChart1"/>
    <dgm:cxn modelId="{CC0AAC64-BF54-4A17-A38A-7AF1EC1D758D}" type="presOf" srcId="{6BE74CFE-69D3-40D0-8403-704913875666}" destId="{98DA3619-5CE5-497A-AE7C-4A9C4B5F43C8}" srcOrd="0" destOrd="0" presId="urn:microsoft.com/office/officeart/2005/8/layout/orgChart1"/>
    <dgm:cxn modelId="{89766265-F9D6-44AB-A7BB-F28EEFC6528E}" srcId="{D51F5E28-0C19-4861-B80C-8AC58AB96DDF}" destId="{FDB8275B-F491-4C97-B700-F6DA3405F2F0}" srcOrd="1" destOrd="0" parTransId="{2DC7752A-7F13-4B22-ABD5-0D51D0B0ECEE}" sibTransId="{51EC7E46-CE3D-404C-A246-915C3741E2C7}"/>
    <dgm:cxn modelId="{8C2662EF-A8CF-4B65-B583-5DA2DD510607}" type="presOf" srcId="{DAC6604A-5068-44AC-BD4B-FFA15B692FA0}" destId="{2B651A50-1EBA-4B9F-A454-027B8D893C84}" srcOrd="0" destOrd="0" presId="urn:microsoft.com/office/officeart/2005/8/layout/orgChart1"/>
    <dgm:cxn modelId="{4F764A1A-F282-41AD-BAF0-9FE6BECE1042}" type="presOf" srcId="{B6141B4C-E840-4ECC-9759-A0282E7CDA6A}" destId="{AC2CDEB7-A29E-4FE3-A23F-5876180063D9}" srcOrd="0" destOrd="0" presId="urn:microsoft.com/office/officeart/2005/8/layout/orgChart1"/>
    <dgm:cxn modelId="{4B850B0D-3A14-4C2D-9978-7D015C492E12}" type="presOf" srcId="{2DC7752A-7F13-4B22-ABD5-0D51D0B0ECEE}" destId="{320EF813-9B99-4CE2-A227-93F163D6C7E2}" srcOrd="0" destOrd="0" presId="urn:microsoft.com/office/officeart/2005/8/layout/orgChart1"/>
    <dgm:cxn modelId="{638CEF56-E31F-4CE8-9ABA-74C52FC8836B}" srcId="{D51F5E28-0C19-4861-B80C-8AC58AB96DDF}" destId="{DAC6604A-5068-44AC-BD4B-FFA15B692FA0}" srcOrd="3" destOrd="0" parTransId="{8615DEA3-A528-4A52-9456-243001FAB6CE}" sibTransId="{81330499-CCF8-4F78-9CAC-1C693147D094}"/>
    <dgm:cxn modelId="{A97225AF-6E41-4483-9CE3-03E23DCED574}" type="presOf" srcId="{DAC6604A-5068-44AC-BD4B-FFA15B692FA0}" destId="{F385A155-E5FF-4655-928C-03047F73027A}" srcOrd="1" destOrd="0" presId="urn:microsoft.com/office/officeart/2005/8/layout/orgChart1"/>
    <dgm:cxn modelId="{D94BD825-E69D-4C58-B5A6-206298326C28}" type="presOf" srcId="{FDB8275B-F491-4C97-B700-F6DA3405F2F0}" destId="{0E60A72F-82C2-4E21-8B3D-F748EAF95C89}" srcOrd="0" destOrd="0" presId="urn:microsoft.com/office/officeart/2005/8/layout/orgChart1"/>
    <dgm:cxn modelId="{B19748E4-2604-45DD-A9E0-1C0731776E9C}" type="presOf" srcId="{D51F5E28-0C19-4861-B80C-8AC58AB96DDF}" destId="{385F3003-C90C-4096-83DE-97859C163CF4}" srcOrd="1" destOrd="0" presId="urn:microsoft.com/office/officeart/2005/8/layout/orgChart1"/>
    <dgm:cxn modelId="{E9CF3572-E064-4E64-A97C-F291DE33010F}" type="presOf" srcId="{8615DEA3-A528-4A52-9456-243001FAB6CE}" destId="{CC4098DF-D8AA-40E8-B35C-0BD51CE11867}" srcOrd="0" destOrd="0" presId="urn:microsoft.com/office/officeart/2005/8/layout/orgChart1"/>
    <dgm:cxn modelId="{9BEA78C1-AA53-43DB-9569-B1C4CE0FF286}" srcId="{D51F5E28-0C19-4861-B80C-8AC58AB96DDF}" destId="{EBD84F0B-6F99-47DD-8D88-7310F8D3E3E3}" srcOrd="2" destOrd="0" parTransId="{58CCCB03-5851-407D-B680-C2BE73B04F50}" sibTransId="{478CBB46-E209-49F6-BB3B-33392284C124}"/>
    <dgm:cxn modelId="{F669BBEC-9883-4CA7-A9AF-074C067AF4C1}" srcId="{D51F5E28-0C19-4861-B80C-8AC58AB96DDF}" destId="{9C9E03A9-8C5F-4278-8EB1-56B18D7C8C9A}" srcOrd="0" destOrd="0" parTransId="{6BE74CFE-69D3-40D0-8403-704913875666}" sibTransId="{59437D54-F120-479B-8B06-741A83E8812E}"/>
    <dgm:cxn modelId="{A3324F62-8F6D-44E0-86BE-5F30219965D1}" type="presParOf" srcId="{AC2CDEB7-A29E-4FE3-A23F-5876180063D9}" destId="{FE59BEE1-6432-4FA3-B691-B0F98B530841}" srcOrd="0" destOrd="0" presId="urn:microsoft.com/office/officeart/2005/8/layout/orgChart1"/>
    <dgm:cxn modelId="{4320E763-64D6-4305-87F4-45DF262381F4}" type="presParOf" srcId="{FE59BEE1-6432-4FA3-B691-B0F98B530841}" destId="{B043FEAA-DDCD-4B50-A374-8C9550C77C26}" srcOrd="0" destOrd="0" presId="urn:microsoft.com/office/officeart/2005/8/layout/orgChart1"/>
    <dgm:cxn modelId="{506AA425-9361-4CD8-BED5-53A32E9DA4CC}" type="presParOf" srcId="{B043FEAA-DDCD-4B50-A374-8C9550C77C26}" destId="{FD9CCA45-0344-449E-BC62-28A0D18A8E8C}" srcOrd="0" destOrd="0" presId="urn:microsoft.com/office/officeart/2005/8/layout/orgChart1"/>
    <dgm:cxn modelId="{75A21E6C-FED1-4956-96A1-1F71AA0B07F9}" type="presParOf" srcId="{B043FEAA-DDCD-4B50-A374-8C9550C77C26}" destId="{385F3003-C90C-4096-83DE-97859C163CF4}" srcOrd="1" destOrd="0" presId="urn:microsoft.com/office/officeart/2005/8/layout/orgChart1"/>
    <dgm:cxn modelId="{F9377AF0-A4E7-4DCC-A003-2FEDF7A1E973}" type="presParOf" srcId="{FE59BEE1-6432-4FA3-B691-B0F98B530841}" destId="{56840121-1037-4242-A165-C2174BD6912A}" srcOrd="1" destOrd="0" presId="urn:microsoft.com/office/officeart/2005/8/layout/orgChart1"/>
    <dgm:cxn modelId="{7E3CBF25-B6C4-4ADF-A7E4-41AE483B4CB9}" type="presParOf" srcId="{56840121-1037-4242-A165-C2174BD6912A}" destId="{320EF813-9B99-4CE2-A227-93F163D6C7E2}" srcOrd="0" destOrd="0" presId="urn:microsoft.com/office/officeart/2005/8/layout/orgChart1"/>
    <dgm:cxn modelId="{30A77761-A7EE-4160-9D34-96A0E5E833FC}" type="presParOf" srcId="{56840121-1037-4242-A165-C2174BD6912A}" destId="{A53D6FBA-972F-4DB7-9541-0C1C2C884ACD}" srcOrd="1" destOrd="0" presId="urn:microsoft.com/office/officeart/2005/8/layout/orgChart1"/>
    <dgm:cxn modelId="{F0A2741F-6D23-422E-A24F-4B61D7498DF3}" type="presParOf" srcId="{A53D6FBA-972F-4DB7-9541-0C1C2C884ACD}" destId="{3B5EDB96-2C5D-4E09-A061-DF9EEF9493CD}" srcOrd="0" destOrd="0" presId="urn:microsoft.com/office/officeart/2005/8/layout/orgChart1"/>
    <dgm:cxn modelId="{C2D5D660-7972-435B-A9CA-F9BE6C2A7F32}" type="presParOf" srcId="{3B5EDB96-2C5D-4E09-A061-DF9EEF9493CD}" destId="{0E60A72F-82C2-4E21-8B3D-F748EAF95C89}" srcOrd="0" destOrd="0" presId="urn:microsoft.com/office/officeart/2005/8/layout/orgChart1"/>
    <dgm:cxn modelId="{1EE1C360-D1AF-4833-AB1C-90CCD4552A4B}" type="presParOf" srcId="{3B5EDB96-2C5D-4E09-A061-DF9EEF9493CD}" destId="{3FABB3FE-73FB-4A0C-A84E-4BB430B923CF}" srcOrd="1" destOrd="0" presId="urn:microsoft.com/office/officeart/2005/8/layout/orgChart1"/>
    <dgm:cxn modelId="{5DC5E459-22E5-4480-8078-D0662D5CDA54}" type="presParOf" srcId="{A53D6FBA-972F-4DB7-9541-0C1C2C884ACD}" destId="{84B36316-CDC4-4671-98CD-BF1D4DB9874D}" srcOrd="1" destOrd="0" presId="urn:microsoft.com/office/officeart/2005/8/layout/orgChart1"/>
    <dgm:cxn modelId="{79D56060-FC3B-45CB-9680-87EF91C25366}" type="presParOf" srcId="{A53D6FBA-972F-4DB7-9541-0C1C2C884ACD}" destId="{6BFF38FC-732A-4D5D-960B-A969A1625B47}" srcOrd="2" destOrd="0" presId="urn:microsoft.com/office/officeart/2005/8/layout/orgChart1"/>
    <dgm:cxn modelId="{8CE821F5-B4EA-4CFE-B5A6-B42D0742A922}" type="presParOf" srcId="{56840121-1037-4242-A165-C2174BD6912A}" destId="{6E7C4499-4184-4541-816B-F4C1AADBC553}" srcOrd="2" destOrd="0" presId="urn:microsoft.com/office/officeart/2005/8/layout/orgChart1"/>
    <dgm:cxn modelId="{1A33E737-1991-4ED7-92D6-862B4E183CD8}" type="presParOf" srcId="{56840121-1037-4242-A165-C2174BD6912A}" destId="{59B3252D-B41D-405D-B1CC-FA0276A2AB47}" srcOrd="3" destOrd="0" presId="urn:microsoft.com/office/officeart/2005/8/layout/orgChart1"/>
    <dgm:cxn modelId="{61099024-6465-40CE-BDAD-38F3B5F1D0F3}" type="presParOf" srcId="{59B3252D-B41D-405D-B1CC-FA0276A2AB47}" destId="{1C60E801-7A66-42FB-8168-144467C6D5CC}" srcOrd="0" destOrd="0" presId="urn:microsoft.com/office/officeart/2005/8/layout/orgChart1"/>
    <dgm:cxn modelId="{DB59D916-89DF-414E-B980-EE72AA571E57}" type="presParOf" srcId="{1C60E801-7A66-42FB-8168-144467C6D5CC}" destId="{50398A13-762B-4E2C-A9D5-8A7C89FD1622}" srcOrd="0" destOrd="0" presId="urn:microsoft.com/office/officeart/2005/8/layout/orgChart1"/>
    <dgm:cxn modelId="{F03E7D1D-056F-40AF-8D5E-C0D4CD0EDEDF}" type="presParOf" srcId="{1C60E801-7A66-42FB-8168-144467C6D5CC}" destId="{237C0A24-D393-4713-843C-DEA6AF1E8AA1}" srcOrd="1" destOrd="0" presId="urn:microsoft.com/office/officeart/2005/8/layout/orgChart1"/>
    <dgm:cxn modelId="{A18282F4-3893-4DDC-966D-3ABAA3BA61E8}" type="presParOf" srcId="{59B3252D-B41D-405D-B1CC-FA0276A2AB47}" destId="{85293DEC-31F6-4894-96E3-38A41F9B42F1}" srcOrd="1" destOrd="0" presId="urn:microsoft.com/office/officeart/2005/8/layout/orgChart1"/>
    <dgm:cxn modelId="{78B5F2EB-F8DE-4170-883F-286774B542F5}" type="presParOf" srcId="{59B3252D-B41D-405D-B1CC-FA0276A2AB47}" destId="{ECA03F29-3A95-4D69-A8B1-740F53319736}" srcOrd="2" destOrd="0" presId="urn:microsoft.com/office/officeart/2005/8/layout/orgChart1"/>
    <dgm:cxn modelId="{5F5E7A44-640B-4546-84BB-42688089DCB1}" type="presParOf" srcId="{56840121-1037-4242-A165-C2174BD6912A}" destId="{CC4098DF-D8AA-40E8-B35C-0BD51CE11867}" srcOrd="4" destOrd="0" presId="urn:microsoft.com/office/officeart/2005/8/layout/orgChart1"/>
    <dgm:cxn modelId="{DE465AA8-D60B-4FE9-AB28-CC264C05145E}" type="presParOf" srcId="{56840121-1037-4242-A165-C2174BD6912A}" destId="{FB7D97C3-F9B4-47F4-B6CB-9592B20108EC}" srcOrd="5" destOrd="0" presId="urn:microsoft.com/office/officeart/2005/8/layout/orgChart1"/>
    <dgm:cxn modelId="{F865F32E-179B-428A-9B68-080662EF3DCD}" type="presParOf" srcId="{FB7D97C3-F9B4-47F4-B6CB-9592B20108EC}" destId="{818CB670-78D9-4763-9C9E-69D4CC4F7670}" srcOrd="0" destOrd="0" presId="urn:microsoft.com/office/officeart/2005/8/layout/orgChart1"/>
    <dgm:cxn modelId="{10C8B210-11D7-4330-8E2A-61005A3A2233}" type="presParOf" srcId="{818CB670-78D9-4763-9C9E-69D4CC4F7670}" destId="{2B651A50-1EBA-4B9F-A454-027B8D893C84}" srcOrd="0" destOrd="0" presId="urn:microsoft.com/office/officeart/2005/8/layout/orgChart1"/>
    <dgm:cxn modelId="{1FC3F695-7A68-4DE9-96D0-8B8041E15C34}" type="presParOf" srcId="{818CB670-78D9-4763-9C9E-69D4CC4F7670}" destId="{F385A155-E5FF-4655-928C-03047F73027A}" srcOrd="1" destOrd="0" presId="urn:microsoft.com/office/officeart/2005/8/layout/orgChart1"/>
    <dgm:cxn modelId="{8378CDB9-D2E4-4E4C-8AC0-DD4A78774C81}" type="presParOf" srcId="{FB7D97C3-F9B4-47F4-B6CB-9592B20108EC}" destId="{E16830FC-C970-4238-BDE9-14CF4DE9ECC7}" srcOrd="1" destOrd="0" presId="urn:microsoft.com/office/officeart/2005/8/layout/orgChart1"/>
    <dgm:cxn modelId="{95F67E96-211D-420F-853D-9E7EE6F14269}" type="presParOf" srcId="{FB7D97C3-F9B4-47F4-B6CB-9592B20108EC}" destId="{CAAFA119-ACAC-4747-988A-1B0B960A2C8C}" srcOrd="2" destOrd="0" presId="urn:microsoft.com/office/officeart/2005/8/layout/orgChart1"/>
    <dgm:cxn modelId="{1F964C59-852C-4CD7-B16E-B98B4476D831}" type="presParOf" srcId="{FE59BEE1-6432-4FA3-B691-B0F98B530841}" destId="{54750C58-90C4-41EA-8DF1-2C3DC43DFF30}" srcOrd="2" destOrd="0" presId="urn:microsoft.com/office/officeart/2005/8/layout/orgChart1"/>
    <dgm:cxn modelId="{3CE45A07-9377-4985-B2BF-59011564C1C8}" type="presParOf" srcId="{54750C58-90C4-41EA-8DF1-2C3DC43DFF30}" destId="{98DA3619-5CE5-497A-AE7C-4A9C4B5F43C8}" srcOrd="0" destOrd="0" presId="urn:microsoft.com/office/officeart/2005/8/layout/orgChart1"/>
    <dgm:cxn modelId="{B4012910-2EC2-4BE7-ACE3-D8FC9B603CB6}" type="presParOf" srcId="{54750C58-90C4-41EA-8DF1-2C3DC43DFF30}" destId="{D1FE5F14-57CB-41E1-A0A1-1A9876BA3EF0}" srcOrd="1" destOrd="0" presId="urn:microsoft.com/office/officeart/2005/8/layout/orgChart1"/>
    <dgm:cxn modelId="{6C0551ED-3EBA-4DD9-A3D6-C3E26F984326}" type="presParOf" srcId="{D1FE5F14-57CB-41E1-A0A1-1A9876BA3EF0}" destId="{B707BD9A-7934-41A2-B8AE-0550223055D7}" srcOrd="0" destOrd="0" presId="urn:microsoft.com/office/officeart/2005/8/layout/orgChart1"/>
    <dgm:cxn modelId="{BF9B8A20-14A8-4FFC-B77A-11762F1592B6}" type="presParOf" srcId="{B707BD9A-7934-41A2-B8AE-0550223055D7}" destId="{0A86C71A-E342-43B4-9C58-FC5D23F038F3}" srcOrd="0" destOrd="0" presId="urn:microsoft.com/office/officeart/2005/8/layout/orgChart1"/>
    <dgm:cxn modelId="{CBBA43ED-0D4F-49F8-8047-467669F0D014}" type="presParOf" srcId="{B707BD9A-7934-41A2-B8AE-0550223055D7}" destId="{73AD6024-D6D3-406F-AE1E-0890589451B1}" srcOrd="1" destOrd="0" presId="urn:microsoft.com/office/officeart/2005/8/layout/orgChart1"/>
    <dgm:cxn modelId="{77880207-873C-42F9-825B-8256F69B3380}" type="presParOf" srcId="{D1FE5F14-57CB-41E1-A0A1-1A9876BA3EF0}" destId="{3F5F5018-3199-4E27-909E-70027534A607}" srcOrd="1" destOrd="0" presId="urn:microsoft.com/office/officeart/2005/8/layout/orgChart1"/>
    <dgm:cxn modelId="{C2A1FA36-6BA8-450F-8D0A-9AC082EC319D}" type="presParOf" srcId="{D1FE5F14-57CB-41E1-A0A1-1A9876BA3EF0}" destId="{B60C3E3A-E103-4666-AD6F-BD11DC61BF7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DE9C-5921-4D73-972F-C99FDD6930CA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85916-4167-4343-B7A3-45120E191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08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CFDA-75AB-459B-9494-5D6AB6B281C5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A8172-44CC-43D5-875E-A1D136D7D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15938" y="638175"/>
            <a:ext cx="5387975" cy="40401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A6D21-88C2-46A7-AA06-FAF21848CF92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5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15938" y="638175"/>
            <a:ext cx="5387975" cy="40401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A6D21-88C2-46A7-AA06-FAF21848CF9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0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15938" y="638175"/>
            <a:ext cx="5387975" cy="40401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A6D21-88C2-46A7-AA06-FAF21848CF92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31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15938" y="638175"/>
            <a:ext cx="5387975" cy="40401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A6D21-88C2-46A7-AA06-FAF21848CF92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22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15938" y="638175"/>
            <a:ext cx="5387975" cy="40401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A6D21-88C2-46A7-AA06-FAF21848CF92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7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15938" y="638175"/>
            <a:ext cx="5387975" cy="40401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A6D21-88C2-46A7-AA06-FAF21848CF92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15938" y="638175"/>
            <a:ext cx="5387975" cy="40401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A6D21-88C2-46A7-AA06-FAF21848CF92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94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58825" y="587375"/>
            <a:ext cx="4959350" cy="3721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A6D21-88C2-46A7-AA06-FAF21848CF92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47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58825" y="587375"/>
            <a:ext cx="4959350" cy="3721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A6D21-88C2-46A7-AA06-FAF21848CF92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54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ensen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32362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17964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59" y="86519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94995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4864"/>
            <a:ext cx="9144000" cy="1559644"/>
          </a:xfrm>
          <a:prstGeom prst="rect">
            <a:avLst/>
          </a:prstGeom>
        </p:spPr>
      </p:pic>
      <p:sp>
        <p:nvSpPr>
          <p:cNvPr id="10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3850630" y="3429000"/>
            <a:ext cx="144145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5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66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phiq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5"/>
          </p:nvPr>
        </p:nvSpPr>
        <p:spPr>
          <a:xfrm>
            <a:off x="4572001" y="1268760"/>
            <a:ext cx="4377332" cy="475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4114801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68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4114801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4"/>
          </p:nvPr>
        </p:nvSpPr>
        <p:spPr>
          <a:xfrm>
            <a:off x="4572000" y="1268861"/>
            <a:ext cx="4114801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30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phiq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5"/>
          </p:nvPr>
        </p:nvSpPr>
        <p:spPr>
          <a:xfrm>
            <a:off x="467544" y="2708920"/>
            <a:ext cx="8481789" cy="3312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1"/>
            <a:ext cx="8492134" cy="14401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6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s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Box 3"/>
          <p:cNvSpPr txBox="1"/>
          <p:nvPr userDrawn="1"/>
        </p:nvSpPr>
        <p:spPr>
          <a:xfrm rot="20147015">
            <a:off x="1133916" y="2105561"/>
            <a:ext cx="80948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rgbClr val="C9CAC8"/>
                </a:solidFill>
              </a:rPr>
              <a:t>DRAFT</a:t>
            </a:r>
            <a:endParaRPr lang="en-US" b="1" dirty="0">
              <a:solidFill>
                <a:srgbClr val="C9CAC8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4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62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4"/>
          </p:nvPr>
        </p:nvSpPr>
        <p:spPr>
          <a:xfrm>
            <a:off x="457199" y="1268761"/>
            <a:ext cx="8492134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7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èle hist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5"/>
          </p:nvPr>
        </p:nvSpPr>
        <p:spPr>
          <a:xfrm>
            <a:off x="467544" y="1268760"/>
            <a:ext cx="8481789" cy="4752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89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5"/>
          </p:nvPr>
        </p:nvSpPr>
        <p:spPr>
          <a:xfrm>
            <a:off x="467544" y="1268760"/>
            <a:ext cx="8481789" cy="4752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  <p:pic>
        <p:nvPicPr>
          <p:cNvPr id="10" name="Picture 2" descr="http://www.lizeo-online-media-group.com/wp-content/themes/lomg-op/images/logo-lom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641"/>
            <a:ext cx="2009106" cy="5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3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èle 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5"/>
          </p:nvPr>
        </p:nvSpPr>
        <p:spPr>
          <a:xfrm>
            <a:off x="467544" y="1268760"/>
            <a:ext cx="8481789" cy="4752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graphicFrame>
        <p:nvGraphicFramePr>
          <p:cNvPr id="3" name="Diagramme 2"/>
          <p:cNvGraphicFramePr/>
          <p:nvPr userDrawn="1">
            <p:extLst>
              <p:ext uri="{D42A27DB-BD31-4B8C-83A1-F6EECF244321}">
                <p14:modId xmlns:p14="http://schemas.microsoft.com/office/powerpoint/2010/main" val="14744566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  <p:pic>
        <p:nvPicPr>
          <p:cNvPr id="12" name="Picture 2" descr="http://www.lizeo-online-media-group.com/wp-content/themes/lomg-op/images/logo-lomg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641"/>
            <a:ext cx="2009106" cy="5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89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20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30"/>
          <p:cNvSpPr>
            <a:spLocks noChangeArrowheads="1"/>
          </p:cNvSpPr>
          <p:nvPr userDrawn="1"/>
        </p:nvSpPr>
        <p:spPr bwMode="auto">
          <a:xfrm>
            <a:off x="1513418" y="1866900"/>
            <a:ext cx="484293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200" b="1" dirty="0" err="1" smtClean="0">
                <a:solidFill>
                  <a:srgbClr val="6C6F70"/>
                </a:solidFill>
              </a:rPr>
              <a:t>Prénom</a:t>
            </a:r>
            <a:r>
              <a:rPr lang="en-US" sz="1200" b="1" dirty="0" smtClean="0">
                <a:solidFill>
                  <a:srgbClr val="6C6F70"/>
                </a:solidFill>
              </a:rPr>
              <a:t> Nom, </a:t>
            </a:r>
            <a:r>
              <a:rPr lang="en-US" sz="1200" b="0" dirty="0" err="1" smtClean="0">
                <a:solidFill>
                  <a:srgbClr val="6C6F70"/>
                </a:solidFill>
              </a:rPr>
              <a:t>fonction</a:t>
            </a:r>
            <a:endParaRPr lang="en-US" sz="1200" dirty="0">
              <a:solidFill>
                <a:srgbClr val="6C6F70"/>
              </a:solidFill>
            </a:endParaRPr>
          </a:p>
          <a:p>
            <a:r>
              <a:rPr lang="en-US" sz="1200" dirty="0" smtClean="0">
                <a:solidFill>
                  <a:srgbClr val="6C6F70"/>
                </a:solidFill>
              </a:rPr>
              <a:t>Photo</a:t>
            </a:r>
            <a:r>
              <a:rPr lang="en-US" sz="1200" baseline="0" dirty="0" smtClean="0">
                <a:solidFill>
                  <a:srgbClr val="6C6F70"/>
                </a:solidFill>
              </a:rPr>
              <a:t> </a:t>
            </a:r>
            <a:r>
              <a:rPr lang="en-US" sz="1200" baseline="0" dirty="0" err="1" smtClean="0">
                <a:solidFill>
                  <a:srgbClr val="6C6F70"/>
                </a:solidFill>
              </a:rPr>
              <a:t>couleur</a:t>
            </a:r>
            <a:r>
              <a:rPr lang="en-US" sz="1200" baseline="0" dirty="0" smtClean="0">
                <a:solidFill>
                  <a:srgbClr val="6C6F70"/>
                </a:solidFill>
              </a:rPr>
              <a:t> de 3cm x 2,5 cm, sans bordure </a:t>
            </a:r>
            <a:r>
              <a:rPr lang="en-US" sz="1200" baseline="0" dirty="0" err="1" smtClean="0">
                <a:solidFill>
                  <a:srgbClr val="6C6F70"/>
                </a:solidFill>
              </a:rPr>
              <a:t>ni</a:t>
            </a:r>
            <a:r>
              <a:rPr lang="en-US" sz="1200" baseline="0" dirty="0" smtClean="0">
                <a:solidFill>
                  <a:srgbClr val="6C6F70"/>
                </a:solidFill>
              </a:rPr>
              <a:t> </a:t>
            </a:r>
            <a:r>
              <a:rPr lang="en-US" sz="1200" baseline="0" dirty="0" err="1" smtClean="0">
                <a:solidFill>
                  <a:srgbClr val="6C6F70"/>
                </a:solidFill>
              </a:rPr>
              <a:t>ombre</a:t>
            </a:r>
            <a:r>
              <a:rPr lang="en-US" sz="1200" baseline="0" dirty="0" smtClean="0">
                <a:solidFill>
                  <a:srgbClr val="6C6F70"/>
                </a:solidFill>
              </a:rPr>
              <a:t>.</a:t>
            </a:r>
            <a:endParaRPr lang="en-US" sz="1200" dirty="0">
              <a:solidFill>
                <a:srgbClr val="6C6F70"/>
              </a:solidFill>
            </a:endParaRPr>
          </a:p>
          <a:p>
            <a:r>
              <a:rPr lang="en-US" sz="1200" dirty="0" smtClean="0">
                <a:solidFill>
                  <a:srgbClr val="6C6F70"/>
                </a:solidFill>
              </a:rPr>
              <a:t>Le résumé</a:t>
            </a:r>
            <a:r>
              <a:rPr lang="en-US" sz="1200" baseline="0" dirty="0" smtClean="0">
                <a:solidFill>
                  <a:srgbClr val="6C6F70"/>
                </a:solidFill>
              </a:rPr>
              <a:t> de </a:t>
            </a:r>
            <a:r>
              <a:rPr lang="en-US" sz="1200" baseline="0" dirty="0" err="1" smtClean="0">
                <a:solidFill>
                  <a:srgbClr val="6C6F70"/>
                </a:solidFill>
              </a:rPr>
              <a:t>carrière</a:t>
            </a:r>
            <a:r>
              <a:rPr lang="en-US" sz="1200" baseline="0" dirty="0" smtClean="0">
                <a:solidFill>
                  <a:srgbClr val="6C6F70"/>
                </a:solidFill>
              </a:rPr>
              <a:t> </a:t>
            </a:r>
            <a:r>
              <a:rPr lang="en-US" sz="1200" baseline="0" dirty="0" err="1" smtClean="0">
                <a:solidFill>
                  <a:srgbClr val="6C6F70"/>
                </a:solidFill>
              </a:rPr>
              <a:t>est</a:t>
            </a:r>
            <a:r>
              <a:rPr lang="en-US" sz="1200" baseline="0" dirty="0" smtClean="0">
                <a:solidFill>
                  <a:srgbClr val="6C6F70"/>
                </a:solidFill>
              </a:rPr>
              <a:t> en Arial 12, </a:t>
            </a:r>
            <a:r>
              <a:rPr lang="en-US" sz="1200" baseline="0" dirty="0" err="1" smtClean="0">
                <a:solidFill>
                  <a:srgbClr val="6C6F70"/>
                </a:solidFill>
              </a:rPr>
              <a:t>aligné</a:t>
            </a:r>
            <a:r>
              <a:rPr lang="en-US" sz="1200" baseline="0" dirty="0" smtClean="0">
                <a:solidFill>
                  <a:srgbClr val="6C6F70"/>
                </a:solidFill>
              </a:rPr>
              <a:t> à gauche avec le </a:t>
            </a:r>
            <a:r>
              <a:rPr lang="en-US" sz="1200" baseline="0" dirty="0" err="1" smtClean="0">
                <a:solidFill>
                  <a:srgbClr val="6C6F70"/>
                </a:solidFill>
              </a:rPr>
              <a:t>reste</a:t>
            </a:r>
            <a:r>
              <a:rPr lang="en-US" sz="1200" baseline="0" dirty="0" smtClean="0">
                <a:solidFill>
                  <a:srgbClr val="6C6F70"/>
                </a:solidFill>
              </a:rPr>
              <a:t> du </a:t>
            </a:r>
            <a:r>
              <a:rPr lang="en-US" sz="1200" baseline="0" dirty="0" err="1" smtClean="0">
                <a:solidFill>
                  <a:srgbClr val="6C6F70"/>
                </a:solidFill>
              </a:rPr>
              <a:t>pavé</a:t>
            </a:r>
            <a:r>
              <a:rPr lang="en-US" sz="1200" baseline="0" dirty="0" smtClean="0">
                <a:solidFill>
                  <a:srgbClr val="6C6F70"/>
                </a:solidFill>
              </a:rPr>
              <a:t> et en bas avec le bas de la photo.</a:t>
            </a:r>
            <a:endParaRPr lang="en-US" sz="1200" dirty="0">
              <a:solidFill>
                <a:srgbClr val="6C6F70"/>
              </a:solidFill>
            </a:endParaRPr>
          </a:p>
        </p:txBody>
      </p:sp>
      <p:sp>
        <p:nvSpPr>
          <p:cNvPr id="10" name="Rectangle 30"/>
          <p:cNvSpPr>
            <a:spLocks noChangeArrowheads="1"/>
          </p:cNvSpPr>
          <p:nvPr userDrawn="1"/>
        </p:nvSpPr>
        <p:spPr bwMode="auto">
          <a:xfrm>
            <a:off x="1513416" y="3363916"/>
            <a:ext cx="443706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200" b="1" dirty="0" err="1" smtClean="0">
                <a:solidFill>
                  <a:srgbClr val="6C6F70"/>
                </a:solidFill>
              </a:rPr>
              <a:t>Répartir</a:t>
            </a:r>
            <a:r>
              <a:rPr lang="en-US" sz="1200" b="1" dirty="0" smtClean="0">
                <a:solidFill>
                  <a:srgbClr val="6C6F70"/>
                </a:solidFill>
              </a:rPr>
              <a:t> les photos </a:t>
            </a:r>
            <a:r>
              <a:rPr lang="en-US" sz="1200" b="1" baseline="0" dirty="0" smtClean="0">
                <a:solidFill>
                  <a:srgbClr val="6C6F70"/>
                </a:solidFill>
              </a:rPr>
              <a:t> </a:t>
            </a:r>
            <a:r>
              <a:rPr lang="en-US" sz="1200" b="1" baseline="0" dirty="0" err="1" smtClean="0">
                <a:solidFill>
                  <a:srgbClr val="6C6F70"/>
                </a:solidFill>
              </a:rPr>
              <a:t>verticalement</a:t>
            </a:r>
            <a:r>
              <a:rPr lang="en-US" sz="1200" b="1" dirty="0" smtClean="0">
                <a:solidFill>
                  <a:srgbClr val="6C6F70"/>
                </a:solidFill>
              </a:rPr>
              <a:t>, </a:t>
            </a:r>
            <a:r>
              <a:rPr lang="en-US" sz="1200" dirty="0" err="1" smtClean="0">
                <a:solidFill>
                  <a:srgbClr val="6C6F70"/>
                </a:solidFill>
              </a:rPr>
              <a:t>fonction</a:t>
            </a:r>
            <a:endParaRPr lang="en-US" sz="1200" dirty="0">
              <a:solidFill>
                <a:srgbClr val="6C6F70"/>
              </a:solidFill>
            </a:endParaRPr>
          </a:p>
          <a:p>
            <a:r>
              <a:rPr lang="en-US" sz="1200" dirty="0" err="1">
                <a:solidFill>
                  <a:srgbClr val="6C6F70"/>
                </a:solidFill>
              </a:rPr>
              <a:t>Lorem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ipsum</a:t>
            </a:r>
            <a:r>
              <a:rPr lang="en-US" sz="1200" dirty="0">
                <a:solidFill>
                  <a:srgbClr val="6C6F70"/>
                </a:solidFill>
              </a:rPr>
              <a:t> dolor sit </a:t>
            </a:r>
            <a:r>
              <a:rPr lang="en-US" sz="1200" dirty="0" err="1">
                <a:solidFill>
                  <a:srgbClr val="6C6F70"/>
                </a:solidFill>
              </a:rPr>
              <a:t>amet</a:t>
            </a:r>
            <a:r>
              <a:rPr lang="en-US" sz="1200" dirty="0">
                <a:solidFill>
                  <a:srgbClr val="6C6F70"/>
                </a:solidFill>
              </a:rPr>
              <a:t>, </a:t>
            </a:r>
            <a:r>
              <a:rPr lang="en-US" sz="1200" dirty="0" err="1">
                <a:solidFill>
                  <a:srgbClr val="6C6F70"/>
                </a:solidFill>
              </a:rPr>
              <a:t>consectetur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adipisicing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elit</a:t>
            </a:r>
            <a:r>
              <a:rPr lang="en-US" sz="1200" dirty="0">
                <a:solidFill>
                  <a:srgbClr val="6C6F70"/>
                </a:solidFill>
              </a:rPr>
              <a:t>, </a:t>
            </a:r>
            <a:r>
              <a:rPr lang="en-US" sz="1200" dirty="0" err="1">
                <a:solidFill>
                  <a:srgbClr val="6C6F70"/>
                </a:solidFill>
              </a:rPr>
              <a:t>sed</a:t>
            </a:r>
            <a:r>
              <a:rPr lang="en-US" sz="1200" dirty="0">
                <a:solidFill>
                  <a:srgbClr val="6C6F70"/>
                </a:solidFill>
              </a:rPr>
              <a:t> do </a:t>
            </a:r>
            <a:r>
              <a:rPr lang="en-US" sz="1200" dirty="0" err="1">
                <a:solidFill>
                  <a:srgbClr val="6C6F70"/>
                </a:solidFill>
              </a:rPr>
              <a:t>eiusmod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tempor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incididunt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ut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labore</a:t>
            </a:r>
            <a:r>
              <a:rPr lang="en-US" sz="1200" dirty="0">
                <a:solidFill>
                  <a:srgbClr val="6C6F70"/>
                </a:solidFill>
              </a:rPr>
              <a:t> et </a:t>
            </a:r>
            <a:r>
              <a:rPr lang="en-US" sz="1200" dirty="0" err="1">
                <a:solidFill>
                  <a:srgbClr val="6C6F70"/>
                </a:solidFill>
              </a:rPr>
              <a:t>dolore</a:t>
            </a:r>
            <a:r>
              <a:rPr lang="en-US" sz="1200" dirty="0">
                <a:solidFill>
                  <a:srgbClr val="6C6F70"/>
                </a:solidFill>
              </a:rPr>
              <a:t> magna </a:t>
            </a:r>
            <a:r>
              <a:rPr lang="en-US" sz="1200" dirty="0" err="1">
                <a:solidFill>
                  <a:srgbClr val="6C6F70"/>
                </a:solidFill>
              </a:rPr>
              <a:t>aliqua</a:t>
            </a:r>
            <a:r>
              <a:rPr lang="en-US" sz="1200" dirty="0">
                <a:solidFill>
                  <a:srgbClr val="6C6F70"/>
                </a:solidFill>
              </a:rPr>
              <a:t>. </a:t>
            </a:r>
            <a:r>
              <a:rPr lang="en-US" sz="1200" dirty="0" err="1">
                <a:solidFill>
                  <a:srgbClr val="6C6F70"/>
                </a:solidFill>
              </a:rPr>
              <a:t>Ut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enim</a:t>
            </a:r>
            <a:r>
              <a:rPr lang="en-US" sz="1200" dirty="0">
                <a:solidFill>
                  <a:srgbClr val="6C6F70"/>
                </a:solidFill>
              </a:rPr>
              <a:t> ad minim </a:t>
            </a:r>
            <a:r>
              <a:rPr lang="en-US" sz="1200" dirty="0" err="1">
                <a:solidFill>
                  <a:srgbClr val="6C6F70"/>
                </a:solidFill>
              </a:rPr>
              <a:t>veniam</a:t>
            </a:r>
            <a:r>
              <a:rPr lang="en-US" sz="1200" dirty="0">
                <a:solidFill>
                  <a:srgbClr val="6C6F70"/>
                </a:solidFill>
              </a:rPr>
              <a:t>, </a:t>
            </a:r>
            <a:r>
              <a:rPr lang="en-US" sz="1200" dirty="0" err="1">
                <a:solidFill>
                  <a:srgbClr val="6C6F70"/>
                </a:solidFill>
              </a:rPr>
              <a:t>quis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nostrud</a:t>
            </a:r>
            <a:r>
              <a:rPr lang="en-US" sz="1200" dirty="0">
                <a:solidFill>
                  <a:srgbClr val="6C6F70"/>
                </a:solidFill>
              </a:rPr>
              <a:t> exercitation </a:t>
            </a:r>
            <a:r>
              <a:rPr lang="en-US" sz="1200" dirty="0" err="1">
                <a:solidFill>
                  <a:srgbClr val="6C6F70"/>
                </a:solidFill>
              </a:rPr>
              <a:t>ullamco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laboris</a:t>
            </a:r>
            <a:r>
              <a:rPr lang="en-US" sz="1200" dirty="0">
                <a:solidFill>
                  <a:srgbClr val="6C6F70"/>
                </a:solidFill>
              </a:rPr>
              <a:t> nisi.</a:t>
            </a:r>
          </a:p>
        </p:txBody>
      </p:sp>
      <p:pic>
        <p:nvPicPr>
          <p:cNvPr id="12" name="Picture 10" descr="headsho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2" y="2865438"/>
            <a:ext cx="871935" cy="1149350"/>
          </a:xfrm>
          <a:prstGeom prst="rect">
            <a:avLst/>
          </a:prstGeom>
          <a:noFill/>
        </p:spPr>
      </p:pic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1513416" y="4811716"/>
            <a:ext cx="443706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200" b="1" dirty="0" smtClean="0">
                <a:solidFill>
                  <a:srgbClr val="6C6F70"/>
                </a:solidFill>
              </a:rPr>
              <a:t>Si photo non </a:t>
            </a:r>
            <a:r>
              <a:rPr lang="en-US" sz="1200" b="1" dirty="0" err="1" smtClean="0">
                <a:solidFill>
                  <a:srgbClr val="6C6F70"/>
                </a:solidFill>
              </a:rPr>
              <a:t>disponible</a:t>
            </a:r>
            <a:r>
              <a:rPr lang="en-US" sz="1200" b="1" dirty="0" smtClean="0">
                <a:solidFill>
                  <a:srgbClr val="6C6F70"/>
                </a:solidFill>
              </a:rPr>
              <a:t>,</a:t>
            </a:r>
            <a:r>
              <a:rPr lang="en-US" sz="1200" b="1" baseline="0" dirty="0" smtClean="0">
                <a:solidFill>
                  <a:srgbClr val="6C6F70"/>
                </a:solidFill>
              </a:rPr>
              <a:t> </a:t>
            </a:r>
            <a:r>
              <a:rPr lang="en-US" sz="1200" b="1" baseline="0" dirty="0" err="1" smtClean="0">
                <a:solidFill>
                  <a:srgbClr val="6C6F70"/>
                </a:solidFill>
              </a:rPr>
              <a:t>laisser</a:t>
            </a:r>
            <a:r>
              <a:rPr lang="en-US" sz="1200" b="1" baseline="0" dirty="0" smtClean="0">
                <a:solidFill>
                  <a:srgbClr val="6C6F70"/>
                </a:solidFill>
              </a:rPr>
              <a:t> en </a:t>
            </a:r>
            <a:r>
              <a:rPr lang="en-US" sz="1200" b="1" baseline="0" dirty="0" err="1" smtClean="0">
                <a:solidFill>
                  <a:srgbClr val="6C6F70"/>
                </a:solidFill>
              </a:rPr>
              <a:t>blanc</a:t>
            </a:r>
            <a:r>
              <a:rPr lang="en-US" sz="1200" b="1" dirty="0" smtClean="0">
                <a:solidFill>
                  <a:srgbClr val="6C6F70"/>
                </a:solidFill>
              </a:rPr>
              <a:t>.</a:t>
            </a:r>
            <a:endParaRPr lang="en-US" sz="1200" dirty="0">
              <a:solidFill>
                <a:srgbClr val="6C6F70"/>
              </a:solidFill>
            </a:endParaRPr>
          </a:p>
          <a:p>
            <a:r>
              <a:rPr lang="en-US" sz="1200" dirty="0" err="1">
                <a:solidFill>
                  <a:srgbClr val="6C6F70"/>
                </a:solidFill>
              </a:rPr>
              <a:t>Lorem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ipsum</a:t>
            </a:r>
            <a:r>
              <a:rPr lang="en-US" sz="1200" dirty="0">
                <a:solidFill>
                  <a:srgbClr val="6C6F70"/>
                </a:solidFill>
              </a:rPr>
              <a:t> dolor sit </a:t>
            </a:r>
            <a:r>
              <a:rPr lang="en-US" sz="1200" dirty="0" err="1">
                <a:solidFill>
                  <a:srgbClr val="6C6F70"/>
                </a:solidFill>
              </a:rPr>
              <a:t>amet</a:t>
            </a:r>
            <a:r>
              <a:rPr lang="en-US" sz="1200" dirty="0">
                <a:solidFill>
                  <a:srgbClr val="6C6F70"/>
                </a:solidFill>
              </a:rPr>
              <a:t>, </a:t>
            </a:r>
            <a:r>
              <a:rPr lang="en-US" sz="1200" dirty="0" err="1">
                <a:solidFill>
                  <a:srgbClr val="6C6F70"/>
                </a:solidFill>
              </a:rPr>
              <a:t>consectetur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adipisicing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elit</a:t>
            </a:r>
            <a:r>
              <a:rPr lang="en-US" sz="1200" dirty="0">
                <a:solidFill>
                  <a:srgbClr val="6C6F70"/>
                </a:solidFill>
              </a:rPr>
              <a:t>, </a:t>
            </a:r>
            <a:r>
              <a:rPr lang="en-US" sz="1200" dirty="0" err="1">
                <a:solidFill>
                  <a:srgbClr val="6C6F70"/>
                </a:solidFill>
              </a:rPr>
              <a:t>sed</a:t>
            </a:r>
            <a:r>
              <a:rPr lang="en-US" sz="1200" dirty="0">
                <a:solidFill>
                  <a:srgbClr val="6C6F70"/>
                </a:solidFill>
              </a:rPr>
              <a:t> do </a:t>
            </a:r>
            <a:r>
              <a:rPr lang="en-US" sz="1200" dirty="0" err="1">
                <a:solidFill>
                  <a:srgbClr val="6C6F70"/>
                </a:solidFill>
              </a:rPr>
              <a:t>eiusmod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tempor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incididunt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ut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labore</a:t>
            </a:r>
            <a:r>
              <a:rPr lang="en-US" sz="1200" dirty="0">
                <a:solidFill>
                  <a:srgbClr val="6C6F70"/>
                </a:solidFill>
              </a:rPr>
              <a:t> et </a:t>
            </a:r>
            <a:r>
              <a:rPr lang="en-US" sz="1200" dirty="0" err="1">
                <a:solidFill>
                  <a:srgbClr val="6C6F70"/>
                </a:solidFill>
              </a:rPr>
              <a:t>dolore</a:t>
            </a:r>
            <a:r>
              <a:rPr lang="en-US" sz="1200" dirty="0">
                <a:solidFill>
                  <a:srgbClr val="6C6F70"/>
                </a:solidFill>
              </a:rPr>
              <a:t> magna </a:t>
            </a:r>
            <a:r>
              <a:rPr lang="en-US" sz="1200" dirty="0" err="1">
                <a:solidFill>
                  <a:srgbClr val="6C6F70"/>
                </a:solidFill>
              </a:rPr>
              <a:t>aliqua</a:t>
            </a:r>
            <a:r>
              <a:rPr lang="en-US" sz="1200" dirty="0">
                <a:solidFill>
                  <a:srgbClr val="6C6F70"/>
                </a:solidFill>
              </a:rPr>
              <a:t>. </a:t>
            </a:r>
            <a:r>
              <a:rPr lang="en-US" sz="1200" dirty="0" err="1">
                <a:solidFill>
                  <a:srgbClr val="6C6F70"/>
                </a:solidFill>
              </a:rPr>
              <a:t>Ut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enim</a:t>
            </a:r>
            <a:r>
              <a:rPr lang="en-US" sz="1200" dirty="0">
                <a:solidFill>
                  <a:srgbClr val="6C6F70"/>
                </a:solidFill>
              </a:rPr>
              <a:t> ad minim </a:t>
            </a:r>
            <a:r>
              <a:rPr lang="en-US" sz="1200" dirty="0" err="1">
                <a:solidFill>
                  <a:srgbClr val="6C6F70"/>
                </a:solidFill>
              </a:rPr>
              <a:t>veniam</a:t>
            </a:r>
            <a:r>
              <a:rPr lang="en-US" sz="1200" dirty="0">
                <a:solidFill>
                  <a:srgbClr val="6C6F70"/>
                </a:solidFill>
              </a:rPr>
              <a:t>, </a:t>
            </a:r>
            <a:r>
              <a:rPr lang="en-US" sz="1200" dirty="0" err="1">
                <a:solidFill>
                  <a:srgbClr val="6C6F70"/>
                </a:solidFill>
              </a:rPr>
              <a:t>quis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nostrud</a:t>
            </a:r>
            <a:r>
              <a:rPr lang="en-US" sz="1200" dirty="0">
                <a:solidFill>
                  <a:srgbClr val="6C6F70"/>
                </a:solidFill>
              </a:rPr>
              <a:t> exercitation </a:t>
            </a:r>
            <a:r>
              <a:rPr lang="en-US" sz="1200" dirty="0" err="1">
                <a:solidFill>
                  <a:srgbClr val="6C6F70"/>
                </a:solidFill>
              </a:rPr>
              <a:t>ullamco</a:t>
            </a:r>
            <a:r>
              <a:rPr lang="en-US" sz="1200" dirty="0">
                <a:solidFill>
                  <a:srgbClr val="6C6F70"/>
                </a:solidFill>
              </a:rPr>
              <a:t> </a:t>
            </a:r>
            <a:r>
              <a:rPr lang="en-US" sz="1200" dirty="0" err="1">
                <a:solidFill>
                  <a:srgbClr val="6C6F70"/>
                </a:solidFill>
              </a:rPr>
              <a:t>laboris</a:t>
            </a:r>
            <a:r>
              <a:rPr lang="en-US" sz="1200" dirty="0">
                <a:solidFill>
                  <a:srgbClr val="6C6F70"/>
                </a:solidFill>
              </a:rPr>
              <a:t> nisi.</a:t>
            </a:r>
          </a:p>
        </p:txBody>
      </p:sp>
      <p:pic>
        <p:nvPicPr>
          <p:cNvPr id="14" name="Picture 13" descr="newheadsho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582" y="1371600"/>
            <a:ext cx="866775" cy="1144588"/>
          </a:xfrm>
          <a:prstGeom prst="rect">
            <a:avLst/>
          </a:prstGeom>
          <a:noFill/>
        </p:spPr>
      </p:pic>
      <p:sp>
        <p:nvSpPr>
          <p:cNvPr id="15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  <p:pic>
        <p:nvPicPr>
          <p:cNvPr id="18" name="Picture 2" descr="http://www.lizeo-online-media-group.com/wp-content/themes/lomg-op/images/logo-lomg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641"/>
            <a:ext cx="2009106" cy="5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876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PA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4001" cy="32362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17964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59" y="86519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94995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4864"/>
            <a:ext cx="9144000" cy="1559644"/>
          </a:xfrm>
          <a:prstGeom prst="rect">
            <a:avLst/>
          </a:prstGeom>
        </p:spPr>
      </p:pic>
      <p:sp>
        <p:nvSpPr>
          <p:cNvPr id="10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3850630" y="3429000"/>
            <a:ext cx="144145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481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kerensen.com/sites/all/themes/kerensen/images/logo-bottom-tex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6021288"/>
            <a:ext cx="2160567" cy="7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059832" y="3429000"/>
            <a:ext cx="3600400" cy="278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6763" lvl="1" indent="-585788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sz="1800" b="1" i="0" kern="1200" dirty="0" smtClean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rPr>
              <a:t>Kerensen Consulting</a:t>
            </a:r>
          </a:p>
          <a:p>
            <a:pPr marL="766763" lvl="1" indent="-585788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sz="1400" i="0" kern="1200" dirty="0" smtClean="0">
              <a:solidFill>
                <a:srgbClr val="6C6F7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766763" lvl="1" indent="-585788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sz="1400" i="0" kern="1200" dirty="0" smtClean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rPr>
              <a:t>13 rue de la Trémoille</a:t>
            </a:r>
          </a:p>
          <a:p>
            <a:pPr marL="766763" lvl="1" indent="-585788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sz="1400" i="0" kern="1200" dirty="0" smtClean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rPr>
              <a:t>75008 Paris | France</a:t>
            </a:r>
          </a:p>
          <a:p>
            <a:pPr marL="766763" lvl="1" indent="-585788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sz="1400" i="0" kern="1200" dirty="0" smtClean="0">
              <a:solidFill>
                <a:srgbClr val="6C6F7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766763" lvl="1" indent="-585788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sz="1400" i="0" kern="1200" dirty="0" smtClean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rPr>
              <a:t>T : +33 1 56 91 50 20</a:t>
            </a:r>
          </a:p>
          <a:p>
            <a:pPr marL="766763" lvl="1" indent="-585788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sz="1400" i="0" kern="1200" dirty="0" smtClean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rPr>
              <a:t>D : +33 1 56 91 50 22</a:t>
            </a:r>
          </a:p>
          <a:p>
            <a:pPr marL="766763" lvl="1" indent="-585788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sz="1400" i="0" kern="1200" dirty="0" smtClean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rPr>
              <a:t>F : +33 1 56 91 50 21 </a:t>
            </a:r>
          </a:p>
          <a:p>
            <a:pPr marL="766763" lvl="1" indent="-585788">
              <a:spcBef>
                <a:spcPct val="4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sz="1400" i="0" kern="1200" dirty="0" smtClean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  <a:hlinkClick r:id="rId3"/>
              </a:rPr>
              <a:t>www.kerensen.com</a:t>
            </a:r>
            <a:endParaRPr lang="en-US" sz="1400" i="0" kern="1200" dirty="0">
              <a:solidFill>
                <a:srgbClr val="6C6F7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9779"/>
            <a:ext cx="9078274" cy="32129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" y="1844824"/>
            <a:ext cx="9142233" cy="1554180"/>
          </a:xfrm>
          <a:prstGeom prst="rect">
            <a:avLst/>
          </a:prstGeom>
        </p:spPr>
      </p:pic>
      <p:pic>
        <p:nvPicPr>
          <p:cNvPr id="7" name="Picture 4" descr="logo kerensen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09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0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4714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1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811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2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789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3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52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4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3128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5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0366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6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6438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711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_Masque des dia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776" cy="57606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8492133" cy="4752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sz="18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buClr>
                <a:srgbClr val="F2AE00"/>
              </a:buClr>
              <a:defRPr sz="14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buClr>
                <a:srgbClr val="F2AE00"/>
              </a:buClr>
              <a:defRPr sz="120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549424" cy="365125"/>
          </a:xfrm>
        </p:spPr>
        <p:txBody>
          <a:bodyPr/>
          <a:lstStyle>
            <a:lvl1pPr algn="l">
              <a:defRPr/>
            </a:lvl1pPr>
          </a:lstStyle>
          <a:p>
            <a:fld id="{A9C9EE70-E67E-49A8-B801-42309473C5D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499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PA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8"/>
            <a:ext cx="9144000" cy="32362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17964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59" y="86519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94995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4864"/>
            <a:ext cx="9144000" cy="1559644"/>
          </a:xfrm>
          <a:prstGeom prst="rect">
            <a:avLst/>
          </a:prstGeom>
        </p:spPr>
      </p:pic>
      <p:sp>
        <p:nvSpPr>
          <p:cNvPr id="10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3850630" y="3429000"/>
            <a:ext cx="144145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453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sset Management B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7384"/>
            <a:ext cx="9144000" cy="32362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17964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59" y="86519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94995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4864"/>
            <a:ext cx="9144000" cy="1559644"/>
          </a:xfrm>
          <a:prstGeom prst="rect">
            <a:avLst/>
          </a:prstGeom>
        </p:spPr>
      </p:pic>
      <p:sp>
        <p:nvSpPr>
          <p:cNvPr id="10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3850630" y="3429000"/>
            <a:ext cx="144145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02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Nord O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7172"/>
            <a:ext cx="9144001" cy="32362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17964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59" y="86519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94995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4864"/>
            <a:ext cx="9144000" cy="1559644"/>
          </a:xfrm>
          <a:prstGeom prst="rect">
            <a:avLst/>
          </a:prstGeom>
        </p:spPr>
      </p:pic>
      <p:sp>
        <p:nvSpPr>
          <p:cNvPr id="10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3850630" y="3429000"/>
            <a:ext cx="144145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10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32362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17964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59" y="86519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94995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4864"/>
            <a:ext cx="9144000" cy="1559644"/>
          </a:xfrm>
          <a:prstGeom prst="rect">
            <a:avLst/>
          </a:prstGeom>
        </p:spPr>
      </p:pic>
      <p:sp>
        <p:nvSpPr>
          <p:cNvPr id="10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3850630" y="3429000"/>
            <a:ext cx="144145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39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align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32362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077072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675584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22920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04864"/>
            <a:ext cx="9144000" cy="1559644"/>
          </a:xfrm>
          <a:prstGeom prst="rect">
            <a:avLst/>
          </a:prstGeom>
        </p:spPr>
      </p:pic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9591" y="5779767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www.kerensen.com/sites/all/themes/kerensen/images/logo-bottom-text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5769161"/>
            <a:ext cx="2160567" cy="7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7/71/Salesforce_Logo_2009.JPG/306px-Salesforce_Logo_2009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5769161"/>
            <a:ext cx="1304180" cy="10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 userDrawn="1"/>
        </p:nvCxnSpPr>
        <p:spPr>
          <a:xfrm>
            <a:off x="7524655" y="5753822"/>
            <a:ext cx="0" cy="915538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1"/>
          <p:cNvSpPr>
            <a:spLocks noGrp="1"/>
          </p:cNvSpPr>
          <p:nvPr>
            <p:ph type="pic" sz="quarter" idx="16" hasCustomPrompt="1"/>
          </p:nvPr>
        </p:nvSpPr>
        <p:spPr>
          <a:xfrm>
            <a:off x="323850" y="5780088"/>
            <a:ext cx="1727200" cy="88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897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Sémin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314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7772400" cy="6008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fr-FR" sz="3200" b="1" cap="none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179640"/>
            <a:ext cx="7776864" cy="553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buFont typeface="Arial" pitchFamily="34" charset="0"/>
              <a:buChar char="&gt;"/>
              <a:defRPr lang="fr-FR" sz="1800" b="1" cap="none" baseline="0" dirty="0">
                <a:solidFill>
                  <a:srgbClr val="F2AE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pic>
        <p:nvPicPr>
          <p:cNvPr id="9" name="Picture 4" descr="logo kerens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659" y="86519"/>
            <a:ext cx="1497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949950"/>
            <a:ext cx="777609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fr-FR" dirty="0" smtClean="0"/>
              <a:t>BU | Auteur | Date | Version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32856"/>
            <a:ext cx="9144000" cy="1559644"/>
          </a:xfrm>
          <a:prstGeom prst="rect">
            <a:avLst/>
          </a:prstGeom>
        </p:spPr>
      </p:pic>
      <p:sp>
        <p:nvSpPr>
          <p:cNvPr id="11" name="Espace réservé pour une image  7"/>
          <p:cNvSpPr>
            <a:spLocks noGrp="1"/>
          </p:cNvSpPr>
          <p:nvPr>
            <p:ph type="pic" sz="quarter" idx="17" hasCustomPrompt="1"/>
          </p:nvPr>
        </p:nvSpPr>
        <p:spPr>
          <a:xfrm>
            <a:off x="3850630" y="3429000"/>
            <a:ext cx="1441450" cy="1109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28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468313" y="2683498"/>
            <a:ext cx="8481020" cy="33273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2AE00"/>
              </a:buClr>
              <a:buSzPct val="60000"/>
              <a:buFont typeface="Wingdings 3" pitchFamily="18" charset="2"/>
              <a:buChar char="u"/>
              <a:defRPr sz="2000" b="0" u="none" baseline="0">
                <a:solidFill>
                  <a:srgbClr val="6C6F70"/>
                </a:solidFill>
                <a:uFill>
                  <a:solidFill>
                    <a:srgbClr val="F2AE00"/>
                  </a:solidFill>
                </a:uFill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F2AE00"/>
              </a:buClr>
              <a:buSzPct val="60000"/>
              <a:buFont typeface="Arial" pitchFamily="34" charset="0"/>
              <a:buChar char="&gt;"/>
              <a:defRPr sz="2000" b="0" baseline="0">
                <a:solidFill>
                  <a:srgbClr val="6C6F70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F2AE00"/>
              </a:buClr>
              <a:defRPr sz="2000">
                <a:solidFill>
                  <a:srgbClr val="6C6F70"/>
                </a:solidFill>
              </a:defRPr>
            </a:lvl3pPr>
            <a:lvl4pPr>
              <a:buClr>
                <a:srgbClr val="F2AE00"/>
              </a:buClr>
              <a:defRPr sz="1800">
                <a:solidFill>
                  <a:srgbClr val="6C6F70"/>
                </a:solidFill>
              </a:defRPr>
            </a:lvl4pPr>
            <a:lvl5pPr>
              <a:buClr>
                <a:srgbClr val="F2AE00"/>
              </a:buClr>
              <a:defRPr sz="1800">
                <a:solidFill>
                  <a:srgbClr val="6C6F70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pic>
        <p:nvPicPr>
          <p:cNvPr id="8" name="Picture 4" descr="logo kerens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6010827"/>
            <a:ext cx="992957" cy="6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67543" y="693515"/>
            <a:ext cx="6984777" cy="5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buFont typeface="Calibri" pitchFamily="34" charset="0"/>
              <a:buChar char="&gt;"/>
              <a:defRPr sz="1800" b="1">
                <a:solidFill>
                  <a:srgbClr val="F2AE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24744"/>
            <a:ext cx="9144000" cy="1558754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4" hasCustomPrompt="1"/>
          </p:nvPr>
        </p:nvSpPr>
        <p:spPr>
          <a:xfrm>
            <a:off x="7451725" y="115888"/>
            <a:ext cx="1497013" cy="11528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989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5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09/02/2012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EE70-E67E-49A8-B801-42309473C5DE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65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3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3" r:id="rId7"/>
    <p:sldLayoutId id="2147483682" r:id="rId8"/>
    <p:sldLayoutId id="2147483651" r:id="rId9"/>
    <p:sldLayoutId id="2147483650" r:id="rId10"/>
    <p:sldLayoutId id="2147483653" r:id="rId11"/>
    <p:sldLayoutId id="2147483659" r:id="rId12"/>
    <p:sldLayoutId id="2147483655" r:id="rId13"/>
    <p:sldLayoutId id="2147483661" r:id="rId14"/>
    <p:sldLayoutId id="2147483656" r:id="rId15"/>
    <p:sldLayoutId id="2147483654" r:id="rId16"/>
    <p:sldLayoutId id="2147483662" r:id="rId17"/>
    <p:sldLayoutId id="2147483663" r:id="rId18"/>
    <p:sldLayoutId id="2147483660" r:id="rId19"/>
    <p:sldLayoutId id="2147483658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4" r:id="rId28"/>
    <p:sldLayoutId id="2147483696" r:id="rId2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C6F7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Clr>
          <a:srgbClr val="F2AE00"/>
        </a:buClr>
        <a:buFont typeface="Wingdings 3" pitchFamily="18" charset="2"/>
        <a:buChar char="u"/>
        <a:defRPr lang="fr-FR" sz="1800" kern="1200" dirty="0" smtClean="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2AE00"/>
        </a:buClr>
        <a:buFont typeface="Calibri" pitchFamily="34" charset="0"/>
        <a:buChar char="&gt;"/>
        <a:defRPr sz="1600" kern="120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2AE00"/>
        </a:buClr>
        <a:buFont typeface="Arial" pitchFamily="34" charset="0"/>
        <a:buChar char="•"/>
        <a:defRPr sz="1400" kern="120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C6F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rgbClr val="6C6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5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09/02/2012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EE70-E67E-49A8-B801-42309473C5D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pour une image  3"/>
          <p:cNvSpPr txBox="1">
            <a:spLocks/>
          </p:cNvSpPr>
          <p:nvPr/>
        </p:nvSpPr>
        <p:spPr>
          <a:xfrm>
            <a:off x="7451725" y="115888"/>
            <a:ext cx="1497013" cy="115287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ts val="600"/>
              </a:spcBef>
              <a:buClr>
                <a:srgbClr val="F2AE00"/>
              </a:buClr>
              <a:buFont typeface="Wingdings 3" pitchFamily="18" charset="2"/>
              <a:buNone/>
              <a:defRPr lang="fr-FR" sz="2000" kern="1200" dirty="0" smtClean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2AE00"/>
              </a:buClr>
              <a:buFont typeface="Calibri" pitchFamily="34" charset="0"/>
              <a:buChar char="&gt;"/>
              <a:defRPr sz="20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2AE00"/>
              </a:buClr>
              <a:buFont typeface="Arial" pitchFamily="34" charset="0"/>
              <a:buChar char="•"/>
              <a:defRPr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6C6F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C6F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Logo Client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00601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6C6F7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Clr>
          <a:srgbClr val="F2AE00"/>
        </a:buClr>
        <a:buFont typeface="Wingdings 3" pitchFamily="18" charset="2"/>
        <a:buChar char="u"/>
        <a:defRPr lang="fr-FR" sz="2000" kern="1200" dirty="0" smtClean="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2AE00"/>
        </a:buClr>
        <a:buFont typeface="Calibri" pitchFamily="34" charset="0"/>
        <a:buChar char="&gt;"/>
        <a:defRPr sz="2000" kern="120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2AE00"/>
        </a:buClr>
        <a:buFont typeface="Arial" pitchFamily="34" charset="0"/>
        <a:buChar char="•"/>
        <a:defRPr sz="1800" kern="1200">
          <a:solidFill>
            <a:srgbClr val="6C6F7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F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6C6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4914441"/>
            <a:ext cx="7776864" cy="553616"/>
          </a:xfrm>
        </p:spPr>
        <p:txBody>
          <a:bodyPr>
            <a:noAutofit/>
          </a:bodyPr>
          <a:lstStyle/>
          <a:p>
            <a:r>
              <a:rPr lang="fr-FR" sz="2400" dirty="0" smtClean="0"/>
              <a:t>Introduction aux rapports et tableaux de bord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242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Généralités des rapports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Après avoir sélectionné votre type de rapport, sélectionner ensuite le format de rapport en cliquant sur </a:t>
            </a:r>
            <a:r>
              <a:rPr lang="fr-FR" dirty="0"/>
              <a:t>la liste de sélection suivante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467543" y="801937"/>
            <a:ext cx="6984777" cy="503237"/>
          </a:xfrm>
        </p:spPr>
        <p:txBody>
          <a:bodyPr/>
          <a:lstStyle/>
          <a:p>
            <a:r>
              <a:rPr lang="fr-FR" dirty="0" smtClean="0"/>
              <a:t>Choix du type de rapport</a:t>
            </a: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4" y="2691998"/>
            <a:ext cx="7869826" cy="332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8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90" y="3717032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5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Construire un rapport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457199" y="769173"/>
            <a:ext cx="6984777" cy="503237"/>
          </a:xfrm>
        </p:spPr>
        <p:txBody>
          <a:bodyPr/>
          <a:lstStyle/>
          <a:p>
            <a:r>
              <a:rPr lang="fr-FR" dirty="0" smtClean="0"/>
              <a:t>Les éléments pour construire un rapport</a:t>
            </a: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68221"/>
            <a:ext cx="7500116" cy="404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à coins arrondis 8"/>
          <p:cNvSpPr/>
          <p:nvPr/>
        </p:nvSpPr>
        <p:spPr bwMode="auto">
          <a:xfrm>
            <a:off x="1868869" y="1447368"/>
            <a:ext cx="1656184" cy="648072"/>
          </a:xfrm>
          <a:prstGeom prst="wedgeRoundRectCallout">
            <a:avLst>
              <a:gd name="adj1" fmla="val -45236"/>
              <a:gd name="adj2" fmla="val 28569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Cliquer pour ajouter une formule au rapport</a:t>
            </a:r>
            <a:endParaRPr kumimoji="0" lang="fr-FR" sz="1200" b="0" i="1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3673942" y="1412776"/>
            <a:ext cx="1440160" cy="504056"/>
          </a:xfrm>
          <a:prstGeom prst="wedgeRoundRectCallout">
            <a:avLst>
              <a:gd name="adj1" fmla="val -41175"/>
              <a:gd name="adj2" fmla="val 19064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Ajouter un filtre personnalisé</a:t>
            </a:r>
            <a:endParaRPr lang="fr-FR" sz="1200" b="1" i="1" dirty="0">
              <a:latin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6300192" y="1263788"/>
            <a:ext cx="1440160" cy="653044"/>
          </a:xfrm>
          <a:prstGeom prst="wedgeRoundRectCallout">
            <a:avLst>
              <a:gd name="adj1" fmla="val -122938"/>
              <a:gd name="adj2" fmla="val 11677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Cliquer pour exécuter</a:t>
            </a:r>
            <a:r>
              <a:rPr kumimoji="0" lang="fr-FR" sz="1200" b="1" i="1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le rapport</a:t>
            </a:r>
            <a:endParaRPr kumimoji="0" lang="fr-FR" sz="1200" b="1" i="1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6826163" y="5078866"/>
            <a:ext cx="1440160" cy="862216"/>
          </a:xfrm>
          <a:prstGeom prst="wedgeRoundRectCallout">
            <a:avLst>
              <a:gd name="adj1" fmla="val -89169"/>
              <a:gd name="adj2" fmla="val -17190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Cliquer pour ajouter un graphique au rapport</a:t>
            </a: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2152132" y="5941082"/>
            <a:ext cx="1944216" cy="736396"/>
          </a:xfrm>
          <a:prstGeom prst="wedgeRoundRectCallout">
            <a:avLst>
              <a:gd name="adj1" fmla="val -85892"/>
              <a:gd name="adj2" fmla="val -23861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Glisser &amp; Déposer les champs pour les inclure dans le rapport</a:t>
            </a:r>
          </a:p>
        </p:txBody>
      </p:sp>
    </p:spTree>
    <p:extLst>
      <p:ext uri="{BB962C8B-B14F-4D97-AF65-F5344CB8AC3E}">
        <p14:creationId xmlns:p14="http://schemas.microsoft.com/office/powerpoint/2010/main" val="939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077072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Les </a:t>
            </a:r>
            <a:r>
              <a:rPr lang="fr-FR" sz="1800" dirty="0"/>
              <a:t>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Créer des filtres personnalisés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éléments de filtre</a:t>
            </a:r>
            <a:endParaRPr lang="fr-FR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12" y="5066595"/>
            <a:ext cx="4989014" cy="14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46" y="1772816"/>
            <a:ext cx="5072346" cy="114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37576" y="3265579"/>
            <a:ext cx="4981991" cy="121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b="13222"/>
          <a:stretch/>
        </p:blipFill>
        <p:spPr bwMode="auto">
          <a:xfrm>
            <a:off x="42896" y="2501012"/>
            <a:ext cx="3491881" cy="152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necteur droit 23"/>
          <p:cNvCxnSpPr/>
          <p:nvPr/>
        </p:nvCxnSpPr>
        <p:spPr bwMode="auto">
          <a:xfrm>
            <a:off x="913748" y="3625619"/>
            <a:ext cx="2615498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avec flèche 24"/>
          <p:cNvCxnSpPr/>
          <p:nvPr/>
        </p:nvCxnSpPr>
        <p:spPr bwMode="auto">
          <a:xfrm flipV="1">
            <a:off x="3300936" y="2118586"/>
            <a:ext cx="636640" cy="619809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>
            <a:off x="2771800" y="4034539"/>
            <a:ext cx="1058272" cy="1607304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>
            <a:off x="3534777" y="3501008"/>
            <a:ext cx="408330" cy="0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à coins arrondis 27"/>
          <p:cNvSpPr/>
          <p:nvPr/>
        </p:nvSpPr>
        <p:spPr bwMode="auto">
          <a:xfrm>
            <a:off x="5617477" y="732548"/>
            <a:ext cx="1885003" cy="533400"/>
          </a:xfrm>
          <a:prstGeom prst="wedgeRoundRectCallout">
            <a:avLst>
              <a:gd name="adj1" fmla="val 4506"/>
              <a:gd name="adj2" fmla="val 23245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Dérouler pour choisir les conditions</a:t>
            </a:r>
          </a:p>
        </p:txBody>
      </p:sp>
      <p:sp>
        <p:nvSpPr>
          <p:cNvPr id="29" name="Rectangle à coins arrondis 28"/>
          <p:cNvSpPr/>
          <p:nvPr/>
        </p:nvSpPr>
        <p:spPr bwMode="auto">
          <a:xfrm>
            <a:off x="6566376" y="2761523"/>
            <a:ext cx="1872208" cy="504056"/>
          </a:xfrm>
          <a:prstGeom prst="wedgeRoundRectCallout">
            <a:avLst>
              <a:gd name="adj1" fmla="val -113300"/>
              <a:gd name="adj2" fmla="val -5776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Sélectionner le champs</a:t>
            </a:r>
          </a:p>
        </p:txBody>
      </p:sp>
      <p:sp>
        <p:nvSpPr>
          <p:cNvPr id="30" name="Rectangle à coins arrondis 29"/>
          <p:cNvSpPr/>
          <p:nvPr/>
        </p:nvSpPr>
        <p:spPr bwMode="auto">
          <a:xfrm>
            <a:off x="7273661" y="4345699"/>
            <a:ext cx="1728192" cy="714448"/>
          </a:xfrm>
          <a:prstGeom prst="wedgeRoundRectCallout">
            <a:avLst>
              <a:gd name="adj1" fmla="val -120821"/>
              <a:gd name="adj2" fmla="val -9580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lang="fr-FR" sz="1200" b="1" i="1" dirty="0" smtClean="0">
                <a:latin typeface="Arial" charset="0"/>
              </a:rPr>
              <a:t>Sélection de la logique de filtrage (« ET » par défaut)</a:t>
            </a:r>
            <a:endParaRPr kumimoji="0" lang="fr-FR" sz="1200" b="1" i="1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Rectangle à coins arrondis 30"/>
          <p:cNvSpPr/>
          <p:nvPr/>
        </p:nvSpPr>
        <p:spPr bwMode="auto">
          <a:xfrm>
            <a:off x="6960736" y="5595616"/>
            <a:ext cx="1476672" cy="483407"/>
          </a:xfrm>
          <a:prstGeom prst="wedgeRoundRectCallout">
            <a:avLst>
              <a:gd name="adj1" fmla="val -127559"/>
              <a:gd name="adj2" fmla="val 4724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Spécifier</a:t>
            </a:r>
            <a:r>
              <a:rPr kumimoji="0" lang="fr-FR" sz="1200" b="1" i="1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la limite</a:t>
            </a:r>
            <a:endParaRPr kumimoji="0" lang="fr-FR" sz="1200" b="1" i="1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87445" y="2738395"/>
            <a:ext cx="2664297" cy="1296144"/>
          </a:xfrm>
          <a:prstGeom prst="rect">
            <a:avLst/>
          </a:prstGeom>
          <a:solidFill>
            <a:schemeClr val="bg1">
              <a:alpha val="0"/>
            </a:schemeClr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fr-FR" sz="18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3" name="Connecteur droit 32"/>
          <p:cNvCxnSpPr/>
          <p:nvPr/>
        </p:nvCxnSpPr>
        <p:spPr bwMode="auto">
          <a:xfrm>
            <a:off x="887445" y="3182309"/>
            <a:ext cx="2615498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02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74499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tableaux de </a:t>
            </a:r>
            <a:r>
              <a:rPr lang="fr-FR" sz="1800" dirty="0" smtClean="0"/>
              <a:t>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Généralités </a:t>
            </a:r>
            <a:r>
              <a:rPr lang="fr-FR" sz="1800" dirty="0"/>
              <a:t>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8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Planification et </a:t>
            </a:r>
            <a:r>
              <a:rPr lang="fr-FR" dirty="0" smtClean="0"/>
              <a:t>envoi </a:t>
            </a:r>
            <a:r>
              <a:rPr lang="fr-FR" dirty="0"/>
              <a:t>du rapport par e-mail</a:t>
            </a:r>
            <a:br>
              <a:rPr lang="fr-FR" dirty="0"/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6185" y="1340768"/>
            <a:ext cx="8492133" cy="4752527"/>
          </a:xfrm>
        </p:spPr>
        <p:txBody>
          <a:bodyPr/>
          <a:lstStyle/>
          <a:p>
            <a:pPr marL="3175" lvl="0" indent="-3175" algn="just" fontAlgn="base">
              <a:lnSpc>
                <a:spcPct val="93000"/>
              </a:lnSpc>
              <a:spcAft>
                <a:spcPts val="438"/>
              </a:spcAft>
              <a:buNone/>
              <a:defRPr/>
            </a:pPr>
            <a:r>
              <a:rPr lang="fr-FR" dirty="0"/>
              <a:t>Les administrateurs peuvent planifier des rapports et envoyer les résultats par courrier électronique au format HTML aux utilisateurs de Salesforce.</a:t>
            </a:r>
          </a:p>
          <a:p>
            <a:pPr marL="3175" lvl="0" indent="-3175" algn="just" fontAlgn="base">
              <a:lnSpc>
                <a:spcPct val="93000"/>
              </a:lnSpc>
              <a:spcAft>
                <a:spcPts val="438"/>
              </a:spcAft>
              <a:buNone/>
              <a:defRPr/>
            </a:pPr>
            <a:r>
              <a:rPr lang="fr-FR" dirty="0"/>
              <a:t>Pour envoyer un rapport à d'autres utilisateurs, le rapport doit être dans un dossier public et l'utilisateur exécutant doit avoir accès à ce dossier</a:t>
            </a:r>
          </a:p>
          <a:p>
            <a:pPr marL="3175" lvl="0" indent="-3175" algn="just" fontAlgn="base">
              <a:lnSpc>
                <a:spcPct val="93000"/>
              </a:lnSpc>
              <a:spcAft>
                <a:spcPts val="438"/>
              </a:spcAft>
              <a:buNone/>
              <a:defRPr/>
            </a:pPr>
            <a:r>
              <a:rPr lang="fr-FR" dirty="0"/>
              <a:t>Les rapports programmés s’exécute dans le fuseau horaire de l'utilisateur ayant planifié le rapport.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39023" y="750882"/>
            <a:ext cx="6984777" cy="503237"/>
          </a:xfrm>
        </p:spPr>
        <p:txBody>
          <a:bodyPr/>
          <a:lstStyle/>
          <a:p>
            <a:r>
              <a:rPr lang="fr-FR" dirty="0" smtClean="0"/>
              <a:t>Gérer la planification et l’envoi de rapports</a:t>
            </a:r>
            <a:endParaRPr lang="fr-FR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14" y="3501008"/>
            <a:ext cx="4792833" cy="218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86"/>
          <a:stretch/>
        </p:blipFill>
        <p:spPr bwMode="auto">
          <a:xfrm>
            <a:off x="161067" y="3998520"/>
            <a:ext cx="3258072" cy="133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 droite 13"/>
          <p:cNvSpPr/>
          <p:nvPr/>
        </p:nvSpPr>
        <p:spPr bwMode="auto">
          <a:xfrm>
            <a:off x="3391352" y="4511824"/>
            <a:ext cx="1080120" cy="288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fr-FR" sz="18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3000" y="4332658"/>
            <a:ext cx="1499922" cy="3102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fr-FR" sz="18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9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725144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8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Capacités complémentaires du rapport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67543" y="765113"/>
            <a:ext cx="6984777" cy="503237"/>
          </a:xfrm>
        </p:spPr>
        <p:txBody>
          <a:bodyPr/>
          <a:lstStyle/>
          <a:p>
            <a:r>
              <a:rPr lang="fr-FR" dirty="0" smtClean="0"/>
              <a:t>Export et affichage des données du rapport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2"/>
          <a:stretch/>
        </p:blipFill>
        <p:spPr bwMode="auto">
          <a:xfrm>
            <a:off x="260874" y="2996953"/>
            <a:ext cx="8677275" cy="144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à coins arrondis 15"/>
          <p:cNvSpPr/>
          <p:nvPr/>
        </p:nvSpPr>
        <p:spPr bwMode="auto">
          <a:xfrm>
            <a:off x="2051720" y="1196752"/>
            <a:ext cx="1944216" cy="720080"/>
          </a:xfrm>
          <a:prstGeom prst="wedgeRoundRectCallout">
            <a:avLst>
              <a:gd name="adj1" fmla="val -36989"/>
              <a:gd name="adj2" fmla="val 2204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Cliquer pour masquer les détails et n’afficher que les sous totaux </a:t>
            </a: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6156176" y="1340768"/>
            <a:ext cx="1944216" cy="720080"/>
          </a:xfrm>
          <a:prstGeom prst="wedgeRoundRectCallout">
            <a:avLst>
              <a:gd name="adj1" fmla="val 20040"/>
              <a:gd name="adj2" fmla="val 19300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Cliquer pour exporter les détails au</a:t>
            </a:r>
            <a:r>
              <a:rPr kumimoji="0" lang="fr-FR" sz="1200" b="1" i="1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format Excel</a:t>
            </a:r>
            <a:endParaRPr kumimoji="0" lang="fr-FR" sz="1200" b="1" i="1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5292080" y="5029294"/>
            <a:ext cx="2232248" cy="864096"/>
          </a:xfrm>
          <a:prstGeom prst="wedgeRoundRectCallout">
            <a:avLst>
              <a:gd name="adj1" fmla="val -7069"/>
              <a:gd name="adj2" fmla="val -25351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fr-FR" sz="1200" b="1" i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Cliquer « Vue imprimable » pour exporter</a:t>
            </a:r>
            <a:r>
              <a:rPr kumimoji="0" lang="fr-FR" sz="1200" b="1" i="1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vers Excel, mais en gardant le format Salesforce</a:t>
            </a:r>
            <a:endParaRPr kumimoji="0" lang="fr-FR" sz="1200" b="1" i="1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8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157192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tableaux de </a:t>
            </a:r>
            <a:r>
              <a:rPr lang="fr-FR" sz="1800" dirty="0" smtClean="0"/>
              <a:t>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1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26668" y="2276872"/>
            <a:ext cx="8481020" cy="3327329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Les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  <a:endParaRPr lang="fr-FR" sz="1800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tableaux de </a:t>
            </a:r>
            <a:r>
              <a:rPr lang="fr-FR" sz="1800" dirty="0" smtClean="0"/>
              <a:t>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Les meilleures pratiques</a:t>
            </a:r>
            <a:endParaRPr lang="fr-FR" sz="18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3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601670" y="2564904"/>
            <a:ext cx="4752594" cy="4165854"/>
            <a:chOff x="611560" y="2564904"/>
            <a:chExt cx="6336792" cy="4165854"/>
          </a:xfrm>
        </p:grpSpPr>
        <p:grpSp>
          <p:nvGrpSpPr>
            <p:cNvPr id="8" name="Groupe 7"/>
            <p:cNvGrpSpPr/>
            <p:nvPr/>
          </p:nvGrpSpPr>
          <p:grpSpPr>
            <a:xfrm>
              <a:off x="611560" y="2564904"/>
              <a:ext cx="6336792" cy="4165854"/>
              <a:chOff x="611560" y="2564904"/>
              <a:chExt cx="6336792" cy="4165854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611560" y="2564904"/>
                <a:ext cx="6336792" cy="4165854"/>
                <a:chOff x="611560" y="2564904"/>
                <a:chExt cx="6336792" cy="4165854"/>
              </a:xfrm>
            </p:grpSpPr>
            <p:pic>
              <p:nvPicPr>
                <p:cNvPr id="9" name="Image 8"/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11560" y="2564904"/>
                  <a:ext cx="6336792" cy="4165854"/>
                </a:xfrm>
                <a:prstGeom prst="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1259632" y="4653135"/>
                  <a:ext cx="1080120" cy="9037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355976" y="5272730"/>
                <a:ext cx="288032" cy="1252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056" y="6194818"/>
              <a:ext cx="576064" cy="432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84168" y="6194818"/>
              <a:ext cx="648072" cy="432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Analytiques</a:t>
            </a:r>
            <a:r>
              <a:rPr lang="fr-FR" sz="3600" dirty="0"/>
              <a:t/>
            </a:r>
            <a:br>
              <a:rPr lang="fr-FR" sz="3600" dirty="0"/>
            </a:b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Présente une représentation graphique des données du </a:t>
            </a:r>
            <a:r>
              <a:rPr lang="fr-FR" dirty="0" smtClean="0"/>
              <a:t>rapport</a:t>
            </a:r>
          </a:p>
          <a:p>
            <a:r>
              <a:rPr lang="fr-FR" dirty="0" smtClean="0"/>
              <a:t>Peut être composé de 20 composants</a:t>
            </a:r>
          </a:p>
          <a:p>
            <a:r>
              <a:rPr lang="fr-FR" dirty="0" smtClean="0"/>
              <a:t>Montre des données que le dernier tableau de bord a été rafraîchi</a:t>
            </a:r>
          </a:p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57199" y="571046"/>
            <a:ext cx="5238583" cy="503237"/>
          </a:xfrm>
        </p:spPr>
        <p:txBody>
          <a:bodyPr/>
          <a:lstStyle/>
          <a:p>
            <a:r>
              <a:rPr lang="fr-FR" dirty="0" smtClean="0"/>
              <a:t>Qu’est-ce que c’est un Tableau de bord </a:t>
            </a:r>
            <a:r>
              <a:rPr lang="fr-FR" dirty="0"/>
              <a:t>?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6535984" y="2564904"/>
            <a:ext cx="2068464" cy="792088"/>
          </a:xfrm>
          <a:prstGeom prst="wedgeRoundRectCallout">
            <a:avLst>
              <a:gd name="adj1" fmla="val -219643"/>
              <a:gd name="adj2" fmla="val -25298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Localiser facilement, modifier et cloner un tableau de bord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535984" y="4365104"/>
            <a:ext cx="1426982" cy="792088"/>
          </a:xfrm>
          <a:prstGeom prst="wedgeRoundRectCallout">
            <a:avLst>
              <a:gd name="adj1" fmla="val -312942"/>
              <a:gd name="adj2" fmla="val -19625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Afficher votre tableau de bord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vu le plus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récemment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89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45224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tableaux de </a:t>
            </a:r>
            <a:r>
              <a:rPr lang="fr-FR" sz="1800" dirty="0" smtClean="0"/>
              <a:t>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1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Analytiques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Composants du tableau de bord</a:t>
            </a:r>
            <a:endParaRPr lang="fr-FR" dirty="0"/>
          </a:p>
        </p:txBody>
      </p:sp>
      <p:pic>
        <p:nvPicPr>
          <p:cNvPr id="2055" name="Picture 7" descr="http://1.bp.blogspot.com/-VOXUfbgmeT4/Tyvc1JsHW_I/AAAAAAAAAAg/WmWUMFeOSIc/s640/Screen+Shot+2012-02-03+at+13.07.4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" r="44712" b="34626"/>
          <a:stretch/>
        </p:blipFill>
        <p:spPr bwMode="auto">
          <a:xfrm>
            <a:off x="731257" y="1235245"/>
            <a:ext cx="1817141" cy="20709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appexchange.salesforce.com/servlet/servlet.FileDownload?file=00P30000008DTpKEA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46980" r="67794" b="4562"/>
          <a:stretch/>
        </p:blipFill>
        <p:spPr bwMode="auto">
          <a:xfrm>
            <a:off x="6246186" y="1235245"/>
            <a:ext cx="1747076" cy="1908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appexchange.salesforce.com/servlet/servlet.FileDownload?file=00P30000008DTpKEA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t="5824" r="67297" b="53079"/>
          <a:stretch/>
        </p:blipFill>
        <p:spPr bwMode="auto">
          <a:xfrm>
            <a:off x="3472974" y="1274898"/>
            <a:ext cx="1747076" cy="20107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82754" y="3377446"/>
            <a:ext cx="131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Diagramme 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023544" y="3356992"/>
            <a:ext cx="1143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5295" y="468970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Métrique 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688547" y="3284984"/>
            <a:ext cx="145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Jauge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66" y="3690446"/>
            <a:ext cx="305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Camembert, Ligne, Verticale ou</a:t>
            </a:r>
          </a:p>
          <a:p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Horizontale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72974" y="3631138"/>
            <a:ext cx="2167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Trier par étiquette ou valeur avec des valeurs maximales affichées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293496" y="5482864"/>
            <a:ext cx="3641359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10000"/>
              </a:lnSpc>
            </a:pP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Empilable avec des couleurs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784049" y="3546723"/>
            <a:ext cx="267135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Points de rupture</a:t>
            </a:r>
          </a:p>
          <a:p>
            <a:pPr marL="914400" lvl="1" indent="-457200">
              <a:lnSpc>
                <a:spcPct val="110000"/>
              </a:lnSpc>
            </a:pP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personnalisés et couleur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264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Analytiques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1547665" y="693517"/>
            <a:ext cx="5238583" cy="503237"/>
          </a:xfrm>
        </p:spPr>
        <p:txBody>
          <a:bodyPr/>
          <a:lstStyle/>
          <a:p>
            <a:r>
              <a:rPr lang="fr-FR" dirty="0" smtClean="0"/>
              <a:t>Types de diagramme</a:t>
            </a:r>
            <a:endParaRPr lang="fr-FR" dirty="0"/>
          </a:p>
        </p:txBody>
      </p:sp>
      <p:pic>
        <p:nvPicPr>
          <p:cNvPr id="4098" name="Picture 2" descr="http://appexchange.salesforce.com/servlet/servlet.FileDownload?file=00P30000008DTpKEA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0" t="46556" r="34742" b="4357"/>
          <a:stretch/>
        </p:blipFill>
        <p:spPr bwMode="auto">
          <a:xfrm>
            <a:off x="4591832" y="4126159"/>
            <a:ext cx="1808018" cy="22582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ppexchange.salesforce.com/servlet/servlet.FileDownload?file=00P30000008DTyTEA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6" t="62918" r="35058"/>
          <a:stretch/>
        </p:blipFill>
        <p:spPr bwMode="auto">
          <a:xfrm>
            <a:off x="2087725" y="4149082"/>
            <a:ext cx="1807885" cy="22311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appexchange.salesforce.com/servlet/servlet.FileDownload?file=00P30000008DU2NEAW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6" t="4622" r="34920" b="41525"/>
          <a:stretch/>
        </p:blipFill>
        <p:spPr bwMode="auto">
          <a:xfrm>
            <a:off x="4687683" y="1124744"/>
            <a:ext cx="1774527" cy="2349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4572000" y="644404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Barre Horizontale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88766" y="3533627"/>
            <a:ext cx="177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Colonnes Verticales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87724" y="6426823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Ligne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87724" y="3619436"/>
            <a:ext cx="154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Camembert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6" name="Picture 10" descr="http://img.skitch.com/20100910-1gdqpfa4xrixgqqm2q5635kr8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5" y="1052736"/>
            <a:ext cx="1627208" cy="25358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817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2" t="35241" r="35139" b="32377"/>
          <a:stretch/>
        </p:blipFill>
        <p:spPr bwMode="auto">
          <a:xfrm>
            <a:off x="956104" y="3064702"/>
            <a:ext cx="2238137" cy="243885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appexchange.salesforce.com/servlet/servlet.FileDownload?file=00P30000008DU2NEA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4797" r="67282" b="50031"/>
          <a:stretch/>
        </p:blipFill>
        <p:spPr bwMode="auto">
          <a:xfrm>
            <a:off x="3312592" y="1012416"/>
            <a:ext cx="2454939" cy="22874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catter diagram examp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" b="45838"/>
          <a:stretch/>
        </p:blipFill>
        <p:spPr bwMode="auto">
          <a:xfrm>
            <a:off x="5885882" y="3052402"/>
            <a:ext cx="2214510" cy="22235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389292" y="5445226"/>
            <a:ext cx="174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Donut</a:t>
            </a:r>
            <a:r>
              <a:rPr lang="fr-FR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 (Anneau)</a:t>
            </a:r>
            <a:r>
              <a:rPr lang="fr-FR" dirty="0"/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282977" y="3427702"/>
            <a:ext cx="74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Filtre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885882" y="5318889"/>
            <a:ext cx="185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Nuage de points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Analytiques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Types de diagramme </a:t>
            </a:r>
            <a:r>
              <a:rPr lang="fr-FR" dirty="0"/>
              <a:t>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510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Analytiques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ensemble de données dans un seul diagramme</a:t>
            </a:r>
          </a:p>
          <a:p>
            <a:r>
              <a:rPr lang="fr-FR" dirty="0" smtClean="0"/>
              <a:t>Comparer des valeurs facilement </a:t>
            </a:r>
          </a:p>
          <a:p>
            <a:r>
              <a:rPr lang="fr-FR" dirty="0" smtClean="0"/>
              <a:t>Les options comprennent:</a:t>
            </a:r>
          </a:p>
          <a:p>
            <a:pPr lvl="1"/>
            <a:r>
              <a:rPr lang="fr-FR" dirty="0" smtClean="0"/>
              <a:t>Ligne-sur-colonne</a:t>
            </a:r>
          </a:p>
          <a:p>
            <a:pPr lvl="1"/>
            <a:r>
              <a:rPr lang="fr-FR" dirty="0" smtClean="0"/>
              <a:t>Ligne-sur-ligne</a:t>
            </a:r>
          </a:p>
          <a:p>
            <a:pPr lvl="1"/>
            <a:r>
              <a:rPr lang="fr-FR" dirty="0" smtClean="0"/>
              <a:t>Colonne-sur-colonne  Barre-sur-barre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Combinaison de diagrammes</a:t>
            </a:r>
            <a:endParaRPr lang="fr-FR" dirty="0"/>
          </a:p>
        </p:txBody>
      </p:sp>
      <p:pic>
        <p:nvPicPr>
          <p:cNvPr id="4" name="Picture 6" descr="http://appexchange.salesforce.com/servlet/servlet.FileDownload?file=00P30000008DTyTEA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5700" r="67638" b="47150"/>
          <a:stretch/>
        </p:blipFill>
        <p:spPr bwMode="auto">
          <a:xfrm>
            <a:off x="3329863" y="3573016"/>
            <a:ext cx="2439859" cy="29612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699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90" y="5794803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tableaux de </a:t>
            </a:r>
            <a:r>
              <a:rPr lang="fr-FR" sz="1800" dirty="0" smtClean="0"/>
              <a:t>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1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Analytiques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446157" y="613158"/>
            <a:ext cx="5238583" cy="503237"/>
          </a:xfrm>
          <a:solidFill>
            <a:schemeClr val="bg1"/>
          </a:solidFill>
        </p:spPr>
        <p:txBody>
          <a:bodyPr/>
          <a:lstStyle/>
          <a:p>
            <a:r>
              <a:rPr lang="fr-FR" dirty="0" smtClean="0"/>
              <a:t>Réglages du tableau de bord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1" t="16865" r="43807" b="40675"/>
          <a:stretch/>
        </p:blipFill>
        <p:spPr bwMode="auto">
          <a:xfrm>
            <a:off x="1277635" y="1589041"/>
            <a:ext cx="2977049" cy="26320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sp>
        <p:nvSpPr>
          <p:cNvPr id="6" name="Rectangle à coins arrondis 5"/>
          <p:cNvSpPr/>
          <p:nvPr/>
        </p:nvSpPr>
        <p:spPr bwMode="auto">
          <a:xfrm>
            <a:off x="683568" y="4349781"/>
            <a:ext cx="1836205" cy="1231244"/>
          </a:xfrm>
          <a:prstGeom prst="wedgeRoundRectCallout">
            <a:avLst>
              <a:gd name="adj1" fmla="val 35429"/>
              <a:gd name="adj2" fmla="val -169380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Choisissez vos unités d'affichage, ou choisir Auto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2925801" y="5101180"/>
            <a:ext cx="2619891" cy="1352156"/>
          </a:xfrm>
          <a:prstGeom prst="wedgeRoundRectCallout">
            <a:avLst>
              <a:gd name="adj1" fmla="val -52791"/>
              <a:gd name="adj2" fmla="val -215254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Percez vers le rapport source, filtrée, un enregistrement de détail spécifique, ou une autre URL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7" t="17090" r="43889" b="42296"/>
          <a:stretch/>
        </p:blipFill>
        <p:spPr bwMode="auto">
          <a:xfrm>
            <a:off x="4362132" y="1568257"/>
            <a:ext cx="3461657" cy="29709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</p:pic>
      <p:sp>
        <p:nvSpPr>
          <p:cNvPr id="8" name="Rectangle à coins arrondis 7"/>
          <p:cNvSpPr/>
          <p:nvPr/>
        </p:nvSpPr>
        <p:spPr bwMode="auto">
          <a:xfrm>
            <a:off x="6062938" y="4965403"/>
            <a:ext cx="1938062" cy="1343917"/>
          </a:xfrm>
          <a:prstGeom prst="wedgeRoundRectCallout">
            <a:avLst>
              <a:gd name="adj1" fmla="val -32923"/>
              <a:gd name="adj2" fmla="val -184380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Choisissez la façon dont vous voulez voir les étiquettes de données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5545692" y="764704"/>
            <a:ext cx="3058756" cy="824335"/>
          </a:xfrm>
          <a:prstGeom prst="wedgeRoundRectCallout">
            <a:avLst>
              <a:gd name="adj1" fmla="val -49017"/>
              <a:gd name="adj2" fmla="val 388421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Combinez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de petits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groupes dans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la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catégorie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«autres»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518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Analytiques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Filtres du tableau de bord</a:t>
            </a:r>
            <a:endParaRPr lang="fr-FR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58" y="1052736"/>
            <a:ext cx="5945969" cy="3514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1493658" y="4653136"/>
            <a:ext cx="5562619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F2AE00"/>
              </a:buClr>
              <a:buSzPct val="60000"/>
              <a:buFont typeface="Wingdings 3" pitchFamily="18" charset="2"/>
              <a:buChar char="u"/>
              <a:defRPr lang="fr-FR" sz="18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SzPct val="60000"/>
              <a:buFont typeface="Arial" pitchFamily="34" charset="0"/>
              <a:buChar char="&gt;"/>
              <a:defRPr sz="16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•"/>
              <a:defRPr sz="14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–"/>
              <a:defRPr sz="1200" kern="120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Clr>
                <a:srgbClr val="F2AE00"/>
              </a:buClr>
              <a:buFont typeface="Arial" pitchFamily="34" charset="0"/>
              <a:buChar char="»"/>
              <a:defRPr sz="1200" kern="1200" baseline="0">
                <a:solidFill>
                  <a:srgbClr val="6C6F7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/>
              <a:t>Filtre du tableau de bord</a:t>
            </a:r>
            <a:r>
              <a:rPr lang="en-US" sz="1600" dirty="0" smtClean="0"/>
              <a:t>:</a:t>
            </a:r>
            <a:endParaRPr lang="en-US" sz="1600" dirty="0"/>
          </a:p>
          <a:p>
            <a:r>
              <a:rPr lang="fr-FR" sz="1400" dirty="0"/>
              <a:t>Permet aux utilisateurs de choisir les données à afficher dans un tableau de bord en sélectionnant jusqu'à 3 valeurs de filtres</a:t>
            </a:r>
            <a:endParaRPr lang="en-US" sz="1400" dirty="0"/>
          </a:p>
          <a:p>
            <a:r>
              <a:rPr lang="fr-FR" sz="1400" dirty="0" smtClean="0"/>
              <a:t>Sont paramétrés lord de la création du tableau de bord</a:t>
            </a:r>
          </a:p>
          <a:p>
            <a:pPr lvl="1"/>
            <a:r>
              <a:rPr lang="fr-FR" sz="1400" dirty="0" smtClean="0"/>
              <a:t>Le </a:t>
            </a:r>
            <a:r>
              <a:rPr lang="fr-FR" sz="1400" dirty="0"/>
              <a:t>filtre peut être basée sur la date, date / heure, la devise, la liste de sélection, le </a:t>
            </a:r>
            <a:r>
              <a:rPr lang="fr-FR" sz="1400" dirty="0" smtClean="0"/>
              <a:t>look up </a:t>
            </a:r>
            <a:r>
              <a:rPr lang="fr-FR" sz="1400" dirty="0"/>
              <a:t>et le champs de texte seulement</a:t>
            </a:r>
            <a:endParaRPr lang="en-US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3271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kern="0" dirty="0">
                <a:solidFill>
                  <a:schemeClr val="bg1">
                    <a:lumMod val="50000"/>
                  </a:schemeClr>
                </a:solidFill>
              </a:rPr>
              <a:t>Analytiques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</a:t>
            </a:r>
            <a:r>
              <a:rPr lang="fr-FR" dirty="0" smtClean="0"/>
              <a:t>y a </a:t>
            </a:r>
            <a:r>
              <a:rPr lang="fr-FR" dirty="0"/>
              <a:t>deux choses qui contrôlent l'accès aux tableaux de </a:t>
            </a:r>
            <a:r>
              <a:rPr lang="fr-FR" dirty="0" smtClean="0"/>
              <a:t>bord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Sécurités des tableaux de Bord </a:t>
            </a:r>
            <a:endParaRPr lang="fr-F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8027" y="1916832"/>
            <a:ext cx="4363973" cy="3888432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1925" indent="-161925" algn="l" defTabSz="449263" rtl="0" eaLnBrk="1" fontAlgn="base" hangingPunct="1">
              <a:lnSpc>
                <a:spcPct val="93000"/>
              </a:lnSpc>
              <a:spcBef>
                <a:spcPts val="788"/>
              </a:spcBef>
              <a:spcAft>
                <a:spcPts val="438"/>
              </a:spcAft>
              <a:buClr>
                <a:srgbClr val="FF9900"/>
              </a:buClr>
              <a:buSzPct val="100000"/>
              <a:buFont typeface="Wingdings" pitchFamily="2" charset="2"/>
              <a:buChar char=""/>
              <a:defRPr sz="14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08000" indent="-161925" algn="l" defTabSz="449263" rtl="0" eaLnBrk="1" fontAlgn="base" hangingPunct="1">
              <a:lnSpc>
                <a:spcPct val="89000"/>
              </a:lnSpc>
              <a:spcBef>
                <a:spcPts val="525"/>
              </a:spcBef>
              <a:spcAft>
                <a:spcPts val="300"/>
              </a:spcAft>
              <a:buClr>
                <a:srgbClr val="FF9900"/>
              </a:buClr>
              <a:buSzPct val="100000"/>
              <a:buFont typeface="Arial" charset="0"/>
              <a:buChar char="–"/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854075" indent="-177800" algn="l" defTabSz="449263" rtl="0" eaLnBrk="1" fontAlgn="base" hangingPunct="1">
              <a:lnSpc>
                <a:spcPct val="84000"/>
              </a:lnSpc>
              <a:spcBef>
                <a:spcPts val="375"/>
              </a:spcBef>
              <a:spcAft>
                <a:spcPts val="150"/>
              </a:spcAft>
              <a:buClr>
                <a:srgbClr val="FF9900"/>
              </a:buClr>
              <a:buSzPct val="100000"/>
              <a:buFont typeface="Arial" charset="0"/>
              <a:buChar char="•"/>
              <a:defRPr sz="1200">
                <a:solidFill>
                  <a:srgbClr val="969696"/>
                </a:solidFill>
                <a:latin typeface="+mj-lt"/>
                <a:ea typeface="+mn-ea"/>
                <a:cs typeface="+mn-cs"/>
              </a:defRPr>
            </a:lvl3pPr>
            <a:lvl4pPr marL="1190625" indent="-163513" algn="l" defTabSz="449263" rtl="0" eaLnBrk="1" fontAlgn="base" hangingPunct="1">
              <a:lnSpc>
                <a:spcPct val="79000"/>
              </a:lnSpc>
              <a:spcBef>
                <a:spcPts val="250"/>
              </a:spcBef>
              <a:spcAft>
                <a:spcPts val="125"/>
              </a:spcAft>
              <a:buClr>
                <a:srgbClr val="FF9900"/>
              </a:buClr>
              <a:buSzPct val="100000"/>
              <a:buFont typeface="Arial" charset="0"/>
              <a:buChar char="–"/>
              <a:defRPr sz="1000">
                <a:solidFill>
                  <a:srgbClr val="969696"/>
                </a:solidFill>
                <a:latin typeface="+mj-lt"/>
                <a:ea typeface="+mn-ea"/>
                <a:cs typeface="+mn-cs"/>
              </a:defRPr>
            </a:lvl4pPr>
            <a:lvl5pPr marL="15367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j-lt"/>
                <a:ea typeface="+mn-ea"/>
                <a:cs typeface="+mn-cs"/>
              </a:defRPr>
            </a:lvl5pPr>
            <a:lvl6pPr marL="19939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6pPr>
            <a:lvl7pPr marL="24511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7pPr>
            <a:lvl8pPr marL="29083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8pPr>
            <a:lvl9pPr marL="33655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8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</a:br>
            <a:r>
              <a:rPr lang="fr-FR" sz="1800" b="1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Dossier de tableaux de bord </a:t>
            </a:r>
            <a:r>
              <a:rPr lang="en-US" sz="1800" b="1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fr-FR" sz="1800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Le dossier </a:t>
            </a:r>
            <a:r>
              <a:rPr lang="fr-FR" sz="18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de tableau </a:t>
            </a:r>
            <a:r>
              <a:rPr lang="fr-FR" sz="1800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de bord contrôle qui a accès à un tableau de </a:t>
            </a:r>
            <a:r>
              <a:rPr lang="fr-FR" sz="18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bord</a:t>
            </a:r>
          </a:p>
          <a:p>
            <a:pPr lvl="1"/>
            <a:r>
              <a:rPr lang="fr-FR" sz="1800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Les administrateurs peuvent créer des dossiers publics et </a:t>
            </a:r>
            <a:r>
              <a:rPr lang="fr-FR" sz="18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déterminer </a:t>
            </a:r>
            <a:r>
              <a:rPr lang="en-US" sz="18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2">
              <a:buFontTx/>
              <a:buChar char="-"/>
            </a:pPr>
            <a:r>
              <a:rPr lang="fr-FR" sz="1800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Qui a accès à un </a:t>
            </a:r>
            <a:r>
              <a:rPr lang="fr-FR" sz="18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dossier</a:t>
            </a:r>
            <a:endParaRPr lang="en-US" sz="1800" dirty="0" smtClean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Char char="-"/>
            </a:pPr>
            <a:r>
              <a:rPr lang="fr-FR" sz="1800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Quel est le niveau d'accès de chaque utilisateur (lecture seule ou lecture / écriture)</a:t>
            </a:r>
            <a:endParaRPr lang="en-US" sz="1800" dirty="0" smtClean="0"/>
          </a:p>
          <a:p>
            <a:pPr lvl="1">
              <a:buFont typeface="Arial" charset="0"/>
              <a:buNone/>
            </a:pPr>
            <a:endParaRPr lang="en-US" sz="1600" dirty="0" smtClean="0"/>
          </a:p>
          <a:p>
            <a:endParaRPr lang="en-US" sz="1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80285" y="1916832"/>
            <a:ext cx="4165695" cy="3888432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1925" indent="-161925" algn="l" defTabSz="449263" rtl="0" eaLnBrk="1" fontAlgn="base" hangingPunct="1">
              <a:lnSpc>
                <a:spcPct val="93000"/>
              </a:lnSpc>
              <a:spcBef>
                <a:spcPts val="788"/>
              </a:spcBef>
              <a:spcAft>
                <a:spcPts val="438"/>
              </a:spcAft>
              <a:buClr>
                <a:srgbClr val="FF9900"/>
              </a:buClr>
              <a:buSzPct val="100000"/>
              <a:buFont typeface="Wingdings" pitchFamily="2" charset="2"/>
              <a:buChar char=""/>
              <a:defRPr sz="14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08000" indent="-161925" algn="l" defTabSz="449263" rtl="0" eaLnBrk="1" fontAlgn="base" hangingPunct="1">
              <a:lnSpc>
                <a:spcPct val="89000"/>
              </a:lnSpc>
              <a:spcBef>
                <a:spcPts val="525"/>
              </a:spcBef>
              <a:spcAft>
                <a:spcPts val="300"/>
              </a:spcAft>
              <a:buClr>
                <a:srgbClr val="FF9900"/>
              </a:buClr>
              <a:buSzPct val="100000"/>
              <a:buFont typeface="Arial" charset="0"/>
              <a:buChar char="–"/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854075" indent="-177800" algn="l" defTabSz="449263" rtl="0" eaLnBrk="1" fontAlgn="base" hangingPunct="1">
              <a:lnSpc>
                <a:spcPct val="84000"/>
              </a:lnSpc>
              <a:spcBef>
                <a:spcPts val="375"/>
              </a:spcBef>
              <a:spcAft>
                <a:spcPts val="150"/>
              </a:spcAft>
              <a:buClr>
                <a:srgbClr val="FF9900"/>
              </a:buClr>
              <a:buSzPct val="100000"/>
              <a:buFont typeface="Arial" charset="0"/>
              <a:buChar char="•"/>
              <a:defRPr sz="1200">
                <a:solidFill>
                  <a:srgbClr val="969696"/>
                </a:solidFill>
                <a:latin typeface="+mj-lt"/>
                <a:ea typeface="+mn-ea"/>
                <a:cs typeface="+mn-cs"/>
              </a:defRPr>
            </a:lvl3pPr>
            <a:lvl4pPr marL="1190625" indent="-163513" algn="l" defTabSz="449263" rtl="0" eaLnBrk="1" fontAlgn="base" hangingPunct="1">
              <a:lnSpc>
                <a:spcPct val="79000"/>
              </a:lnSpc>
              <a:spcBef>
                <a:spcPts val="250"/>
              </a:spcBef>
              <a:spcAft>
                <a:spcPts val="125"/>
              </a:spcAft>
              <a:buClr>
                <a:srgbClr val="FF9900"/>
              </a:buClr>
              <a:buSzPct val="100000"/>
              <a:buFont typeface="Arial" charset="0"/>
              <a:buChar char="–"/>
              <a:defRPr sz="1000">
                <a:solidFill>
                  <a:srgbClr val="969696"/>
                </a:solidFill>
                <a:latin typeface="+mj-lt"/>
                <a:ea typeface="+mn-ea"/>
                <a:cs typeface="+mn-cs"/>
              </a:defRPr>
            </a:lvl4pPr>
            <a:lvl5pPr marL="15367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j-lt"/>
                <a:ea typeface="+mn-ea"/>
                <a:cs typeface="+mn-cs"/>
              </a:defRPr>
            </a:lvl5pPr>
            <a:lvl6pPr marL="19939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6pPr>
            <a:lvl7pPr marL="24511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7pPr>
            <a:lvl8pPr marL="29083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8pPr>
            <a:lvl9pPr marL="3365500" indent="-165100" algn="l" defTabSz="449263" rtl="0" eaLnBrk="1" fontAlgn="base" hangingPunct="1">
              <a:lnSpc>
                <a:spcPct val="79000"/>
              </a:lnSpc>
              <a:spcBef>
                <a:spcPts val="225"/>
              </a:spcBef>
              <a:spcAft>
                <a:spcPts val="113"/>
              </a:spcAft>
              <a:buClr>
                <a:srgbClr val="FF9900"/>
              </a:buClr>
              <a:buSzPct val="100000"/>
              <a:buFont typeface="Arial" charset="0"/>
              <a:buChar char="»"/>
              <a:defRPr sz="9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800" b="1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800" b="1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Exécution de l'utilisateur </a:t>
            </a:r>
            <a:r>
              <a:rPr lang="en-US" sz="1800" b="1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fr-FR" sz="1800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“Afficher le tableau de bord en tant que “détermine si l’utilisateur qui affiche le Tableau de Bord(</a:t>
            </a:r>
            <a:r>
              <a:rPr lang="fr-FR" sz="1800" dirty="0" err="1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TdB</a:t>
            </a:r>
            <a:r>
              <a:rPr lang="fr-FR" sz="1800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) visualise les données auquel il a accès ou les données auquel a accès l’utilisateur </a:t>
            </a:r>
            <a:r>
              <a:rPr lang="fr-FR" sz="18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désigné.</a:t>
            </a:r>
            <a:endParaRPr lang="fr-FR" sz="1800" dirty="0">
              <a:solidFill>
                <a:srgbClr val="6C6F7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sz="1800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Par exemple, si l'utilisateur exécutant d'un tableau de bord est l'administrateur du système, n'importe qui peut voir le tableau de bord </a:t>
            </a:r>
            <a:r>
              <a:rPr lang="fr-FR" sz="1800" dirty="0" smtClean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et verra tout </a:t>
            </a:r>
            <a:r>
              <a:rPr lang="fr-FR" sz="1800" dirty="0">
                <a:solidFill>
                  <a:srgbClr val="6C6F70"/>
                </a:solidFill>
                <a:latin typeface="Arial" pitchFamily="34" charset="0"/>
                <a:cs typeface="Arial" pitchFamily="34" charset="0"/>
              </a:rPr>
              <a:t>ce que l'administrateur du système peut voir</a:t>
            </a:r>
            <a:endParaRPr lang="en-US" sz="1800" dirty="0"/>
          </a:p>
        </p:txBody>
      </p:sp>
      <p:sp>
        <p:nvSpPr>
          <p:cNvPr id="8" name="ZoneTexte 7"/>
          <p:cNvSpPr txBox="1"/>
          <p:nvPr/>
        </p:nvSpPr>
        <p:spPr>
          <a:xfrm>
            <a:off x="199271" y="5805264"/>
            <a:ext cx="864096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Le dossier de tableau de bord contrôle qui voit un tableau de bord, l'utilisateur exécutant détermine quelles données sont affichées sur le tableau de bord.</a:t>
            </a:r>
            <a:endParaRPr lang="en-US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53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36912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Généralités </a:t>
            </a:r>
            <a:r>
              <a:rPr lang="fr-FR" sz="1800" dirty="0"/>
              <a:t>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Les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7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65304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tableaux de </a:t>
            </a:r>
            <a:r>
              <a:rPr lang="fr-FR" sz="1800" dirty="0" smtClean="0"/>
              <a:t>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8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kern="0" dirty="0">
                <a:solidFill>
                  <a:schemeClr val="bg1">
                    <a:lumMod val="50000"/>
                  </a:schemeClr>
                </a:solidFill>
              </a:rPr>
              <a:t>Analytiques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67543" y="1664542"/>
            <a:ext cx="8492133" cy="4752527"/>
          </a:xfrm>
        </p:spPr>
        <p:txBody>
          <a:bodyPr/>
          <a:lstStyle/>
          <a:p>
            <a:pPr algn="just"/>
            <a:r>
              <a:rPr lang="fr-FR" dirty="0"/>
              <a:t>Élaborer des rapports et tableaux de bord dans des dossiers </a:t>
            </a:r>
            <a:r>
              <a:rPr lang="fr-FR" dirty="0" smtClean="0"/>
              <a:t>personnels</a:t>
            </a:r>
          </a:p>
          <a:p>
            <a:pPr algn="just"/>
            <a:r>
              <a:rPr lang="fr-FR" dirty="0"/>
              <a:t>Utilisez la fonction de planification pour envoyer </a:t>
            </a:r>
            <a:r>
              <a:rPr lang="fr-FR" dirty="0" smtClean="0"/>
              <a:t>automatiquement des e-mails </a:t>
            </a:r>
            <a:r>
              <a:rPr lang="fr-FR" dirty="0"/>
              <a:t>aux </a:t>
            </a:r>
            <a:r>
              <a:rPr lang="fr-FR" dirty="0" smtClean="0"/>
              <a:t>utilisateurs</a:t>
            </a:r>
          </a:p>
          <a:p>
            <a:pPr algn="just"/>
            <a:r>
              <a:rPr lang="fr-FR" dirty="0"/>
              <a:t>Faites un clic droit </a:t>
            </a:r>
            <a:r>
              <a:rPr lang="fr-FR" dirty="0" smtClean="0"/>
              <a:t>sur un graphique individuel sur </a:t>
            </a:r>
            <a:r>
              <a:rPr lang="fr-FR" dirty="0"/>
              <a:t>​​un tableau </a:t>
            </a:r>
            <a:r>
              <a:rPr lang="fr-FR" dirty="0" smtClean="0"/>
              <a:t>pour </a:t>
            </a:r>
            <a:r>
              <a:rPr lang="fr-FR" dirty="0"/>
              <a:t>enregistrer l'image ou </a:t>
            </a:r>
            <a:r>
              <a:rPr lang="fr-FR" dirty="0" smtClean="0"/>
              <a:t>l’envoyer par e-mail</a:t>
            </a:r>
          </a:p>
          <a:p>
            <a:pPr algn="just"/>
            <a:r>
              <a:rPr lang="fr-FR" dirty="0"/>
              <a:t>Rafraîchir pour vous assurer que vous êtes toujours </a:t>
            </a:r>
            <a:r>
              <a:rPr lang="fr-FR" dirty="0" smtClean="0"/>
              <a:t>en train de regarder </a:t>
            </a:r>
            <a:r>
              <a:rPr lang="fr-FR" dirty="0"/>
              <a:t>les données les plus récentes (ou le calendrier si nécessaire)</a:t>
            </a:r>
          </a:p>
          <a:p>
            <a:pPr algn="just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Meilleures pratiques sur </a:t>
            </a:r>
            <a:r>
              <a:rPr lang="fr-FR" dirty="0" smtClean="0"/>
              <a:t>un tableau </a:t>
            </a:r>
            <a:r>
              <a:rPr lang="fr-FR" dirty="0"/>
              <a:t>de bord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6637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52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491" y="1412776"/>
            <a:ext cx="8492133" cy="47525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/>
              <a:t>Naviguer dans l’onglet </a:t>
            </a:r>
            <a:r>
              <a:rPr lang="fr-FR" dirty="0" smtClean="0"/>
              <a:t>« Rapports »</a:t>
            </a: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Décrire et lancer des rapports standards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Personnaliser des rapports standards et des rapports personnels grâce aux </a:t>
            </a:r>
            <a:r>
              <a:rPr lang="fr-FR" dirty="0" smtClean="0"/>
              <a:t>options </a:t>
            </a:r>
            <a:r>
              <a:rPr lang="fr-FR" dirty="0"/>
              <a:t>de </a:t>
            </a:r>
            <a:r>
              <a:rPr lang="fr-FR" dirty="0" smtClean="0"/>
              <a:t>Rapports</a:t>
            </a: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Créer de nouveaux </a:t>
            </a:r>
            <a:r>
              <a:rPr lang="fr-FR" dirty="0" smtClean="0"/>
              <a:t>rapports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Exporter les données au format Excel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Planifier l’envoi d’un rapport par e-mail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Créer un tableau de bord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Personnaliser </a:t>
            </a:r>
            <a:r>
              <a:rPr lang="fr-FR" dirty="0" smtClean="0"/>
              <a:t>un tableau de bord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Gérer la visibilité des dossiers</a:t>
            </a:r>
            <a:endParaRPr lang="fr-FR" dirty="0"/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452278" y="814015"/>
            <a:ext cx="6984777" cy="503237"/>
          </a:xfrm>
        </p:spPr>
        <p:txBody>
          <a:bodyPr/>
          <a:lstStyle/>
          <a:p>
            <a:pPr>
              <a:buNone/>
            </a:pPr>
            <a:r>
              <a:rPr lang="fr-FR" dirty="0"/>
              <a:t>Etre capable de :</a:t>
            </a:r>
          </a:p>
        </p:txBody>
      </p:sp>
    </p:spTree>
    <p:extLst>
      <p:ext uri="{BB962C8B-B14F-4D97-AF65-F5344CB8AC3E}">
        <p14:creationId xmlns:p14="http://schemas.microsoft.com/office/powerpoint/2010/main" val="17466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96952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 smtClean="0"/>
              <a:t>Construire </a:t>
            </a:r>
            <a:r>
              <a:rPr lang="fr-FR" sz="1800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Capacités complémentaires du </a:t>
            </a:r>
            <a:r>
              <a:rPr lang="fr-FR" sz="1800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tableaux de </a:t>
            </a:r>
            <a:r>
              <a:rPr lang="fr-FR" sz="1800" dirty="0" smtClean="0"/>
              <a:t>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Généralités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1800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5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034" y="1412776"/>
            <a:ext cx="8492133" cy="4752527"/>
          </a:xfrm>
        </p:spPr>
        <p:txBody>
          <a:bodyPr/>
          <a:lstStyle/>
          <a:p>
            <a:pPr marL="3175" indent="-3175" algn="just">
              <a:buNone/>
            </a:pPr>
            <a:r>
              <a:rPr lang="fr-FR" dirty="0"/>
              <a:t>Salesforce donne une vision </a:t>
            </a:r>
            <a:r>
              <a:rPr lang="fr-FR" b="1" dirty="0"/>
              <a:t>claire</a:t>
            </a:r>
            <a:r>
              <a:rPr lang="fr-FR" dirty="0"/>
              <a:t> et </a:t>
            </a:r>
            <a:r>
              <a:rPr lang="fr-FR" b="1" dirty="0"/>
              <a:t>en temps réel </a:t>
            </a:r>
            <a:r>
              <a:rPr lang="fr-FR" dirty="0" smtClean="0"/>
              <a:t>de votre activité commerciale.</a:t>
            </a:r>
            <a:endParaRPr lang="fr-FR" dirty="0"/>
          </a:p>
          <a:p>
            <a:pPr marL="3175" indent="-3175" algn="just">
              <a:buNone/>
            </a:pPr>
            <a:r>
              <a:rPr lang="fr-FR" dirty="0"/>
              <a:t>Pour rendre compte sur les données </a:t>
            </a:r>
            <a:r>
              <a:rPr lang="fr-FR" dirty="0" smtClean="0"/>
              <a:t>de l’activité </a:t>
            </a:r>
            <a:r>
              <a:rPr lang="fr-FR" dirty="0"/>
              <a:t>commerciale et les analyser, il est nécessaire de les connaître</a:t>
            </a:r>
            <a:r>
              <a:rPr lang="fr-FR" dirty="0" smtClean="0"/>
              <a:t>.</a:t>
            </a:r>
            <a:endParaRPr lang="fr-FR" dirty="0"/>
          </a:p>
          <a:p>
            <a:pPr marL="3175" indent="-3175" algn="just">
              <a:buNone/>
            </a:pPr>
            <a:r>
              <a:rPr lang="fr-FR" dirty="0"/>
              <a:t>Les </a:t>
            </a:r>
            <a:r>
              <a:rPr lang="fr-FR" dirty="0" smtClean="0"/>
              <a:t>rapports </a:t>
            </a:r>
            <a:r>
              <a:rPr lang="fr-FR" dirty="0"/>
              <a:t>servent, en quelques clics, à visualiser l’ensemble des données de v</a:t>
            </a:r>
            <a:r>
              <a:rPr lang="fr-FR" dirty="0" smtClean="0"/>
              <a:t>otre activité.</a:t>
            </a:r>
            <a:endParaRPr lang="fr-FR" dirty="0"/>
          </a:p>
          <a:p>
            <a:pPr marL="3175" indent="-3175" algn="just">
              <a:buNone/>
            </a:pPr>
            <a:r>
              <a:rPr lang="fr-FR" dirty="0"/>
              <a:t>Vous pouvez réaliser des rapports sur toutes les données accessibles dans Salesforce : Comptes, Contacts, </a:t>
            </a:r>
            <a:r>
              <a:rPr lang="fr-FR" dirty="0" smtClean="0"/>
              <a:t>opportunités, devis… </a:t>
            </a:r>
            <a:r>
              <a:rPr lang="fr-FR" dirty="0"/>
              <a:t>de manière </a:t>
            </a:r>
            <a:r>
              <a:rPr lang="fr-FR" b="1" dirty="0"/>
              <a:t>séparée</a:t>
            </a:r>
            <a:r>
              <a:rPr lang="fr-FR" dirty="0"/>
              <a:t> ou </a:t>
            </a:r>
            <a:r>
              <a:rPr lang="fr-FR" b="1" dirty="0"/>
              <a:t>croisée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491087" y="822746"/>
            <a:ext cx="6984777" cy="503237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fr-FR" dirty="0"/>
              <a:t>P</a:t>
            </a:r>
            <a:r>
              <a:rPr lang="fr-FR" dirty="0" smtClean="0"/>
              <a:t>ourquoi </a:t>
            </a:r>
            <a:r>
              <a:rPr lang="fr-FR" dirty="0"/>
              <a:t>les rapports ?</a:t>
            </a:r>
          </a:p>
        </p:txBody>
      </p:sp>
    </p:spTree>
    <p:extLst>
      <p:ext uri="{BB962C8B-B14F-4D97-AF65-F5344CB8AC3E}">
        <p14:creationId xmlns:p14="http://schemas.microsoft.com/office/powerpoint/2010/main" val="33870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429000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/>
              <a:t>Objectifs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/>
              <a:t>Introduction : pourquoi les rapports 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/>
              <a:t>Généralités des rapports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 smtClean="0"/>
              <a:t>Construire </a:t>
            </a:r>
            <a:r>
              <a:rPr lang="fr-FR" dirty="0"/>
              <a:t>un 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/>
              <a:t>Créer des filtres personnalisés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/>
              <a:t>Planification et envoie du rapport par e-mail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/>
              <a:t>Capacités complémentaires du </a:t>
            </a:r>
            <a:r>
              <a:rPr lang="fr-FR" dirty="0" smtClean="0"/>
              <a:t>rapport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/>
              <a:t>Les tableaux de </a:t>
            </a:r>
            <a:r>
              <a:rPr lang="fr-FR" dirty="0" err="1"/>
              <a:t>bordGénéralités</a:t>
            </a:r>
            <a:r>
              <a:rPr lang="fr-FR" dirty="0"/>
              <a:t> des tableaux de bord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/>
              <a:t>Construire un tableaux de bord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dirty="0"/>
              <a:t>Les meilleures pratiques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5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Généralités des rapports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175" indent="-3175" algn="just">
              <a:buNone/>
            </a:pPr>
            <a:r>
              <a:rPr lang="fr-FR" sz="1600" dirty="0"/>
              <a:t>Sur l’onglet « Rapports »</a:t>
            </a:r>
          </a:p>
          <a:p>
            <a:pPr marL="3175" indent="-3175" algn="just">
              <a:buNone/>
            </a:pPr>
            <a:r>
              <a:rPr lang="fr-FR" sz="1600" dirty="0"/>
              <a:t>Salesforce propose par défaut des rapports </a:t>
            </a:r>
            <a:r>
              <a:rPr lang="fr-FR" sz="1600" b="1" dirty="0"/>
              <a:t>récemment visualisés</a:t>
            </a:r>
            <a:r>
              <a:rPr lang="fr-FR" sz="1600" dirty="0"/>
              <a:t>. </a:t>
            </a:r>
          </a:p>
          <a:p>
            <a:pPr marL="3175" indent="-3175" algn="just">
              <a:buNone/>
            </a:pPr>
            <a:endParaRPr lang="fr-FR" sz="1600" dirty="0"/>
          </a:p>
          <a:p>
            <a:pPr marL="3175" indent="-3175" algn="just">
              <a:buNone/>
            </a:pPr>
            <a:endParaRPr lang="fr-FR" sz="1600" dirty="0"/>
          </a:p>
          <a:p>
            <a:pPr marL="3175" indent="-3175" algn="just">
              <a:buNone/>
            </a:pPr>
            <a:endParaRPr lang="fr-FR" sz="1600" dirty="0"/>
          </a:p>
          <a:p>
            <a:pPr marL="3175" indent="-3175" algn="just">
              <a:buNone/>
            </a:pPr>
            <a:endParaRPr lang="fr-FR" sz="1600" dirty="0"/>
          </a:p>
          <a:p>
            <a:pPr marL="3175" indent="-3175" algn="just">
              <a:buNone/>
            </a:pPr>
            <a:endParaRPr lang="fr-FR" sz="1600" dirty="0"/>
          </a:p>
          <a:p>
            <a:pPr marL="3175" indent="-3175" algn="just">
              <a:buNone/>
            </a:pPr>
            <a:endParaRPr lang="fr-FR" sz="1600" dirty="0"/>
          </a:p>
          <a:p>
            <a:pPr marL="3175" indent="-3175" algn="just">
              <a:buNone/>
            </a:pPr>
            <a:endParaRPr lang="fr-FR" sz="1600" dirty="0"/>
          </a:p>
          <a:p>
            <a:pPr marL="3175" indent="-3175" algn="just">
              <a:buNone/>
            </a:pPr>
            <a:endParaRPr lang="fr-FR" sz="1600" dirty="0"/>
          </a:p>
          <a:p>
            <a:pPr marL="3175" indent="-3175" algn="just">
              <a:buNone/>
            </a:pPr>
            <a:r>
              <a:rPr lang="fr-FR" sz="1600" dirty="0" smtClean="0"/>
              <a:t>Vous </a:t>
            </a:r>
            <a:r>
              <a:rPr lang="fr-FR" sz="1600" dirty="0"/>
              <a:t>pouvez créer vos propres rapports, dits </a:t>
            </a:r>
            <a:r>
              <a:rPr lang="fr-FR" sz="1600" b="1" dirty="0"/>
              <a:t>personnalisés</a:t>
            </a:r>
            <a:r>
              <a:rPr lang="fr-FR" sz="1600" dirty="0"/>
              <a:t> dans le dossier « Mes Rapports personnels personnalisés </a:t>
            </a:r>
            <a:r>
              <a:rPr lang="fr-FR" sz="1600" dirty="0" smtClean="0"/>
              <a:t>».</a:t>
            </a:r>
          </a:p>
          <a:p>
            <a:pPr marL="3175" indent="-3175" algn="just">
              <a:buNone/>
            </a:pPr>
            <a:r>
              <a:rPr lang="fr-FR" sz="1600" dirty="0" smtClean="0"/>
              <a:t>Ensuite appuyez sur le bouton « Nouveau » (si  vous disposez des droits de création d’un rapport).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467543" y="765523"/>
            <a:ext cx="6984777" cy="503237"/>
          </a:xfrm>
        </p:spPr>
        <p:txBody>
          <a:bodyPr/>
          <a:lstStyle/>
          <a:p>
            <a:r>
              <a:rPr lang="fr-FR" dirty="0" smtClean="0"/>
              <a:t>Accès aux rapports</a:t>
            </a: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4" y="2060848"/>
            <a:ext cx="6456070" cy="290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8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Généralités des rapports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68760"/>
            <a:ext cx="3826769" cy="475252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fr-FR" b="1" kern="0" dirty="0">
                <a:solidFill>
                  <a:srgbClr val="000000"/>
                </a:solidFill>
              </a:rPr>
              <a:t>Tabulaire</a:t>
            </a:r>
          </a:p>
          <a:p>
            <a:pPr marL="355600" lvl="1" indent="0">
              <a:lnSpc>
                <a:spcPct val="100000"/>
              </a:lnSpc>
              <a:buClr>
                <a:srgbClr val="FFC000"/>
              </a:buClr>
              <a:buNone/>
            </a:pPr>
            <a:r>
              <a:rPr lang="fr-FR" sz="1200" kern="0" dirty="0">
                <a:solidFill>
                  <a:schemeClr val="tx1"/>
                </a:solidFill>
              </a:rPr>
              <a:t>Le rapport Tabulaire est la plus simple et rapide façon d’afficher les données. </a:t>
            </a:r>
          </a:p>
          <a:p>
            <a:pPr marL="360363" indent="0">
              <a:spcBef>
                <a:spcPct val="50000"/>
              </a:spcBef>
              <a:buClr>
                <a:srgbClr val="FFC000"/>
              </a:buClr>
              <a:buNone/>
            </a:pPr>
            <a:r>
              <a:rPr lang="fr-FR" sz="1200" dirty="0"/>
              <a:t>Utilisez ce type pour des rapports générés à partir de données telles que les listes de publipostage et les activités.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fr-FR" b="1" kern="0" dirty="0">
                <a:solidFill>
                  <a:srgbClr val="000000"/>
                </a:solidFill>
              </a:rPr>
              <a:t>Récapitulatif</a:t>
            </a:r>
          </a:p>
          <a:p>
            <a:pPr marL="355600" lvl="1" indent="0">
              <a:lnSpc>
                <a:spcPct val="100000"/>
              </a:lnSpc>
              <a:buClr>
                <a:srgbClr val="FFC000"/>
              </a:buClr>
              <a:buNone/>
            </a:pPr>
            <a:r>
              <a:rPr lang="fr-FR" sz="1200" kern="0" dirty="0">
                <a:solidFill>
                  <a:schemeClr val="tx1"/>
                </a:solidFill>
              </a:rPr>
              <a:t>Le rapport Récapitulatif liste vos données avec des sous-totaux </a:t>
            </a:r>
          </a:p>
          <a:p>
            <a:pPr marL="355600" lvl="1" indent="0">
              <a:lnSpc>
                <a:spcPct val="100000"/>
              </a:lnSpc>
              <a:buClr>
                <a:srgbClr val="FFC000"/>
              </a:buClr>
              <a:buNone/>
            </a:pPr>
            <a:r>
              <a:rPr lang="fr-FR" sz="1200" dirty="0">
                <a:solidFill>
                  <a:schemeClr val="tx1"/>
                </a:solidFill>
              </a:rPr>
              <a:t>Vous pouvez, par exemple, utiliser ce type pour un rapport affichant toutes les Demande de votre équipe, en indiquant les délais par statut et Responsable.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fr-FR" sz="1200" kern="0" dirty="0">
              <a:solidFill>
                <a:srgbClr val="4C4C4C"/>
              </a:solidFill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fr-FR" b="1" kern="0" dirty="0">
                <a:solidFill>
                  <a:srgbClr val="000000"/>
                </a:solidFill>
              </a:rPr>
              <a:t>Matriciel</a:t>
            </a:r>
          </a:p>
          <a:p>
            <a:pPr marL="355600" lvl="1" indent="0">
              <a:lnSpc>
                <a:spcPct val="100000"/>
              </a:lnSpc>
              <a:buClr>
                <a:srgbClr val="FFC000"/>
              </a:buClr>
              <a:buNone/>
            </a:pPr>
            <a:r>
              <a:rPr lang="fr-FR" sz="1200" kern="0" dirty="0">
                <a:solidFill>
                  <a:schemeClr val="tx1"/>
                </a:solidFill>
              </a:rPr>
              <a:t>Le rapport Matriciel liste de vos données dans une grille de critères à la fois horizontale et verticale </a:t>
            </a:r>
          </a:p>
          <a:p>
            <a:pPr marL="360363" lvl="1" indent="0">
              <a:spcBef>
                <a:spcPct val="50000"/>
              </a:spcBef>
              <a:buClr>
                <a:srgbClr val="FFC000"/>
              </a:buClr>
              <a:buNone/>
            </a:pPr>
            <a:r>
              <a:rPr lang="fr-FR" sz="1200" dirty="0">
                <a:solidFill>
                  <a:schemeClr val="tx1"/>
                </a:solidFill>
              </a:rPr>
              <a:t>Utilisez ce type pour la comparaison de totaux connexes, surtout si les données à récapituler sont volumineuses et que vous devez comparer leurs valeurs dans plusieurs champs différents, par exemple des Demandes par mois et par </a:t>
            </a:r>
            <a:r>
              <a:rPr lang="fr-FR" sz="1200" dirty="0" smtClean="0">
                <a:solidFill>
                  <a:schemeClr val="tx1"/>
                </a:solidFill>
              </a:rPr>
              <a:t>Contact.</a:t>
            </a:r>
          </a:p>
          <a:p>
            <a:pPr marL="360363" lvl="1" indent="0">
              <a:spcBef>
                <a:spcPct val="50000"/>
              </a:spcBef>
              <a:buClr>
                <a:srgbClr val="FFC000"/>
              </a:buClr>
              <a:buNone/>
            </a:pPr>
            <a:endParaRPr lang="fr-FR" sz="1200" dirty="0">
              <a:solidFill>
                <a:schemeClr val="tx1"/>
              </a:solidFill>
            </a:endParaRPr>
          </a:p>
          <a:p>
            <a:pPr marL="360363" lvl="1" indent="0">
              <a:spcBef>
                <a:spcPct val="50000"/>
              </a:spcBef>
              <a:buClr>
                <a:srgbClr val="FFC000"/>
              </a:buClr>
              <a:buNone/>
            </a:pPr>
            <a:endParaRPr lang="fr-FR" sz="1200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EE70-E67E-49A8-B801-42309473C5D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467544" y="768671"/>
            <a:ext cx="6984777" cy="503237"/>
          </a:xfrm>
        </p:spPr>
        <p:txBody>
          <a:bodyPr/>
          <a:lstStyle/>
          <a:p>
            <a:r>
              <a:rPr lang="fr-FR" dirty="0" smtClean="0"/>
              <a:t>Il existe 3 types de rapports principaux (</a:t>
            </a:r>
            <a:r>
              <a:rPr lang="fr-FR" smtClean="0"/>
              <a:t>hors jo</a:t>
            </a:r>
            <a:endParaRPr lang="fr-FR" dirty="0"/>
          </a:p>
        </p:txBody>
      </p:sp>
      <p:pic>
        <p:nvPicPr>
          <p:cNvPr id="8" name="Picture 4" descr="Tabular Re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7" y="1412776"/>
            <a:ext cx="2662451" cy="117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Summary Repo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6" y="2947971"/>
            <a:ext cx="2662451" cy="125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atrix Re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7" y="4581128"/>
            <a:ext cx="266245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rensen_2012">
  <a:themeElements>
    <a:clrScheme name="Kerensen">
      <a:dk1>
        <a:sysClr val="windowText" lastClr="000000"/>
      </a:dk1>
      <a:lt1>
        <a:sysClr val="window" lastClr="FFFFFF"/>
      </a:lt1>
      <a:dk2>
        <a:srgbClr val="6C6F70"/>
      </a:dk2>
      <a:lt2>
        <a:srgbClr val="FFFFFF"/>
      </a:lt2>
      <a:accent1>
        <a:srgbClr val="F2AE00"/>
      </a:accent1>
      <a:accent2>
        <a:srgbClr val="6C6F70"/>
      </a:accent2>
      <a:accent3>
        <a:srgbClr val="B3B3B3"/>
      </a:accent3>
      <a:accent4>
        <a:srgbClr val="203B8C"/>
      </a:accent4>
      <a:accent5>
        <a:srgbClr val="A5391D"/>
      </a:accent5>
      <a:accent6>
        <a:srgbClr val="095C2B"/>
      </a:accent6>
      <a:hlink>
        <a:srgbClr val="4759A4"/>
      </a:hlink>
      <a:folHlink>
        <a:srgbClr val="E4712B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ission Marcom">
  <a:themeElements>
    <a:clrScheme name="Kerensen">
      <a:dk1>
        <a:sysClr val="windowText" lastClr="000000"/>
      </a:dk1>
      <a:lt1>
        <a:sysClr val="window" lastClr="FFFFFF"/>
      </a:lt1>
      <a:dk2>
        <a:srgbClr val="6C6F70"/>
      </a:dk2>
      <a:lt2>
        <a:srgbClr val="FFFFFF"/>
      </a:lt2>
      <a:accent1>
        <a:srgbClr val="F2AE00"/>
      </a:accent1>
      <a:accent2>
        <a:srgbClr val="6C6F70"/>
      </a:accent2>
      <a:accent3>
        <a:srgbClr val="B3B3B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Kerensen_2012</Template>
  <TotalTime>1045</TotalTime>
  <Words>1425</Words>
  <Application>Microsoft Office PowerPoint</Application>
  <PresentationFormat>Affichage à l'écran (4:3)</PresentationFormat>
  <Paragraphs>308</Paragraphs>
  <Slides>32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Wingdings</vt:lpstr>
      <vt:lpstr>Wingdings 3</vt:lpstr>
      <vt:lpstr>Kerensen_2012</vt:lpstr>
      <vt:lpstr>1_Mission Marcom</vt:lpstr>
      <vt:lpstr>Présentation PowerPoint</vt:lpstr>
      <vt:lpstr>Sommaire</vt:lpstr>
      <vt:lpstr>Sommaire</vt:lpstr>
      <vt:lpstr>Objectifs</vt:lpstr>
      <vt:lpstr>Sommaire</vt:lpstr>
      <vt:lpstr>Introduction</vt:lpstr>
      <vt:lpstr>Sommaire</vt:lpstr>
      <vt:lpstr>Généralités des rapports </vt:lpstr>
      <vt:lpstr>Généralités des rapports </vt:lpstr>
      <vt:lpstr>Généralités des rapports </vt:lpstr>
      <vt:lpstr>Sommaire</vt:lpstr>
      <vt:lpstr>Construire un rapport</vt:lpstr>
      <vt:lpstr>Sommaire</vt:lpstr>
      <vt:lpstr>Créer des filtres personnalisés</vt:lpstr>
      <vt:lpstr>Sommaire</vt:lpstr>
      <vt:lpstr>Planification et envoi du rapport par e-mail </vt:lpstr>
      <vt:lpstr>Sommaire</vt:lpstr>
      <vt:lpstr>Capacités complémentaires du rapport</vt:lpstr>
      <vt:lpstr>Sommaire</vt:lpstr>
      <vt:lpstr>Analytiques </vt:lpstr>
      <vt:lpstr>Sommaire</vt:lpstr>
      <vt:lpstr>Analytiques</vt:lpstr>
      <vt:lpstr>Analytiques</vt:lpstr>
      <vt:lpstr>Analytiques</vt:lpstr>
      <vt:lpstr>Analytiques</vt:lpstr>
      <vt:lpstr>Sommaire</vt:lpstr>
      <vt:lpstr>Analytiques</vt:lpstr>
      <vt:lpstr>Analytiques</vt:lpstr>
      <vt:lpstr>Analytiques</vt:lpstr>
      <vt:lpstr>Sommaire</vt:lpstr>
      <vt:lpstr>Analytiques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LIZEO_Introduction aux Rapports et Tableaux de bord</dc:title>
  <dc:creator>Angelo Migliara</dc:creator>
  <cp:lastModifiedBy>Vincent Fournié</cp:lastModifiedBy>
  <cp:revision>62</cp:revision>
  <cp:lastPrinted>2012-02-13T07:48:39Z</cp:lastPrinted>
  <dcterms:created xsi:type="dcterms:W3CDTF">2012-05-23T09:59:56Z</dcterms:created>
  <dcterms:modified xsi:type="dcterms:W3CDTF">2014-10-22T14:05:48Z</dcterms:modified>
</cp:coreProperties>
</file>