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5C2C-E9F2-3A85-912B-3F319800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8B18-2EE1-44AF-862E-7E0F4132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0FED-E5E8-9DF3-0D0D-CB46BCF5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D9CD-1E0F-1782-8B80-909C5ABC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21EB-7B94-33E1-FBF6-7F15E05D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A2C7-107A-E539-4C4A-45D1B91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3434C-B50C-7DA0-7FB9-04824190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3FBB-7015-DE0F-F1E4-F77ACFB6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CFD5-387C-A655-67F5-B785BA11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8542-D265-473D-2E08-D611739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CBA45-D5D7-B223-3DF3-760155959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0B23F-66A7-1A38-BFED-C1BF905B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9F69-9DA1-703D-517B-E9841DDC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BCCB-58E5-C65A-38EE-407DBDDC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B257-15FD-157C-EE43-871A60E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21B3-4AA9-112B-F370-46A8BC54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9AC56-2D5C-4E72-148C-E37B84D4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B9B06-A66E-1406-BD3B-9DD3F85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3C37-C2AB-0093-5A0A-E512BAF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145B-D242-B0C7-CAC7-55CDB158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DB9-6DA7-1C6D-5BDB-4705318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7680-7AAA-8C74-AD90-808A3515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8F86-30AD-2441-D7C9-E3C055EA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9863-B527-4D65-DE8B-6C8ECC3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82D20-9BC3-DBB3-AD2C-FF97217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6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2A54-8D9F-7557-5E8C-9D7879C8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CAA9-E6EE-7A2F-EF1D-276AFD3C4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C7F5B-7ABA-0452-9259-67E683EB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13C3-4E44-624F-1472-1858B708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C7D0-0BEB-0936-6B94-CD11440E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B3385-5D9C-ABEC-E865-C01B72E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54F5-3AF0-E4B6-2016-B22B7C7C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7C3C4-06EB-43FF-9219-95F728F5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C817-AF17-AF70-039D-1B3E88B6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94203-F292-0AED-18C9-F4A0CDC7E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FD3CA-25C0-80F2-F0C6-19CD67B2E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29EA-1C44-7D1E-00B3-8E59161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9526-56C5-9A9E-20E1-3CD34BE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78353-9833-2009-42F9-7B51FBE7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E909-74E3-5F9F-4F2B-3FB7864B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C202C-B7BF-68AF-05FE-98B63D7B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E3D37-A724-0FB1-F087-9CAA0E63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16F2-5E10-3EB6-E341-B2CA86E9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3E7F4-E476-0472-8A02-31936FB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285BE-8948-2DD1-F05D-A91F8556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164E-427B-8605-4381-C66FFEC4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C5F2-8F69-77DB-AC62-DD15A338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5226-A13C-FBAB-5240-DC8380E1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CBCB6-20DD-1A7D-2864-91142032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0DE9-1060-19E8-4E9C-5B6FAF51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05FE-B37B-C65F-F8F9-1F17ABB1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8F731-A431-A44C-11E6-D46305A2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0C78-FE39-94AC-8118-E32E23A8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C53EE-C2EB-1666-7EAF-6BB35D9A0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D5BC3-4051-BCD3-8094-E0B157F9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939F-89CA-124C-DFC8-29DB0992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AB61F-02E9-03A4-8247-D6F6AB85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58A43-19E8-5A5F-8EF4-A605FC09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DEA7-40CA-B8CB-9A63-D8CD2982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DB52-A1AB-1509-59E3-742C7D6C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D578-C155-90AF-FB42-8A633A47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8F411-8B8D-4673-8F41-4FCC7B0FD02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31EC-81E4-19CF-8F26-EF3F7424F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462E-2E1D-A979-7134-4A47FBDA9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14370-8C70-4325-AB50-71612B6E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4569/IJACSA.2025.0160640" TargetMode="External"/><Relationship Id="rId2" Type="http://schemas.openxmlformats.org/officeDocument/2006/relationships/hyperlink" Target="https://doi.org/10.3390/risks1211017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researchgate.net/publication/394367085_Enhancing_Credit_Risk_Assessment_in_Loan_Approval_Performance_Evaluation_of_Machine_Learning_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researchgate.net/publication/381415188_A_Comparative_Study_of_Loan_Approval_Prediction_Using_Machine_Learning_Metho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mdpi.com/2227-9091/12/11/17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hesai.org/Publications/ViewPaper?Volume=16&amp;Issue=6&amp;Code=IJACSA&amp;SerialNo=4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lorenzozoppelletto/financial-risk-for-loan-approval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900F-C76C-1D52-DA7D-29377DC1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713" y="2127922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&amp; Dataset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uple of men shaking hands in front of a bank&#10;&#10;AI-generated content may be incorrect.">
            <a:extLst>
              <a:ext uri="{FF2B5EF4-FFF2-40B4-BE49-F238E27FC236}">
                <a16:creationId xmlns:a16="http://schemas.microsoft.com/office/drawing/2014/main" id="{D1D1406D-232D-395C-6F6D-0E6C57E7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97855"/>
            <a:ext cx="5536001" cy="3203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66417-FC27-0431-5D11-7194248087B8}"/>
              </a:ext>
            </a:extLst>
          </p:cNvPr>
          <p:cNvSpPr txBox="1"/>
          <p:nvPr/>
        </p:nvSpPr>
        <p:spPr>
          <a:xfrm>
            <a:off x="1161713" y="4903070"/>
            <a:ext cx="3264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Farah Naaz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Jahnavi Gogineni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Adedamola Dosunmu</a:t>
            </a:r>
          </a:p>
        </p:txBody>
      </p:sp>
    </p:spTree>
    <p:extLst>
      <p:ext uri="{BB962C8B-B14F-4D97-AF65-F5344CB8AC3E}">
        <p14:creationId xmlns:p14="http://schemas.microsoft.com/office/powerpoint/2010/main" val="215082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93D3-707A-D7CD-1940-197D1454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18B0290-9DDC-1DA5-CD32-8D0F139DB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80404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5839">
                  <a:extLst>
                    <a:ext uri="{9D8B030D-6E8A-4147-A177-3AD203B41FA5}">
                      <a16:colId xmlns:a16="http://schemas.microsoft.com/office/drawing/2014/main" val="914831669"/>
                    </a:ext>
                  </a:extLst>
                </a:gridCol>
                <a:gridCol w="8659761">
                  <a:extLst>
                    <a:ext uri="{9D8B030D-6E8A-4147-A177-3AD203B41FA5}">
                      <a16:colId xmlns:a16="http://schemas.microsoft.com/office/drawing/2014/main" val="366163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662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EmploymentStatus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MaritalStatus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HomeOwnershipStatus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BankruptcyHistory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LoanPurpose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LoanApproved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104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EducationLevel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377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ApplicationDate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CreditScore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RiskScore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169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AnnualIncome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Experience,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LoanAmount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LoanDuration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NumberOfDependents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MonthlyDebtPayments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PaymentHistory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668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E2D4D17-6039-951A-9CAF-00517F2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CD3F7-DF93-3681-965B-4DF25D3B4914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8D409F16-D874-0B0D-C148-BB1F987D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84675"/>
            <a:ext cx="973394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C5E10-49A3-F3FD-7D51-D3EC061F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A1A3-E5ED-773C-0B58-0C935006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rich with applicant information, which can be grouped into several categories: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21CEE6-D56A-9F21-0B22-489EE311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A4903B-3B83-44F0-34AD-A7D6B9D150C1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CA1C5-64BF-EE71-FB43-F9D08C149CD2}"/>
              </a:ext>
            </a:extLst>
          </p:cNvPr>
          <p:cNvSpPr txBox="1"/>
          <p:nvPr/>
        </p:nvSpPr>
        <p:spPr>
          <a:xfrm>
            <a:off x="838200" y="3084783"/>
            <a:ext cx="4876800" cy="28623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Demographics: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number of dependents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standing: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income, savings account balance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score, payment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Details: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amount, loan duration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79C32-9BBB-2E47-144A-764F8E6256D5}"/>
              </a:ext>
            </a:extLst>
          </p:cNvPr>
          <p:cNvSpPr txBox="1"/>
          <p:nvPr/>
        </p:nvSpPr>
        <p:spPr>
          <a:xfrm>
            <a:off x="6080760" y="3084783"/>
            <a:ext cx="5191432" cy="28623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and Obligations: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debt payments, debt to income ratio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tenure, experience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Derived/Risk Variables: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rate, risk score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06084310-20F5-813C-3D5C-B25F650B2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84675"/>
            <a:ext cx="973394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718A6-F811-F9E3-BC3B-1CBF6AA87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8BD3-02BC-2A4A-7A14-33154AD4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Truong, Gia-Huy &amp; Phan, Thao-Nhi &amp; Truong,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-Thuong &amp; Nguyen, To-Hoang &amp; Nguyen, Duc-Hien &amp; Mai, Lam. (2025). Enhancing Credit Risk Assessment in Loan Approval: Performance Evaluation of Machine Learning Models. 10.13140/RG.2.2.10776.51207.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Sinap, Vahid. (2024). A Comparative Study of Loan Approval Prediction Using Machine Learning Methods. Gazi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Bilimleri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Dergisi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C: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12. 10.29109/gujsc.1455978.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Chang, V.,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Sivakulasingam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Wang, H., Wong, S. T., Ganatra, M. A., &amp; Luo, J. (2024). Credit Risk Prediction Using Machine Learning and Deep Learning: A Study on Credit Card Customers. Risks, 12(11), 174.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https://doi.org/10.3390/risks12110174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Mona Aly </a:t>
            </a:r>
            <a:r>
              <a:rPr lang="en-US" dirty="0" err="1"/>
              <a:t>SharafEldin</a:t>
            </a:r>
            <a:r>
              <a:rPr lang="en-US" dirty="0"/>
              <a:t>, Amira M. Idrees and </a:t>
            </a:r>
            <a:r>
              <a:rPr lang="en-US" dirty="0" err="1"/>
              <a:t>Shimaa</a:t>
            </a:r>
            <a:r>
              <a:rPr lang="en-US" dirty="0"/>
              <a:t> </a:t>
            </a:r>
            <a:r>
              <a:rPr lang="en-US" dirty="0" err="1"/>
              <a:t>Ouf</a:t>
            </a:r>
            <a:r>
              <a:rPr lang="en-US" dirty="0"/>
              <a:t>. “A Proposed Framework for Loan Default Prediction Using Machine Learning Techniques”. International Journal of Advanced Computer Science and Applications (IJACSA) 16.6 (2025). </a:t>
            </a:r>
            <a:r>
              <a:rPr lang="en-US" dirty="0">
                <a:hlinkClick r:id="rId3"/>
              </a:rPr>
              <a:t>http://dx.doi.org/10.14569/IJACSA.2025.0160640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C69CDB-C79E-1CEC-8F9F-F2D7D98C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4A3FB-7A82-6CA6-28BA-286A09CD5C90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blue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890D6455-D7B4-761B-0CD7-1DFD301D9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25" y="306106"/>
            <a:ext cx="851105" cy="8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a question mark&#10;&#10;AI-generated content may be incorrect.">
            <a:extLst>
              <a:ext uri="{FF2B5EF4-FFF2-40B4-BE49-F238E27FC236}">
                <a16:creationId xmlns:a16="http://schemas.microsoft.com/office/drawing/2014/main" id="{B79C86E8-3EC3-C0D7-BECD-06C41214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01" y="2138045"/>
            <a:ext cx="2581910" cy="25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7EFD-30F5-A6F8-E10E-9715569E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5"/>
            <a:ext cx="10515600" cy="41787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JAF Bank, borrower risk evaluation and loan approval decisions have traditionally relied on manual assessments and rule-based credit scoring systems.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Rule-based Systems: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Time-consuming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Rigid and inflexible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Ignores complex interactions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Prone to bias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Not predictive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FB423-4D22-1696-1ED6-496D03E2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Overview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8474C7-9F65-7F50-210E-C213557F6697}"/>
              </a:ext>
            </a:extLst>
          </p:cNvPr>
          <p:cNvCxnSpPr>
            <a:cxnSpLocks/>
          </p:cNvCxnSpPr>
          <p:nvPr/>
        </p:nvCxnSpPr>
        <p:spPr>
          <a:xfrm>
            <a:off x="0" y="1307230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Picture 11" descr="A cartoon of a child with question marks above his head">
            <a:extLst>
              <a:ext uri="{FF2B5EF4-FFF2-40B4-BE49-F238E27FC236}">
                <a16:creationId xmlns:a16="http://schemas.microsoft.com/office/drawing/2014/main" id="{715F80C7-7812-B763-25E3-FF043F3DD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59" y="324465"/>
            <a:ext cx="1365350" cy="8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B558-F27A-2E38-18DF-CEDE3922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66FE-22D6-AFC5-1231-776B1019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that simultaneously predicts the risk score of loan applicants and assesses their eligibility for loan approval.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historical data and machine learning techniques, the goal is to enhance the decision-making process, reduce default rates, and ensure fair access to credit for qualified borrowers.</a:t>
            </a:r>
            <a:endParaRPr lang="en-US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F11E3-A517-FE03-931B-1B1CDDCC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2E58C-68B6-9ECA-5BDF-CFD14C6FFE3E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A group of people standing on top of a target&#10;&#10;AI-generated content may be incorrect.">
            <a:extLst>
              <a:ext uri="{FF2B5EF4-FFF2-40B4-BE49-F238E27FC236}">
                <a16:creationId xmlns:a16="http://schemas.microsoft.com/office/drawing/2014/main" id="{0BF91BCE-403F-E14C-49FB-56AD6641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331757"/>
            <a:ext cx="1474838" cy="8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6DFA-4FE8-9AFC-0633-D1FC00C2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160C-0C51-C4CB-C4D1-C78A27A3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“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Credit risk Assessment in loan approval: performance evaluation of machine learning Models”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Gia- Huy Truong, Thao-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-Thuong Truong and To-Hoang Huu Nguyen, 2025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https://www.researchgate.net/publication/394367085_Enhancing_Credit_Risk_Assessment_in_Loan_Approval_Performance_Evaluation_of_Machine_Learning_Models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wanted to assist banks in deciding which loan applications to approve using machine learning.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Random Forest, XG Boost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was the best performing model with an accuracy score of 91.9% and AUC of 96.5%.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1C39E4-5AA6-28D9-40A6-FD184C83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68EB0-7828-8992-0C09-7085075D5835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A blue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3F9BF018-7EB3-A71E-3BBB-66AA52E7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306106"/>
            <a:ext cx="851105" cy="8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009CD-E96B-7B96-9670-0D9EDFF2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1259-5180-B856-2D92-331262DE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“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loan default prediction: A machine learning approach for enhancing business process management”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Vahid Sinap, 2024.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https://www.researchgate.net/publication/381415188_A_Comparative_Study_of_Loan_Approval_Prediction_Using_Machine_Learning_Methods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tried to tackle the problem of predicting if a bank should approve or disapprove a loan application.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KNN (K-Nearest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Support vector machine, Decision Tree, Random Forest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feature selection random forest was the best at 82% accuracy and with RFE performance improved to 97.7%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96AC81-0121-C9F5-F020-D31FE57E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7E282-8404-1F34-A884-CD2774519DA6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blue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06B010DB-BB9E-EF4D-D7C1-749CBDC8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306106"/>
            <a:ext cx="851105" cy="8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FBF30-FA03-EE0C-6E18-89F28AED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D2DC-A5BA-B399-B679-9836AA9B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“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 prediction using machine learning and deep learning: A study on credit card customers”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Victor Chang, Sharuga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Sivakulasingam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Hai Wang, Siu Tung Wong, Meghana Ashok Ganatra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Jiabin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https://www.mdpi.com/2227-9091/12/11/174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tried to assist banks and credit card companies in predicting whether customers would default.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AdaBoost, XG Boost,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Neural networks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 resulted with best model achieving 99.4% accuracy.  Logistic regression was the weakest.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C325F-CC30-98FD-D4DB-8E8728E4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34EEE1-573B-0A8F-97FF-D5C7BFB9C0CC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blue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68B0334F-3455-78CE-6206-9F3B84753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306106"/>
            <a:ext cx="851105" cy="8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4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5C0E0-6BFB-28AC-648C-E139E9D9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0A58-82B4-A5D2-050C-F0608860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Study: “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proposed framework for loan default prediction using machine learning techniques”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Mona Aly Sharaf Eldin, Amira M. Idrees,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Shimaa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 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https://thesai.org/Publications/ViewPaper?Volume=16&amp;Issue=6&amp;Code=IJACSA&amp;SerialNo=40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studied loan default prediction in the agricultural bank of Egypt with a major focus in rural areas.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Random forest, Gradient boosting.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achieved the best interpretability and accuracy at 88%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14206-4868-92EE-905B-67591155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E89F1-2764-4F04-04A9-7B494B54DAB1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blue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53971937-4BBF-3C35-673A-0F7F671CC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306106"/>
            <a:ext cx="851105" cy="85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BA71-4E78-3A0E-BE8A-39D516C2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1E3C-31AA-8155-EB42-0B64D119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from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Kaggel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is a data science competition platform and online community for data scientists and machine learning practitioners owned by Google.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https://www.kaggle.com/datasets/lorenzozoppelletto/financial-risk-for-loan-approval/data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9FD9CE-A759-5B20-4280-F02D35D9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D84DF-3113-171A-7B28-4B059CC082F6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A blue icon with a blue object&#10;&#10;AI-generated content may be incorrect.">
            <a:extLst>
              <a:ext uri="{FF2B5EF4-FFF2-40B4-BE49-F238E27FC236}">
                <a16:creationId xmlns:a16="http://schemas.microsoft.com/office/drawing/2014/main" id="{9FC2E8D7-A6D2-FB50-46BB-C70DCA851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46" y="328641"/>
            <a:ext cx="836082" cy="8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CF11-BE0B-C8C8-53FB-C2D7B4A0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23AA-C5E3-688D-21D2-5E8FB0B3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464"/>
            <a:ext cx="10515600" cy="4375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(Applications):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20,000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 (Features):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Variables (What we want to predict):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LoanApproved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(Binary: 0 = Rejected, 1 = Approved)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RiskScore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(Continuous: A numerical risk rating, likely where a                    	higher score indicates higher risk)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C18E1-9E31-E6A9-7F89-072C82B5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8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5088FB-22C8-CB81-7E9E-3C3C43173ED3}"/>
              </a:ext>
            </a:extLst>
          </p:cNvPr>
          <p:cNvCxnSpPr>
            <a:cxnSpLocks/>
          </p:cNvCxnSpPr>
          <p:nvPr/>
        </p:nvCxnSpPr>
        <p:spPr>
          <a:xfrm>
            <a:off x="0" y="1317062"/>
            <a:ext cx="1216152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 descr="A blue and black logo&#10;&#10;AI-generated content may be incorrect.">
            <a:extLst>
              <a:ext uri="{FF2B5EF4-FFF2-40B4-BE49-F238E27FC236}">
                <a16:creationId xmlns:a16="http://schemas.microsoft.com/office/drawing/2014/main" id="{43ECC172-6975-A40F-5BE2-8AE752F9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84675"/>
            <a:ext cx="973394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1026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Topic &amp; Dataset Selection</vt:lpstr>
      <vt:lpstr>Business Problem Overview</vt:lpstr>
      <vt:lpstr>Project Objectives</vt:lpstr>
      <vt:lpstr>Background Research</vt:lpstr>
      <vt:lpstr>Background Research</vt:lpstr>
      <vt:lpstr>Background Research</vt:lpstr>
      <vt:lpstr>Background Research</vt:lpstr>
      <vt:lpstr>Data Source</vt:lpstr>
      <vt:lpstr>Dataset Description</vt:lpstr>
      <vt:lpstr>Dataset Description</vt:lpstr>
      <vt:lpstr>Dataset Description</vt:lpstr>
      <vt:lpstr>Reference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Naaz, Farah</dc:creator>
  <cp:lastModifiedBy>Naaz, Farah</cp:lastModifiedBy>
  <cp:revision>17</cp:revision>
  <dcterms:created xsi:type="dcterms:W3CDTF">2025-09-16T18:23:31Z</dcterms:created>
  <dcterms:modified xsi:type="dcterms:W3CDTF">2025-09-18T20:21:42Z</dcterms:modified>
</cp:coreProperties>
</file>