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460753-90AB-41EE-97FD-9367B2CC89C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A74AE6-8B24-45A9-95D6-E65047C294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1A163D-9255-4A68-9B58-31EEF41D4F9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D4C4DC-DAEC-4C71-90A5-7B3B7FABA9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F8ED495-9CC6-4519-8566-BE922B9F56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AB040C-8A1B-43FE-B619-2179033A0E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13A2F1-2FE3-432E-BFFC-42390D8395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6212274-C158-4686-AFC4-0EDD20BD6D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D379CC-C499-4D27-A0CD-A93A8D1DDF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BFD6D3-31C6-4936-B935-2AFCEC1CFE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934849-15E7-45E3-9EAE-3A86C26FFE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FCD69A-41AD-48F5-9B40-118EA540240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3E74DD-681B-469D-81E8-357AA6EFC8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2F6BB9-F8CC-4771-9D16-8797B8B9DB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EAA79EA-3D78-409A-A999-7D965EE549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D8B738-7AFE-408E-98EB-6445E50004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F3FECBC-EB65-441A-824B-763EC15B5FD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D4C971-90CA-41D7-8793-D6FC24E03C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DEE9E8-8025-4C09-9F48-C1C54E4B40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5ACB13-0417-4D24-84B6-828E798084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CDC73-D1E0-40C7-B327-2D343D57FF2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A2C5E8-A651-4317-A84B-5B0513BCDC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00C987-F418-4C35-852F-A48EC602C7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0CB3E6-3345-41BF-A3CA-6D737FDC042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2200" cy="569664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Straight Connector 1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Straight Connector 1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900" b="0" strike="noStrike" spc="-1">
                <a:solidFill>
                  <a:srgbClr val="5FCBEF"/>
                </a:solidFill>
                <a:latin typeface="Trebuchet M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1B6AB1-3EDC-40D7-BF5C-87429A6F3AE8}" type="slidenum">
              <a:rPr lang="ru-RU" sz="9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900" b="0" strike="noStrike" spc="-1">
                <a:solidFill>
                  <a:srgbClr val="5FCBEF"/>
                </a:solidFill>
                <a:latin typeface="Trebuchet M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98A2A8-1E67-4D92-9D6C-1832FEDE2095}" type="slidenum">
              <a:rPr lang="ru-RU" sz="9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1078200" y="2927160"/>
            <a:ext cx="10034280" cy="80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Веб-сервис поиска домашних животных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1170360" y="1269720"/>
            <a:ext cx="101692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МИНИСТЕРСТВО НАУКИ И ВЫСШЕГО ОБРАЗОВАНИЯ РОССИЙСКОЙ ФЕДЕРАЦИИ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ФЕДЕРАЛЬНОЕ ГОСУДАРСТВЕННОЕ БЮДЖЕТНОЕ </a:t>
            </a:r>
            <a:br>
              <a:rPr sz="1800"/>
            </a:b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ОБРАЗОВАТЕЛЬНОЕ УЧРЕЖДЕНИЕ ВЫСШЕГО ОБРАЗОВАНИЯ </a:t>
            </a:r>
            <a:br>
              <a:rPr sz="1800"/>
            </a:b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«ДОНСКОЙ ГОСУДАРСТВЕННЫЙ ТЕХНИЧЕСКИЙ УНИВЕРСИТЕТ» (ДГТУ)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7" name="TextBox 5"/>
          <p:cNvSpPr/>
          <p:nvPr/>
        </p:nvSpPr>
        <p:spPr>
          <a:xfrm>
            <a:off x="2796120" y="3729960"/>
            <a:ext cx="6598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09.03.04 Программное обеспечение вычислительной техники и автоматизированных систем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8" name="TextBox 6"/>
          <p:cNvSpPr/>
          <p:nvPr/>
        </p:nvSpPr>
        <p:spPr>
          <a:xfrm>
            <a:off x="7664040" y="4532400"/>
            <a:ext cx="45266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Автор работы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Бережнов А.С.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Научный руководитель: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Доцент каф. ПОВТиАС, к.ф.-м.н.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Криворучко Андрей Владимирович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9" name="Рисунок 6"/>
          <p:cNvPicPr/>
          <p:nvPr/>
        </p:nvPicPr>
        <p:blipFill>
          <a:blip r:embed="rId2"/>
          <a:stretch/>
        </p:blipFill>
        <p:spPr>
          <a:xfrm>
            <a:off x="5658840" y="200520"/>
            <a:ext cx="872640" cy="872640"/>
          </a:xfrm>
          <a:prstGeom prst="rect">
            <a:avLst/>
          </a:prstGeom>
          <a:ln w="0">
            <a:noFill/>
          </a:ln>
        </p:spPr>
      </p:pic>
      <p:sp>
        <p:nvSpPr>
          <p:cNvPr id="120" name="TextBox 7"/>
          <p:cNvSpPr/>
          <p:nvPr/>
        </p:nvSpPr>
        <p:spPr>
          <a:xfrm>
            <a:off x="5193720" y="6012000"/>
            <a:ext cx="1802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Ростов-на-Дону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2023 год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Диаграмма классов веб-сервиса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pic>
        <p:nvPicPr>
          <p:cNvPr id="147" name="Рисунок 4"/>
          <p:cNvPicPr/>
          <p:nvPr/>
        </p:nvPicPr>
        <p:blipFill>
          <a:blip r:embed="rId2"/>
          <a:stretch/>
        </p:blipFill>
        <p:spPr>
          <a:xfrm>
            <a:off x="677160" y="1379520"/>
            <a:ext cx="8595360" cy="476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53680" y="267120"/>
            <a:ext cx="970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br>
              <a:rPr sz="3600"/>
            </a:br>
            <a:endParaRPr lang="ru-RU" sz="3600" b="0" strike="noStrike" spc="-1">
              <a:latin typeface="Arial"/>
            </a:endParaRPr>
          </a:p>
        </p:txBody>
      </p:sp>
      <p:pic>
        <p:nvPicPr>
          <p:cNvPr id="149" name="Объект 4"/>
          <p:cNvPicPr/>
          <p:nvPr/>
        </p:nvPicPr>
        <p:blipFill>
          <a:blip r:embed="rId2"/>
          <a:stretch/>
        </p:blipFill>
        <p:spPr>
          <a:xfrm>
            <a:off x="667800" y="1297080"/>
            <a:ext cx="6912720" cy="5311440"/>
          </a:xfrm>
          <a:prstGeom prst="rect">
            <a:avLst/>
          </a:prstGeom>
          <a:ln w="0">
            <a:solidFill>
              <a:srgbClr val="2C3C43"/>
            </a:solidFill>
          </a:ln>
        </p:spPr>
      </p:pic>
      <p:sp>
        <p:nvSpPr>
          <p:cNvPr id="150" name="TextBox 5"/>
          <p:cNvSpPr/>
          <p:nvPr/>
        </p:nvSpPr>
        <p:spPr>
          <a:xfrm>
            <a:off x="587880" y="927720"/>
            <a:ext cx="2374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Главная страница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53680" y="266760"/>
            <a:ext cx="970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2" name="TextBox 5"/>
          <p:cNvSpPr/>
          <p:nvPr/>
        </p:nvSpPr>
        <p:spPr>
          <a:xfrm>
            <a:off x="592560" y="927000"/>
            <a:ext cx="5059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Вкладка аутентификации пользователя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3" name="Объект 10"/>
          <p:cNvPicPr/>
          <p:nvPr/>
        </p:nvPicPr>
        <p:blipFill>
          <a:blip r:embed="rId2"/>
          <a:stretch/>
        </p:blipFill>
        <p:spPr>
          <a:xfrm>
            <a:off x="657360" y="1511280"/>
            <a:ext cx="8595360" cy="4916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53680" y="266760"/>
            <a:ext cx="934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5" name="TextBox 6"/>
          <p:cNvSpPr/>
          <p:nvPr/>
        </p:nvSpPr>
        <p:spPr>
          <a:xfrm>
            <a:off x="558000" y="927000"/>
            <a:ext cx="4068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Вкладка профиля пользователя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6" name="Рисунок 162"/>
          <p:cNvPicPr/>
          <p:nvPr/>
        </p:nvPicPr>
        <p:blipFill>
          <a:blip r:embed="rId2"/>
          <a:stretch/>
        </p:blipFill>
        <p:spPr>
          <a:xfrm>
            <a:off x="664560" y="1440000"/>
            <a:ext cx="9774360" cy="5038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17680" y="267120"/>
            <a:ext cx="970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br>
              <a:rPr sz="3600"/>
            </a:br>
            <a:endParaRPr lang="ru-RU" sz="3600" b="0" strike="noStrike" spc="-1">
              <a:latin typeface="Arial"/>
            </a:endParaRPr>
          </a:p>
        </p:txBody>
      </p:sp>
      <p:sp>
        <p:nvSpPr>
          <p:cNvPr id="158" name="TextBox 5"/>
          <p:cNvSpPr/>
          <p:nvPr/>
        </p:nvSpPr>
        <p:spPr>
          <a:xfrm>
            <a:off x="536760" y="927720"/>
            <a:ext cx="390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Вкладка создания объявления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9" name="Объект 7"/>
          <p:cNvPicPr/>
          <p:nvPr/>
        </p:nvPicPr>
        <p:blipFill>
          <a:blip r:embed="rId2"/>
          <a:stretch/>
        </p:blipFill>
        <p:spPr>
          <a:xfrm>
            <a:off x="620280" y="1464120"/>
            <a:ext cx="7511760" cy="5001480"/>
          </a:xfrm>
          <a:prstGeom prst="rect">
            <a:avLst/>
          </a:prstGeom>
          <a:ln w="0">
            <a:solidFill>
              <a:srgbClr val="2C3C43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09680" y="266760"/>
            <a:ext cx="970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61" name="Объект 4"/>
          <p:cNvPicPr/>
          <p:nvPr/>
        </p:nvPicPr>
        <p:blipFill>
          <a:blip r:embed="rId2"/>
          <a:stretch/>
        </p:blipFill>
        <p:spPr>
          <a:xfrm>
            <a:off x="553680" y="1587600"/>
            <a:ext cx="7975080" cy="5002200"/>
          </a:xfrm>
          <a:prstGeom prst="rect">
            <a:avLst/>
          </a:prstGeom>
          <a:ln w="0">
            <a:solidFill>
              <a:srgbClr val="2C3C43"/>
            </a:solidFill>
          </a:ln>
        </p:spPr>
      </p:pic>
      <p:sp>
        <p:nvSpPr>
          <p:cNvPr id="162" name="TextBox 5"/>
          <p:cNvSpPr/>
          <p:nvPr/>
        </p:nvSpPr>
        <p:spPr>
          <a:xfrm>
            <a:off x="453240" y="927000"/>
            <a:ext cx="8509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Одна из форм заполнения при создании объявления пользователем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Объект 4"/>
          <p:cNvPicPr/>
          <p:nvPr/>
        </p:nvPicPr>
        <p:blipFill>
          <a:blip r:embed="rId2"/>
          <a:stretch/>
        </p:blipFill>
        <p:spPr>
          <a:xfrm>
            <a:off x="677160" y="1442160"/>
            <a:ext cx="8321760" cy="5147640"/>
          </a:xfrm>
          <a:prstGeom prst="rect">
            <a:avLst/>
          </a:prstGeom>
          <a:ln w="0">
            <a:solidFill>
              <a:srgbClr val="2C3C43"/>
            </a:solidFill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53680" y="266760"/>
            <a:ext cx="970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5" name="TextBox 6"/>
          <p:cNvSpPr/>
          <p:nvPr/>
        </p:nvSpPr>
        <p:spPr>
          <a:xfrm>
            <a:off x="575280" y="927000"/>
            <a:ext cx="275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Каталог объявлений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53680" y="266760"/>
            <a:ext cx="97052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Интерфейс программного средства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7" name="TextBox 6"/>
          <p:cNvSpPr/>
          <p:nvPr/>
        </p:nvSpPr>
        <p:spPr>
          <a:xfrm>
            <a:off x="570960" y="927000"/>
            <a:ext cx="414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Вкладка модерации веб-сервиса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8" name="Рисунок 165"/>
          <p:cNvPicPr/>
          <p:nvPr/>
        </p:nvPicPr>
        <p:blipFill>
          <a:blip r:embed="rId2"/>
          <a:stretch/>
        </p:blipFill>
        <p:spPr>
          <a:xfrm>
            <a:off x="720000" y="1440000"/>
            <a:ext cx="9795960" cy="5038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Заключение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7160" y="2872080"/>
            <a:ext cx="8595360" cy="363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Каталог объявлений с фильтрами, отображенный на карте;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Аутентификацию пользователя;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Модерацию объявлений;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Процесс создания объявлений за счет удобного заполнения пользователем поэтапных форм;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Профиль пользователя с возможностью редактирования контактной информации и взаимодействием с созданными объявлениями;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1" name="Прямоугольник: скругленные углы 3"/>
          <p:cNvSpPr/>
          <p:nvPr/>
        </p:nvSpPr>
        <p:spPr>
          <a:xfrm>
            <a:off x="677160" y="1552680"/>
            <a:ext cx="8024760" cy="847440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25560" cap="rnd">
            <a:solidFill>
              <a:srgbClr val="4696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ru-RU" sz="2400" b="1" strike="noStrike" spc="-1">
                <a:solidFill>
                  <a:srgbClr val="FFFFFF"/>
                </a:solidFill>
                <a:latin typeface="Garamond"/>
                <a:ea typeface="DejaVu Sans"/>
              </a:rPr>
              <a:t>Разработан веб-сервис поиска домашних животных, предоставляющий: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82240" y="305532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Актуальность темы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22" name="Прямоугольник: скругленные углы 3"/>
          <p:cNvSpPr/>
          <p:nvPr/>
        </p:nvSpPr>
        <p:spPr>
          <a:xfrm>
            <a:off x="677160" y="2210400"/>
            <a:ext cx="8946360" cy="868680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25560" cap="rnd">
            <a:solidFill>
              <a:srgbClr val="4696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Ежедневная потеря большого количества животных по всей стране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3" name="Прямоугольник: скругленные углы 4"/>
          <p:cNvSpPr/>
          <p:nvPr/>
        </p:nvSpPr>
        <p:spPr>
          <a:xfrm>
            <a:off x="677160" y="3429000"/>
            <a:ext cx="8946360" cy="695160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25560" cap="rnd">
            <a:solidFill>
              <a:srgbClr val="4696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Существенный рост количества бездомных животных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Прямоугольник: скругленные углы 6"/>
          <p:cNvSpPr/>
          <p:nvPr/>
        </p:nvSpPr>
        <p:spPr>
          <a:xfrm>
            <a:off x="677160" y="4520520"/>
            <a:ext cx="8946360" cy="695160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25560" cap="rnd">
            <a:solidFill>
              <a:srgbClr val="4696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Желание людей помогать животным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Цели и задачи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77160" y="3846240"/>
            <a:ext cx="8595360" cy="261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Анализ имеющихся решений;</a:t>
            </a:r>
            <a:endParaRPr lang="ru-RU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Выбор веб-технологий и средств разработки;</a:t>
            </a:r>
            <a:endParaRPr lang="ru-RU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Разработка веб-сервиса поиска домашних животных;</a:t>
            </a:r>
            <a:endParaRPr lang="ru-RU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Тестирование разработанного программного средства.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Прямоугольник: скругленные углы 3"/>
          <p:cNvSpPr/>
          <p:nvPr/>
        </p:nvSpPr>
        <p:spPr>
          <a:xfrm>
            <a:off x="962640" y="1782360"/>
            <a:ext cx="8024760" cy="1104120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25560" cap="rnd">
            <a:solidFill>
              <a:srgbClr val="4696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ru-RU" sz="2400" b="1" strike="noStrike" spc="-1">
                <a:solidFill>
                  <a:srgbClr val="FFFFFF"/>
                </a:solidFill>
                <a:latin typeface="Garamond"/>
                <a:ea typeface="DejaVu Sans"/>
              </a:rPr>
              <a:t>Цель работы</a:t>
            </a:r>
            <a:r>
              <a:rPr lang="ru-RU" sz="2400" b="0" strike="noStrike" spc="-1">
                <a:solidFill>
                  <a:srgbClr val="FFFFFF"/>
                </a:solidFill>
                <a:latin typeface="Garamond"/>
                <a:ea typeface="DejaVu Sans"/>
              </a:rPr>
              <a:t>:  </a:t>
            </a:r>
            <a:r>
              <a:rPr lang="ru-RU" sz="2400" b="1" strike="noStrike" spc="-1">
                <a:solidFill>
                  <a:srgbClr val="FFFFFF"/>
                </a:solidFill>
                <a:latin typeface="Garamond"/>
                <a:ea typeface="DejaVu Sans"/>
              </a:rPr>
              <a:t>упрощение процесса поиска домашнего животного за счет использования веб-сервиса.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8" name="TextBox 4"/>
          <p:cNvSpPr/>
          <p:nvPr/>
        </p:nvSpPr>
        <p:spPr>
          <a:xfrm>
            <a:off x="677160" y="3167280"/>
            <a:ext cx="64634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Задачи: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19836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Обзор существующих аналогов</a:t>
            </a:r>
            <a:endParaRPr lang="ru-RU" sz="3600" b="0" strike="noStrike" spc="-1">
              <a:latin typeface="Arial"/>
            </a:endParaRPr>
          </a:p>
        </p:txBody>
      </p:sp>
      <p:graphicFrame>
        <p:nvGraphicFramePr>
          <p:cNvPr id="130" name="Таблица 4"/>
          <p:cNvGraphicFramePr/>
          <p:nvPr/>
        </p:nvGraphicFramePr>
        <p:xfrm>
          <a:off x="1236600" y="847080"/>
          <a:ext cx="8768160" cy="5913120"/>
        </p:xfrm>
        <a:graphic>
          <a:graphicData uri="http://schemas.openxmlformats.org/drawingml/2006/table">
            <a:tbl>
              <a:tblPr/>
              <a:tblGrid>
                <a:gridCol w="292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8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42D0A2"/>
                          </a:solidFill>
                          <a:latin typeface="Times New Roman"/>
                          <a:ea typeface="DejaVu Sans"/>
                        </a:rPr>
                        <a:t>Критерии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42D0A2"/>
                          </a:solidFill>
                          <a:latin typeface="Times New Roman"/>
                          <a:ea typeface="DejaVu Sans"/>
                        </a:rPr>
                        <a:t>Наименование ПО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Хвост удачи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Поиск зверей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Возможность управления и просмотра созданных объявлений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Поиск в каталоге по фильтру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Возможность неавторизированного использования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Проверка объявлений модератором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Структурированность информации при создании объявлений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Современность и удобство интерфейса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42D0A2"/>
                      </a:solidFill>
                    </a:lnL>
                    <a:lnR w="12240">
                      <a:solidFill>
                        <a:srgbClr val="42D0A2"/>
                      </a:solidFill>
                    </a:lnR>
                    <a:lnT w="12240">
                      <a:solidFill>
                        <a:srgbClr val="42D0A2"/>
                      </a:solidFill>
                    </a:lnT>
                    <a:lnB w="12240">
                      <a:solidFill>
                        <a:srgbClr val="42D0A2"/>
                      </a:solidFill>
                    </a:lnB>
                    <a:solidFill>
                      <a:srgbClr val="42D0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3"/>
          <p:cNvSpPr txBox="1"/>
          <p:nvPr/>
        </p:nvSpPr>
        <p:spPr>
          <a:xfrm>
            <a:off x="677160" y="609840"/>
            <a:ext cx="1048284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Алгоритм аутентификации пользователя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FB1A5F-D391-414A-BC84-87489FE37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33" y="1391478"/>
            <a:ext cx="6175196" cy="4856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Алгоритм создания объявления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34" name="Рисунок 6"/>
          <p:cNvPicPr/>
          <p:nvPr/>
        </p:nvPicPr>
        <p:blipFill>
          <a:blip r:embed="rId2"/>
          <a:stretch/>
        </p:blipFill>
        <p:spPr>
          <a:xfrm>
            <a:off x="2001078" y="1245704"/>
            <a:ext cx="7271442" cy="50935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108417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Карта сайта поиска домашних животных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36" name="Рисунок 135"/>
          <p:cNvPicPr/>
          <p:nvPr/>
        </p:nvPicPr>
        <p:blipFill>
          <a:blip r:embed="rId2"/>
          <a:stretch/>
        </p:blipFill>
        <p:spPr>
          <a:xfrm>
            <a:off x="2247120" y="1800000"/>
            <a:ext cx="7259400" cy="399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136"/>
          <p:cNvPicPr/>
          <p:nvPr/>
        </p:nvPicPr>
        <p:blipFill>
          <a:blip r:embed="rId2"/>
          <a:stretch/>
        </p:blipFill>
        <p:spPr>
          <a:xfrm>
            <a:off x="1052640" y="1800000"/>
            <a:ext cx="8667360" cy="42001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4"/>
          <p:cNvSpPr txBox="1"/>
          <p:nvPr/>
        </p:nvSpPr>
        <p:spPr>
          <a:xfrm>
            <a:off x="677160" y="609840"/>
            <a:ext cx="108417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Даталогическая схема базы данных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Средства</a:t>
            </a: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3600" b="0" strike="noStrike" spc="-1">
                <a:solidFill>
                  <a:srgbClr val="000000"/>
                </a:solidFill>
                <a:latin typeface="Trebuchet MS (Заголовки)"/>
                <a:ea typeface="DejaVu Sans"/>
              </a:rPr>
              <a:t>разработки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40" name="Объект 4"/>
          <p:cNvPicPr/>
          <p:nvPr/>
        </p:nvPicPr>
        <p:blipFill>
          <a:blip r:embed="rId2"/>
          <a:stretch/>
        </p:blipFill>
        <p:spPr>
          <a:xfrm>
            <a:off x="2068920" y="1783800"/>
            <a:ext cx="4953600" cy="25981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6"/>
          <p:cNvPicPr/>
          <p:nvPr/>
        </p:nvPicPr>
        <p:blipFill>
          <a:blip r:embed="rId3"/>
          <a:stretch/>
        </p:blipFill>
        <p:spPr>
          <a:xfrm>
            <a:off x="677160" y="1865160"/>
            <a:ext cx="2370240" cy="237024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8"/>
          <p:cNvPicPr/>
          <p:nvPr/>
        </p:nvPicPr>
        <p:blipFill>
          <a:blip r:embed="rId4"/>
          <a:stretch/>
        </p:blipFill>
        <p:spPr>
          <a:xfrm>
            <a:off x="5644080" y="3928680"/>
            <a:ext cx="4117320" cy="212760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12"/>
          <p:cNvPicPr/>
          <p:nvPr/>
        </p:nvPicPr>
        <p:blipFill>
          <a:blip r:embed="rId5"/>
          <a:stretch/>
        </p:blipFill>
        <p:spPr>
          <a:xfrm>
            <a:off x="756000" y="4992840"/>
            <a:ext cx="4218120" cy="108432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14"/>
          <p:cNvPicPr/>
          <p:nvPr/>
        </p:nvPicPr>
        <p:blipFill>
          <a:blip r:embed="rId6"/>
          <a:stretch/>
        </p:blipFill>
        <p:spPr>
          <a:xfrm>
            <a:off x="5787360" y="2413800"/>
            <a:ext cx="4122720" cy="110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293</Words>
  <Application>Microsoft Office PowerPoint</Application>
  <PresentationFormat>Широкоэкранный</PresentationFormat>
  <Paragraphs>72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Garamond</vt:lpstr>
      <vt:lpstr>Symbol</vt:lpstr>
      <vt:lpstr>Times New Roman</vt:lpstr>
      <vt:lpstr>Trebuchet MS</vt:lpstr>
      <vt:lpstr>Trebuchet MS (Заголовки)</vt:lpstr>
      <vt:lpstr>Wingdings</vt:lpstr>
      <vt:lpstr>Wingdings 3</vt:lpstr>
      <vt:lpstr>Office Theme</vt:lpstr>
      <vt:lpstr>Office Theme</vt:lpstr>
      <vt:lpstr>Презентация PowerPoint</vt:lpstr>
      <vt:lpstr>Актуальность темы</vt:lpstr>
      <vt:lpstr>Цели и задачи</vt:lpstr>
      <vt:lpstr>Обзор существующих аналогов</vt:lpstr>
      <vt:lpstr>Презентация PowerPoint</vt:lpstr>
      <vt:lpstr>Алгоритм создания объявления</vt:lpstr>
      <vt:lpstr>Карта сайта поиска домашних животных</vt:lpstr>
      <vt:lpstr>Презентация PowerPoint</vt:lpstr>
      <vt:lpstr>Средства разработки</vt:lpstr>
      <vt:lpstr>Диаграмма классов веб-сервиса</vt:lpstr>
      <vt:lpstr>Интерфейс программного средства </vt:lpstr>
      <vt:lpstr>Интерфейс программного средства</vt:lpstr>
      <vt:lpstr>Интерфейс программного средства</vt:lpstr>
      <vt:lpstr>Интерфейс программного средства </vt:lpstr>
      <vt:lpstr>Интерфейс программного средства</vt:lpstr>
      <vt:lpstr>Интерфейс программного средства</vt:lpstr>
      <vt:lpstr>Интерфейс программного средства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Артём Бережнов</dc:creator>
  <dc:description/>
  <cp:lastModifiedBy>Артём Бережнов</cp:lastModifiedBy>
  <cp:revision>33</cp:revision>
  <dcterms:created xsi:type="dcterms:W3CDTF">2023-05-27T19:53:41Z</dcterms:created>
  <dcterms:modified xsi:type="dcterms:W3CDTF">2023-06-15T21:15:32Z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18</vt:r8>
  </property>
</Properties>
</file>