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Machine Learning With Python</a:t>
            </a:r>
            <a:endParaRPr lang="en-US" b="1" dirty="0"/>
          </a:p>
        </p:txBody>
      </p:sp>
      <p:sp>
        <p:nvSpPr>
          <p:cNvPr id="3" name="Subtitle 2"/>
          <p:cNvSpPr>
            <a:spLocks noGrp="1"/>
          </p:cNvSpPr>
          <p:nvPr>
            <p:ph type="subTitle" idx="1"/>
          </p:nvPr>
        </p:nvSpPr>
        <p:spPr>
          <a:xfrm>
            <a:off x="2743200" y="3886200"/>
            <a:ext cx="6400800" cy="1752600"/>
          </a:xfrm>
        </p:spPr>
        <p:txBody>
          <a:bodyPr/>
          <a:lstStyle/>
          <a:p>
            <a:r>
              <a:rPr lang="en-US" dirty="0" err="1" smtClean="0"/>
              <a:t>Nabajyoti</a:t>
            </a:r>
            <a:r>
              <a:rPr lang="en-US" dirty="0" smtClean="0"/>
              <a:t> </a:t>
            </a:r>
            <a:r>
              <a:rPr lang="en-US" smtClean="0"/>
              <a:t>Pathak</a:t>
            </a:r>
            <a:r>
              <a:rPr lang="en-US"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Skill test Questions and Answers</a:t>
            </a:r>
            <a:endParaRPr lang="en-US" dirty="0"/>
          </a:p>
        </p:txBody>
      </p:sp>
      <p:sp>
        <p:nvSpPr>
          <p:cNvPr id="3" name="Content Placeholder 2"/>
          <p:cNvSpPr>
            <a:spLocks noGrp="1"/>
          </p:cNvSpPr>
          <p:nvPr>
            <p:ph idx="1"/>
          </p:nvPr>
        </p:nvSpPr>
        <p:spPr/>
        <p:txBody>
          <a:bodyPr/>
          <a:lstStyle/>
          <a:p>
            <a:r>
              <a:rPr lang="en-US" b="1" dirty="0" smtClean="0"/>
              <a:t>1) [True or False] k-NN algorithm does more computation on test time rather than train time.</a:t>
            </a:r>
            <a:br>
              <a:rPr lang="en-US" b="1" dirty="0" smtClean="0"/>
            </a:br>
            <a:endParaRPr lang="en-US" dirty="0" smtClean="0"/>
          </a:p>
          <a:p>
            <a:pPr marL="1371600" lvl="2" indent="-457200">
              <a:buAutoNum type="alphaUcParenR"/>
            </a:pPr>
            <a:r>
              <a:rPr lang="en-US" dirty="0" smtClean="0"/>
              <a:t>TRUE</a:t>
            </a:r>
          </a:p>
          <a:p>
            <a:pPr marL="1371600" lvl="2" indent="-457200">
              <a:buNone/>
            </a:pPr>
            <a:r>
              <a:rPr lang="en-US" dirty="0" smtClean="0"/>
              <a:t>B)	 FALSE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7848600" cy="646331"/>
          </a:xfrm>
          <a:prstGeom prst="rect">
            <a:avLst/>
          </a:prstGeom>
        </p:spPr>
        <p:txBody>
          <a:bodyPr wrap="square">
            <a:spAutoFit/>
          </a:bodyPr>
          <a:lstStyle/>
          <a:p>
            <a:r>
              <a:rPr lang="en-US" b="1" dirty="0" smtClean="0"/>
              <a:t>In the image below, which would be the best value for k assuming that the algorithm you are using is k-Nearest Neighbor.</a:t>
            </a:r>
            <a:endParaRPr lang="en-US" dirty="0"/>
          </a:p>
        </p:txBody>
      </p:sp>
      <p:pic>
        <p:nvPicPr>
          <p:cNvPr id="1026" name="Picture 2" descr="https://s3-ap-south-1.amazonaws.com/av-blog-media/wp-content/uploads/2017/08/02144010/training-error_11.png"/>
          <p:cNvPicPr>
            <a:picLocks noChangeAspect="1" noChangeArrowheads="1"/>
          </p:cNvPicPr>
          <p:nvPr/>
        </p:nvPicPr>
        <p:blipFill>
          <a:blip r:embed="rId2"/>
          <a:srcRect/>
          <a:stretch>
            <a:fillRect/>
          </a:stretch>
        </p:blipFill>
        <p:spPr bwMode="auto">
          <a:xfrm>
            <a:off x="838200" y="1371600"/>
            <a:ext cx="7667625" cy="3562351"/>
          </a:xfrm>
          <a:prstGeom prst="rect">
            <a:avLst/>
          </a:prstGeom>
          <a:noFill/>
        </p:spPr>
      </p:pic>
      <p:sp>
        <p:nvSpPr>
          <p:cNvPr id="4" name="Rectangle 3"/>
          <p:cNvSpPr/>
          <p:nvPr/>
        </p:nvSpPr>
        <p:spPr>
          <a:xfrm>
            <a:off x="1905000" y="5334000"/>
            <a:ext cx="4572000" cy="1200329"/>
          </a:xfrm>
          <a:prstGeom prst="rect">
            <a:avLst/>
          </a:prstGeom>
        </p:spPr>
        <p:txBody>
          <a:bodyPr>
            <a:spAutoFit/>
          </a:bodyPr>
          <a:lstStyle/>
          <a:p>
            <a:r>
              <a:rPr lang="pt-BR" dirty="0" smtClean="0"/>
              <a:t>A) 3</a:t>
            </a:r>
            <a:br>
              <a:rPr lang="pt-BR" dirty="0" smtClean="0"/>
            </a:br>
            <a:r>
              <a:rPr lang="pt-BR" dirty="0" smtClean="0"/>
              <a:t>B) 10</a:t>
            </a:r>
            <a:br>
              <a:rPr lang="pt-BR" dirty="0" smtClean="0"/>
            </a:br>
            <a:r>
              <a:rPr lang="pt-BR" dirty="0" smtClean="0"/>
              <a:t>C) 20</a:t>
            </a:r>
            <a:br>
              <a:rPr lang="pt-BR" dirty="0" smtClean="0"/>
            </a:br>
            <a:r>
              <a:rPr lang="pt-BR" dirty="0" smtClean="0"/>
              <a:t>D 50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543800" cy="369332"/>
          </a:xfrm>
          <a:prstGeom prst="rect">
            <a:avLst/>
          </a:prstGeom>
        </p:spPr>
        <p:txBody>
          <a:bodyPr wrap="square">
            <a:spAutoFit/>
          </a:bodyPr>
          <a:lstStyle/>
          <a:p>
            <a:r>
              <a:rPr lang="en-US" b="1" dirty="0" smtClean="0"/>
              <a:t> Which of the following distance metric can be used in k-NN?</a:t>
            </a:r>
            <a:endParaRPr lang="en-US" dirty="0"/>
          </a:p>
        </p:txBody>
      </p:sp>
      <p:sp>
        <p:nvSpPr>
          <p:cNvPr id="3" name="Rectangle 2"/>
          <p:cNvSpPr/>
          <p:nvPr/>
        </p:nvSpPr>
        <p:spPr>
          <a:xfrm>
            <a:off x="1447800" y="1600200"/>
            <a:ext cx="4572000" cy="1754326"/>
          </a:xfrm>
          <a:prstGeom prst="rect">
            <a:avLst/>
          </a:prstGeom>
        </p:spPr>
        <p:txBody>
          <a:bodyPr wrap="square">
            <a:spAutoFit/>
          </a:bodyPr>
          <a:lstStyle/>
          <a:p>
            <a:r>
              <a:rPr lang="en-US" dirty="0" smtClean="0"/>
              <a:t>A) Manhattan</a:t>
            </a:r>
            <a:br>
              <a:rPr lang="en-US" dirty="0" smtClean="0"/>
            </a:br>
            <a:r>
              <a:rPr lang="en-US" dirty="0" smtClean="0"/>
              <a:t>B) </a:t>
            </a:r>
            <a:r>
              <a:rPr lang="en-US" dirty="0" err="1" smtClean="0"/>
              <a:t>Minkowski</a:t>
            </a:r>
            <a:r>
              <a:rPr lang="en-US" dirty="0" smtClean="0"/>
              <a:t/>
            </a:r>
            <a:br>
              <a:rPr lang="en-US" dirty="0" smtClean="0"/>
            </a:br>
            <a:r>
              <a:rPr lang="en-US" dirty="0" smtClean="0"/>
              <a:t>C) </a:t>
            </a:r>
            <a:r>
              <a:rPr lang="en-US" dirty="0" err="1" smtClean="0"/>
              <a:t>Tanimoto</a:t>
            </a:r>
            <a:r>
              <a:rPr lang="en-US" dirty="0" smtClean="0"/>
              <a:t/>
            </a:r>
            <a:br>
              <a:rPr lang="en-US" dirty="0" smtClean="0"/>
            </a:br>
            <a:r>
              <a:rPr lang="en-US" dirty="0" smtClean="0"/>
              <a:t>D) </a:t>
            </a:r>
            <a:r>
              <a:rPr lang="en-US" dirty="0" err="1" smtClean="0"/>
              <a:t>Jaccard</a:t>
            </a:r>
            <a:r>
              <a:rPr lang="en-US" dirty="0" smtClean="0"/>
              <a:t/>
            </a:r>
            <a:br>
              <a:rPr lang="en-US" dirty="0" smtClean="0"/>
            </a:br>
            <a:r>
              <a:rPr lang="en-US" dirty="0" smtClean="0"/>
              <a:t>E) </a:t>
            </a:r>
            <a:r>
              <a:rPr lang="en-US" dirty="0" err="1" smtClean="0"/>
              <a:t>Mahalanobis</a:t>
            </a:r>
            <a:r>
              <a:rPr lang="en-US" dirty="0" smtClean="0"/>
              <a:t/>
            </a:r>
            <a:br>
              <a:rPr lang="en-US" dirty="0" smtClean="0"/>
            </a:br>
            <a:r>
              <a:rPr lang="en-US" dirty="0" smtClean="0"/>
              <a:t>F) All can be used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09600"/>
            <a:ext cx="7467600" cy="369332"/>
          </a:xfrm>
          <a:prstGeom prst="rect">
            <a:avLst/>
          </a:prstGeom>
        </p:spPr>
        <p:txBody>
          <a:bodyPr wrap="square">
            <a:spAutoFit/>
          </a:bodyPr>
          <a:lstStyle/>
          <a:p>
            <a:r>
              <a:rPr lang="en-US" b="1" dirty="0" smtClean="0"/>
              <a:t>Which of the following option is true about k-NN algorithm?</a:t>
            </a:r>
            <a:endParaRPr lang="en-US" dirty="0"/>
          </a:p>
        </p:txBody>
      </p:sp>
      <p:sp>
        <p:nvSpPr>
          <p:cNvPr id="5" name="Rectangle 4"/>
          <p:cNvSpPr/>
          <p:nvPr/>
        </p:nvSpPr>
        <p:spPr>
          <a:xfrm>
            <a:off x="1066800" y="1676400"/>
            <a:ext cx="4572000" cy="1200329"/>
          </a:xfrm>
          <a:prstGeom prst="rect">
            <a:avLst/>
          </a:prstGeom>
        </p:spPr>
        <p:txBody>
          <a:bodyPr>
            <a:spAutoFit/>
          </a:bodyPr>
          <a:lstStyle/>
          <a:p>
            <a:r>
              <a:rPr lang="en-US" dirty="0" smtClean="0"/>
              <a:t>A) It can be used for classification</a:t>
            </a:r>
            <a:br>
              <a:rPr lang="en-US" dirty="0" smtClean="0"/>
            </a:br>
            <a:r>
              <a:rPr lang="en-US" dirty="0" smtClean="0"/>
              <a:t>B) It can be used for regression</a:t>
            </a:r>
            <a:br>
              <a:rPr lang="en-US" dirty="0" smtClean="0"/>
            </a:br>
            <a:r>
              <a:rPr lang="en-US" dirty="0" smtClean="0"/>
              <a:t>C) It can be used in both classification and regression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239000" cy="369332"/>
          </a:xfrm>
          <a:prstGeom prst="rect">
            <a:avLst/>
          </a:prstGeom>
        </p:spPr>
        <p:txBody>
          <a:bodyPr wrap="square">
            <a:spAutoFit/>
          </a:bodyPr>
          <a:lstStyle/>
          <a:p>
            <a:r>
              <a:rPr lang="en-US" b="1" dirty="0" smtClean="0"/>
              <a:t>Which of the following statement is true about k-NN algorithm?</a:t>
            </a:r>
            <a:endParaRPr lang="en-US" dirty="0"/>
          </a:p>
        </p:txBody>
      </p:sp>
      <p:sp>
        <p:nvSpPr>
          <p:cNvPr id="3" name="Rectangle 2"/>
          <p:cNvSpPr/>
          <p:nvPr/>
        </p:nvSpPr>
        <p:spPr>
          <a:xfrm>
            <a:off x="762000" y="1219200"/>
            <a:ext cx="6629400" cy="1754326"/>
          </a:xfrm>
          <a:prstGeom prst="rect">
            <a:avLst/>
          </a:prstGeom>
        </p:spPr>
        <p:txBody>
          <a:bodyPr wrap="square">
            <a:spAutoFit/>
          </a:bodyPr>
          <a:lstStyle/>
          <a:p>
            <a:r>
              <a:rPr lang="en-US" dirty="0" smtClean="0"/>
              <a:t>1. </a:t>
            </a:r>
            <a:r>
              <a:rPr lang="en-US" dirty="0" err="1" smtClean="0"/>
              <a:t>kNN</a:t>
            </a:r>
            <a:r>
              <a:rPr lang="en-US" dirty="0" smtClean="0"/>
              <a:t> performs much better if all of the data have the same scale</a:t>
            </a:r>
          </a:p>
          <a:p>
            <a:r>
              <a:rPr lang="en-US" dirty="0" smtClean="0"/>
              <a:t>2. k-NN works well with a small number of input variables (p), but struggles when the number of inputs is very large</a:t>
            </a:r>
          </a:p>
          <a:p>
            <a:r>
              <a:rPr lang="en-US" dirty="0" smtClean="0"/>
              <a:t>3. k-NN makes no assumptions about the functional form of the problem being solved</a:t>
            </a:r>
          </a:p>
          <a:p>
            <a:r>
              <a:rPr lang="en-US" dirty="0" smtClean="0"/>
              <a:t>4. All of the above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467600" cy="646331"/>
          </a:xfrm>
          <a:prstGeom prst="rect">
            <a:avLst/>
          </a:prstGeom>
        </p:spPr>
        <p:txBody>
          <a:bodyPr wrap="square">
            <a:spAutoFit/>
          </a:bodyPr>
          <a:lstStyle/>
          <a:p>
            <a:r>
              <a:rPr lang="en-US" b="1" dirty="0" smtClean="0"/>
              <a:t>Which of the following machine learning algorithm can be used for imputing missing values of both categorical and continuous variables?</a:t>
            </a:r>
            <a:endParaRPr lang="en-US" dirty="0"/>
          </a:p>
        </p:txBody>
      </p:sp>
      <p:sp>
        <p:nvSpPr>
          <p:cNvPr id="3" name="Rectangle 2"/>
          <p:cNvSpPr/>
          <p:nvPr/>
        </p:nvSpPr>
        <p:spPr>
          <a:xfrm>
            <a:off x="1981200" y="2286000"/>
            <a:ext cx="4572000" cy="923330"/>
          </a:xfrm>
          <a:prstGeom prst="rect">
            <a:avLst/>
          </a:prstGeom>
        </p:spPr>
        <p:txBody>
          <a:bodyPr>
            <a:spAutoFit/>
          </a:bodyPr>
          <a:lstStyle/>
          <a:p>
            <a:r>
              <a:rPr lang="en-US" dirty="0" smtClean="0"/>
              <a:t>A) K-NN</a:t>
            </a:r>
            <a:br>
              <a:rPr lang="en-US" dirty="0" smtClean="0"/>
            </a:br>
            <a:r>
              <a:rPr lang="en-US" dirty="0" smtClean="0"/>
              <a:t>B) Linear Regression</a:t>
            </a:r>
            <a:br>
              <a:rPr lang="en-US" dirty="0" smtClean="0"/>
            </a:br>
            <a:r>
              <a:rPr lang="en-US" dirty="0" smtClean="0"/>
              <a:t>C) Logistic Regression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924800" cy="646331"/>
          </a:xfrm>
          <a:prstGeom prst="rect">
            <a:avLst/>
          </a:prstGeom>
        </p:spPr>
        <p:txBody>
          <a:bodyPr wrap="square">
            <a:spAutoFit/>
          </a:bodyPr>
          <a:lstStyle/>
          <a:p>
            <a:r>
              <a:rPr lang="en-US" b="1" dirty="0" smtClean="0"/>
              <a:t>Which of the following will be Euclidean Distance between the two data point A(1,3) and B(2,3)?</a:t>
            </a:r>
            <a:endParaRPr lang="en-US" dirty="0"/>
          </a:p>
        </p:txBody>
      </p:sp>
      <p:sp>
        <p:nvSpPr>
          <p:cNvPr id="3" name="Rectangle 2"/>
          <p:cNvSpPr/>
          <p:nvPr/>
        </p:nvSpPr>
        <p:spPr>
          <a:xfrm>
            <a:off x="1371600" y="1524000"/>
            <a:ext cx="4572000" cy="1200329"/>
          </a:xfrm>
          <a:prstGeom prst="rect">
            <a:avLst/>
          </a:prstGeom>
        </p:spPr>
        <p:txBody>
          <a:bodyPr>
            <a:spAutoFit/>
          </a:bodyPr>
          <a:lstStyle/>
          <a:p>
            <a:r>
              <a:rPr lang="pt-BR" dirty="0" smtClean="0"/>
              <a:t>A) 1</a:t>
            </a:r>
            <a:br>
              <a:rPr lang="pt-BR" dirty="0" smtClean="0"/>
            </a:br>
            <a:r>
              <a:rPr lang="pt-BR" dirty="0" smtClean="0"/>
              <a:t>B) 2</a:t>
            </a:r>
            <a:br>
              <a:rPr lang="pt-BR" dirty="0" smtClean="0"/>
            </a:br>
            <a:r>
              <a:rPr lang="pt-BR" dirty="0" smtClean="0"/>
              <a:t>C) 4</a:t>
            </a:r>
            <a:br>
              <a:rPr lang="pt-BR" dirty="0" smtClean="0"/>
            </a:br>
            <a:r>
              <a:rPr lang="pt-BR" dirty="0" smtClean="0"/>
              <a:t>D) 8</a:t>
            </a:r>
            <a:endParaRPr lang="en-US" dirty="0"/>
          </a:p>
        </p:txBody>
      </p:sp>
      <p:sp>
        <p:nvSpPr>
          <p:cNvPr id="4" name="Rectangle 3"/>
          <p:cNvSpPr/>
          <p:nvPr/>
        </p:nvSpPr>
        <p:spPr>
          <a:xfrm rot="10800000">
            <a:off x="1447800" y="4876800"/>
            <a:ext cx="4314001" cy="369332"/>
          </a:xfrm>
          <a:prstGeom prst="rect">
            <a:avLst/>
          </a:prstGeom>
        </p:spPr>
        <p:txBody>
          <a:bodyPr wrap="none">
            <a:spAutoFit/>
          </a:bodyPr>
          <a:lstStyle/>
          <a:p>
            <a:r>
              <a:rPr lang="en-US" dirty="0" err="1" smtClean="0"/>
              <a:t>sqrt</a:t>
            </a:r>
            <a:r>
              <a:rPr lang="en-US" dirty="0" smtClean="0"/>
              <a:t>( (1-2)^2 + (3-3)^2) = </a:t>
            </a:r>
            <a:r>
              <a:rPr lang="en-US" dirty="0" err="1" smtClean="0"/>
              <a:t>sqrt</a:t>
            </a:r>
            <a:r>
              <a:rPr lang="en-US" dirty="0" smtClean="0"/>
              <a:t>(1^2 + 0^2) = 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a:t>
            </a:r>
            <a:endParaRPr lang="en-US" b="1" dirty="0"/>
          </a:p>
        </p:txBody>
      </p:sp>
      <p:sp>
        <p:nvSpPr>
          <p:cNvPr id="3" name="Content Placeholder 2"/>
          <p:cNvSpPr>
            <a:spLocks noGrp="1"/>
          </p:cNvSpPr>
          <p:nvPr>
            <p:ph idx="1"/>
          </p:nvPr>
        </p:nvSpPr>
        <p:spPr/>
        <p:txBody>
          <a:bodyPr/>
          <a:lstStyle/>
          <a:p>
            <a:r>
              <a:rPr lang="en-US" b="1" dirty="0" smtClean="0"/>
              <a:t>Which of the following will be true about k in k-NN in terms of variance?</a:t>
            </a:r>
          </a:p>
          <a:p>
            <a:pPr marL="1371600" lvl="2" indent="-457200">
              <a:buFont typeface="+mj-lt"/>
              <a:buAutoNum type="arabicPeriod"/>
            </a:pPr>
            <a:r>
              <a:rPr lang="en-US" dirty="0" smtClean="0"/>
              <a:t>When you increase the k the variance will increases</a:t>
            </a:r>
          </a:p>
          <a:p>
            <a:pPr marL="1371600" lvl="2" indent="-457200">
              <a:buFont typeface="+mj-lt"/>
              <a:buAutoNum type="arabicPeriod"/>
            </a:pPr>
            <a:r>
              <a:rPr lang="en-US" dirty="0" smtClean="0"/>
              <a:t> When you decrease the k the variance will increases</a:t>
            </a:r>
          </a:p>
          <a:p>
            <a:pPr marL="1371600" lvl="2" indent="-457200">
              <a:buFont typeface="+mj-lt"/>
              <a:buAutoNum type="arabicPeriod"/>
            </a:pPr>
            <a:r>
              <a:rPr lang="en-US" dirty="0" smtClean="0"/>
              <a:t> Can’t say</a:t>
            </a:r>
          </a:p>
          <a:p>
            <a:pPr marL="1371600" lvl="2" indent="-457200">
              <a:buFont typeface="+mj-lt"/>
              <a:buAutoNum type="arabicPeriod"/>
            </a:pPr>
            <a:r>
              <a:rPr lang="en-US" dirty="0" smtClean="0"/>
              <a:t>None of these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Why does the variance decreases in KNN algorithm when we increase the K?</a:t>
            </a:r>
            <a:endParaRPr lang="en-US" sz="3600" dirty="0"/>
          </a:p>
        </p:txBody>
      </p:sp>
      <p:sp>
        <p:nvSpPr>
          <p:cNvPr id="3" name="Content Placeholder 2"/>
          <p:cNvSpPr>
            <a:spLocks noGrp="1"/>
          </p:cNvSpPr>
          <p:nvPr>
            <p:ph idx="1"/>
          </p:nvPr>
        </p:nvSpPr>
        <p:spPr/>
        <p:txBody>
          <a:bodyPr/>
          <a:lstStyle/>
          <a:p>
            <a:r>
              <a:rPr lang="en-US" sz="2400" dirty="0" smtClean="0"/>
              <a:t>large K = </a:t>
            </a:r>
            <a:r>
              <a:rPr lang="en-US" sz="2400" dirty="0" err="1" smtClean="0"/>
              <a:t>siimple</a:t>
            </a:r>
            <a:r>
              <a:rPr lang="en-US" sz="2400" dirty="0" smtClean="0"/>
              <a:t> model = </a:t>
            </a:r>
            <a:r>
              <a:rPr lang="en-US" sz="2400" dirty="0" err="1" smtClean="0"/>
              <a:t>underfit</a:t>
            </a:r>
            <a:r>
              <a:rPr lang="en-US" sz="2400" dirty="0" smtClean="0"/>
              <a:t> = low variance &amp; high bias</a:t>
            </a:r>
          </a:p>
          <a:p>
            <a:r>
              <a:rPr lang="en-US" sz="2400" dirty="0" smtClean="0"/>
              <a:t>small K = complex model =</a:t>
            </a:r>
            <a:r>
              <a:rPr lang="en-US" sz="2400" dirty="0" err="1" smtClean="0"/>
              <a:t>overfit</a:t>
            </a:r>
            <a:r>
              <a:rPr lang="en-US" sz="2400" dirty="0" smtClean="0"/>
              <a:t> = high variance&amp; low bias</a:t>
            </a:r>
          </a:p>
          <a:p>
            <a:r>
              <a:rPr lang="en-US" sz="2400" b="1" dirty="0" smtClean="0"/>
              <a:t>When K increases to </a:t>
            </a:r>
            <a:r>
              <a:rPr lang="en-US" sz="2400" b="1" dirty="0" err="1" smtClean="0"/>
              <a:t>inf</a:t>
            </a:r>
            <a:r>
              <a:rPr lang="en-US" sz="2400" b="1" dirty="0" smtClean="0"/>
              <a:t>, the model is simplest.</a:t>
            </a:r>
            <a:r>
              <a:rPr lang="en-US" sz="2400" dirty="0" smtClean="0"/>
              <a:t> All test data point will belong to the same class: the majority class. This is </a:t>
            </a:r>
            <a:r>
              <a:rPr lang="en-US" sz="2400" b="1" dirty="0" smtClean="0"/>
              <a:t>under-fit, that is, high bias and low variance.</a:t>
            </a:r>
          </a:p>
          <a:p>
            <a:r>
              <a:rPr lang="en-US" sz="2400" dirty="0" smtClean="0"/>
              <a:t>When K decreases, </a:t>
            </a:r>
            <a:r>
              <a:rPr lang="en-US" sz="2400" b="1" dirty="0" smtClean="0"/>
              <a:t>lets say K=1, the granularity or resolution is too fine, which is </a:t>
            </a:r>
            <a:r>
              <a:rPr lang="en-US" sz="2400" b="1" dirty="0" err="1" smtClean="0"/>
              <a:t>overfit</a:t>
            </a:r>
            <a:r>
              <a:rPr lang="en-US" sz="2400" b="1" dirty="0" smtClean="0"/>
              <a:t>.</a:t>
            </a:r>
            <a:endParaRPr lang="en-US" sz="2400" dirty="0" smtClean="0"/>
          </a:p>
          <a:p>
            <a:r>
              <a:rPr lang="en-US" sz="2400" b="1" dirty="0" err="1" smtClean="0"/>
              <a:t>Overfit</a:t>
            </a:r>
            <a:r>
              <a:rPr lang="en-US" sz="2400" b="1" dirty="0" smtClean="0"/>
              <a:t> = high variance</a:t>
            </a:r>
            <a:endParaRPr lang="en-US" sz="24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sp>
        <p:nvSpPr>
          <p:cNvPr id="3" name="Content Placeholder 2"/>
          <p:cNvSpPr>
            <a:spLocks noGrp="1"/>
          </p:cNvSpPr>
          <p:nvPr>
            <p:ph idx="1"/>
          </p:nvPr>
        </p:nvSpPr>
        <p:spPr>
          <a:xfrm>
            <a:off x="457200" y="1600201"/>
            <a:ext cx="8229600" cy="1523999"/>
          </a:xfrm>
        </p:spPr>
        <p:txBody>
          <a:bodyPr>
            <a:normAutofit fontScale="85000" lnSpcReduction="20000"/>
          </a:bodyPr>
          <a:lstStyle/>
          <a:p>
            <a:r>
              <a:rPr lang="en-US" dirty="0" smtClean="0"/>
              <a:t>The red circle as test data, is wrongly classified because the model tries too hard and its “granularity” is too fine, as a result the </a:t>
            </a:r>
            <a:r>
              <a:rPr lang="en-US" b="1" dirty="0" smtClean="0"/>
              <a:t>“outliers” and “noised”</a:t>
            </a:r>
            <a:r>
              <a:rPr lang="en-US" dirty="0" smtClean="0"/>
              <a:t> affect the decision process.</a:t>
            </a:r>
            <a:endParaRPr lang="en-US" dirty="0"/>
          </a:p>
        </p:txBody>
      </p:sp>
      <p:sp>
        <p:nvSpPr>
          <p:cNvPr id="23554" name="AutoShape 2" descr="https://qph.fs.quoracdn.net/main-qimg-a5e8588c3c879fabcdd77c4eb117c8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https://qph.fs.quoracdn.net/main-qimg-a5e8588c3c879fabcdd77c4eb117c8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https://qph.fs.quoracdn.net/main-qimg-a5e8588c3c879fabcdd77c4eb117c8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0" name="AutoShape 8" descr="https://qph.fs.quoracdn.net/main-qimg-a5e8588c3c879fabcdd77c4eb117c83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62" name="Picture 10" descr="https://qph.fs.quoracdn.net/main-qimg-4bc7dab66084694b544bfe3186ba6371-c"/>
          <p:cNvPicPr>
            <a:picLocks noChangeAspect="1" noChangeArrowheads="1"/>
          </p:cNvPicPr>
          <p:nvPr/>
        </p:nvPicPr>
        <p:blipFill>
          <a:blip r:embed="rId2"/>
          <a:srcRect/>
          <a:stretch>
            <a:fillRect/>
          </a:stretch>
        </p:blipFill>
        <p:spPr bwMode="auto">
          <a:xfrm>
            <a:off x="1371600" y="2971800"/>
            <a:ext cx="6400800" cy="3886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When do we use KNN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KNN can be used for both classification and regression predictive problems. However, it is more widely used in classification problems in the industry. </a:t>
            </a:r>
          </a:p>
          <a:p>
            <a:r>
              <a:rPr lang="en-US" dirty="0" smtClean="0"/>
              <a:t>To evaluate any technique we generally look at 3 important aspects:</a:t>
            </a:r>
          </a:p>
          <a:p>
            <a:pPr lvl="1"/>
            <a:r>
              <a:rPr lang="en-US" dirty="0" smtClean="0"/>
              <a:t>Ease to interpret output</a:t>
            </a:r>
          </a:p>
          <a:p>
            <a:pPr lvl="1"/>
            <a:r>
              <a:rPr lang="en-US" dirty="0" smtClean="0"/>
              <a:t>Calculation time</a:t>
            </a:r>
          </a:p>
          <a:p>
            <a:pPr lvl="1"/>
            <a:r>
              <a:rPr lang="en-US" dirty="0" smtClean="0"/>
              <a:t>Predictive Power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thank you"/>
          <p:cNvPicPr>
            <a:picLocks noChangeAspect="1" noChangeArrowheads="1"/>
          </p:cNvPicPr>
          <p:nvPr/>
        </p:nvPicPr>
        <p:blipFill>
          <a:blip r:embed="rId2"/>
          <a:srcRect/>
          <a:stretch>
            <a:fillRect/>
          </a:stretch>
        </p:blipFill>
        <p:spPr bwMode="auto">
          <a:xfrm>
            <a:off x="685800" y="609600"/>
            <a:ext cx="7772400" cy="5495926"/>
          </a:xfrm>
          <a:prstGeom prst="rect">
            <a:avLst/>
          </a:prstGeom>
          <a:noFill/>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does the KNN algorithm work?</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dirty="0" smtClean="0"/>
              <a:t>Let’s take a simple case to understand this algorithm. Following is a spread of red circles (RC) and green squares (GS) :</a:t>
            </a:r>
            <a:endParaRPr lang="en-US" dirty="0"/>
          </a:p>
        </p:txBody>
      </p:sp>
      <p:pic>
        <p:nvPicPr>
          <p:cNvPr id="1026" name="Picture 2" descr="scenario1"/>
          <p:cNvPicPr>
            <a:picLocks noChangeAspect="1" noChangeArrowheads="1"/>
          </p:cNvPicPr>
          <p:nvPr/>
        </p:nvPicPr>
        <p:blipFill>
          <a:blip r:embed="rId2"/>
          <a:srcRect/>
          <a:stretch>
            <a:fillRect/>
          </a:stretch>
        </p:blipFill>
        <p:spPr bwMode="auto">
          <a:xfrm>
            <a:off x="1066800" y="3048000"/>
            <a:ext cx="6810375" cy="3200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KNN</a:t>
            </a:r>
            <a:endParaRPr lang="en-US" b="1" dirty="0"/>
          </a:p>
        </p:txBody>
      </p:sp>
      <p:sp>
        <p:nvSpPr>
          <p:cNvPr id="3" name="Content Placeholder 2"/>
          <p:cNvSpPr>
            <a:spLocks noGrp="1"/>
          </p:cNvSpPr>
          <p:nvPr>
            <p:ph idx="1"/>
          </p:nvPr>
        </p:nvSpPr>
        <p:spPr>
          <a:xfrm>
            <a:off x="381000" y="1143000"/>
            <a:ext cx="8229600" cy="1752600"/>
          </a:xfrm>
        </p:spPr>
        <p:txBody>
          <a:bodyPr>
            <a:normAutofit fontScale="62500" lnSpcReduction="20000"/>
          </a:bodyPr>
          <a:lstStyle/>
          <a:p>
            <a:r>
              <a:rPr lang="en-US" dirty="0" smtClean="0"/>
              <a:t>You intend to find out the class of the blue star (BS) . BS can either be RC or GS and nothing else. The “K” is KNN algorithm is the nearest neighbors we wish to take vote from. Let’s say K = 3. </a:t>
            </a:r>
          </a:p>
          <a:p>
            <a:r>
              <a:rPr lang="en-US" dirty="0" smtClean="0"/>
              <a:t>Hence, we will now make a circle with BS as center just as big as to enclose only three data-points on the plane. Refer to following diagram for more details:</a:t>
            </a:r>
            <a:endParaRPr lang="en-US" dirty="0"/>
          </a:p>
        </p:txBody>
      </p:sp>
      <p:pic>
        <p:nvPicPr>
          <p:cNvPr id="26626" name="Picture 2" descr="scenario2"/>
          <p:cNvPicPr>
            <a:picLocks noChangeAspect="1" noChangeArrowheads="1"/>
          </p:cNvPicPr>
          <p:nvPr/>
        </p:nvPicPr>
        <p:blipFill>
          <a:blip r:embed="rId2"/>
          <a:srcRect/>
          <a:stretch>
            <a:fillRect/>
          </a:stretch>
        </p:blipFill>
        <p:spPr bwMode="auto">
          <a:xfrm>
            <a:off x="4267200" y="2895600"/>
            <a:ext cx="4600575" cy="3581400"/>
          </a:xfrm>
          <a:prstGeom prst="rect">
            <a:avLst/>
          </a:prstGeom>
          <a:noFill/>
          <a:ln>
            <a:solidFill>
              <a:schemeClr val="tx1"/>
            </a:solidFill>
          </a:ln>
        </p:spPr>
      </p:pic>
      <p:sp>
        <p:nvSpPr>
          <p:cNvPr id="5" name="Rectangle 4"/>
          <p:cNvSpPr/>
          <p:nvPr/>
        </p:nvSpPr>
        <p:spPr>
          <a:xfrm>
            <a:off x="457200" y="2971800"/>
            <a:ext cx="3429000" cy="3416320"/>
          </a:xfrm>
          <a:prstGeom prst="rect">
            <a:avLst/>
          </a:prstGeom>
        </p:spPr>
        <p:txBody>
          <a:bodyPr wrap="square">
            <a:spAutoFit/>
          </a:bodyPr>
          <a:lstStyle/>
          <a:p>
            <a:r>
              <a:rPr lang="en-US" dirty="0" smtClean="0"/>
              <a:t>The three closest points to BS is all RC. Hence, with good confidence level we can say that the BS should belong to the class RC. Here, the choice became very obvious as all three votes from the closest neighbor went to RC. The choice of the parameter K is very crucial in this algorithm. Next we will understand what are the factors to be considered to conclude the best 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smtClean="0"/>
              <a:t>How do we choose the factor K?</a:t>
            </a:r>
            <a:endParaRPr lang="en-US" dirty="0"/>
          </a:p>
        </p:txBody>
      </p:sp>
      <p:sp>
        <p:nvSpPr>
          <p:cNvPr id="3" name="Content Placeholder 2"/>
          <p:cNvSpPr>
            <a:spLocks noGrp="1"/>
          </p:cNvSpPr>
          <p:nvPr>
            <p:ph idx="1"/>
          </p:nvPr>
        </p:nvSpPr>
        <p:spPr>
          <a:xfrm>
            <a:off x="533400" y="1295400"/>
            <a:ext cx="8229600" cy="1981200"/>
          </a:xfrm>
        </p:spPr>
        <p:txBody>
          <a:bodyPr>
            <a:normAutofit fontScale="62500" lnSpcReduction="20000"/>
          </a:bodyPr>
          <a:lstStyle/>
          <a:p>
            <a:r>
              <a:rPr lang="en-US" dirty="0" smtClean="0"/>
              <a:t>First let us try to understand what exactly does K influence in the algorithm. If we see the last example, given that all the 6 training observation remain constant, with a given K value we can make boundaries of each class. </a:t>
            </a:r>
          </a:p>
          <a:p>
            <a:r>
              <a:rPr lang="en-US" dirty="0" smtClean="0"/>
              <a:t>These boundaries will segregate RC from GS. The same way, let’s try to see the effect of value “K” on the class boundaries. Following are the different boundaries separating the two classes with different values of K.</a:t>
            </a:r>
          </a:p>
          <a:p>
            <a:pPr>
              <a:buNone/>
            </a:pPr>
            <a:endParaRPr lang="en-US" dirty="0"/>
          </a:p>
        </p:txBody>
      </p:sp>
      <p:pic>
        <p:nvPicPr>
          <p:cNvPr id="27650" name="Picture 2" descr="K judgement"/>
          <p:cNvPicPr>
            <a:picLocks noChangeAspect="1" noChangeArrowheads="1"/>
          </p:cNvPicPr>
          <p:nvPr/>
        </p:nvPicPr>
        <p:blipFill>
          <a:blip r:embed="rId2"/>
          <a:srcRect/>
          <a:stretch>
            <a:fillRect/>
          </a:stretch>
        </p:blipFill>
        <p:spPr bwMode="auto">
          <a:xfrm>
            <a:off x="838200" y="3048000"/>
            <a:ext cx="7543800" cy="1828800"/>
          </a:xfrm>
          <a:prstGeom prst="rect">
            <a:avLst/>
          </a:prstGeom>
          <a:noFill/>
        </p:spPr>
      </p:pic>
      <p:pic>
        <p:nvPicPr>
          <p:cNvPr id="27652" name="Picture 4" descr="K judgement2"/>
          <p:cNvPicPr>
            <a:picLocks noChangeAspect="1" noChangeArrowheads="1"/>
          </p:cNvPicPr>
          <p:nvPr/>
        </p:nvPicPr>
        <p:blipFill>
          <a:blip r:embed="rId3"/>
          <a:srcRect/>
          <a:stretch>
            <a:fillRect/>
          </a:stretch>
        </p:blipFill>
        <p:spPr bwMode="auto">
          <a:xfrm>
            <a:off x="914400" y="4800600"/>
            <a:ext cx="7467600" cy="185737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How do we choose the factor K?</a:t>
            </a:r>
            <a:endParaRPr lang="en-US" dirty="0"/>
          </a:p>
        </p:txBody>
      </p:sp>
      <p:sp>
        <p:nvSpPr>
          <p:cNvPr id="3" name="Content Placeholder 2"/>
          <p:cNvSpPr>
            <a:spLocks noGrp="1"/>
          </p:cNvSpPr>
          <p:nvPr>
            <p:ph idx="1"/>
          </p:nvPr>
        </p:nvSpPr>
        <p:spPr>
          <a:xfrm>
            <a:off x="457200" y="1371601"/>
            <a:ext cx="8229600" cy="1981199"/>
          </a:xfrm>
        </p:spPr>
        <p:txBody>
          <a:bodyPr>
            <a:normAutofit fontScale="62500" lnSpcReduction="20000"/>
          </a:bodyPr>
          <a:lstStyle/>
          <a:p>
            <a:r>
              <a:rPr lang="en-US" dirty="0" smtClean="0"/>
              <a:t>If you watch carefully, you can see that the boundary becomes smoother with increasing value of K. </a:t>
            </a:r>
          </a:p>
          <a:p>
            <a:r>
              <a:rPr lang="en-US" dirty="0" smtClean="0"/>
              <a:t>With K increasing to infinity it finally becomes all blue or all red depending on the total majority.  </a:t>
            </a:r>
          </a:p>
          <a:p>
            <a:r>
              <a:rPr lang="en-US" dirty="0" smtClean="0"/>
              <a:t>The training error rate and the validation error rate are two parameters we need to access on different K-value. Following is the curve for the training error rate with varying value of K :</a:t>
            </a:r>
          </a:p>
        </p:txBody>
      </p:sp>
      <p:pic>
        <p:nvPicPr>
          <p:cNvPr id="28674" name="Picture 2" descr="training error"/>
          <p:cNvPicPr>
            <a:picLocks noChangeAspect="1" noChangeArrowheads="1"/>
          </p:cNvPicPr>
          <p:nvPr/>
        </p:nvPicPr>
        <p:blipFill>
          <a:blip r:embed="rId2"/>
          <a:srcRect/>
          <a:stretch>
            <a:fillRect/>
          </a:stretch>
        </p:blipFill>
        <p:spPr bwMode="auto">
          <a:xfrm>
            <a:off x="1676400" y="3352800"/>
            <a:ext cx="6705600" cy="3276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How do we choose the factor K?</a:t>
            </a:r>
            <a:endParaRPr lang="en-US" dirty="0"/>
          </a:p>
        </p:txBody>
      </p:sp>
      <p:sp>
        <p:nvSpPr>
          <p:cNvPr id="3" name="Content Placeholder 2"/>
          <p:cNvSpPr>
            <a:spLocks noGrp="1"/>
          </p:cNvSpPr>
          <p:nvPr>
            <p:ph idx="1"/>
          </p:nvPr>
        </p:nvSpPr>
        <p:spPr>
          <a:xfrm>
            <a:off x="457200" y="1143000"/>
            <a:ext cx="8229600" cy="4191000"/>
          </a:xfrm>
        </p:spPr>
        <p:txBody>
          <a:bodyPr>
            <a:normAutofit fontScale="92500" lnSpcReduction="10000"/>
          </a:bodyPr>
          <a:lstStyle/>
          <a:p>
            <a:r>
              <a:rPr lang="en-US" dirty="0" smtClean="0"/>
              <a:t>As you can see, the error rate at K=1 is always zero for the training sample. This is because the closest point to any training data point is </a:t>
            </a:r>
            <a:r>
              <a:rPr lang="en-US" dirty="0" err="1" smtClean="0"/>
              <a:t>itself.Hence</a:t>
            </a:r>
            <a:r>
              <a:rPr lang="en-US" dirty="0" smtClean="0"/>
              <a:t> the prediction is always accurate with K=1.</a:t>
            </a:r>
          </a:p>
          <a:p>
            <a:r>
              <a:rPr lang="en-US" dirty="0" smtClean="0"/>
              <a:t> If validation error curve would have been similar, our choice of K would have been 1. </a:t>
            </a:r>
          </a:p>
          <a:p>
            <a:r>
              <a:rPr lang="en-US" dirty="0" smtClean="0"/>
              <a:t>Following is the validation error curve with varying value of K:</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0"/>
            <a:ext cx="7620000" cy="2031325"/>
          </a:xfrm>
          <a:prstGeom prst="rect">
            <a:avLst/>
          </a:prstGeom>
        </p:spPr>
        <p:txBody>
          <a:bodyPr wrap="square">
            <a:spAutoFit/>
          </a:bodyPr>
          <a:lstStyle/>
          <a:p>
            <a:r>
              <a:rPr lang="en-US" dirty="0" smtClean="0"/>
              <a:t>This makes the story more clear. At K=1, we were over-fitting the boundaries. Hence, error rate initially decreases and reaches a minima. After the minima point, it then increase with increasing K. </a:t>
            </a:r>
          </a:p>
          <a:p>
            <a:r>
              <a:rPr lang="en-US" dirty="0" smtClean="0"/>
              <a:t>To get the optimal value of K, you can segregate the training and validation from the initial dataset. </a:t>
            </a:r>
          </a:p>
          <a:p>
            <a:r>
              <a:rPr lang="en-US" dirty="0" smtClean="0"/>
              <a:t>Now plot the validation error curve to get the optimal value of K. This value of K should be used for all predictions.</a:t>
            </a:r>
          </a:p>
        </p:txBody>
      </p:sp>
      <p:pic>
        <p:nvPicPr>
          <p:cNvPr id="3" name="Picture 2" descr="training error_1"/>
          <p:cNvPicPr>
            <a:picLocks noChangeAspect="1" noChangeArrowheads="1"/>
          </p:cNvPicPr>
          <p:nvPr/>
        </p:nvPicPr>
        <p:blipFill>
          <a:blip r:embed="rId2"/>
          <a:srcRect/>
          <a:stretch>
            <a:fillRect/>
          </a:stretch>
        </p:blipFill>
        <p:spPr bwMode="auto">
          <a:xfrm>
            <a:off x="1066800" y="228600"/>
            <a:ext cx="7315200" cy="4343400"/>
          </a:xfrm>
          <a:prstGeom prst="rect">
            <a:avLst/>
          </a:prstGeom>
          <a:noFill/>
        </p:spPr>
      </p:pic>
      <p:sp>
        <p:nvSpPr>
          <p:cNvPr id="4" name="Rectangle 3"/>
          <p:cNvSpPr/>
          <p:nvPr/>
        </p:nvSpPr>
        <p:spPr>
          <a:xfrm>
            <a:off x="1676400" y="457200"/>
            <a:ext cx="2318135" cy="369332"/>
          </a:xfrm>
          <a:prstGeom prst="rect">
            <a:avLst/>
          </a:prstGeom>
        </p:spPr>
        <p:txBody>
          <a:bodyPr wrap="none">
            <a:spAutoFit/>
          </a:bodyPr>
          <a:lstStyle/>
          <a:p>
            <a:r>
              <a:rPr lang="en-US" b="1" dirty="0" smtClean="0"/>
              <a:t>Validation error curve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Pseudo Code of KNN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Breaking it Down – Pseudo Code of KNN</a:t>
            </a:r>
          </a:p>
          <a:p>
            <a:r>
              <a:rPr lang="en-US" dirty="0" smtClean="0"/>
              <a:t>We can implement a KNN model by following the below steps:</a:t>
            </a:r>
          </a:p>
          <a:p>
            <a:pPr lvl="2"/>
            <a:r>
              <a:rPr lang="en-US" dirty="0" smtClean="0"/>
              <a:t>Load the data</a:t>
            </a:r>
          </a:p>
          <a:p>
            <a:pPr lvl="2"/>
            <a:r>
              <a:rPr lang="en-US" dirty="0" err="1" smtClean="0"/>
              <a:t>Initialise</a:t>
            </a:r>
            <a:r>
              <a:rPr lang="en-US" dirty="0" smtClean="0"/>
              <a:t> the value of k</a:t>
            </a:r>
          </a:p>
          <a:p>
            <a:r>
              <a:rPr lang="en-US" dirty="0" smtClean="0"/>
              <a:t>For getting the predicted class, iterate from 1 to total number of training data points</a:t>
            </a:r>
          </a:p>
          <a:p>
            <a:pPr marL="971550" lvl="1" indent="-457200">
              <a:buFont typeface="+mj-lt"/>
              <a:buAutoNum type="arabicPeriod"/>
            </a:pPr>
            <a:r>
              <a:rPr lang="en-US" dirty="0" smtClean="0"/>
              <a:t>Calculate the distance between test data and each row of training data. Here we will use Euclidean distance as our distance metric since it’s the most popular method. The other metrics that can be used are </a:t>
            </a:r>
            <a:r>
              <a:rPr lang="en-US" dirty="0" err="1" smtClean="0"/>
              <a:t>Chebyshev</a:t>
            </a:r>
            <a:r>
              <a:rPr lang="en-US" dirty="0" smtClean="0"/>
              <a:t>, cosine, etc.</a:t>
            </a:r>
          </a:p>
          <a:p>
            <a:pPr marL="971550" lvl="1" indent="-457200">
              <a:buFont typeface="+mj-lt"/>
              <a:buAutoNum type="arabicPeriod"/>
            </a:pPr>
            <a:r>
              <a:rPr lang="en-US" dirty="0" smtClean="0"/>
              <a:t>Sort the calculated distances in ascending order based on distance values</a:t>
            </a:r>
          </a:p>
          <a:p>
            <a:pPr marL="971550" lvl="1" indent="-457200">
              <a:buFont typeface="+mj-lt"/>
              <a:buAutoNum type="arabicPeriod"/>
            </a:pPr>
            <a:r>
              <a:rPr lang="en-US" dirty="0" smtClean="0"/>
              <a:t>Get top k rows from the sorted array</a:t>
            </a:r>
          </a:p>
          <a:p>
            <a:pPr marL="971550" lvl="1" indent="-457200">
              <a:buFont typeface="+mj-lt"/>
              <a:buAutoNum type="arabicPeriod"/>
            </a:pPr>
            <a:r>
              <a:rPr lang="en-US" dirty="0" smtClean="0"/>
              <a:t>Get the most frequent class of these rows</a:t>
            </a:r>
          </a:p>
          <a:p>
            <a:pPr marL="971550" lvl="1" indent="-457200">
              <a:buFont typeface="+mj-lt"/>
              <a:buAutoNum type="arabicPeriod"/>
            </a:pPr>
            <a:r>
              <a:rPr lang="en-US" dirty="0" smtClean="0"/>
              <a:t>Return the predicted class</a:t>
            </a:r>
          </a:p>
          <a:p>
            <a:pPr lvl="1"/>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956</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Machine Learning With Python</vt:lpstr>
      <vt:lpstr>When do we use KNN algorithm?</vt:lpstr>
      <vt:lpstr>How does the KNN algorithm work?</vt:lpstr>
      <vt:lpstr>KNN</vt:lpstr>
      <vt:lpstr>How do we choose the factor K?</vt:lpstr>
      <vt:lpstr>How do we choose the factor K?</vt:lpstr>
      <vt:lpstr>How do we choose the factor K?</vt:lpstr>
      <vt:lpstr>Slide 8</vt:lpstr>
      <vt:lpstr>Pseudo Code of KNN</vt:lpstr>
      <vt:lpstr>Skill test Questions and Answers</vt:lpstr>
      <vt:lpstr>Slide 11</vt:lpstr>
      <vt:lpstr>Slide 12</vt:lpstr>
      <vt:lpstr>Slide 13</vt:lpstr>
      <vt:lpstr>Slide 14</vt:lpstr>
      <vt:lpstr>Slide 15</vt:lpstr>
      <vt:lpstr>Slide 16</vt:lpstr>
      <vt:lpstr>Question</vt:lpstr>
      <vt:lpstr>Why does the variance decreases in KNN algorithm when we increase the K?</vt:lpstr>
      <vt:lpstr>Example </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do we use KNN algorithm?</dc:title>
  <dc:creator>server</dc:creator>
  <cp:lastModifiedBy>server</cp:lastModifiedBy>
  <cp:revision>31</cp:revision>
  <dcterms:created xsi:type="dcterms:W3CDTF">2006-08-16T00:00:00Z</dcterms:created>
  <dcterms:modified xsi:type="dcterms:W3CDTF">2019-10-12T16:43:46Z</dcterms:modified>
</cp:coreProperties>
</file>