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7" r:id="rId16"/>
    <p:sldId id="273" r:id="rId17"/>
    <p:sldId id="275" r:id="rId18"/>
    <p:sldId id="274" r:id="rId19"/>
    <p:sldId id="276"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BEAF8-C75F-4688-AEBD-C8333C3204CE}"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FD97A-DAC6-4158-90E4-90771B0EC0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BEAF8-C75F-4688-AEBD-C8333C3204CE}" type="datetimeFigureOut">
              <a:rPr lang="en-US" smtClean="0"/>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FD97A-DAC6-4158-90E4-90771B0EC0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Machine Learning With Python</a:t>
            </a:r>
            <a:endParaRPr lang="en-US" b="1" dirty="0"/>
          </a:p>
        </p:txBody>
      </p:sp>
      <p:sp>
        <p:nvSpPr>
          <p:cNvPr id="3" name="Subtitle 2"/>
          <p:cNvSpPr>
            <a:spLocks noGrp="1"/>
          </p:cNvSpPr>
          <p:nvPr>
            <p:ph type="subTitle" idx="1"/>
          </p:nvPr>
        </p:nvSpPr>
        <p:spPr>
          <a:xfrm>
            <a:off x="2743200" y="3886200"/>
            <a:ext cx="6400800" cy="1752600"/>
          </a:xfrm>
        </p:spPr>
        <p:txBody>
          <a:bodyPr/>
          <a:lstStyle/>
          <a:p>
            <a:r>
              <a:rPr lang="en-US" dirty="0" err="1" smtClean="0"/>
              <a:t>Nabajyoti</a:t>
            </a:r>
            <a:r>
              <a:rPr lang="en-US" dirty="0" smtClean="0"/>
              <a:t> </a:t>
            </a:r>
            <a:r>
              <a:rPr lang="en-US" smtClean="0"/>
              <a:t>Pathak</a:t>
            </a:r>
            <a:r>
              <a:rPr lang="en-US"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Correlation </a:t>
            </a:r>
            <a:r>
              <a:rPr lang="en-US" b="1" dirty="0" smtClean="0"/>
              <a:t>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High correlation between two variables means they have similar trends and are likely to carry similar information. </a:t>
            </a:r>
            <a:endParaRPr lang="en-US" dirty="0" smtClean="0"/>
          </a:p>
          <a:p>
            <a:r>
              <a:rPr lang="en-US" dirty="0" smtClean="0"/>
              <a:t>This </a:t>
            </a:r>
            <a:r>
              <a:rPr lang="en-US" dirty="0"/>
              <a:t>can bring down the performance of some models drastically (linear and logistic regression models, for instance). </a:t>
            </a:r>
            <a:endParaRPr lang="en-US" dirty="0" smtClean="0"/>
          </a:p>
          <a:p>
            <a:r>
              <a:rPr lang="en-US" dirty="0" smtClean="0"/>
              <a:t>We </a:t>
            </a:r>
            <a:r>
              <a:rPr lang="en-US" dirty="0"/>
              <a:t>can calculate the correlation between independent numerical variables that are numerical in nature. </a:t>
            </a:r>
            <a:endParaRPr lang="en-US" dirty="0" smtClean="0"/>
          </a:p>
          <a:p>
            <a:r>
              <a:rPr lang="en-US" dirty="0" smtClean="0"/>
              <a:t>If </a:t>
            </a:r>
            <a:r>
              <a:rPr lang="en-US" dirty="0"/>
              <a:t>the correlation coefficient crosses a certain threshold value, we can drop one of the variables (dropping a variable is highly subjective and should always be done keeping the domain in mind).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a:t>
            </a:r>
            <a:r>
              <a:rPr lang="en-US" b="1" dirty="0" smtClean="0"/>
              <a:t>Forest</a:t>
            </a:r>
            <a:endParaRPr lang="en-US" dirty="0"/>
          </a:p>
        </p:txBody>
      </p:sp>
      <p:sp>
        <p:nvSpPr>
          <p:cNvPr id="3" name="Content Placeholder 2"/>
          <p:cNvSpPr>
            <a:spLocks noGrp="1"/>
          </p:cNvSpPr>
          <p:nvPr>
            <p:ph idx="1"/>
          </p:nvPr>
        </p:nvSpPr>
        <p:spPr/>
        <p:txBody>
          <a:bodyPr/>
          <a:lstStyle/>
          <a:p>
            <a:r>
              <a:rPr lang="en-US" dirty="0"/>
              <a:t>Random Forest is one of the most widely used algorithms for feature selection. </a:t>
            </a:r>
            <a:endParaRPr lang="en-US" dirty="0" smtClean="0"/>
          </a:p>
          <a:p>
            <a:r>
              <a:rPr lang="en-US" dirty="0" smtClean="0"/>
              <a:t>It </a:t>
            </a:r>
            <a:r>
              <a:rPr lang="en-US" dirty="0"/>
              <a:t>comes packaged with in-built feature importance so you don’t need to program that separately</a:t>
            </a:r>
            <a:r>
              <a:rPr lang="en-US" dirty="0" smtClean="0"/>
              <a:t>.</a:t>
            </a:r>
          </a:p>
          <a:p>
            <a:r>
              <a:rPr lang="en-US" dirty="0" smtClean="0"/>
              <a:t> </a:t>
            </a:r>
            <a:r>
              <a:rPr lang="en-US" dirty="0"/>
              <a:t>This helps us select a smaller subset of features</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Backward Feature </a:t>
            </a:r>
            <a:r>
              <a:rPr lang="en-US" b="1" dirty="0" smtClean="0"/>
              <a:t>Elimination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Follow the below steps to understand and use the ‘Backward Feature Elimination’ </a:t>
            </a:r>
            <a:r>
              <a:rPr lang="en-US" dirty="0" smtClean="0"/>
              <a:t>technique</a:t>
            </a:r>
          </a:p>
          <a:p>
            <a:r>
              <a:rPr lang="en-US" dirty="0"/>
              <a:t>We first take all the n variables present in our dataset and train the model using them</a:t>
            </a:r>
          </a:p>
          <a:p>
            <a:r>
              <a:rPr lang="en-US" dirty="0"/>
              <a:t>We then calculate the performance of the model</a:t>
            </a:r>
          </a:p>
          <a:p>
            <a:r>
              <a:rPr lang="en-US" dirty="0"/>
              <a:t>Now, we compute the performance of the model after eliminating each variable (n times), i.e., we drop one variable every time and train the model on the remaining n-1 variables</a:t>
            </a:r>
          </a:p>
          <a:p>
            <a:r>
              <a:rPr lang="en-US" dirty="0"/>
              <a:t>We identify the variable whose removal has produced the smallest (or no) change in the performance of the model, and then drop that variable</a:t>
            </a:r>
          </a:p>
          <a:p>
            <a:r>
              <a:rPr lang="en-US" dirty="0"/>
              <a:t>Repeat this process until no variable can be dropped</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Forward Feature </a:t>
            </a:r>
            <a:r>
              <a:rPr lang="en-US" b="1" dirty="0" smtClean="0"/>
              <a:t>Selection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is the opposite process of the Backward Feature Elimination we saw above. Instead of eliminating features, we try to find the best features which improve the performance of the model. This technique works as follows:</a:t>
            </a:r>
          </a:p>
          <a:p>
            <a:r>
              <a:rPr lang="en-US" dirty="0"/>
              <a:t>We start with a single feature. Essentially, we train the model n number of times using each feature separately</a:t>
            </a:r>
          </a:p>
          <a:p>
            <a:r>
              <a:rPr lang="en-US" dirty="0"/>
              <a:t>The variable giving the best performance is selected as the starting variable</a:t>
            </a:r>
          </a:p>
          <a:p>
            <a:r>
              <a:rPr lang="en-US" dirty="0"/>
              <a:t>Then we repeat this process and add one variable at a time. The variable that produces the highest increase in performance is retained</a:t>
            </a:r>
          </a:p>
          <a:p>
            <a:r>
              <a:rPr lang="en-US" dirty="0"/>
              <a:t>We repeat this process until no significant improvement is seen in the model’s performance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Principal Component Analysis (PCA</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PCA is a technique which helps us in extracting a new set of variables from an existing large set of variables. These newly extracted variables are called Principal </a:t>
            </a:r>
            <a:r>
              <a:rPr lang="en-US" dirty="0" smtClean="0"/>
              <a:t>Components</a:t>
            </a:r>
          </a:p>
          <a:p>
            <a:pPr lvl="1"/>
            <a:r>
              <a:rPr lang="en-US" dirty="0"/>
              <a:t>A principal component is a linear combination of the original variables</a:t>
            </a:r>
          </a:p>
          <a:p>
            <a:pPr lvl="1"/>
            <a:r>
              <a:rPr lang="en-US" dirty="0"/>
              <a:t>Principal components are extracted in such a way that the first principal component explains maximum variance in the dataset</a:t>
            </a:r>
          </a:p>
          <a:p>
            <a:pPr lvl="1"/>
            <a:r>
              <a:rPr lang="en-US" dirty="0"/>
              <a:t>Second principal component tries to explain the remaining variance in the dataset and is uncorrelated to the first principal component</a:t>
            </a:r>
          </a:p>
          <a:p>
            <a:pPr lvl="1"/>
            <a:r>
              <a:rPr lang="en-US" dirty="0"/>
              <a:t>Third principal component tries to explain the variance which is not explained by the first two principal components and so </a:t>
            </a:r>
            <a:r>
              <a:rPr lang="en-US" dirty="0" smtClean="0"/>
              <a:t>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Related image"/>
          <p:cNvPicPr>
            <a:picLocks noChangeAspect="1" noChangeArrowheads="1"/>
          </p:cNvPicPr>
          <p:nvPr/>
        </p:nvPicPr>
        <p:blipFill>
          <a:blip r:embed="rId2"/>
          <a:srcRect/>
          <a:stretch>
            <a:fillRect/>
          </a:stretch>
        </p:blipFill>
        <p:spPr bwMode="auto">
          <a:xfrm>
            <a:off x="0" y="838200"/>
            <a:ext cx="9144000" cy="533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LDA(Linear Discriminate Analysis)</a:t>
            </a:r>
            <a:endParaRPr lang="en-US" b="1" dirty="0"/>
          </a:p>
        </p:txBody>
      </p:sp>
      <p:sp>
        <p:nvSpPr>
          <p:cNvPr id="3" name="Content Placeholder 2"/>
          <p:cNvSpPr>
            <a:spLocks noGrp="1"/>
          </p:cNvSpPr>
          <p:nvPr>
            <p:ph idx="1"/>
          </p:nvPr>
        </p:nvSpPr>
        <p:spPr/>
        <p:txBody>
          <a:bodyPr>
            <a:normAutofit lnSpcReduction="10000"/>
          </a:bodyPr>
          <a:lstStyle/>
          <a:p>
            <a:r>
              <a:rPr lang="en-US" dirty="0" smtClean="0"/>
              <a:t>Finding linear combination of features/attributes which classify/separate two or more classes of objects</a:t>
            </a:r>
          </a:p>
          <a:p>
            <a:r>
              <a:rPr lang="en-US" dirty="0" smtClean="0"/>
              <a:t>The combination is used as linear classifier which actually is through dimensionality reduction</a:t>
            </a:r>
          </a:p>
          <a:p>
            <a:r>
              <a:rPr lang="en-US" dirty="0" smtClean="0"/>
              <a:t>Similar to PCA as it looks for linear combinations of variables to represent the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p:txBody>
          <a:bodyPr/>
          <a:lstStyle/>
          <a:p>
            <a:r>
              <a:rPr lang="en-US" dirty="0" smtClean="0"/>
              <a:t>PCA is data representation in reduced dimension space</a:t>
            </a:r>
          </a:p>
          <a:p>
            <a:r>
              <a:rPr lang="en-US" dirty="0" smtClean="0"/>
              <a:t>In PCA, data is projected into directions of maximum variance</a:t>
            </a:r>
          </a:p>
          <a:p>
            <a:r>
              <a:rPr lang="en-US" dirty="0" smtClean="0"/>
              <a:t>Direction of maximum variance might not be helpful for classification</a:t>
            </a:r>
          </a:p>
          <a:p>
            <a:r>
              <a:rPr lang="en-US" dirty="0" smtClean="0"/>
              <a:t>LDA projects data in the direction that will be useful for classification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LDA </a:t>
            </a:r>
            <a:r>
              <a:rPr lang="en-US" b="1" dirty="0" err="1" smtClean="0"/>
              <a:t>vs</a:t>
            </a:r>
            <a:r>
              <a:rPr lang="en-US" b="1" dirty="0" smtClean="0"/>
              <a:t> PCA</a:t>
            </a:r>
            <a:endParaRPr lang="en-US" b="1" dirty="0"/>
          </a:p>
        </p:txBody>
      </p:sp>
      <p:pic>
        <p:nvPicPr>
          <p:cNvPr id="18434" name="Picture 2" descr="Image result for lda vs pca plot"/>
          <p:cNvPicPr>
            <a:picLocks noChangeAspect="1" noChangeArrowheads="1"/>
          </p:cNvPicPr>
          <p:nvPr/>
        </p:nvPicPr>
        <p:blipFill>
          <a:blip r:embed="rId2"/>
          <a:srcRect/>
          <a:stretch>
            <a:fillRect/>
          </a:stretch>
        </p:blipFill>
        <p:spPr bwMode="auto">
          <a:xfrm>
            <a:off x="762000" y="1600200"/>
            <a:ext cx="7848600" cy="4724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VS LDA</a:t>
            </a:r>
            <a:endParaRPr lang="en-US" dirty="0"/>
          </a:p>
        </p:txBody>
      </p:sp>
      <p:pic>
        <p:nvPicPr>
          <p:cNvPr id="32770" name="Picture 2" descr="Image result for lda vs pca plot"/>
          <p:cNvPicPr>
            <a:picLocks noChangeAspect="1" noChangeArrowheads="1"/>
          </p:cNvPicPr>
          <p:nvPr/>
        </p:nvPicPr>
        <p:blipFill>
          <a:blip r:embed="rId2"/>
          <a:srcRect/>
          <a:stretch>
            <a:fillRect/>
          </a:stretch>
        </p:blipFill>
        <p:spPr bwMode="auto">
          <a:xfrm>
            <a:off x="533400" y="1600200"/>
            <a:ext cx="8077200" cy="4800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Dimension Reduction techniques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Dimension Reduction refers to the process of converting a set of data having vast dimensions into data with lesser dimensions ensuring that it conveys similar information concisely. </a:t>
            </a:r>
            <a:endParaRPr lang="en-US" dirty="0" smtClean="0"/>
          </a:p>
          <a:p>
            <a:r>
              <a:rPr lang="en-US" dirty="0" smtClean="0"/>
              <a:t>These </a:t>
            </a:r>
            <a:r>
              <a:rPr lang="en-US" dirty="0"/>
              <a:t>techniques are typically used while solving </a:t>
            </a:r>
            <a:r>
              <a:rPr lang="en-US" b="1" dirty="0"/>
              <a:t>machine learning problems</a:t>
            </a:r>
            <a:r>
              <a:rPr lang="en-US" dirty="0"/>
              <a:t> to obtain better features for a classification or regression task.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thank you"/>
          <p:cNvPicPr>
            <a:picLocks noChangeAspect="1" noChangeArrowheads="1"/>
          </p:cNvPicPr>
          <p:nvPr/>
        </p:nvPicPr>
        <p:blipFill>
          <a:blip r:embed="rId2"/>
          <a:srcRect/>
          <a:stretch>
            <a:fillRect/>
          </a:stretch>
        </p:blipFill>
        <p:spPr bwMode="auto">
          <a:xfrm>
            <a:off x="685800" y="609600"/>
            <a:ext cx="7772400" cy="5495926"/>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4876800" cy="4525963"/>
          </a:xfrm>
        </p:spPr>
        <p:txBody>
          <a:bodyPr>
            <a:normAutofit fontScale="70000" lnSpcReduction="20000"/>
          </a:bodyPr>
          <a:lstStyle/>
          <a:p>
            <a:r>
              <a:rPr lang="en-US" dirty="0" smtClean="0"/>
              <a:t>It </a:t>
            </a:r>
            <a:r>
              <a:rPr lang="en-US" dirty="0"/>
              <a:t>shows 2 dimensions x1 and x2, which are let us say measurements of several object in cm (x1) and inches (x2). </a:t>
            </a:r>
            <a:endParaRPr lang="en-US" dirty="0" smtClean="0"/>
          </a:p>
          <a:p>
            <a:r>
              <a:rPr lang="en-US" dirty="0" smtClean="0"/>
              <a:t>Now</a:t>
            </a:r>
            <a:r>
              <a:rPr lang="en-US" dirty="0"/>
              <a:t>, if you were to use both these dimensions in machine learning, they will convey similar information and introduce a lot of noise in system, so you are better of just using one dimension. </a:t>
            </a:r>
            <a:endParaRPr lang="en-US" dirty="0" smtClean="0"/>
          </a:p>
          <a:p>
            <a:r>
              <a:rPr lang="en-US" dirty="0" smtClean="0"/>
              <a:t>Here</a:t>
            </a:r>
            <a:r>
              <a:rPr lang="en-US" dirty="0"/>
              <a:t> we have converted the dimension of data from 2D (from x1 and x2) to 1D (z1), which has made the data relatively easier to explain.</a:t>
            </a:r>
          </a:p>
        </p:txBody>
      </p:sp>
      <p:sp>
        <p:nvSpPr>
          <p:cNvPr id="1026" name="AutoShape 2" descr="2D_1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2D_1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erver\Desktop\2D_1D.jpg"/>
          <p:cNvPicPr>
            <a:picLocks noChangeAspect="1" noChangeArrowheads="1"/>
          </p:cNvPicPr>
          <p:nvPr/>
        </p:nvPicPr>
        <p:blipFill>
          <a:blip r:embed="rId2"/>
          <a:srcRect/>
          <a:stretch>
            <a:fillRect/>
          </a:stretch>
        </p:blipFill>
        <p:spPr bwMode="auto">
          <a:xfrm>
            <a:off x="5334000" y="1524000"/>
            <a:ext cx="3505200" cy="3962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a:t>In similar ways, we can reduce n dimensions of data set to k dimensions (k &lt; n) </a:t>
            </a:r>
            <a:r>
              <a:rPr lang="en-US" dirty="0" smtClean="0"/>
              <a:t>.</a:t>
            </a:r>
          </a:p>
          <a:p>
            <a:r>
              <a:rPr lang="en-US" dirty="0" smtClean="0"/>
              <a:t> </a:t>
            </a:r>
            <a:r>
              <a:rPr lang="en-US" dirty="0"/>
              <a:t>These k dimensions can be directly identified (filtered) or can be a combination of dimensions (weighted averages of dimensions) or new dimension(s) that represent existing multiple dimensions well.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the benefits of Dimension Reduction?</a:t>
            </a:r>
            <a:endParaRPr lang="en-US" dirty="0"/>
          </a:p>
        </p:txBody>
      </p:sp>
      <p:sp>
        <p:nvSpPr>
          <p:cNvPr id="3" name="Content Placeholder 2"/>
          <p:cNvSpPr>
            <a:spLocks noGrp="1"/>
          </p:cNvSpPr>
          <p:nvPr>
            <p:ph idx="1"/>
          </p:nvPr>
        </p:nvSpPr>
        <p:spPr>
          <a:xfrm>
            <a:off x="457200" y="1600201"/>
            <a:ext cx="8229600" cy="4952999"/>
          </a:xfrm>
        </p:spPr>
        <p:txBody>
          <a:bodyPr>
            <a:normAutofit fontScale="70000" lnSpcReduction="20000"/>
          </a:bodyPr>
          <a:lstStyle/>
          <a:p>
            <a:r>
              <a:rPr lang="en-US" dirty="0"/>
              <a:t>It helps in data compressing and reducing the storage space required</a:t>
            </a:r>
          </a:p>
          <a:p>
            <a:r>
              <a:rPr lang="en-US" dirty="0"/>
              <a:t>It fastens the time required for performing same computations. Less dimensions leads to less computing, also less dimensions can allow usage of algorithms unfit for a large number of dimensions</a:t>
            </a:r>
          </a:p>
          <a:p>
            <a:r>
              <a:rPr lang="en-US" dirty="0"/>
              <a:t>It takes care of multi-</a:t>
            </a:r>
            <a:r>
              <a:rPr lang="en-US" dirty="0" err="1"/>
              <a:t>collinearity</a:t>
            </a:r>
            <a:r>
              <a:rPr lang="en-US" dirty="0"/>
              <a:t> that improves the model performance. It removes redundant features. For example: there is no point in storing a value in two different units (meters and inches).</a:t>
            </a:r>
          </a:p>
          <a:p>
            <a:r>
              <a:rPr lang="en-US" dirty="0"/>
              <a:t>Reducing the dimensions of data to 2D or 3D may allow us to plot and visualize it precisely. You can then observe patterns more clearly. Below you can see that, how a 3D data is converted into 2D. First it has identified the 2D plane then represented the points on these two new axis z1 and </a:t>
            </a:r>
            <a:r>
              <a:rPr lang="en-US" dirty="0" smtClean="0"/>
              <a:t>z2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457200" y="1600201"/>
            <a:ext cx="8229600" cy="1523999"/>
          </a:xfrm>
        </p:spPr>
        <p:txBody>
          <a:bodyPr>
            <a:normAutofit lnSpcReduction="10000"/>
          </a:bodyPr>
          <a:lstStyle/>
          <a:p>
            <a:r>
              <a:rPr lang="en-US" dirty="0" smtClean="0"/>
              <a:t>It is helpful in noise removal also and as result of that we can improve the performance of models.</a:t>
            </a:r>
          </a:p>
          <a:p>
            <a:endParaRPr lang="en-US" dirty="0"/>
          </a:p>
        </p:txBody>
      </p:sp>
      <p:pic>
        <p:nvPicPr>
          <p:cNvPr id="4" name="Picture 2" descr="Image [4]"/>
          <p:cNvPicPr>
            <a:picLocks noChangeAspect="1" noChangeArrowheads="1"/>
          </p:cNvPicPr>
          <p:nvPr/>
        </p:nvPicPr>
        <p:blipFill>
          <a:blip r:embed="rId2"/>
          <a:srcRect/>
          <a:stretch>
            <a:fillRect/>
          </a:stretch>
        </p:blipFill>
        <p:spPr bwMode="auto">
          <a:xfrm>
            <a:off x="1295400" y="3200400"/>
            <a:ext cx="6781800" cy="3124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common methods to perform Dimension Reduction</a:t>
            </a:r>
            <a:r>
              <a:rPr lang="en-US" b="1" dirty="0" smtClean="0"/>
              <a:t>?</a:t>
            </a:r>
            <a:endParaRPr lang="en-US" dirty="0"/>
          </a:p>
        </p:txBody>
      </p:sp>
      <p:sp>
        <p:nvSpPr>
          <p:cNvPr id="3" name="Content Placeholder 2"/>
          <p:cNvSpPr>
            <a:spLocks noGrp="1"/>
          </p:cNvSpPr>
          <p:nvPr>
            <p:ph idx="1"/>
          </p:nvPr>
        </p:nvSpPr>
        <p:spPr/>
        <p:txBody>
          <a:bodyPr/>
          <a:lstStyle/>
          <a:p>
            <a:r>
              <a:rPr lang="en-US" b="1" dirty="0"/>
              <a:t> Missing </a:t>
            </a:r>
            <a:r>
              <a:rPr lang="en-US" b="1" dirty="0" smtClean="0"/>
              <a:t>Values</a:t>
            </a:r>
          </a:p>
          <a:p>
            <a:r>
              <a:rPr lang="en-US" b="1" dirty="0"/>
              <a:t>Low </a:t>
            </a:r>
            <a:r>
              <a:rPr lang="en-US" b="1" dirty="0" smtClean="0"/>
              <a:t>Variance Filter</a:t>
            </a:r>
          </a:p>
          <a:p>
            <a:r>
              <a:rPr lang="en-US" b="1" dirty="0"/>
              <a:t>High Correlation </a:t>
            </a:r>
            <a:r>
              <a:rPr lang="en-US" b="1" dirty="0" smtClean="0"/>
              <a:t>filter</a:t>
            </a:r>
            <a:endParaRPr lang="en-US" b="1" u="sng" dirty="0" smtClean="0"/>
          </a:p>
          <a:p>
            <a:r>
              <a:rPr lang="en-US" b="1" dirty="0"/>
              <a:t>Random </a:t>
            </a:r>
            <a:r>
              <a:rPr lang="en-US" b="1" dirty="0" smtClean="0"/>
              <a:t>Forest</a:t>
            </a:r>
          </a:p>
          <a:p>
            <a:r>
              <a:rPr lang="en-US" b="1" dirty="0"/>
              <a:t>Forward Feature </a:t>
            </a:r>
            <a:r>
              <a:rPr lang="en-US" b="1" dirty="0" smtClean="0"/>
              <a:t>Selection</a:t>
            </a:r>
            <a:endParaRPr lang="en-US" b="1" dirty="0"/>
          </a:p>
          <a:p>
            <a:r>
              <a:rPr lang="en-US" b="1" dirty="0"/>
              <a:t>Principal Component Analysis (PCA)</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Missing Value </a:t>
            </a:r>
            <a:r>
              <a:rPr lang="en-US" b="1" dirty="0" smtClean="0"/>
              <a:t>Ratio</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r>
              <a:rPr lang="en-US" sz="2400" dirty="0"/>
              <a:t>While exploring the data, you find that your dataset has some missing values. Now what</a:t>
            </a:r>
            <a:r>
              <a:rPr lang="en-US" sz="2400" dirty="0" smtClean="0"/>
              <a:t>?</a:t>
            </a:r>
          </a:p>
          <a:p>
            <a:r>
              <a:rPr lang="en-US" sz="2400" dirty="0"/>
              <a:t>You will try to find out the reason for these missing values and then impute them or drop the variables entirely which have missing values (using appropriate methods</a:t>
            </a:r>
            <a:r>
              <a:rPr lang="en-US" sz="2400" dirty="0" smtClean="0"/>
              <a:t>).</a:t>
            </a:r>
          </a:p>
          <a:p>
            <a:r>
              <a:rPr lang="en-US" sz="2400" dirty="0"/>
              <a:t>What if we have too many missing values (say more than 50%)? Should we impute the missing values or drop the variable? </a:t>
            </a:r>
            <a:endParaRPr lang="en-US" sz="2400" dirty="0" smtClean="0"/>
          </a:p>
          <a:p>
            <a:r>
              <a:rPr lang="en-US" sz="2400" dirty="0" smtClean="0"/>
              <a:t>It would be preferred </a:t>
            </a:r>
            <a:r>
              <a:rPr lang="en-US" sz="2400" dirty="0"/>
              <a:t>to drop the variable since it will not have much information. </a:t>
            </a:r>
            <a:endParaRPr lang="en-US" sz="2400" dirty="0" smtClean="0"/>
          </a:p>
          <a:p>
            <a:r>
              <a:rPr lang="en-US" sz="2400" dirty="0" smtClean="0"/>
              <a:t>However</a:t>
            </a:r>
            <a:r>
              <a:rPr lang="en-US" sz="2400" dirty="0"/>
              <a:t>, this isn’t set in stone. </a:t>
            </a:r>
            <a:r>
              <a:rPr lang="en-US" sz="2400" dirty="0" smtClean="0"/>
              <a:t>We </a:t>
            </a:r>
            <a:r>
              <a:rPr lang="en-US" sz="2400" dirty="0"/>
              <a:t>can set a threshold value and if the percentage of missing values in any variable is more than that threshold, we will drop the variable.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Low Variance </a:t>
            </a:r>
            <a:r>
              <a:rPr lang="en-US" b="1" dirty="0" smtClean="0"/>
              <a:t>Filter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Consider a variable in our dataset where all the observations have the same value, say 1. If we use this variable, do you think it can improve the model we will build? The answer is no, because this variable will have zero variance</a:t>
            </a:r>
            <a:r>
              <a:rPr lang="en-US" dirty="0" smtClean="0"/>
              <a:t>.</a:t>
            </a:r>
          </a:p>
          <a:p>
            <a:r>
              <a:rPr lang="en-US" dirty="0"/>
              <a:t>So, we need to calculate the variance of each variable we are given. Then drop the variables having low variance as compared to other variables in our dataset. The reason for doing this, as I mentioned above, is that variables with a low variance will not affect the target variable.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889</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Machine Learning With Python</vt:lpstr>
      <vt:lpstr>What are Dimension Reduction techniques?</vt:lpstr>
      <vt:lpstr>Example</vt:lpstr>
      <vt:lpstr>Example</vt:lpstr>
      <vt:lpstr>What are the benefits of Dimension Reduction?</vt:lpstr>
      <vt:lpstr>Example</vt:lpstr>
      <vt:lpstr>What are the common methods to perform Dimension Reduction?</vt:lpstr>
      <vt:lpstr>Missing Value Ratio</vt:lpstr>
      <vt:lpstr>Low Variance Filter</vt:lpstr>
      <vt:lpstr>High Correlation filter</vt:lpstr>
      <vt:lpstr>Random Forest</vt:lpstr>
      <vt:lpstr>Backward Feature Elimination</vt:lpstr>
      <vt:lpstr>Forward Feature Selection</vt:lpstr>
      <vt:lpstr>Principal Component Analysis (PCA)</vt:lpstr>
      <vt:lpstr>Slide 15</vt:lpstr>
      <vt:lpstr>LDA(Linear Discriminate Analysis)</vt:lpstr>
      <vt:lpstr>LDA</vt:lpstr>
      <vt:lpstr>LDA vs PCA</vt:lpstr>
      <vt:lpstr>PCA VS LDA</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server</dc:creator>
  <cp:lastModifiedBy>server</cp:lastModifiedBy>
  <cp:revision>13</cp:revision>
  <dcterms:created xsi:type="dcterms:W3CDTF">2019-01-19T10:38:01Z</dcterms:created>
  <dcterms:modified xsi:type="dcterms:W3CDTF">2019-10-12T16:43:58Z</dcterms:modified>
</cp:coreProperties>
</file>