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3" r:id="rId3"/>
    <p:sldId id="334" r:id="rId4"/>
    <p:sldId id="257" r:id="rId5"/>
    <p:sldId id="258" r:id="rId6"/>
    <p:sldId id="335" r:id="rId7"/>
    <p:sldId id="337" r:id="rId8"/>
    <p:sldId id="336" r:id="rId9"/>
    <p:sldId id="338" r:id="rId10"/>
    <p:sldId id="339" r:id="rId11"/>
    <p:sldId id="259" r:id="rId12"/>
    <p:sldId id="260" r:id="rId13"/>
    <p:sldId id="261" r:id="rId14"/>
    <p:sldId id="262" r:id="rId15"/>
    <p:sldId id="263" r:id="rId16"/>
    <p:sldId id="264" r:id="rId17"/>
    <p:sldId id="265" r:id="rId18"/>
    <p:sldId id="266" r:id="rId19"/>
    <p:sldId id="267" r:id="rId20"/>
    <p:sldId id="269" r:id="rId21"/>
    <p:sldId id="268" r:id="rId22"/>
    <p:sldId id="270" r:id="rId23"/>
    <p:sldId id="272" r:id="rId24"/>
    <p:sldId id="273" r:id="rId25"/>
    <p:sldId id="277" r:id="rId26"/>
    <p:sldId id="276" r:id="rId27"/>
    <p:sldId id="274" r:id="rId28"/>
    <p:sldId id="275" r:id="rId29"/>
    <p:sldId id="278" r:id="rId30"/>
    <p:sldId id="279" r:id="rId31"/>
    <p:sldId id="280" r:id="rId32"/>
    <p:sldId id="271" r:id="rId33"/>
    <p:sldId id="282" r:id="rId34"/>
    <p:sldId id="281"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9" r:id="rId61"/>
    <p:sldId id="308" r:id="rId62"/>
    <p:sldId id="310" r:id="rId63"/>
    <p:sldId id="311" r:id="rId64"/>
    <p:sldId id="312" r:id="rId65"/>
    <p:sldId id="313" r:id="rId66"/>
    <p:sldId id="314" r:id="rId67"/>
    <p:sldId id="315" r:id="rId68"/>
    <p:sldId id="316" r:id="rId69"/>
    <p:sldId id="317" r:id="rId70"/>
    <p:sldId id="318" r:id="rId71"/>
    <p:sldId id="340" r:id="rId72"/>
    <p:sldId id="320" r:id="rId73"/>
    <p:sldId id="341" r:id="rId74"/>
    <p:sldId id="321" r:id="rId75"/>
    <p:sldId id="342" r:id="rId76"/>
    <p:sldId id="319" r:id="rId77"/>
    <p:sldId id="322" r:id="rId78"/>
    <p:sldId id="324" r:id="rId79"/>
    <p:sldId id="325" r:id="rId80"/>
    <p:sldId id="343" r:id="rId81"/>
    <p:sldId id="344" r:id="rId82"/>
    <p:sldId id="326" r:id="rId83"/>
    <p:sldId id="345" r:id="rId84"/>
    <p:sldId id="346" r:id="rId85"/>
    <p:sldId id="323" r:id="rId86"/>
    <p:sldId id="328" r:id="rId87"/>
    <p:sldId id="347" r:id="rId88"/>
    <p:sldId id="348" r:id="rId89"/>
    <p:sldId id="349" r:id="rId90"/>
    <p:sldId id="327" r:id="rId91"/>
    <p:sldId id="330" r:id="rId92"/>
    <p:sldId id="329" r:id="rId93"/>
    <p:sldId id="332" r:id="rId94"/>
    <p:sldId id="331" r:id="rId9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39" autoAdjust="0"/>
    <p:restoredTop sz="94660"/>
  </p:normalViewPr>
  <p:slideViewPr>
    <p:cSldViewPr>
      <p:cViewPr varScale="1">
        <p:scale>
          <a:sx n="39" d="100"/>
          <a:sy n="39" d="100"/>
        </p:scale>
        <p:origin x="-138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Machine Learning With Python</a:t>
            </a:r>
            <a:endParaRPr lang="en-US" b="1" dirty="0"/>
          </a:p>
        </p:txBody>
      </p:sp>
      <p:sp>
        <p:nvSpPr>
          <p:cNvPr id="3" name="Subtitle 2"/>
          <p:cNvSpPr>
            <a:spLocks noGrp="1"/>
          </p:cNvSpPr>
          <p:nvPr>
            <p:ph type="subTitle" idx="1"/>
          </p:nvPr>
        </p:nvSpPr>
        <p:spPr>
          <a:xfrm>
            <a:off x="2743200" y="3886200"/>
            <a:ext cx="6400800" cy="1752600"/>
          </a:xfrm>
        </p:spPr>
        <p:txBody>
          <a:bodyPr/>
          <a:lstStyle/>
          <a:p>
            <a:endParaRPr lang="en-US" dirty="0" smtClean="0"/>
          </a:p>
          <a:p>
            <a:r>
              <a:rPr lang="en-US" dirty="0" err="1" smtClean="0"/>
              <a:t>Nabajyoti</a:t>
            </a:r>
            <a:r>
              <a:rPr lang="en-US" dirty="0" smtClean="0"/>
              <a:t> </a:t>
            </a:r>
            <a:r>
              <a:rPr lang="en-US" smtClean="0"/>
              <a:t>Pathak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Learning Rate</a:t>
            </a:r>
            <a:endParaRPr lang="en-US" b="1" dirty="0"/>
          </a:p>
        </p:txBody>
      </p:sp>
      <p:sp>
        <p:nvSpPr>
          <p:cNvPr id="3" name="Content Placeholder 2"/>
          <p:cNvSpPr>
            <a:spLocks noGrp="1"/>
          </p:cNvSpPr>
          <p:nvPr>
            <p:ph idx="1"/>
          </p:nvPr>
        </p:nvSpPr>
        <p:spPr>
          <a:xfrm>
            <a:off x="457200" y="1600200"/>
            <a:ext cx="4114800" cy="4525963"/>
          </a:xfrm>
          <a:solidFill>
            <a:schemeClr val="accent2"/>
          </a:solidFill>
        </p:spPr>
        <p:txBody>
          <a:bodyPr>
            <a:normAutofit fontScale="62500" lnSpcReduction="20000"/>
          </a:bodyPr>
          <a:lstStyle/>
          <a:p>
            <a:r>
              <a:rPr lang="en-US" b="1" dirty="0" smtClean="0"/>
              <a:t>Learning rate  </a:t>
            </a:r>
            <a:r>
              <a:rPr lang="en-US" dirty="0" smtClean="0"/>
              <a:t>:-When we train neural networks we usually use </a:t>
            </a:r>
            <a:r>
              <a:rPr lang="en-US" i="1" dirty="0" smtClean="0"/>
              <a:t>Gradient Descent</a:t>
            </a:r>
            <a:r>
              <a:rPr lang="en-US" dirty="0" smtClean="0"/>
              <a:t> to optimize the weights. At each iteration we use back-propagation to calculate the derivative of the loss function with respect to each weight and subtract it from that weight. Learning rate determines how quickly or how slowly you want to update your </a:t>
            </a:r>
            <a:r>
              <a:rPr lang="en-US" i="1" dirty="0" smtClean="0"/>
              <a:t>weight</a:t>
            </a:r>
            <a:r>
              <a:rPr lang="en-US" dirty="0" smtClean="0"/>
              <a:t>(parameter) </a:t>
            </a:r>
            <a:r>
              <a:rPr lang="en-US" i="1" dirty="0" smtClean="0"/>
              <a:t>values</a:t>
            </a:r>
            <a:r>
              <a:rPr lang="en-US" dirty="0" smtClean="0"/>
              <a:t>. Learning rate should be high enough so that it won’t take ages to converge, and it should be low enough so that it finds the local minima.</a:t>
            </a:r>
          </a:p>
        </p:txBody>
      </p:sp>
      <p:pic>
        <p:nvPicPr>
          <p:cNvPr id="97282" name="Picture 2" descr="https://cdn-images-1.medium.com/max/1600/0*KMFZ18bMx52li0fF.gif"/>
          <p:cNvPicPr>
            <a:picLocks noChangeAspect="1" noChangeArrowheads="1"/>
          </p:cNvPicPr>
          <p:nvPr/>
        </p:nvPicPr>
        <p:blipFill>
          <a:blip r:embed="rId2"/>
          <a:srcRect/>
          <a:stretch>
            <a:fillRect/>
          </a:stretch>
        </p:blipFill>
        <p:spPr bwMode="auto">
          <a:xfrm>
            <a:off x="4876800" y="1905000"/>
            <a:ext cx="3962400" cy="409575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r>
              <a:rPr lang="en-US" dirty="0" smtClean="0"/>
              <a:t>Imagine you work for a bank</a:t>
            </a:r>
          </a:p>
          <a:p>
            <a:r>
              <a:rPr lang="en-US" dirty="0" smtClean="0"/>
              <a:t>You need to predict how many transactions each customer will make next year.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762000"/>
            <a:ext cx="70104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62000" y="685800"/>
            <a:ext cx="75438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609600"/>
            <a:ext cx="80010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33400" y="381000"/>
            <a:ext cx="78486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38200" y="533400"/>
            <a:ext cx="7391400" cy="5486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Forward Propagation</a:t>
            </a:r>
            <a:endParaRPr lang="en-US" b="1" dirty="0"/>
          </a:p>
        </p:txBody>
      </p:sp>
      <p:sp>
        <p:nvSpPr>
          <p:cNvPr id="3" name="Content Placeholder 2"/>
          <p:cNvSpPr>
            <a:spLocks noGrp="1"/>
          </p:cNvSpPr>
          <p:nvPr>
            <p:ph idx="1"/>
          </p:nvPr>
        </p:nvSpPr>
        <p:spPr>
          <a:xfrm>
            <a:off x="457200" y="1600201"/>
            <a:ext cx="8229600" cy="1828800"/>
          </a:xfrm>
        </p:spPr>
        <p:txBody>
          <a:bodyPr/>
          <a:lstStyle/>
          <a:p>
            <a:r>
              <a:rPr lang="en-US" dirty="0" smtClean="0"/>
              <a:t>Bank transactions example:-</a:t>
            </a:r>
          </a:p>
          <a:p>
            <a:pPr lvl="2"/>
            <a:r>
              <a:rPr lang="en-US" dirty="0" smtClean="0"/>
              <a:t> Make predictions based on:</a:t>
            </a:r>
          </a:p>
          <a:p>
            <a:pPr lvl="3"/>
            <a:r>
              <a:rPr lang="en-US" dirty="0" smtClean="0"/>
              <a:t> Number of children</a:t>
            </a:r>
          </a:p>
          <a:p>
            <a:pPr lvl="3"/>
            <a:r>
              <a:rPr lang="en-US" dirty="0" smtClean="0"/>
              <a:t> Number of existing accounts</a:t>
            </a:r>
            <a:endParaRPr lang="en-US" dirty="0"/>
          </a:p>
        </p:txBody>
      </p:sp>
      <p:pic>
        <p:nvPicPr>
          <p:cNvPr id="6146" name="Picture 2"/>
          <p:cNvPicPr>
            <a:picLocks noChangeAspect="1" noChangeArrowheads="1"/>
          </p:cNvPicPr>
          <p:nvPr/>
        </p:nvPicPr>
        <p:blipFill>
          <a:blip r:embed="rId2"/>
          <a:srcRect/>
          <a:stretch>
            <a:fillRect/>
          </a:stretch>
        </p:blipFill>
        <p:spPr bwMode="auto">
          <a:xfrm>
            <a:off x="1371600" y="3581400"/>
            <a:ext cx="5276850" cy="299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066800" y="457200"/>
            <a:ext cx="73914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304800"/>
            <a:ext cx="8762999"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FF0000"/>
                </a:solidFill>
              </a:rPr>
              <a:t>What is Neural Network??</a:t>
            </a:r>
            <a:endParaRPr lang="en-US" b="1" dirty="0">
              <a:solidFill>
                <a:srgbClr val="FF0000"/>
              </a:solidFill>
            </a:endParaRPr>
          </a:p>
        </p:txBody>
      </p:sp>
      <p:sp>
        <p:nvSpPr>
          <p:cNvPr id="3" name="Content Placeholder 2"/>
          <p:cNvSpPr>
            <a:spLocks noGrp="1"/>
          </p:cNvSpPr>
          <p:nvPr>
            <p:ph idx="1"/>
          </p:nvPr>
        </p:nvSpPr>
        <p:spPr>
          <a:xfrm>
            <a:off x="533400" y="1600200"/>
            <a:ext cx="8229600" cy="4525963"/>
          </a:xfrm>
        </p:spPr>
        <p:txBody>
          <a:bodyPr>
            <a:normAutofit fontScale="62500" lnSpcReduction="20000"/>
          </a:bodyPr>
          <a:lstStyle/>
          <a:p>
            <a:r>
              <a:rPr lang="en-US" sz="3400" dirty="0" smtClean="0"/>
              <a:t>Inventor of first neuron computer Dr Robert defines neural N/W as a computing system made up of number of simple, highly interconnected processing element, which process information by their dynamic state response to external inputs.</a:t>
            </a:r>
          </a:p>
          <a:p>
            <a:endParaRPr lang="en-US" sz="3400" dirty="0" smtClean="0"/>
          </a:p>
          <a:p>
            <a:r>
              <a:rPr lang="en-US" sz="3400" b="1" dirty="0" smtClean="0">
                <a:solidFill>
                  <a:srgbClr val="FF0000"/>
                </a:solidFill>
              </a:rPr>
              <a:t>Neurons :- </a:t>
            </a:r>
            <a:r>
              <a:rPr lang="en-US" sz="3400" dirty="0" smtClean="0"/>
              <a:t>Human brains consist of 100 billons nerve cells call neurons</a:t>
            </a:r>
          </a:p>
          <a:p>
            <a:r>
              <a:rPr lang="en-US" sz="3400" b="1" dirty="0" smtClean="0">
                <a:solidFill>
                  <a:srgbClr val="FF0000"/>
                </a:solidFill>
              </a:rPr>
              <a:t>Axons :-</a:t>
            </a:r>
            <a:r>
              <a:rPr lang="en-US" sz="3400" dirty="0" smtClean="0"/>
              <a:t>Neurons are connected to other thousands cells by Axons.</a:t>
            </a:r>
          </a:p>
          <a:p>
            <a:r>
              <a:rPr lang="en-US" sz="3400" b="1" dirty="0" smtClean="0">
                <a:solidFill>
                  <a:srgbClr val="FF0000"/>
                </a:solidFill>
              </a:rPr>
              <a:t>Dendrites :-</a:t>
            </a:r>
            <a:r>
              <a:rPr lang="en-US" sz="3400" b="1" dirty="0" smtClean="0"/>
              <a:t> </a:t>
            </a:r>
            <a:r>
              <a:rPr lang="en-US" sz="3400" dirty="0" smtClean="0"/>
              <a:t>Input from sensory organs are accepted by dendrites.</a:t>
            </a:r>
          </a:p>
          <a:p>
            <a:endParaRPr lang="en-US" sz="3400" dirty="0" smtClean="0"/>
          </a:p>
          <a:p>
            <a:endParaRPr lang="en-US" sz="3400" dirty="0" smtClean="0"/>
          </a:p>
          <a:p>
            <a:r>
              <a:rPr lang="en-US" sz="3400" dirty="0" smtClean="0"/>
              <a:t>This input create electric pulses which travels through neural  network. A neurons then send it to other neurons or they drop it.</a:t>
            </a:r>
          </a:p>
          <a:p>
            <a:r>
              <a:rPr lang="en-US" dirty="0" smtClean="0"/>
              <a:t>So we copy the structure of human brain and we call it as ANN (Artificial Neural Network)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62000" y="685800"/>
            <a:ext cx="77724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85800" y="381000"/>
            <a:ext cx="73152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0"/>
            <a:ext cx="4724400" cy="707886"/>
          </a:xfrm>
          <a:prstGeom prst="rect">
            <a:avLst/>
          </a:prstGeom>
        </p:spPr>
        <p:txBody>
          <a:bodyPr wrap="square">
            <a:spAutoFit/>
          </a:bodyPr>
          <a:lstStyle/>
          <a:p>
            <a:r>
              <a:rPr lang="en-US" sz="4000" b="1" dirty="0" smtClean="0">
                <a:latin typeface="+mj-lt"/>
              </a:rPr>
              <a:t>Activation functions</a:t>
            </a:r>
            <a:endParaRPr lang="en-US" sz="4000" b="1" dirty="0">
              <a:latin typeface="+mj-lt"/>
            </a:endParaRPr>
          </a:p>
        </p:txBody>
      </p:sp>
      <p:sp>
        <p:nvSpPr>
          <p:cNvPr id="3" name="Rectangle 2"/>
          <p:cNvSpPr/>
          <p:nvPr/>
        </p:nvSpPr>
        <p:spPr>
          <a:xfrm>
            <a:off x="685800" y="1828800"/>
            <a:ext cx="8077200" cy="1815882"/>
          </a:xfrm>
          <a:prstGeom prst="rect">
            <a:avLst/>
          </a:prstGeom>
        </p:spPr>
        <p:txBody>
          <a:bodyPr wrap="square">
            <a:spAutoFit/>
          </a:bodyPr>
          <a:lstStyle/>
          <a:p>
            <a:r>
              <a:rPr lang="en-US" sz="2800" dirty="0" smtClean="0"/>
              <a:t>Activation functions are really important for a Artificial Neural Network to learn and make sense of something really complicated and Non-</a:t>
            </a:r>
            <a:r>
              <a:rPr lang="en-US" sz="2800" b="1" dirty="0" smtClean="0"/>
              <a:t>linear </a:t>
            </a:r>
            <a:r>
              <a:rPr lang="en-US" sz="2800" dirty="0" smtClean="0"/>
              <a:t>complex functional mappings between the inputs and response variable.</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762000" y="685800"/>
            <a:ext cx="75438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Activation functions</a:t>
            </a:r>
            <a:endParaRPr lang="en-US" b="1" dirty="0"/>
          </a:p>
        </p:txBody>
      </p:sp>
      <p:sp>
        <p:nvSpPr>
          <p:cNvPr id="3" name="Content Placeholder 2"/>
          <p:cNvSpPr>
            <a:spLocks noGrp="1"/>
          </p:cNvSpPr>
          <p:nvPr>
            <p:ph idx="1"/>
          </p:nvPr>
        </p:nvSpPr>
        <p:spPr/>
        <p:txBody>
          <a:bodyPr/>
          <a:lstStyle/>
          <a:p>
            <a:r>
              <a:rPr lang="en-US" dirty="0" smtClean="0"/>
              <a:t>For neural network to achieve maximum prediction power we must apply something call activation function in Hidden layer.</a:t>
            </a:r>
          </a:p>
          <a:p>
            <a:r>
              <a:rPr lang="en-US" dirty="0" smtClean="0"/>
              <a:t>Applied to node inputs to produce node output</a:t>
            </a:r>
          </a:p>
          <a:p>
            <a:r>
              <a:rPr lang="en-US" dirty="0" smtClean="0"/>
              <a:t>It allows the model to capture non-linearity</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457200" y="304800"/>
            <a:ext cx="78486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381000" y="304800"/>
            <a:ext cx="8229600" cy="6248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914400" y="533400"/>
            <a:ext cx="723899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914400" y="838200"/>
            <a:ext cx="71628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62200"/>
            <a:ext cx="8229600" cy="1143000"/>
          </a:xfrm>
        </p:spPr>
        <p:txBody>
          <a:bodyPr/>
          <a:lstStyle/>
          <a:p>
            <a:r>
              <a:rPr lang="en-US" b="1" dirty="0" smtClean="0"/>
              <a:t>Deeper networks</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Perceptron</a:t>
            </a:r>
            <a:endParaRPr lang="en-US" b="1" dirty="0"/>
          </a:p>
        </p:txBody>
      </p:sp>
      <p:sp>
        <p:nvSpPr>
          <p:cNvPr id="3" name="Content Placeholder 2"/>
          <p:cNvSpPr>
            <a:spLocks noGrp="1"/>
          </p:cNvSpPr>
          <p:nvPr>
            <p:ph idx="1"/>
          </p:nvPr>
        </p:nvSpPr>
        <p:spPr>
          <a:xfrm>
            <a:off x="457200" y="1600201"/>
            <a:ext cx="8229600" cy="2209799"/>
          </a:xfrm>
        </p:spPr>
        <p:txBody>
          <a:bodyPr>
            <a:normAutofit fontScale="92500" lnSpcReduction="20000"/>
          </a:bodyPr>
          <a:lstStyle/>
          <a:p>
            <a:r>
              <a:rPr lang="en-US" dirty="0" smtClean="0"/>
              <a:t>Single layer neural network.</a:t>
            </a:r>
          </a:p>
          <a:p>
            <a:r>
              <a:rPr lang="en-US" dirty="0" smtClean="0"/>
              <a:t>Used for classification of patterns said to be linearly separable.</a:t>
            </a:r>
          </a:p>
          <a:p>
            <a:r>
              <a:rPr lang="en-US" dirty="0" smtClean="0"/>
              <a:t>It consist of single neuron with adjustable synaptic weight and bias.</a:t>
            </a:r>
          </a:p>
          <a:p>
            <a:endParaRPr lang="en-US" dirty="0"/>
          </a:p>
        </p:txBody>
      </p:sp>
      <p:pic>
        <p:nvPicPr>
          <p:cNvPr id="1026" name="Picture 2" descr="https://cdn-images-1.medium.com/max/1600/1*H2GFATdntBwfKcR4Kuc5mw.png"/>
          <p:cNvPicPr>
            <a:picLocks noChangeAspect="1" noChangeArrowheads="1"/>
          </p:cNvPicPr>
          <p:nvPr/>
        </p:nvPicPr>
        <p:blipFill>
          <a:blip r:embed="rId2"/>
          <a:srcRect/>
          <a:stretch>
            <a:fillRect/>
          </a:stretch>
        </p:blipFill>
        <p:spPr bwMode="auto">
          <a:xfrm>
            <a:off x="1219200" y="3810000"/>
            <a:ext cx="6553200" cy="25908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1143000" y="609600"/>
            <a:ext cx="7162800"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066800" y="457200"/>
            <a:ext cx="717452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Representation learning</a:t>
            </a:r>
            <a:endParaRPr lang="en-US" b="1" dirty="0"/>
          </a:p>
        </p:txBody>
      </p:sp>
      <p:sp>
        <p:nvSpPr>
          <p:cNvPr id="3" name="Content Placeholder 2"/>
          <p:cNvSpPr>
            <a:spLocks noGrp="1"/>
          </p:cNvSpPr>
          <p:nvPr>
            <p:ph idx="1"/>
          </p:nvPr>
        </p:nvSpPr>
        <p:spPr/>
        <p:txBody>
          <a:bodyPr>
            <a:normAutofit/>
          </a:bodyPr>
          <a:lstStyle/>
          <a:p>
            <a:r>
              <a:rPr lang="en-US" dirty="0" smtClean="0"/>
              <a:t>Deep networks internally build representations of patterns in the data</a:t>
            </a:r>
          </a:p>
          <a:p>
            <a:endParaRPr lang="en-US" dirty="0" smtClean="0"/>
          </a:p>
          <a:p>
            <a:r>
              <a:rPr lang="en-US" dirty="0" smtClean="0"/>
              <a:t>Partially replace the need for feature engineering</a:t>
            </a:r>
          </a:p>
          <a:p>
            <a:endParaRPr lang="en-US" dirty="0" smtClean="0"/>
          </a:p>
          <a:p>
            <a:r>
              <a:rPr lang="en-US" dirty="0" smtClean="0"/>
              <a:t> Subsequent layers build increasingly sophisticated representations of raw data</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457200" y="838200"/>
            <a:ext cx="83058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Deep learning</a:t>
            </a:r>
            <a:endParaRPr lang="en-US" b="1" dirty="0"/>
          </a:p>
        </p:txBody>
      </p:sp>
      <p:sp>
        <p:nvSpPr>
          <p:cNvPr id="3" name="Content Placeholder 2"/>
          <p:cNvSpPr>
            <a:spLocks noGrp="1"/>
          </p:cNvSpPr>
          <p:nvPr>
            <p:ph idx="1"/>
          </p:nvPr>
        </p:nvSpPr>
        <p:spPr/>
        <p:txBody>
          <a:bodyPr/>
          <a:lstStyle/>
          <a:p>
            <a:r>
              <a:rPr lang="en-US" dirty="0" smtClean="0"/>
              <a:t>Modeler doesn’t need to specify the interactions</a:t>
            </a:r>
          </a:p>
          <a:p>
            <a:endParaRPr lang="en-US" dirty="0" smtClean="0"/>
          </a:p>
          <a:p>
            <a:r>
              <a:rPr lang="en-US" dirty="0" smtClean="0"/>
              <a:t>When you train the model, the neural network gets weights that find the relevant patterns to make better predictions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a:bodyPr>
          <a:lstStyle/>
          <a:p>
            <a:r>
              <a:rPr lang="en-US" b="1" dirty="0" smtClean="0">
                <a:solidFill>
                  <a:srgbClr val="FF0000"/>
                </a:solidFill>
              </a:rPr>
              <a:t>The need for optimization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baseline neural network</a:t>
            </a:r>
            <a:endParaRPr lang="en-US" b="1" dirty="0"/>
          </a:p>
        </p:txBody>
      </p:sp>
      <p:pic>
        <p:nvPicPr>
          <p:cNvPr id="1026" name="Picture 2"/>
          <p:cNvPicPr>
            <a:picLocks noChangeAspect="1" noChangeArrowheads="1"/>
          </p:cNvPicPr>
          <p:nvPr/>
        </p:nvPicPr>
        <p:blipFill>
          <a:blip r:embed="rId2"/>
          <a:srcRect/>
          <a:stretch>
            <a:fillRect/>
          </a:stretch>
        </p:blipFill>
        <p:spPr bwMode="auto">
          <a:xfrm>
            <a:off x="1295400" y="1676400"/>
            <a:ext cx="6781800" cy="3733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baseline neural network</a:t>
            </a:r>
            <a:endParaRPr lang="en-US" b="1" dirty="0"/>
          </a:p>
        </p:txBody>
      </p:sp>
      <p:pic>
        <p:nvPicPr>
          <p:cNvPr id="2050" name="Picture 2"/>
          <p:cNvPicPr>
            <a:picLocks noChangeAspect="1" noChangeArrowheads="1"/>
          </p:cNvPicPr>
          <p:nvPr/>
        </p:nvPicPr>
        <p:blipFill>
          <a:blip r:embed="rId2"/>
          <a:srcRect/>
          <a:stretch>
            <a:fillRect/>
          </a:stretch>
        </p:blipFill>
        <p:spPr bwMode="auto">
          <a:xfrm>
            <a:off x="1066800" y="1524000"/>
            <a:ext cx="6934199" cy="4419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Predictions with multiple points</a:t>
            </a:r>
            <a:endParaRPr lang="en-US" b="1" dirty="0"/>
          </a:p>
        </p:txBody>
      </p:sp>
      <p:pic>
        <p:nvPicPr>
          <p:cNvPr id="3074" name="Picture 2"/>
          <p:cNvPicPr>
            <a:picLocks noChangeAspect="1" noChangeArrowheads="1"/>
          </p:cNvPicPr>
          <p:nvPr/>
        </p:nvPicPr>
        <p:blipFill>
          <a:blip r:embed="rId2"/>
          <a:srcRect/>
          <a:stretch>
            <a:fillRect/>
          </a:stretch>
        </p:blipFill>
        <p:spPr bwMode="auto">
          <a:xfrm>
            <a:off x="609600" y="1676400"/>
            <a:ext cx="6838950" cy="209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Loss function</a:t>
            </a:r>
            <a:endParaRPr lang="en-US" b="1" dirty="0"/>
          </a:p>
        </p:txBody>
      </p:sp>
      <p:sp>
        <p:nvSpPr>
          <p:cNvPr id="3" name="Content Placeholder 2"/>
          <p:cNvSpPr>
            <a:spLocks noGrp="1"/>
          </p:cNvSpPr>
          <p:nvPr>
            <p:ph idx="1"/>
          </p:nvPr>
        </p:nvSpPr>
        <p:spPr/>
        <p:txBody>
          <a:bodyPr/>
          <a:lstStyle/>
          <a:p>
            <a:r>
              <a:rPr lang="en-US" dirty="0" smtClean="0"/>
              <a:t>Aggregates errors in predictions from many data points into single number</a:t>
            </a:r>
          </a:p>
          <a:p>
            <a:r>
              <a:rPr lang="en-US" dirty="0" smtClean="0"/>
              <a:t>Measure of model’s predictive performance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 intuition behind neural networks</a:t>
            </a:r>
            <a:endParaRPr lang="en-US" dirty="0"/>
          </a:p>
        </p:txBody>
      </p:sp>
      <p:sp>
        <p:nvSpPr>
          <p:cNvPr id="3" name="Content Placeholder 2"/>
          <p:cNvSpPr>
            <a:spLocks noGrp="1"/>
          </p:cNvSpPr>
          <p:nvPr>
            <p:ph idx="1"/>
          </p:nvPr>
        </p:nvSpPr>
        <p:spPr/>
        <p:txBody>
          <a:bodyPr>
            <a:normAutofit/>
          </a:bodyPr>
          <a:lstStyle/>
          <a:p>
            <a:r>
              <a:rPr lang="en-US" sz="2400" dirty="0" smtClean="0"/>
              <a:t>If you have been a developer or seen one work – you know how it is to search for bugs in a code. You would fire various test cases by varying the inputs or circumstances and look for the output. </a:t>
            </a:r>
          </a:p>
          <a:p>
            <a:r>
              <a:rPr lang="en-US" sz="2400" dirty="0" smtClean="0"/>
              <a:t>The change in output provides you a hint on where to look for the bug – which module to check, which lines to read. Once you find it, you make the changes and the exercise continues until you have the right code / application.</a:t>
            </a:r>
            <a:endParaRPr lang="en-US"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Squared error loss function</a:t>
            </a:r>
            <a:endParaRPr lang="en-US" b="1" dirty="0"/>
          </a:p>
        </p:txBody>
      </p:sp>
      <p:pic>
        <p:nvPicPr>
          <p:cNvPr id="4098" name="Picture 2"/>
          <p:cNvPicPr>
            <a:picLocks noChangeAspect="1" noChangeArrowheads="1"/>
          </p:cNvPicPr>
          <p:nvPr/>
        </p:nvPicPr>
        <p:blipFill>
          <a:blip r:embed="rId2"/>
          <a:srcRect/>
          <a:stretch>
            <a:fillRect/>
          </a:stretch>
        </p:blipFill>
        <p:spPr bwMode="auto">
          <a:xfrm>
            <a:off x="1524000" y="1676400"/>
            <a:ext cx="6096000" cy="350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90600" y="762000"/>
            <a:ext cx="71628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Loss function</a:t>
            </a:r>
            <a:endParaRPr lang="en-US" b="1" dirty="0"/>
          </a:p>
        </p:txBody>
      </p:sp>
      <p:sp>
        <p:nvSpPr>
          <p:cNvPr id="3" name="Content Placeholder 2"/>
          <p:cNvSpPr>
            <a:spLocks noGrp="1"/>
          </p:cNvSpPr>
          <p:nvPr>
            <p:ph idx="1"/>
          </p:nvPr>
        </p:nvSpPr>
        <p:spPr/>
        <p:txBody>
          <a:bodyPr>
            <a:normAutofit/>
          </a:bodyPr>
          <a:lstStyle/>
          <a:p>
            <a:r>
              <a:rPr lang="en-US" dirty="0" smtClean="0"/>
              <a:t>Lower loss function value means a better model</a:t>
            </a:r>
          </a:p>
          <a:p>
            <a:endParaRPr lang="en-US" dirty="0" smtClean="0"/>
          </a:p>
          <a:p>
            <a:r>
              <a:rPr lang="en-US" dirty="0" smtClean="0"/>
              <a:t>Goal: Find the weights that give the lowest value for the loss function</a:t>
            </a:r>
          </a:p>
          <a:p>
            <a:endParaRPr lang="en-US" dirty="0" smtClean="0"/>
          </a:p>
          <a:p>
            <a:r>
              <a:rPr lang="en-US" dirty="0" smtClean="0"/>
              <a:t> Gradient descent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b="1" dirty="0"/>
          </a:p>
        </p:txBody>
      </p:sp>
      <p:pic>
        <p:nvPicPr>
          <p:cNvPr id="6146" name="Picture 2"/>
          <p:cNvPicPr>
            <a:picLocks noChangeAspect="1" noChangeArrowheads="1"/>
          </p:cNvPicPr>
          <p:nvPr/>
        </p:nvPicPr>
        <p:blipFill>
          <a:blip r:embed="rId2"/>
          <a:srcRect/>
          <a:stretch>
            <a:fillRect/>
          </a:stretch>
        </p:blipFill>
        <p:spPr bwMode="auto">
          <a:xfrm>
            <a:off x="1143000" y="1600200"/>
            <a:ext cx="6400800" cy="3733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 steps</a:t>
            </a:r>
            <a:endParaRPr lang="en-US" b="1" dirty="0"/>
          </a:p>
        </p:txBody>
      </p:sp>
      <p:sp>
        <p:nvSpPr>
          <p:cNvPr id="3" name="Content Placeholder 2"/>
          <p:cNvSpPr>
            <a:spLocks noGrp="1"/>
          </p:cNvSpPr>
          <p:nvPr>
            <p:ph idx="1"/>
          </p:nvPr>
        </p:nvSpPr>
        <p:spPr/>
        <p:txBody>
          <a:bodyPr/>
          <a:lstStyle/>
          <a:p>
            <a:r>
              <a:rPr lang="en-US" dirty="0" smtClean="0"/>
              <a:t>Start at random point</a:t>
            </a:r>
          </a:p>
          <a:p>
            <a:endParaRPr lang="en-US" dirty="0" smtClean="0"/>
          </a:p>
          <a:p>
            <a:r>
              <a:rPr lang="en-US" dirty="0" smtClean="0"/>
              <a:t>Until you are somewhere flat:</a:t>
            </a:r>
          </a:p>
          <a:p>
            <a:endParaRPr lang="en-US" dirty="0" smtClean="0"/>
          </a:p>
          <a:p>
            <a:pPr lvl="1"/>
            <a:r>
              <a:rPr lang="en-US" dirty="0" smtClean="0"/>
              <a:t> Find the slope</a:t>
            </a:r>
          </a:p>
          <a:p>
            <a:endParaRPr lang="en-US" dirty="0" smtClean="0"/>
          </a:p>
          <a:p>
            <a:pPr lvl="1"/>
            <a:r>
              <a:rPr lang="en-US" dirty="0" smtClean="0"/>
              <a:t> Take a step downhill</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Optimizing a model with a single weight</a:t>
            </a:r>
            <a:endParaRPr lang="en-US" b="1" dirty="0"/>
          </a:p>
        </p:txBody>
      </p:sp>
      <p:pic>
        <p:nvPicPr>
          <p:cNvPr id="7170" name="Picture 2"/>
          <p:cNvPicPr>
            <a:picLocks noChangeAspect="1" noChangeArrowheads="1"/>
          </p:cNvPicPr>
          <p:nvPr/>
        </p:nvPicPr>
        <p:blipFill>
          <a:blip r:embed="rId2"/>
          <a:srcRect/>
          <a:stretch>
            <a:fillRect/>
          </a:stretch>
        </p:blipFill>
        <p:spPr bwMode="auto">
          <a:xfrm>
            <a:off x="609600" y="1752600"/>
            <a:ext cx="78486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Gradient descent</a:t>
            </a:r>
            <a:endParaRPr lang="en-US" b="1" dirty="0"/>
          </a:p>
        </p:txBody>
      </p:sp>
      <p:pic>
        <p:nvPicPr>
          <p:cNvPr id="8194" name="Picture 2"/>
          <p:cNvPicPr>
            <a:picLocks noChangeAspect="1" noChangeArrowheads="1"/>
          </p:cNvPicPr>
          <p:nvPr/>
        </p:nvPicPr>
        <p:blipFill>
          <a:blip r:embed="rId2"/>
          <a:srcRect/>
          <a:stretch>
            <a:fillRect/>
          </a:stretch>
        </p:blipFill>
        <p:spPr bwMode="auto">
          <a:xfrm>
            <a:off x="5562600" y="1981200"/>
            <a:ext cx="3581400" cy="43434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85800" y="1219200"/>
            <a:ext cx="50292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14400" y="838200"/>
            <a:ext cx="7391399"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838200" y="533400"/>
            <a:ext cx="75438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533400" y="533400"/>
            <a:ext cx="7924800" cy="5562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Simple intuition behind neural networks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Neural networks work in very similar manner. It takes several input, processes it through multiple neurons from multiple hidden layers and returns the result using an output layer. This result estimation process is technically known as “</a:t>
            </a:r>
            <a:r>
              <a:rPr lang="en-US" sz="2400" b="1" dirty="0" smtClean="0"/>
              <a:t>Forward Propagation</a:t>
            </a:r>
            <a:r>
              <a:rPr lang="en-US" sz="2400" dirty="0" smtClean="0"/>
              <a:t>“.</a:t>
            </a:r>
          </a:p>
          <a:p>
            <a:r>
              <a:rPr lang="en-US" sz="2400" dirty="0" smtClean="0"/>
              <a:t>Next, we compare the result with actual output. The task is to make the output to neural network as close to actual (desired) output. Each of these neurons are contributing some error to final output. How do you reduce the error?</a:t>
            </a:r>
          </a:p>
          <a:p>
            <a:r>
              <a:rPr lang="en-US" sz="2400" dirty="0" smtClean="0"/>
              <a:t>We try to minimize the value/ weight of neurons those are contributing more to the error and this happens while traveling back to the neurons of the neural network and finding where the error lies. This process is known as “</a:t>
            </a:r>
            <a:r>
              <a:rPr lang="en-US" sz="2400" b="1" dirty="0" smtClean="0"/>
              <a:t>Backward Propagation</a:t>
            </a:r>
            <a:r>
              <a:rPr lang="en-US" sz="2400" dirty="0" smtClean="0"/>
              <a:t>“.</a:t>
            </a:r>
          </a:p>
          <a:p>
            <a:r>
              <a:rPr lang="en-US" sz="2400" dirty="0" smtClean="0"/>
              <a:t>In order to reduce these number of iterations to minimize the error, the neural networks use a common algorithm known as “</a:t>
            </a:r>
            <a:r>
              <a:rPr lang="en-US" sz="2400" b="1" dirty="0" smtClean="0"/>
              <a:t>Gradient Descent</a:t>
            </a:r>
            <a:r>
              <a:rPr lang="en-US" sz="2400" dirty="0" smtClean="0"/>
              <a:t>”, which helps to optimize the task quickly and efficiently.</a:t>
            </a:r>
            <a:endParaRPr 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b="1" dirty="0" err="1" smtClean="0">
                <a:solidFill>
                  <a:srgbClr val="FF0000"/>
                </a:solidFill>
              </a:rPr>
              <a:t>Backpropagation</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881063" y="685800"/>
            <a:ext cx="7577137" cy="5257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Backpropagation</a:t>
            </a:r>
            <a:r>
              <a:rPr lang="en-US" b="1" dirty="0" smtClean="0"/>
              <a:t> process</a:t>
            </a:r>
            <a:endParaRPr lang="en-US" b="1" dirty="0"/>
          </a:p>
        </p:txBody>
      </p:sp>
      <p:sp>
        <p:nvSpPr>
          <p:cNvPr id="3" name="Content Placeholder 2"/>
          <p:cNvSpPr>
            <a:spLocks noGrp="1"/>
          </p:cNvSpPr>
          <p:nvPr>
            <p:ph idx="1"/>
          </p:nvPr>
        </p:nvSpPr>
        <p:spPr/>
        <p:txBody>
          <a:bodyPr/>
          <a:lstStyle/>
          <a:p>
            <a:r>
              <a:rPr lang="en-US" dirty="0" smtClean="0"/>
              <a:t>Trying to estimate the slope of the loss function </a:t>
            </a:r>
            <a:r>
              <a:rPr lang="en-US" dirty="0" err="1" smtClean="0"/>
              <a:t>w.r.t</a:t>
            </a:r>
            <a:r>
              <a:rPr lang="en-US" dirty="0" smtClean="0"/>
              <a:t> each weight</a:t>
            </a:r>
          </a:p>
          <a:p>
            <a:r>
              <a:rPr lang="en-US" dirty="0" smtClean="0"/>
              <a:t>Do forward propagation to calculate predictions and errors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914400" y="685800"/>
            <a:ext cx="7224713"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904875" y="685800"/>
            <a:ext cx="7334250" cy="5257800"/>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Backpropagation</a:t>
            </a:r>
            <a:r>
              <a:rPr lang="en-US" b="1" dirty="0" smtClean="0"/>
              <a:t> process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Go back one layer at a time</a:t>
            </a:r>
          </a:p>
          <a:p>
            <a:endParaRPr lang="en-US" dirty="0" smtClean="0"/>
          </a:p>
          <a:p>
            <a:r>
              <a:rPr lang="en-US" dirty="0" smtClean="0"/>
              <a:t>Gradients for weight is product of:</a:t>
            </a:r>
          </a:p>
          <a:p>
            <a:endParaRPr lang="en-US" dirty="0" smtClean="0"/>
          </a:p>
          <a:p>
            <a:pPr>
              <a:buNone/>
            </a:pPr>
            <a:r>
              <a:rPr lang="en-US" dirty="0" smtClean="0"/>
              <a:t>	1. Node value feeding into that weight</a:t>
            </a:r>
          </a:p>
          <a:p>
            <a:endParaRPr lang="en-US" dirty="0" smtClean="0"/>
          </a:p>
          <a:p>
            <a:pPr>
              <a:buNone/>
            </a:pPr>
            <a:r>
              <a:rPr lang="en-US" dirty="0" smtClean="0"/>
              <a:t>	2. Slope of loss function </a:t>
            </a:r>
            <a:r>
              <a:rPr lang="en-US" dirty="0" err="1" smtClean="0"/>
              <a:t>w.r.t</a:t>
            </a:r>
            <a:r>
              <a:rPr lang="en-US" dirty="0" smtClean="0"/>
              <a:t> node it feeds into</a:t>
            </a:r>
          </a:p>
          <a:p>
            <a:endParaRPr lang="en-US" dirty="0" smtClean="0"/>
          </a:p>
          <a:p>
            <a:pPr>
              <a:buNone/>
            </a:pPr>
            <a:r>
              <a:rPr lang="en-US" dirty="0" smtClean="0"/>
              <a:t>	3. Slope of activation function at the node it feeds into</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762000" y="609600"/>
            <a:ext cx="7467600" cy="4952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Backpropagation</a:t>
            </a:r>
            <a:r>
              <a:rPr lang="en-US" b="1" dirty="0" smtClean="0"/>
              <a:t> process</a:t>
            </a:r>
            <a:endParaRPr lang="en-US" b="1" dirty="0"/>
          </a:p>
        </p:txBody>
      </p:sp>
      <p:sp>
        <p:nvSpPr>
          <p:cNvPr id="3" name="Content Placeholder 2"/>
          <p:cNvSpPr>
            <a:spLocks noGrp="1"/>
          </p:cNvSpPr>
          <p:nvPr>
            <p:ph idx="1"/>
          </p:nvPr>
        </p:nvSpPr>
        <p:spPr/>
        <p:txBody>
          <a:bodyPr>
            <a:normAutofit/>
          </a:bodyPr>
          <a:lstStyle/>
          <a:p>
            <a:r>
              <a:rPr lang="en-US" dirty="0" smtClean="0"/>
              <a:t>Need to also keep track of the slopes of the loss function </a:t>
            </a:r>
            <a:r>
              <a:rPr lang="en-US" dirty="0" err="1" smtClean="0"/>
              <a:t>w.r.t</a:t>
            </a:r>
            <a:r>
              <a:rPr lang="en-US" dirty="0" smtClean="0"/>
              <a:t> node values</a:t>
            </a:r>
          </a:p>
          <a:p>
            <a:endParaRPr lang="en-US" dirty="0" smtClean="0"/>
          </a:p>
          <a:p>
            <a:r>
              <a:rPr lang="en-US" dirty="0" smtClean="0"/>
              <a:t>Slope of node values are the sum of the slopes for all weights that come out of them</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990600" y="685800"/>
            <a:ext cx="7391399"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srcRect/>
          <a:stretch>
            <a:fillRect/>
          </a:stretch>
        </p:blipFill>
        <p:spPr bwMode="auto">
          <a:xfrm>
            <a:off x="762000" y="762000"/>
            <a:ext cx="7467599"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114799"/>
          </a:xfrm>
        </p:spPr>
        <p:txBody>
          <a:bodyPr>
            <a:normAutofit fontScale="40000" lnSpcReduction="20000"/>
          </a:bodyPr>
          <a:lstStyle/>
          <a:p>
            <a:r>
              <a:rPr lang="en-US" sz="4500" b="1" dirty="0" smtClean="0"/>
              <a:t>Neuron(Node):- </a:t>
            </a:r>
            <a:r>
              <a:rPr lang="en-US" sz="4500" dirty="0" smtClean="0"/>
              <a:t>It is the basic unit of a neural network. It gets certain number of inputs and a bias value. When a signal(value) arrives, it gets multiplied by a weight value. If a neuron has 4 inputs, it has 4 weight values which can be adjusted during training time.</a:t>
            </a:r>
          </a:p>
          <a:p>
            <a:pPr>
              <a:buNone/>
            </a:pPr>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sz="5100" b="1" dirty="0" smtClean="0"/>
              <a:t>Connections</a:t>
            </a:r>
            <a:r>
              <a:rPr lang="en-US" sz="5100" dirty="0" smtClean="0"/>
              <a:t> :- It connects one neuron in one layer to another neuron in other layer or the same layer. A connection always has a weight value associated with it. Goal of the training is to update this weight value to decrease the loss(error).</a:t>
            </a:r>
          </a:p>
          <a:p>
            <a:endParaRPr lang="en-US" dirty="0" smtClean="0"/>
          </a:p>
          <a:p>
            <a:endParaRPr lang="en-US" dirty="0"/>
          </a:p>
        </p:txBody>
      </p:sp>
      <p:pic>
        <p:nvPicPr>
          <p:cNvPr id="94210" name="Picture 2" descr="https://cdn-images-1.medium.com/max/800/1*V1mNUbnpA7thNIUCHJNpuA.png"/>
          <p:cNvPicPr>
            <a:picLocks noChangeAspect="1" noChangeArrowheads="1"/>
          </p:cNvPicPr>
          <p:nvPr/>
        </p:nvPicPr>
        <p:blipFill>
          <a:blip r:embed="rId2"/>
          <a:srcRect/>
          <a:stretch>
            <a:fillRect/>
          </a:stretch>
        </p:blipFill>
        <p:spPr bwMode="auto">
          <a:xfrm>
            <a:off x="2209800" y="2438400"/>
            <a:ext cx="4343400" cy="765118"/>
          </a:xfrm>
          <a:prstGeom prst="rect">
            <a:avLst/>
          </a:prstGeom>
          <a:noFill/>
        </p:spPr>
      </p:pic>
      <p:pic>
        <p:nvPicPr>
          <p:cNvPr id="94212" name="Picture 4" descr="https://cdn-images-1.medium.com/max/1600/1*6aaAu20L9F2qfYGIK8Jssg.png"/>
          <p:cNvPicPr>
            <a:picLocks noChangeAspect="1" noChangeArrowheads="1"/>
          </p:cNvPicPr>
          <p:nvPr/>
        </p:nvPicPr>
        <p:blipFill>
          <a:blip r:embed="rId3"/>
          <a:srcRect/>
          <a:stretch>
            <a:fillRect/>
          </a:stretch>
        </p:blipFill>
        <p:spPr bwMode="auto">
          <a:xfrm>
            <a:off x="2209800" y="3048000"/>
            <a:ext cx="5257800" cy="1371600"/>
          </a:xfrm>
          <a:prstGeom prst="rect">
            <a:avLst/>
          </a:prstGeom>
          <a:noFill/>
        </p:spPr>
      </p:pic>
      <p:sp>
        <p:nvSpPr>
          <p:cNvPr id="6" name="Title 1"/>
          <p:cNvSpPr>
            <a:spLocks noGrp="1"/>
          </p:cNvSpPr>
          <p:nvPr>
            <p:ph type="title"/>
          </p:nvPr>
        </p:nvSpPr>
        <p:spPr>
          <a:xfrm>
            <a:off x="457200" y="274638"/>
            <a:ext cx="8229600" cy="1143000"/>
          </a:xfrm>
        </p:spPr>
        <p:txBody>
          <a:bodyPr>
            <a:normAutofit/>
          </a:bodyPr>
          <a:lstStyle/>
          <a:p>
            <a:r>
              <a:rPr lang="en-US" b="1" dirty="0" smtClean="0"/>
              <a:t>Terminologies of Neural Networks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Calculating slopes associated with any weight</a:t>
            </a:r>
            <a:endParaRPr lang="en-US" b="1" dirty="0"/>
          </a:p>
        </p:txBody>
      </p:sp>
      <p:sp>
        <p:nvSpPr>
          <p:cNvPr id="3" name="Content Placeholder 2"/>
          <p:cNvSpPr>
            <a:spLocks noGrp="1"/>
          </p:cNvSpPr>
          <p:nvPr>
            <p:ph idx="1"/>
          </p:nvPr>
        </p:nvSpPr>
        <p:spPr/>
        <p:txBody>
          <a:bodyPr/>
          <a:lstStyle/>
          <a:p>
            <a:r>
              <a:rPr lang="en-US" dirty="0" smtClean="0"/>
              <a:t>Gradients for weight is product of:</a:t>
            </a:r>
          </a:p>
          <a:p>
            <a:pPr>
              <a:buNone/>
            </a:pPr>
            <a:endParaRPr lang="en-US" dirty="0" smtClean="0"/>
          </a:p>
          <a:p>
            <a:pPr lvl="2"/>
            <a:r>
              <a:rPr lang="en-US" dirty="0" smtClean="0"/>
              <a:t>Node value feeding into that weight</a:t>
            </a:r>
          </a:p>
          <a:p>
            <a:pPr lvl="2"/>
            <a:endParaRPr lang="en-US" dirty="0" smtClean="0"/>
          </a:p>
          <a:p>
            <a:pPr lvl="2"/>
            <a:r>
              <a:rPr lang="en-US" dirty="0" smtClean="0"/>
              <a:t>Slope of activation function for the node being fed into</a:t>
            </a:r>
          </a:p>
          <a:p>
            <a:pPr lvl="2"/>
            <a:endParaRPr lang="en-US" dirty="0" smtClean="0"/>
          </a:p>
          <a:p>
            <a:pPr lvl="2"/>
            <a:r>
              <a:rPr lang="en-US" dirty="0" smtClean="0"/>
              <a:t>Slope of loss function </a:t>
            </a:r>
            <a:r>
              <a:rPr lang="en-US" dirty="0" err="1" smtClean="0"/>
              <a:t>w.r.t</a:t>
            </a:r>
            <a:r>
              <a:rPr lang="en-US" dirty="0" smtClean="0"/>
              <a:t> output node</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457200" y="457200"/>
            <a:ext cx="8001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Stochastic gradient descent</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It is common to calculate slopes on only a subset of the data (‘batch’)</a:t>
            </a:r>
          </a:p>
          <a:p>
            <a:r>
              <a:rPr lang="en-US" dirty="0" smtClean="0"/>
              <a:t>Use a different batch of data to calculate the next update</a:t>
            </a:r>
          </a:p>
          <a:p>
            <a:r>
              <a:rPr lang="en-US" dirty="0" smtClean="0"/>
              <a:t>Start over from the beginning once all data is used</a:t>
            </a:r>
          </a:p>
          <a:p>
            <a:r>
              <a:rPr lang="en-US" dirty="0" smtClean="0"/>
              <a:t>Each time through the training data is called an epoch</a:t>
            </a:r>
          </a:p>
          <a:p>
            <a:r>
              <a:rPr lang="en-US" dirty="0" smtClean="0"/>
              <a:t>When slopes are calculated on one batch at a time:</a:t>
            </a:r>
          </a:p>
          <a:p>
            <a:pPr>
              <a:buNone/>
            </a:pPr>
            <a:r>
              <a:rPr lang="en-US" dirty="0" smtClean="0"/>
              <a:t>     stochastic gradient descent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124200"/>
            <a:ext cx="8229600" cy="1143000"/>
          </a:xfrm>
        </p:spPr>
        <p:txBody>
          <a:bodyPr/>
          <a:lstStyle/>
          <a:p>
            <a:r>
              <a:rPr lang="en-US" dirty="0" smtClean="0">
                <a:solidFill>
                  <a:srgbClr val="FF0000"/>
                </a:solidFill>
              </a:rPr>
              <a:t>Tutorial on </a:t>
            </a:r>
            <a:r>
              <a:rPr lang="en-US" dirty="0" err="1" smtClean="0">
                <a:solidFill>
                  <a:srgbClr val="FF0000"/>
                </a:solidFill>
              </a:rPr>
              <a:t>Keras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Deep learning packages</a:t>
            </a:r>
            <a:endParaRPr lang="en-US" b="1" dirty="0"/>
          </a:p>
        </p:txBody>
      </p:sp>
      <p:sp>
        <p:nvSpPr>
          <p:cNvPr id="3" name="Content Placeholder 2"/>
          <p:cNvSpPr>
            <a:spLocks noGrp="1"/>
          </p:cNvSpPr>
          <p:nvPr>
            <p:ph idx="1"/>
          </p:nvPr>
        </p:nvSpPr>
        <p:spPr>
          <a:xfrm>
            <a:off x="457200" y="1600200"/>
            <a:ext cx="6400800" cy="4876800"/>
          </a:xfrm>
        </p:spPr>
        <p:txBody>
          <a:bodyPr>
            <a:normAutofit/>
          </a:bodyPr>
          <a:lstStyle/>
          <a:p>
            <a:r>
              <a:rPr lang="en-US" sz="2400" dirty="0" err="1" smtClean="0"/>
              <a:t>TensorFlow</a:t>
            </a:r>
            <a:r>
              <a:rPr lang="en-US" sz="2400" dirty="0" smtClean="0"/>
              <a:t> – Google </a:t>
            </a:r>
          </a:p>
          <a:p>
            <a:r>
              <a:rPr lang="en-US" sz="2400" dirty="0" smtClean="0"/>
              <a:t> </a:t>
            </a:r>
            <a:r>
              <a:rPr lang="en-US" sz="2400" dirty="0" err="1" smtClean="0"/>
              <a:t>PyTorch</a:t>
            </a:r>
            <a:r>
              <a:rPr lang="en-US" sz="2400" dirty="0" smtClean="0"/>
              <a:t> – </a:t>
            </a:r>
            <a:r>
              <a:rPr lang="en-US" sz="2400" dirty="0" err="1" smtClean="0"/>
              <a:t>Facebook</a:t>
            </a:r>
            <a:r>
              <a:rPr lang="en-US" sz="2400" dirty="0" smtClean="0"/>
              <a:t> AI research </a:t>
            </a:r>
          </a:p>
          <a:p>
            <a:r>
              <a:rPr lang="en-US" sz="2400" dirty="0" smtClean="0"/>
              <a:t> </a:t>
            </a:r>
            <a:r>
              <a:rPr lang="en-US" sz="2400" dirty="0" err="1" smtClean="0"/>
              <a:t>Keras</a:t>
            </a:r>
            <a:r>
              <a:rPr lang="en-US" sz="2400" dirty="0" smtClean="0"/>
              <a:t> – Francois </a:t>
            </a:r>
            <a:r>
              <a:rPr lang="en-US" sz="2400" dirty="0" err="1" smtClean="0"/>
              <a:t>Chollet</a:t>
            </a:r>
            <a:r>
              <a:rPr lang="en-US" sz="2400" dirty="0" smtClean="0"/>
              <a:t> (now at Google) </a:t>
            </a:r>
          </a:p>
          <a:p>
            <a:r>
              <a:rPr lang="en-US" sz="2400" dirty="0" err="1" smtClean="0"/>
              <a:t>Chainer</a:t>
            </a:r>
            <a:r>
              <a:rPr lang="en-US" sz="2400" dirty="0" smtClean="0"/>
              <a:t> – Company in Japan </a:t>
            </a:r>
          </a:p>
          <a:p>
            <a:r>
              <a:rPr lang="en-US" sz="2400" dirty="0" smtClean="0"/>
              <a:t> </a:t>
            </a:r>
            <a:r>
              <a:rPr lang="en-US" sz="2400" dirty="0" err="1" smtClean="0"/>
              <a:t>Caffe</a:t>
            </a:r>
            <a:r>
              <a:rPr lang="en-US" sz="2400" dirty="0" smtClean="0"/>
              <a:t> - Berkeley Vision and Learning Center </a:t>
            </a:r>
          </a:p>
          <a:p>
            <a:r>
              <a:rPr lang="en-US" sz="2400" dirty="0" smtClean="0"/>
              <a:t>CNTK - Microsoft</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6324600" y="1447800"/>
            <a:ext cx="25146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Keras</a:t>
            </a:r>
            <a:r>
              <a:rPr lang="en-US" b="1" dirty="0" smtClean="0"/>
              <a:t> ?</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Deep neural network library in Python</a:t>
            </a:r>
          </a:p>
          <a:p>
            <a:pPr lvl="1"/>
            <a:r>
              <a:rPr lang="en-US" dirty="0" smtClean="0"/>
              <a:t>High-level neural networks API</a:t>
            </a:r>
          </a:p>
          <a:p>
            <a:pPr lvl="1"/>
            <a:r>
              <a:rPr lang="en-US" dirty="0" smtClean="0"/>
              <a:t>Modular – Building model is just stacking layers and connecting computational graphs</a:t>
            </a:r>
          </a:p>
          <a:p>
            <a:pPr lvl="1"/>
            <a:r>
              <a:rPr lang="en-US" dirty="0" smtClean="0"/>
              <a:t>Runs on top of either </a:t>
            </a:r>
            <a:r>
              <a:rPr lang="en-US" dirty="0" err="1" smtClean="0"/>
              <a:t>TensorFlow</a:t>
            </a:r>
            <a:r>
              <a:rPr lang="en-US" dirty="0" smtClean="0"/>
              <a:t> or </a:t>
            </a:r>
            <a:r>
              <a:rPr lang="en-US" dirty="0" err="1" smtClean="0"/>
              <a:t>Theano</a:t>
            </a:r>
            <a:r>
              <a:rPr lang="en-US" dirty="0" smtClean="0"/>
              <a:t> or CNTK </a:t>
            </a:r>
          </a:p>
          <a:p>
            <a:r>
              <a:rPr lang="en-US" dirty="0" smtClean="0"/>
              <a:t>Why use </a:t>
            </a:r>
            <a:r>
              <a:rPr lang="en-US" dirty="0" err="1" smtClean="0"/>
              <a:t>Keras</a:t>
            </a:r>
            <a:r>
              <a:rPr lang="en-US" dirty="0" smtClean="0"/>
              <a:t> ?</a:t>
            </a:r>
          </a:p>
          <a:p>
            <a:pPr lvl="1"/>
            <a:r>
              <a:rPr lang="en-US" dirty="0" smtClean="0"/>
              <a:t>Useful for fast prototyping, ignoring the details of implementing </a:t>
            </a:r>
            <a:r>
              <a:rPr lang="en-US" dirty="0" err="1" smtClean="0"/>
              <a:t>backprop</a:t>
            </a:r>
            <a:r>
              <a:rPr lang="en-US" dirty="0" smtClean="0"/>
              <a:t> or writing optimization procedure </a:t>
            </a:r>
          </a:p>
          <a:p>
            <a:pPr lvl="1"/>
            <a:r>
              <a:rPr lang="en-US" dirty="0" smtClean="0"/>
              <a:t> Supports Convolution, Recurrent layer and combination of both. </a:t>
            </a:r>
          </a:p>
          <a:p>
            <a:pPr lvl="1"/>
            <a:r>
              <a:rPr lang="en-US" dirty="0" smtClean="0"/>
              <a:t> Runs seamlessly on CPU and GPU </a:t>
            </a:r>
          </a:p>
          <a:p>
            <a:pPr lvl="1"/>
            <a:r>
              <a:rPr lang="en-US" dirty="0" smtClean="0"/>
              <a:t>Almost any architecture can be designed using this framework</a:t>
            </a:r>
          </a:p>
          <a:p>
            <a:pPr lvl="1"/>
            <a:r>
              <a:rPr lang="en-US" dirty="0" smtClean="0"/>
              <a:t>Open Source code – Large community support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a neural network in </a:t>
            </a:r>
            <a:r>
              <a:rPr lang="en-US" dirty="0" err="1" smtClean="0"/>
              <a:t>Keras</a:t>
            </a:r>
            <a:endParaRPr lang="en-US" dirty="0"/>
          </a:p>
        </p:txBody>
      </p:sp>
      <p:sp>
        <p:nvSpPr>
          <p:cNvPr id="3" name="Content Placeholder 2"/>
          <p:cNvSpPr>
            <a:spLocks noGrp="1"/>
          </p:cNvSpPr>
          <p:nvPr>
            <p:ph idx="1"/>
          </p:nvPr>
        </p:nvSpPr>
        <p:spPr>
          <a:xfrm>
            <a:off x="457200" y="1600201"/>
            <a:ext cx="8229600" cy="3581400"/>
          </a:xfrm>
        </p:spPr>
        <p:txBody>
          <a:bodyPr>
            <a:normAutofit fontScale="70000" lnSpcReduction="20000"/>
          </a:bodyPr>
          <a:lstStyle/>
          <a:p>
            <a:r>
              <a:rPr lang="en-US" dirty="0" smtClean="0"/>
              <a:t>Five major steps </a:t>
            </a:r>
          </a:p>
          <a:p>
            <a:pPr lvl="1"/>
            <a:r>
              <a:rPr lang="en-US" dirty="0" smtClean="0"/>
              <a:t> Preparing the input and specify the input dimension (size) </a:t>
            </a:r>
          </a:p>
          <a:p>
            <a:pPr lvl="1"/>
            <a:r>
              <a:rPr lang="en-US" dirty="0" smtClean="0"/>
              <a:t> Define the model architecture and build the computational graph </a:t>
            </a:r>
          </a:p>
          <a:p>
            <a:pPr lvl="1"/>
            <a:r>
              <a:rPr lang="en-US" dirty="0" smtClean="0"/>
              <a:t> Specify the optimizer and configure the learning process </a:t>
            </a:r>
          </a:p>
          <a:p>
            <a:pPr lvl="1"/>
            <a:r>
              <a:rPr lang="en-US" dirty="0" smtClean="0"/>
              <a:t> Specify the Inputs, Outputs of the computational graph (model) and the Loss function </a:t>
            </a:r>
          </a:p>
          <a:p>
            <a:pPr lvl="1"/>
            <a:r>
              <a:rPr lang="en-US" dirty="0" smtClean="0"/>
              <a:t> Train and test the model on the dataset </a:t>
            </a:r>
          </a:p>
          <a:p>
            <a:pPr lvl="1">
              <a:buNone/>
            </a:pPr>
            <a:endParaRPr lang="en-US" dirty="0" smtClean="0"/>
          </a:p>
          <a:p>
            <a:pPr lvl="1">
              <a:buNone/>
            </a:pPr>
            <a:r>
              <a:rPr lang="en-US" dirty="0" smtClean="0"/>
              <a:t>Note: Gradient calculations are taken care by Auto – Differentiation and parameter updates are done automatically in the backend</a:t>
            </a:r>
            <a:endParaRPr lang="en-US" dirty="0"/>
          </a:p>
        </p:txBody>
      </p:sp>
      <p:pic>
        <p:nvPicPr>
          <p:cNvPr id="1026" name="Picture 2"/>
          <p:cNvPicPr>
            <a:picLocks noChangeAspect="1" noChangeArrowheads="1"/>
          </p:cNvPicPr>
          <p:nvPr/>
        </p:nvPicPr>
        <p:blipFill>
          <a:blip r:embed="rId2"/>
          <a:srcRect/>
          <a:stretch>
            <a:fillRect/>
          </a:stretch>
        </p:blipFill>
        <p:spPr bwMode="auto">
          <a:xfrm>
            <a:off x="228600" y="4953000"/>
            <a:ext cx="8763000"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0038" y="685800"/>
            <a:ext cx="8543925"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609600"/>
            <a:ext cx="91821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685800"/>
            <a:ext cx="916305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descr="https://cdn-images-1.medium.com/max/1600/1*YL2a2dbDQ5754h_ktDj8mQ.png"/>
          <p:cNvPicPr>
            <a:picLocks noChangeAspect="1" noChangeArrowheads="1"/>
          </p:cNvPicPr>
          <p:nvPr/>
        </p:nvPicPr>
        <p:blipFill>
          <a:blip r:embed="rId2"/>
          <a:srcRect/>
          <a:stretch>
            <a:fillRect/>
          </a:stretch>
        </p:blipFill>
        <p:spPr bwMode="auto">
          <a:xfrm>
            <a:off x="914400" y="990600"/>
            <a:ext cx="7086600" cy="4927085"/>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685800" y="609600"/>
            <a:ext cx="800100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noChangeArrowheads="1"/>
          </p:cNvPicPr>
          <p:nvPr/>
        </p:nvPicPr>
        <p:blipFill>
          <a:blip r:embed="rId2"/>
          <a:srcRect/>
          <a:stretch>
            <a:fillRect/>
          </a:stretch>
        </p:blipFill>
        <p:spPr bwMode="auto">
          <a:xfrm>
            <a:off x="762000" y="838200"/>
            <a:ext cx="7772399" cy="5181600"/>
          </a:xfrm>
          <a:prstGeom prst="rect">
            <a:avLst/>
          </a:prstGeom>
          <a:noFill/>
          <a:ln w="9525">
            <a:solidFill>
              <a:schemeClr val="accent1"/>
            </a:solid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Compiling and fitting a model</a:t>
            </a:r>
            <a:endParaRPr lang="en-US" b="1" dirty="0"/>
          </a:p>
        </p:txBody>
      </p:sp>
      <p:sp>
        <p:nvSpPr>
          <p:cNvPr id="3" name="Content Placeholder 2"/>
          <p:cNvSpPr>
            <a:spLocks noGrp="1"/>
          </p:cNvSpPr>
          <p:nvPr>
            <p:ph idx="1"/>
          </p:nvPr>
        </p:nvSpPr>
        <p:spPr/>
        <p:txBody>
          <a:bodyPr/>
          <a:lstStyle/>
          <a:p>
            <a:r>
              <a:rPr lang="en-US" dirty="0" smtClean="0"/>
              <a:t>Specify the optimizer </a:t>
            </a:r>
          </a:p>
          <a:p>
            <a:pPr lvl="2"/>
            <a:r>
              <a:rPr lang="en-US" dirty="0" smtClean="0"/>
              <a:t>Many options and mathematically complex </a:t>
            </a:r>
          </a:p>
          <a:p>
            <a:pPr lvl="2"/>
            <a:r>
              <a:rPr lang="en-US" dirty="0" smtClean="0"/>
              <a:t>“Adam” is usually a good choice</a:t>
            </a:r>
          </a:p>
          <a:p>
            <a:r>
              <a:rPr lang="en-US" dirty="0" smtClean="0"/>
              <a:t> Loss function </a:t>
            </a:r>
          </a:p>
          <a:p>
            <a:pPr lvl="2"/>
            <a:r>
              <a:rPr lang="en-US" dirty="0" smtClean="0"/>
              <a:t>“</a:t>
            </a:r>
            <a:r>
              <a:rPr lang="en-US" dirty="0" err="1" smtClean="0"/>
              <a:t>mean_squared_error</a:t>
            </a:r>
            <a:r>
              <a:rPr lang="en-US" dirty="0" smtClean="0"/>
              <a:t>” common for regression</a:t>
            </a:r>
          </a:p>
          <a:p>
            <a:pPr lvl="2">
              <a:buNone/>
            </a:pPr>
            <a:r>
              <a:rPr lang="en-US" dirty="0" smtClean="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2"/>
          <a:srcRect/>
          <a:stretch>
            <a:fillRect/>
          </a:stretch>
        </p:blipFill>
        <p:spPr bwMode="auto">
          <a:xfrm>
            <a:off x="685800" y="457200"/>
            <a:ext cx="7696199" cy="5410200"/>
          </a:xfrm>
          <a:prstGeom prst="rect">
            <a:avLst/>
          </a:prstGeom>
          <a:noFill/>
          <a:ln w="9525">
            <a:solidFill>
              <a:schemeClr val="tx1"/>
            </a:solid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fitting a model???</a:t>
            </a:r>
            <a:endParaRPr lang="en-US" b="1" dirty="0"/>
          </a:p>
        </p:txBody>
      </p:sp>
      <p:sp>
        <p:nvSpPr>
          <p:cNvPr id="3" name="Content Placeholder 2"/>
          <p:cNvSpPr>
            <a:spLocks noGrp="1"/>
          </p:cNvSpPr>
          <p:nvPr>
            <p:ph idx="1"/>
          </p:nvPr>
        </p:nvSpPr>
        <p:spPr/>
        <p:txBody>
          <a:bodyPr/>
          <a:lstStyle/>
          <a:p>
            <a:r>
              <a:rPr lang="en-US" dirty="0" smtClean="0"/>
              <a:t>Applying back-propagation and gradient descent with your data to update the weights </a:t>
            </a:r>
          </a:p>
          <a:p>
            <a:r>
              <a:rPr lang="en-US" dirty="0" smtClean="0"/>
              <a:t>Scaling data before fitting can ease optimization</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a:srcRect/>
          <a:stretch>
            <a:fillRect/>
          </a:stretch>
        </p:blipFill>
        <p:spPr bwMode="auto">
          <a:xfrm>
            <a:off x="923924" y="609600"/>
            <a:ext cx="7610475" cy="5334000"/>
          </a:xfrm>
          <a:prstGeom prst="rect">
            <a:avLst/>
          </a:prstGeom>
          <a:noFill/>
          <a:ln w="9525">
            <a:solidFill>
              <a:schemeClr val="tx1"/>
            </a:solid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752600"/>
            <a:ext cx="5867400" cy="830997"/>
          </a:xfrm>
          <a:prstGeom prst="rect">
            <a:avLst/>
          </a:prstGeom>
        </p:spPr>
        <p:txBody>
          <a:bodyPr wrap="square">
            <a:spAutoFit/>
          </a:bodyPr>
          <a:lstStyle/>
          <a:p>
            <a:r>
              <a:rPr lang="en-US" sz="4800" b="1" dirty="0" smtClean="0">
                <a:solidFill>
                  <a:srgbClr val="FF0000"/>
                </a:solidFill>
              </a:rPr>
              <a:t>Classification models</a:t>
            </a:r>
            <a:endParaRPr lang="en-US" sz="4800" b="1" dirty="0">
              <a:solidFill>
                <a:srgbClr val="FF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a:t>
            </a:r>
            <a:endParaRPr lang="en-US" b="1" dirty="0"/>
          </a:p>
        </p:txBody>
      </p:sp>
      <p:sp>
        <p:nvSpPr>
          <p:cNvPr id="3" name="Content Placeholder 2"/>
          <p:cNvSpPr>
            <a:spLocks noGrp="1"/>
          </p:cNvSpPr>
          <p:nvPr>
            <p:ph idx="1"/>
          </p:nvPr>
        </p:nvSpPr>
        <p:spPr/>
        <p:txBody>
          <a:bodyPr/>
          <a:lstStyle/>
          <a:p>
            <a:r>
              <a:rPr lang="en-US" dirty="0" smtClean="0"/>
              <a:t>‘</a:t>
            </a:r>
            <a:r>
              <a:rPr lang="en-US" dirty="0" err="1" smtClean="0"/>
              <a:t>categorical_crossentropy</a:t>
            </a:r>
            <a:r>
              <a:rPr lang="en-US" dirty="0" smtClean="0"/>
              <a:t>’ loss function </a:t>
            </a:r>
          </a:p>
          <a:p>
            <a:r>
              <a:rPr lang="en-US" dirty="0" smtClean="0"/>
              <a:t>Similar to log loss: Lower is better </a:t>
            </a:r>
          </a:p>
          <a:p>
            <a:r>
              <a:rPr lang="en-US" dirty="0" smtClean="0"/>
              <a:t>Add metrics = [‘accuracy’] to compile step for easy-</a:t>
            </a:r>
            <a:r>
              <a:rPr lang="en-US" dirty="0" err="1" smtClean="0"/>
              <a:t>tounderstand</a:t>
            </a:r>
            <a:r>
              <a:rPr lang="en-US" dirty="0" smtClean="0"/>
              <a:t> diagnostics </a:t>
            </a:r>
          </a:p>
          <a:p>
            <a:r>
              <a:rPr lang="en-US" dirty="0" smtClean="0"/>
              <a:t>Output layer has separate node for each possible outcome, and uses ‘</a:t>
            </a:r>
            <a:r>
              <a:rPr lang="en-US" dirty="0" err="1" smtClean="0"/>
              <a:t>so"max</a:t>
            </a:r>
            <a:r>
              <a:rPr lang="en-US" dirty="0" smtClean="0"/>
              <a:t>’ activation</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23838" y="685800"/>
            <a:ext cx="8696325" cy="5486399"/>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09550" y="609600"/>
            <a:ext cx="8724900" cy="5562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US" b="1" dirty="0" smtClean="0"/>
              <a:t>Input Layer </a:t>
            </a:r>
            <a:r>
              <a:rPr lang="en-US" dirty="0" smtClean="0"/>
              <a:t>— This is the first layer in the neural network. It takes input signals(values) and passes them on to the next layer. It doesn’t apply any operations on the input signals(values) &amp; has no weights and biases values associated. In our network we have 4 input signals x1, x2, x3, x4.</a:t>
            </a:r>
          </a:p>
          <a:p>
            <a:r>
              <a:rPr lang="en-US" b="1" dirty="0" smtClean="0"/>
              <a:t>Hidden Layers — </a:t>
            </a:r>
            <a:r>
              <a:rPr lang="en-US" dirty="0" smtClean="0"/>
              <a:t>Hidden layers have neurons(nodes) which apply different transformations to the input data. One hidden layer is a collection of neurons stacked vertically(Representation). In our image given below we have 5 hidden layers. In our network, first hidden layer has 4 neurons(nodes), 2nd has 5 neurons, 3rd has 6 neurons, 4th has 4 and 5th has 3 neurons. Last hidden layer passes on values to the output layer. All the neurons in a hidden layer are connected to each and every neuron in the next layer, hence we have a fully connected hidden layers.</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srcRect/>
          <a:stretch>
            <a:fillRect/>
          </a:stretch>
        </p:blipFill>
        <p:spPr bwMode="auto">
          <a:xfrm>
            <a:off x="685800" y="533400"/>
            <a:ext cx="7772399" cy="5562600"/>
          </a:xfrm>
          <a:prstGeom prst="rect">
            <a:avLst/>
          </a:prstGeom>
          <a:noFill/>
          <a:ln w="9525">
            <a:solidFill>
              <a:schemeClr val="tx1"/>
            </a:solid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a:srcRect/>
          <a:stretch>
            <a:fillRect/>
          </a:stretch>
        </p:blipFill>
        <p:spPr bwMode="auto">
          <a:xfrm>
            <a:off x="762000" y="838200"/>
            <a:ext cx="7467599" cy="5029200"/>
          </a:xfrm>
          <a:prstGeom prst="rect">
            <a:avLst/>
          </a:prstGeom>
          <a:noFill/>
          <a:ln w="9525">
            <a:solidFill>
              <a:schemeClr val="tx1"/>
            </a:solid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457200" y="762000"/>
            <a:ext cx="8077200" cy="45720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p:cNvPicPr>
            <a:picLocks noChangeAspect="1" noChangeArrowheads="1"/>
          </p:cNvPicPr>
          <p:nvPr/>
        </p:nvPicPr>
        <p:blipFill>
          <a:blip r:embed="rId2"/>
          <a:srcRect/>
          <a:stretch>
            <a:fillRect/>
          </a:stretch>
        </p:blipFill>
        <p:spPr bwMode="auto">
          <a:xfrm>
            <a:off x="381000" y="533400"/>
            <a:ext cx="8229600" cy="5105400"/>
          </a:xfrm>
          <a:prstGeom prst="rect">
            <a:avLst/>
          </a:prstGeom>
          <a:noFill/>
          <a:ln w="9525">
            <a:solidFill>
              <a:schemeClr val="tx1"/>
            </a:solid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762001" y="838200"/>
            <a:ext cx="7543800" cy="5029200"/>
          </a:xfrm>
          <a:prstGeom prst="rect">
            <a:avLst/>
          </a:prstGeom>
          <a:noFill/>
          <a:ln w="9525">
            <a:solidFill>
              <a:schemeClr val="tx1"/>
            </a:solid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00"/>
            <a:ext cx="8229600" cy="1143000"/>
          </a:xfrm>
        </p:spPr>
        <p:txBody>
          <a:bodyPr>
            <a:normAutofit/>
          </a:bodyPr>
          <a:lstStyle/>
          <a:p>
            <a:r>
              <a:rPr lang="en-US" sz="6600" b="1" dirty="0" smtClean="0">
                <a:solidFill>
                  <a:srgbClr val="FF0000"/>
                </a:solidFill>
              </a:rPr>
              <a:t>Model validation</a:t>
            </a:r>
            <a:endParaRPr lang="en-US" sz="6600" b="1" dirty="0">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Validation in deep learning</a:t>
            </a:r>
            <a:endParaRPr lang="en-US" b="1" dirty="0"/>
          </a:p>
        </p:txBody>
      </p:sp>
      <p:sp>
        <p:nvSpPr>
          <p:cNvPr id="3" name="Content Placeholder 2"/>
          <p:cNvSpPr>
            <a:spLocks noGrp="1"/>
          </p:cNvSpPr>
          <p:nvPr>
            <p:ph idx="1"/>
          </p:nvPr>
        </p:nvSpPr>
        <p:spPr/>
        <p:txBody>
          <a:bodyPr/>
          <a:lstStyle/>
          <a:p>
            <a:r>
              <a:rPr lang="en-US" dirty="0" smtClean="0"/>
              <a:t>Commonly use validation split rather than cross validation </a:t>
            </a:r>
          </a:p>
          <a:p>
            <a:r>
              <a:rPr lang="en-US" dirty="0" smtClean="0"/>
              <a:t>Deep learning widely used on large datasets </a:t>
            </a:r>
          </a:p>
          <a:p>
            <a:r>
              <a:rPr lang="en-US" dirty="0" smtClean="0"/>
              <a:t>Single validation score is based on large amount of data, and is reliable</a:t>
            </a:r>
          </a:p>
          <a:p>
            <a:r>
              <a:rPr lang="en-US" dirty="0" smtClean="0"/>
              <a:t>Repeated training from cross-validation would take long time</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a:srcRect/>
          <a:stretch>
            <a:fillRect/>
          </a:stretch>
        </p:blipFill>
        <p:spPr bwMode="auto">
          <a:xfrm>
            <a:off x="533400" y="762000"/>
            <a:ext cx="7924799" cy="4953000"/>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2"/>
          <a:srcRect/>
          <a:stretch>
            <a:fillRect/>
          </a:stretch>
        </p:blipFill>
        <p:spPr bwMode="auto">
          <a:xfrm>
            <a:off x="838200" y="533400"/>
            <a:ext cx="7315199" cy="4495800"/>
          </a:xfrm>
          <a:prstGeom prst="rect">
            <a:avLst/>
          </a:prstGeom>
          <a:noFill/>
          <a:ln w="9525">
            <a:solidFill>
              <a:schemeClr val="tx1"/>
            </a:solid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2"/>
          <a:srcRect/>
          <a:stretch>
            <a:fillRect/>
          </a:stretch>
        </p:blipFill>
        <p:spPr bwMode="auto">
          <a:xfrm>
            <a:off x="533400" y="762000"/>
            <a:ext cx="7772400" cy="5257800"/>
          </a:xfrm>
          <a:prstGeom prst="rect">
            <a:avLst/>
          </a:prstGeom>
          <a:noFill/>
          <a:ln w="9525">
            <a:solidFill>
              <a:schemeClr val="tx1"/>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b="1" dirty="0" smtClean="0"/>
              <a:t>Output Layer </a:t>
            </a:r>
            <a:r>
              <a:rPr lang="en-US" dirty="0" smtClean="0"/>
              <a:t>— This layer is the last layer in the network &amp; receives input from the last hidden layer. With this layer we can get desired number of values and in a desired range. In this network we have 3 neurons in the output layer and it outputs y1, y2, y3.</a:t>
            </a:r>
          </a:p>
          <a:p>
            <a:r>
              <a:rPr lang="en-US" b="1" dirty="0" smtClean="0"/>
              <a:t>Input Shape </a:t>
            </a:r>
            <a:r>
              <a:rPr lang="en-US" dirty="0" smtClean="0"/>
              <a:t>— It is the shape of the input matrix we pass to the input layer. Our network’s input layer has 4 neurons and it expects 4 values of 1 sample. Desired input shape for our network is (1, 4, 1) if we feed it one sample at a time. If we feed 100 samples input shape will be (100, 4, 1). Different libraries expect shapes in different formats.</a:t>
            </a:r>
          </a:p>
          <a:p>
            <a:r>
              <a:rPr lang="en-US" b="1" dirty="0" smtClean="0"/>
              <a:t>Weights(Parameters)</a:t>
            </a:r>
            <a:r>
              <a:rPr lang="en-US" dirty="0" smtClean="0"/>
              <a:t> — A weight represent the strength of the connection between units. If the weight from node 1 to node 2 has greater magnitude, it means that neuron 1 has greater influence over neuron 2. A weight brings down the importance of the input value. Weights near zero means changing this input will not change the output. Negative weights mean increasing this input will decrease the output. A weight decides how much influence the input will have on the output.</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905000"/>
            <a:ext cx="4648200" cy="1323439"/>
          </a:xfrm>
          <a:prstGeom prst="rect">
            <a:avLst/>
          </a:prstGeom>
        </p:spPr>
        <p:txBody>
          <a:bodyPr wrap="square">
            <a:spAutoFit/>
          </a:bodyPr>
          <a:lstStyle/>
          <a:p>
            <a:r>
              <a:rPr lang="en-US" sz="4000" b="1" dirty="0" smtClean="0">
                <a:solidFill>
                  <a:srgbClr val="FF0000"/>
                </a:solidFill>
              </a:rPr>
              <a:t>Thinking about model capacity</a:t>
            </a:r>
            <a:endParaRPr lang="en-US" sz="4000" b="1" dirty="0">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42975" y="762000"/>
            <a:ext cx="7258050" cy="5072063"/>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Workflow for optimizing model capacity</a:t>
            </a:r>
            <a:endParaRPr lang="en-US" b="1" dirty="0"/>
          </a:p>
        </p:txBody>
      </p:sp>
      <p:sp>
        <p:nvSpPr>
          <p:cNvPr id="3" name="Content Placeholder 2"/>
          <p:cNvSpPr>
            <a:spLocks noGrp="1"/>
          </p:cNvSpPr>
          <p:nvPr>
            <p:ph idx="1"/>
          </p:nvPr>
        </p:nvSpPr>
        <p:spPr/>
        <p:txBody>
          <a:bodyPr/>
          <a:lstStyle/>
          <a:p>
            <a:r>
              <a:rPr lang="en-US" dirty="0" smtClean="0"/>
              <a:t>Start with a small network </a:t>
            </a:r>
          </a:p>
          <a:p>
            <a:r>
              <a:rPr lang="en-US" dirty="0" smtClean="0"/>
              <a:t>Gradually increase capacity </a:t>
            </a:r>
          </a:p>
          <a:p>
            <a:r>
              <a:rPr lang="en-US" dirty="0" smtClean="0"/>
              <a:t>Keep increasing capacity until validation score is no longer improving</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838200" y="609600"/>
            <a:ext cx="7543800" cy="5334000"/>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4" descr="Image result for thank you"/>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0" name="Picture 6" descr="Image result for thank you"/>
          <p:cNvPicPr>
            <a:picLocks noChangeAspect="1" noChangeArrowheads="1"/>
          </p:cNvPicPr>
          <p:nvPr/>
        </p:nvPicPr>
        <p:blipFill>
          <a:blip r:embed="rId2"/>
          <a:srcRect/>
          <a:stretch>
            <a:fillRect/>
          </a:stretch>
        </p:blipFill>
        <p:spPr bwMode="auto">
          <a:xfrm>
            <a:off x="685800" y="609600"/>
            <a:ext cx="7772400" cy="549592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TotalTime>
  <Words>1158</Words>
  <Application>Microsoft Office PowerPoint</Application>
  <PresentationFormat>On-screen Show (4:3)</PresentationFormat>
  <Paragraphs>183</Paragraphs>
  <Slides>94</Slides>
  <Notes>0</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Machine Learning With Python</vt:lpstr>
      <vt:lpstr> What is Neural Network??</vt:lpstr>
      <vt:lpstr>Perceptron</vt:lpstr>
      <vt:lpstr>Simple intuition behind neural networks</vt:lpstr>
      <vt:lpstr>Simple intuition behind neural networks</vt:lpstr>
      <vt:lpstr>Terminologies of Neural Networks</vt:lpstr>
      <vt:lpstr>Slide 7</vt:lpstr>
      <vt:lpstr>Slide 8</vt:lpstr>
      <vt:lpstr>Slide 9</vt:lpstr>
      <vt:lpstr>Learning Rate</vt:lpstr>
      <vt:lpstr>Example</vt:lpstr>
      <vt:lpstr>Slide 12</vt:lpstr>
      <vt:lpstr>Slide 13</vt:lpstr>
      <vt:lpstr>Slide 14</vt:lpstr>
      <vt:lpstr>Slide 15</vt:lpstr>
      <vt:lpstr>Slide 16</vt:lpstr>
      <vt:lpstr>Forward Propagation</vt:lpstr>
      <vt:lpstr>Slide 18</vt:lpstr>
      <vt:lpstr>Slide 19</vt:lpstr>
      <vt:lpstr>Slide 20</vt:lpstr>
      <vt:lpstr>Slide 21</vt:lpstr>
      <vt:lpstr>Slide 22</vt:lpstr>
      <vt:lpstr>Slide 23</vt:lpstr>
      <vt:lpstr>Activation functions</vt:lpstr>
      <vt:lpstr>Slide 25</vt:lpstr>
      <vt:lpstr>Slide 26</vt:lpstr>
      <vt:lpstr>Slide 27</vt:lpstr>
      <vt:lpstr>Slide 28</vt:lpstr>
      <vt:lpstr>Deeper networks</vt:lpstr>
      <vt:lpstr>Slide 30</vt:lpstr>
      <vt:lpstr>Slide 31</vt:lpstr>
      <vt:lpstr>Representation learning</vt:lpstr>
      <vt:lpstr>Slide 33</vt:lpstr>
      <vt:lpstr>Deep learning</vt:lpstr>
      <vt:lpstr>The need for optimization</vt:lpstr>
      <vt:lpstr>A baseline neural network</vt:lpstr>
      <vt:lpstr>A baseline neural network</vt:lpstr>
      <vt:lpstr>Predictions with multiple points</vt:lpstr>
      <vt:lpstr>Loss function</vt:lpstr>
      <vt:lpstr>Squared error loss function</vt:lpstr>
      <vt:lpstr>Slide 41</vt:lpstr>
      <vt:lpstr>Loss function</vt:lpstr>
      <vt:lpstr>Gradient descent</vt:lpstr>
      <vt:lpstr>Gradient descent steps</vt:lpstr>
      <vt:lpstr>Optimizing a model with a single weight</vt:lpstr>
      <vt:lpstr>Gradient descent</vt:lpstr>
      <vt:lpstr>Slide 47</vt:lpstr>
      <vt:lpstr>Slide 48</vt:lpstr>
      <vt:lpstr>Slide 49</vt:lpstr>
      <vt:lpstr>Backpropagation</vt:lpstr>
      <vt:lpstr>Slide 51</vt:lpstr>
      <vt:lpstr>Backpropagation process</vt:lpstr>
      <vt:lpstr>Slide 53</vt:lpstr>
      <vt:lpstr>Slide 54</vt:lpstr>
      <vt:lpstr>Backpropagation process</vt:lpstr>
      <vt:lpstr>Slide 56</vt:lpstr>
      <vt:lpstr>Backpropagation process</vt:lpstr>
      <vt:lpstr>Slide 58</vt:lpstr>
      <vt:lpstr>Slide 59</vt:lpstr>
      <vt:lpstr>Calculating slopes associated with any weight</vt:lpstr>
      <vt:lpstr>Slide 61</vt:lpstr>
      <vt:lpstr>Stochastic gradient descent</vt:lpstr>
      <vt:lpstr>Tutorial on Keras</vt:lpstr>
      <vt:lpstr>Deep learning packages</vt:lpstr>
      <vt:lpstr>What is Keras ?</vt:lpstr>
      <vt:lpstr>Implementing a neural network in Keras</vt:lpstr>
      <vt:lpstr>Slide 67</vt:lpstr>
      <vt:lpstr>Slide 68</vt:lpstr>
      <vt:lpstr>Slide 69</vt:lpstr>
      <vt:lpstr>Slide 70</vt:lpstr>
      <vt:lpstr>Slide 71</vt:lpstr>
      <vt:lpstr>Compiling and fitting a model</vt:lpstr>
      <vt:lpstr>Slide 73</vt:lpstr>
      <vt:lpstr>What is fitting a model???</vt:lpstr>
      <vt:lpstr>Slide 75</vt:lpstr>
      <vt:lpstr>Slide 76</vt:lpstr>
      <vt:lpstr>Classification</vt:lpstr>
      <vt:lpstr>Slide 78</vt:lpstr>
      <vt:lpstr>Slide 79</vt:lpstr>
      <vt:lpstr>Slide 80</vt:lpstr>
      <vt:lpstr>Slide 81</vt:lpstr>
      <vt:lpstr>Slide 82</vt:lpstr>
      <vt:lpstr>Slide 83</vt:lpstr>
      <vt:lpstr>Slide 84</vt:lpstr>
      <vt:lpstr>Model validation</vt:lpstr>
      <vt:lpstr>Validation in deep learning</vt:lpstr>
      <vt:lpstr>Slide 87</vt:lpstr>
      <vt:lpstr>Slide 88</vt:lpstr>
      <vt:lpstr>Slide 89</vt:lpstr>
      <vt:lpstr>Slide 90</vt:lpstr>
      <vt:lpstr>Slide 91</vt:lpstr>
      <vt:lpstr>Workflow for optimizing model capacity</vt:lpstr>
      <vt:lpstr>Slide 93</vt:lpstr>
      <vt:lpstr>Slide 94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server</dc:creator>
  <cp:lastModifiedBy>server</cp:lastModifiedBy>
  <cp:revision>66</cp:revision>
  <dcterms:created xsi:type="dcterms:W3CDTF">2006-08-16T00:00:00Z</dcterms:created>
  <dcterms:modified xsi:type="dcterms:W3CDTF">2019-10-12T16:42:55Z</dcterms:modified>
</cp:coreProperties>
</file>