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75" r:id="rId8"/>
    <p:sldId id="261" r:id="rId9"/>
    <p:sldId id="276" r:id="rId10"/>
    <p:sldId id="262" r:id="rId11"/>
    <p:sldId id="278" r:id="rId12"/>
    <p:sldId id="263" r:id="rId13"/>
    <p:sldId id="279" r:id="rId14"/>
    <p:sldId id="264" r:id="rId15"/>
    <p:sldId id="265" r:id="rId16"/>
    <p:sldId id="266" r:id="rId17"/>
    <p:sldId id="300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7" r:id="rId34"/>
    <p:sldId id="296" r:id="rId35"/>
    <p:sldId id="298" r:id="rId36"/>
    <p:sldId id="299" r:id="rId37"/>
    <p:sldId id="301" r:id="rId38"/>
    <p:sldId id="311" r:id="rId39"/>
    <p:sldId id="312" r:id="rId40"/>
    <p:sldId id="313" r:id="rId41"/>
    <p:sldId id="314" r:id="rId42"/>
    <p:sldId id="315" r:id="rId43"/>
    <p:sldId id="317" r:id="rId44"/>
    <p:sldId id="318" r:id="rId45"/>
    <p:sldId id="304" r:id="rId46"/>
    <p:sldId id="308" r:id="rId47"/>
    <p:sldId id="305" r:id="rId48"/>
    <p:sldId id="306" r:id="rId49"/>
    <p:sldId id="309" r:id="rId50"/>
    <p:sldId id="307" r:id="rId51"/>
    <p:sldId id="310" r:id="rId52"/>
    <p:sldId id="31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lyticsvidhya.com/wp-content/uploads/2015/10/SVM_9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Machine Learning With Python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Madhup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endParaRPr lang="en-US" dirty="0" smtClean="0"/>
          </a:p>
          <a:p>
            <a:r>
              <a:rPr lang="en-US" dirty="0" smtClean="0"/>
              <a:t>Email: madhupsgr@gmail.com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Identify the right hyper-plane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/>
          <a:lstStyle/>
          <a:p>
            <a:r>
              <a:rPr lang="en-US" dirty="0" smtClean="0"/>
              <a:t>Hint:</a:t>
            </a:r>
            <a:r>
              <a:rPr lang="en-US" b="1" dirty="0" smtClean="0"/>
              <a:t> </a:t>
            </a:r>
            <a:r>
              <a:rPr lang="en-US" dirty="0" smtClean="0"/>
              <a:t>Use the rules as discussed in previous section to identify the right hyper-plane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2004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Some of you may have selected the hyper-plane </a:t>
            </a:r>
            <a:r>
              <a:rPr lang="en-US" sz="2400" b="1" dirty="0" smtClean="0"/>
              <a:t>B </a:t>
            </a:r>
            <a:r>
              <a:rPr lang="en-US" sz="2400" dirty="0" smtClean="0"/>
              <a:t>as it has higher margin compared to </a:t>
            </a:r>
            <a:r>
              <a:rPr lang="en-US" sz="2400" b="1" dirty="0" smtClean="0"/>
              <a:t>A. 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But</a:t>
            </a:r>
            <a:r>
              <a:rPr lang="en-US" sz="2400" dirty="0" smtClean="0"/>
              <a:t>, here is the catch, SVM selects the hyper-plane which classifies the classes accurately prior to maximizing margin.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Here</a:t>
            </a:r>
            <a:r>
              <a:rPr lang="en-US" sz="2400" dirty="0" smtClean="0"/>
              <a:t>, hyper-plane B has a classification error and A has classified all correctly. Therefore, the right hyper-plane is </a:t>
            </a:r>
            <a:r>
              <a:rPr lang="en-US" sz="2400" b="1" dirty="0" smtClean="0"/>
              <a:t>A.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Identify the two classes</a:t>
            </a:r>
            <a:endParaRPr lang="en-US" b="1" dirty="0"/>
          </a:p>
        </p:txBody>
      </p:sp>
      <p:pic>
        <p:nvPicPr>
          <p:cNvPr id="3" name="Picture 2" descr="SVM_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80772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Can we classify two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 </a:t>
            </a:r>
            <a:r>
              <a:rPr lang="en-US" dirty="0" smtClean="0"/>
              <a:t>am unable to segregate the two classes using a straight line, as one of star lies in the territory of other(circle) class as an outlier. </a:t>
            </a:r>
          </a:p>
          <a:p>
            <a:r>
              <a:rPr lang="en-US" dirty="0" smtClean="0"/>
              <a:t>As I have already mentioned, one star at other end is like an outlier for star class. </a:t>
            </a:r>
            <a:endParaRPr lang="en-US" dirty="0" smtClean="0"/>
          </a:p>
          <a:p>
            <a:r>
              <a:rPr lang="en-US" dirty="0" smtClean="0"/>
              <a:t>SVM </a:t>
            </a:r>
            <a:r>
              <a:rPr lang="en-US" dirty="0" smtClean="0"/>
              <a:t>has a feature to ignore outliers and find the hyper-plane that has maximum margin. Hence, we can say, SVM is robust to outliers.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VM_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7772400" cy="4838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How we can classify???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Find the hyper-plane to segregate to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7999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can’t have linear hyper-plane between the two classes, so how does SVM classify these two classes? </a:t>
            </a:r>
            <a:endParaRPr lang="en-US" dirty="0" smtClean="0"/>
          </a:p>
          <a:p>
            <a:r>
              <a:rPr lang="en-US" dirty="0" smtClean="0"/>
              <a:t>Till </a:t>
            </a:r>
            <a:r>
              <a:rPr lang="en-US" dirty="0" smtClean="0"/>
              <a:t>now, we have only looked at the linear hyper-plane.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001000" cy="3429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SVM can solve this problem. Easily! It solves this problem by introducing additional feature. </a:t>
            </a:r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 smtClean="0"/>
              <a:t>, we will add a new feature z=x^2+y^2. Now, let’s plot the data points on axis x and z:</a:t>
            </a:r>
            <a:br>
              <a:rPr lang="en-US" dirty="0" smtClean="0"/>
            </a:br>
            <a:r>
              <a:rPr lang="en-US" u="sng" dirty="0" smtClean="0">
                <a:hlinkClick r:id="rId2"/>
              </a:rPr>
              <a:t/>
            </a:r>
            <a:br>
              <a:rPr lang="en-US" u="sng" dirty="0" smtClean="0">
                <a:hlinkClick r:id="rId2"/>
              </a:rPr>
            </a:br>
            <a:endParaRPr lang="en-US" dirty="0"/>
          </a:p>
        </p:txBody>
      </p:sp>
      <p:pic>
        <p:nvPicPr>
          <p:cNvPr id="23554" name="Picture 2" descr="SVM_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667000"/>
            <a:ext cx="7848600" cy="32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SVM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above plot, points to consider are:</a:t>
            </a:r>
          </a:p>
          <a:p>
            <a:r>
              <a:rPr lang="en-US" dirty="0" smtClean="0"/>
              <a:t>All values for z would be positive always because z is the squared sum of both x and y</a:t>
            </a:r>
          </a:p>
          <a:p>
            <a:r>
              <a:rPr lang="en-US" dirty="0" smtClean="0"/>
              <a:t>In the original plot, red circles appear close to the origin of x and y axes, leading to lower value of z and star relatively away from the origin result to higher value of z.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SVM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SVM, it is easy to have a linear hyper-plane between these two classes. But, another burning question which arises is, should we need to add this feature manually to have a hyper-plane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No, SVM has a technique called the </a:t>
            </a:r>
            <a:r>
              <a:rPr lang="en-US" b="1" u="sng" dirty="0" smtClean="0">
                <a:solidFill>
                  <a:srgbClr val="FF0000"/>
                </a:solidFill>
              </a:rPr>
              <a:t>kernel</a:t>
            </a:r>
            <a:r>
              <a:rPr lang="en-US" b="1" dirty="0" smtClean="0">
                <a:solidFill>
                  <a:srgbClr val="FF0000"/>
                </a:solidFill>
              </a:rPr>
              <a:t> trick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are functions which takes low dimensional input space and transform it to a higher dimensional space i.e. it converts not separable problem to separable problem, these functions are called kernels.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mostly useful in non-linear separation problem. Simply put, it does some extremely complex data transformations, then find out the process to separate the data based on the labels or outputs you’ve defined.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implement SVM in Python?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Python, </a:t>
            </a:r>
            <a:r>
              <a:rPr lang="en-US" dirty="0" err="1" smtClean="0"/>
              <a:t>scikit</a:t>
            </a:r>
            <a:r>
              <a:rPr lang="en-US" dirty="0" smtClean="0"/>
              <a:t>-learn is a widely used library for implementing machine learning algorithms, SVM is also available in </a:t>
            </a:r>
            <a:r>
              <a:rPr lang="en-US" dirty="0" err="1" smtClean="0"/>
              <a:t>scikit</a:t>
            </a:r>
            <a:r>
              <a:rPr lang="en-US" dirty="0" smtClean="0"/>
              <a:t>-learn library and follow the same structure (Import library, object creation, fitting model and prediction). 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7820025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Bagging and Boosting</a:t>
            </a:r>
          </a:p>
          <a:p>
            <a:r>
              <a:rPr lang="en-US" dirty="0" smtClean="0"/>
              <a:t>Support Vector Machine</a:t>
            </a:r>
          </a:p>
          <a:p>
            <a:r>
              <a:rPr lang="en-US" dirty="0" smtClean="0"/>
              <a:t>K-NN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to tune Parameters of SVM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Tuning parameters value for machine learning algorithms effectively improves the model performance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Let’s look at the list of parameters available with SVM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important parameters having higher impact on model performance, “kernel”, “gamma” and “C”.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657600"/>
            <a:ext cx="7620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we have various options available with kernel like, “linear”, “</a:t>
            </a:r>
            <a:r>
              <a:rPr lang="en-US" dirty="0" err="1" smtClean="0"/>
              <a:t>rbf”,”poly</a:t>
            </a:r>
            <a:r>
              <a:rPr lang="en-US" dirty="0" smtClean="0"/>
              <a:t>” and others (default value is “</a:t>
            </a:r>
            <a:r>
              <a:rPr lang="en-US" dirty="0" err="1" smtClean="0"/>
              <a:t>rbf</a:t>
            </a:r>
            <a:r>
              <a:rPr lang="en-US" dirty="0" smtClean="0"/>
              <a:t>”).  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 smtClean="0"/>
              <a:t>“</a:t>
            </a:r>
            <a:r>
              <a:rPr lang="en-US" dirty="0" err="1" smtClean="0"/>
              <a:t>rbf</a:t>
            </a:r>
            <a:r>
              <a:rPr lang="en-US" dirty="0" smtClean="0"/>
              <a:t>” and “poly” are useful for non-linear hyper-plane. 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SVM_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73152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SVM_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83058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 smtClean="0"/>
              <a:t>It would be suggested </a:t>
            </a:r>
            <a:r>
              <a:rPr lang="en-US" dirty="0" smtClean="0"/>
              <a:t>to go for linear kernel if </a:t>
            </a:r>
            <a:r>
              <a:rPr lang="en-US" dirty="0" smtClean="0"/>
              <a:t>we </a:t>
            </a:r>
            <a:r>
              <a:rPr lang="en-US" dirty="0" smtClean="0"/>
              <a:t>have large number of features (&gt;1000) because it is more likely that the data is linearly separable in high dimensional space. Also, </a:t>
            </a:r>
            <a:r>
              <a:rPr lang="en-US" dirty="0" smtClean="0"/>
              <a:t>we </a:t>
            </a:r>
            <a:r>
              <a:rPr lang="en-US" dirty="0" smtClean="0"/>
              <a:t>can </a:t>
            </a:r>
            <a:r>
              <a:rPr lang="en-US" dirty="0" smtClean="0"/>
              <a:t>use RBF </a:t>
            </a:r>
            <a:r>
              <a:rPr lang="en-US" dirty="0" smtClean="0"/>
              <a:t>but </a:t>
            </a:r>
            <a:r>
              <a:rPr lang="en-US" dirty="0" smtClean="0"/>
              <a:t>we have to take care of accuracy and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gamma</a:t>
            </a:r>
            <a:r>
              <a:rPr lang="en-US" dirty="0" smtClean="0"/>
              <a:t>: Kernel coefficient for ‘</a:t>
            </a:r>
            <a:r>
              <a:rPr lang="en-US" dirty="0" err="1" smtClean="0"/>
              <a:t>rbf</a:t>
            </a:r>
            <a:r>
              <a:rPr lang="en-US" dirty="0" smtClean="0"/>
              <a:t>’, ‘poly’ and ‘sigmoid’. Higher the value of gamma, will try to exact fit the as per training data set i.e. generalization error and cause over-fitting problem.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Let’s difference if we have gamma different gamma values like 0, 10 or 100.</a:t>
            </a:r>
            <a:endParaRPr lang="en-US" dirty="0"/>
          </a:p>
        </p:txBody>
      </p:sp>
      <p:pic>
        <p:nvPicPr>
          <p:cNvPr id="43010" name="Picture 2" descr="SVM_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971800"/>
            <a:ext cx="7848600" cy="2647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2057400"/>
          </a:xfrm>
        </p:spPr>
        <p:txBody>
          <a:bodyPr/>
          <a:lstStyle/>
          <a:p>
            <a:r>
              <a:rPr lang="en-US" b="1" dirty="0" smtClean="0"/>
              <a:t>C: </a:t>
            </a:r>
            <a:r>
              <a:rPr lang="en-US" dirty="0" smtClean="0"/>
              <a:t>Penalty parameter C of the error term. It also controls the trade off between smooth decision boundary and classifying the training points correctly.</a:t>
            </a:r>
            <a:endParaRPr lang="en-US" dirty="0"/>
          </a:p>
        </p:txBody>
      </p:sp>
      <p:pic>
        <p:nvPicPr>
          <p:cNvPr id="46082" name="Picture 2" descr="SVM_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8001000" cy="2571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62000" y="56388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should always look at the cross validation score to have effective combination of these parameters and avoid over-fitting.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Pros and Cons associated with SVM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It </a:t>
            </a:r>
            <a:r>
              <a:rPr lang="en-US" dirty="0" smtClean="0"/>
              <a:t>works really well with clear margin of separation</a:t>
            </a:r>
          </a:p>
          <a:p>
            <a:pPr lvl="1"/>
            <a:r>
              <a:rPr lang="en-US" dirty="0" smtClean="0"/>
              <a:t>It is effective in high dimensional spaces.</a:t>
            </a:r>
          </a:p>
          <a:p>
            <a:pPr lvl="1"/>
            <a:r>
              <a:rPr lang="en-US" dirty="0" smtClean="0"/>
              <a:t>It is effective in cases where number of dimensions is greater than the number of samples.</a:t>
            </a:r>
          </a:p>
          <a:p>
            <a:pPr lvl="1"/>
            <a:r>
              <a:rPr lang="en-US" dirty="0" smtClean="0"/>
              <a:t>It uses a subset of training points in the decision function (called support vectors), so it is also memory efficient.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It doesn’t perform well, when we have large data set because the required training time is higher</a:t>
            </a:r>
            <a:endParaRPr lang="en-US" dirty="0" smtClean="0"/>
          </a:p>
          <a:p>
            <a:pPr lvl="1"/>
            <a:r>
              <a:rPr lang="en-US" dirty="0" smtClean="0"/>
              <a:t>It also doesn’t perform very well, when the data set has more noise i.e. target classes are overlapping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idea behind bagging is combining the results of multiple models (for instance, all decision trees) to get a generalized result. </a:t>
            </a:r>
            <a:endParaRPr lang="en-US" dirty="0" smtClean="0"/>
          </a:p>
          <a:p>
            <a:r>
              <a:rPr lang="en-US" dirty="0" smtClean="0"/>
              <a:t>Here’s </a:t>
            </a:r>
            <a:r>
              <a:rPr lang="en-US" dirty="0" smtClean="0"/>
              <a:t>a question: If you create all the models on the same set of data and combine it, will it be useful?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is a high chance that these models will give the same result since they are getting the same input. So how can we solve this problem? One of the techniques is bootstrapping.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Support Vector Machine??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Support Vector Machine</a:t>
            </a:r>
            <a:r>
              <a:rPr lang="en-US" dirty="0" smtClean="0"/>
              <a:t>” (SVM) is a supervised machine learning algorithm which can be used for both classification or regression challenges.</a:t>
            </a:r>
          </a:p>
          <a:p>
            <a:r>
              <a:rPr lang="en-US" dirty="0" smtClean="0"/>
              <a:t>However,  it is mostly used in classification problems. In this algorithm, we plot each data item as a point in n-dimensional space (where n is number of features you have) with the value of each feature being the value of a particular coordinate. </a:t>
            </a:r>
          </a:p>
          <a:p>
            <a:r>
              <a:rPr lang="en-US" dirty="0" smtClean="0"/>
              <a:t>Then, we perform classification by finding the hyper-plane that differentiate the two classes very </a:t>
            </a:r>
            <a:r>
              <a:rPr lang="en-US" dirty="0" smtClean="0"/>
              <a:t>well.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Bootstrapping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 is a sampling technique in which we create subsets of observations from the original dataset, </a:t>
            </a:r>
            <a:r>
              <a:rPr lang="en-US" b="1" dirty="0" smtClean="0"/>
              <a:t>with replacement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size of the subsets is the same as the size of the original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Bagging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243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Bagging (or Bootstrap Aggregating) technique uses these subsets (bags) to get a fair idea of the distribution (complete set).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size of subsets created for bagging may be less than the original set.</a:t>
            </a:r>
            <a:endParaRPr lang="en-US" dirty="0"/>
          </a:p>
        </p:txBody>
      </p:sp>
      <p:pic>
        <p:nvPicPr>
          <p:cNvPr id="47106" name="Picture 2" descr="https://cdn-images-1.medium.com/max/1000/0*Klwy9_nsbJ8c_1nJ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038600"/>
            <a:ext cx="7467600" cy="2209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Multiple subsets are created from the original dataset, selecting observations with replacement.</a:t>
            </a:r>
          </a:p>
          <a:p>
            <a:r>
              <a:rPr lang="en-US" dirty="0" smtClean="0"/>
              <a:t>A base model (weak model) is created on each of these subsets.</a:t>
            </a:r>
          </a:p>
          <a:p>
            <a:r>
              <a:rPr lang="en-US" dirty="0" smtClean="0"/>
              <a:t>The models run in parallel and are independent of each other.</a:t>
            </a:r>
          </a:p>
          <a:p>
            <a:r>
              <a:rPr lang="en-US" dirty="0" smtClean="0"/>
              <a:t>The final predictions are determined by combining the predictions from all the models.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https://cdn-images-1.medium.com/max/1600/0*xBoYn5ouALKj86R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5600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 data point is incorrectly predicted by the first model, and then the next (probably all models), will combining the predictions provide better results?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 smtClean="0"/>
              <a:t>situations are taken care of by boosting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Boosting is a sequential process, where each subsequent model attempts to correct the errors of the previous model.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succeeding models are dependent on the previous model.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How boosting works???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Let’s understand the way </a:t>
            </a:r>
            <a:r>
              <a:rPr lang="en-US" dirty="0" smtClean="0">
                <a:solidFill>
                  <a:srgbClr val="FF0000"/>
                </a:solidFill>
              </a:rPr>
              <a:t>boosting works</a:t>
            </a:r>
            <a:r>
              <a:rPr lang="en-US" dirty="0" smtClean="0"/>
              <a:t> in the below steps</a:t>
            </a:r>
            <a:r>
              <a:rPr lang="en-US" dirty="0" smtClean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 subset is created from the original dataset.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Initially, all data points are given equal weights.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 base model is created on this subset.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This model is used to make predictions on the whole dataset</a:t>
            </a:r>
            <a:r>
              <a:rPr lang="en-US" dirty="0" smtClean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 Errors are calculated using the actual values and predicted values</a:t>
            </a:r>
            <a:r>
              <a:rPr lang="en-US" dirty="0" smtClean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The observations which are incorrectly predicted, are given higher weights</a:t>
            </a:r>
            <a:r>
              <a:rPr lang="en-US" dirty="0" smtClean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Another model is created and predictions are made on the dataset. (This model tries to correct the errors from the previous model</a:t>
            </a:r>
            <a:r>
              <a:rPr lang="en-US" dirty="0" smtClean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Similarly, multiple models are created, each correcting the errors of the previous model</a:t>
            </a:r>
            <a:r>
              <a:rPr lang="en-US" dirty="0" smtClean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The final model (strong learner) is the weighted mean of all the models (weak learners).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Boosting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Thus, the boosting algorithm combines a number of weak learners to form a strong learner.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individual models would not perform well on the entire dataset, but they work well for some part of the dataset.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 smtClean="0"/>
              <a:t>, each model actually boosts the performance of the ensemble.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Adaptive boosting or </a:t>
            </a:r>
            <a:r>
              <a:rPr lang="en-US" dirty="0" err="1" smtClean="0"/>
              <a:t>AdaBoost</a:t>
            </a:r>
            <a:r>
              <a:rPr lang="en-US" dirty="0" smtClean="0"/>
              <a:t> is one of the simplest boosting algorithms. </a:t>
            </a:r>
            <a:endParaRPr lang="en-US" dirty="0" smtClean="0"/>
          </a:p>
          <a:p>
            <a:r>
              <a:rPr lang="en-US" dirty="0" smtClean="0"/>
              <a:t>Usually</a:t>
            </a:r>
            <a:r>
              <a:rPr lang="en-US" dirty="0" smtClean="0"/>
              <a:t>, decision trees are used for </a:t>
            </a:r>
            <a:r>
              <a:rPr lang="en-US" dirty="0" err="1" smtClean="0"/>
              <a:t>modelling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 smtClean="0"/>
              <a:t>sequential models are created, each correcting the errors from the last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AdaBoost</a:t>
            </a:r>
            <a:r>
              <a:rPr lang="en-US" dirty="0" smtClean="0"/>
              <a:t> assigns weights to the observations which are incorrectly predicted and the subsequent model works to predict these values correctly.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take the training data and randomly sample points from this data and apply </a:t>
            </a:r>
            <a:r>
              <a:rPr lang="en-US" dirty="0" smtClean="0"/>
              <a:t>classification algorithm </a:t>
            </a:r>
            <a:r>
              <a:rPr lang="en-US" dirty="0" smtClean="0"/>
              <a:t>to classify the points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After classifying the sampled points we fit the classification algorithm </a:t>
            </a:r>
            <a:r>
              <a:rPr lang="en-US" dirty="0" smtClean="0"/>
              <a:t>to </a:t>
            </a:r>
            <a:r>
              <a:rPr lang="en-US" dirty="0" smtClean="0"/>
              <a:t>the complete training data.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process iteratively happens until the complete training data fits without any error or until a specified maximum number of estimators.</a:t>
            </a:r>
          </a:p>
          <a:p>
            <a:r>
              <a:rPr lang="en-US" dirty="0" smtClean="0"/>
              <a:t>After sampling from training data and applying the </a:t>
            </a:r>
            <a:r>
              <a:rPr lang="en-US" dirty="0" smtClean="0"/>
              <a:t>classification algorithm </a:t>
            </a:r>
            <a:r>
              <a:rPr lang="en-US" dirty="0" smtClean="0"/>
              <a:t>the model fits as showcased below.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AdaBoost</a:t>
            </a:r>
            <a:r>
              <a:rPr lang="en-US" b="1" dirty="0" smtClean="0"/>
              <a:t>- Example</a:t>
            </a:r>
            <a:endParaRPr lang="en-US" b="1" dirty="0"/>
          </a:p>
        </p:txBody>
      </p:sp>
      <p:sp>
        <p:nvSpPr>
          <p:cNvPr id="65538" name="AutoShape 2" descr="https://cdn-images-1.medium.com/max/800/1*nK0dpeJV5J32TwZhWiWVz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5540" name="Picture 4" descr="https://cdn-images-1.medium.com/max/800/1*nK0dpeJV5J32TwZhWiWVz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05000"/>
            <a:ext cx="43434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Support Vectors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Support Vectors are simply the co-ordinates of individual observation. Support Vector Machine is a frontier which best segregates the two classes (hyper-plane/ line).</a:t>
            </a:r>
            <a:endParaRPr lang="en-US" dirty="0"/>
          </a:p>
        </p:txBody>
      </p:sp>
      <p:pic>
        <p:nvPicPr>
          <p:cNvPr id="1026" name="Picture 2" descr="SVM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438400"/>
            <a:ext cx="3905250" cy="279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AdaBoost</a:t>
            </a:r>
            <a:r>
              <a:rPr lang="en-US" b="1" dirty="0" smtClean="0"/>
              <a:t>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observe that three of the positive samples are misclassified as negative.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 smtClean="0"/>
              <a:t>, we exaggerate the weights of these misclassified samples so that that they have a better chance of being selected when sampled again.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AdaBoost</a:t>
            </a:r>
            <a:r>
              <a:rPr lang="en-US" b="1" dirty="0" smtClean="0"/>
              <a:t>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When data is sampled next time, the </a:t>
            </a:r>
            <a:r>
              <a:rPr lang="en-US" dirty="0" smtClean="0"/>
              <a:t>d2 </a:t>
            </a:r>
            <a:r>
              <a:rPr lang="en-US" dirty="0" smtClean="0"/>
              <a:t>is combined with </a:t>
            </a:r>
            <a:r>
              <a:rPr lang="en-US" dirty="0" smtClean="0"/>
              <a:t>d1 </a:t>
            </a:r>
            <a:r>
              <a:rPr lang="en-US" dirty="0" smtClean="0"/>
              <a:t>to fit the training data. </a:t>
            </a:r>
            <a:endParaRPr lang="en-US" dirty="0" smtClean="0"/>
          </a:p>
          <a:p>
            <a:r>
              <a:rPr lang="en-US" dirty="0" smtClean="0"/>
              <a:t>Therefore </a:t>
            </a:r>
            <a:r>
              <a:rPr lang="en-US" dirty="0" smtClean="0"/>
              <a:t>we have a miniature ensemble here trying to fit the data perfectly.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miniature ensemble of two </a:t>
            </a:r>
            <a:r>
              <a:rPr lang="en-US" dirty="0" smtClean="0"/>
              <a:t>decisions </a:t>
            </a:r>
            <a:r>
              <a:rPr lang="en-US" dirty="0" smtClean="0"/>
              <a:t>misclassifies three negative samples as positive.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 smtClean="0"/>
              <a:t>, we exaggerate the weights of these misclassified samples so that that they have a better chance of being selected when sampled again.</a:t>
            </a:r>
            <a:endParaRPr lang="en-US" dirty="0"/>
          </a:p>
        </p:txBody>
      </p:sp>
      <p:pic>
        <p:nvPicPr>
          <p:cNvPr id="4" name="Picture 6" descr="https://cdn-images-1.medium.com/max/800/1*4LXC5CzEWyKW7_iSal-JR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828800"/>
            <a:ext cx="34290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AdaBoost</a:t>
            </a:r>
            <a:r>
              <a:rPr lang="en-US" b="1" dirty="0" smtClean="0"/>
              <a:t>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previously misclassified samples are chosen and </a:t>
            </a:r>
            <a:r>
              <a:rPr lang="en-US" dirty="0" smtClean="0"/>
              <a:t>d3 </a:t>
            </a:r>
            <a:r>
              <a:rPr lang="en-US" dirty="0" smtClean="0"/>
              <a:t>is applied to fit the training data.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find that two positive samples are classified as negative and one negative sample is classified as positive.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the ensemble of three </a:t>
            </a:r>
            <a:r>
              <a:rPr lang="en-US" dirty="0" smtClean="0"/>
              <a:t>d(1</a:t>
            </a:r>
            <a:r>
              <a:rPr lang="en-US" dirty="0" smtClean="0"/>
              <a:t>, 2 and 3) are used to fit the complete training data.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this ensemble of three </a:t>
            </a:r>
            <a:r>
              <a:rPr lang="en-US" dirty="0" smtClean="0"/>
              <a:t>decisions </a:t>
            </a:r>
            <a:r>
              <a:rPr lang="en-US" dirty="0" smtClean="0"/>
              <a:t>are used the model fits the training data perfectly.</a:t>
            </a:r>
            <a:endParaRPr lang="en-US" dirty="0"/>
          </a:p>
        </p:txBody>
      </p:sp>
      <p:pic>
        <p:nvPicPr>
          <p:cNvPr id="4" name="Picture 8" descr="https://cdn-images-1.medium.com/max/800/1*8-aYgofMN0hN14t4cFnJP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905000"/>
            <a:ext cx="35052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AdaBoost</a:t>
            </a:r>
            <a:r>
              <a:rPr lang="en-US" b="1" dirty="0" smtClean="0"/>
              <a:t>- Example</a:t>
            </a:r>
            <a:endParaRPr lang="en-US" dirty="0"/>
          </a:p>
        </p:txBody>
      </p:sp>
      <p:pic>
        <p:nvPicPr>
          <p:cNvPr id="68610" name="Picture 2" descr="https://cdn-images-1.medium.com/max/800/1*_OR57AG1IjL2yqYXMTtOG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7162800" cy="449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Drawback </a:t>
            </a:r>
            <a:r>
              <a:rPr lang="en-US" b="1" dirty="0" smtClean="0"/>
              <a:t>of </a:t>
            </a:r>
            <a:r>
              <a:rPr lang="en-US" b="1" dirty="0" err="1" smtClean="0"/>
              <a:t>AdaBoost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drawback of </a:t>
            </a:r>
            <a:r>
              <a:rPr lang="en-US" dirty="0" err="1" smtClean="0"/>
              <a:t>AdaBoost</a:t>
            </a:r>
            <a:r>
              <a:rPr lang="en-US" dirty="0" smtClean="0"/>
              <a:t> is that it is easily defeated by noisy data, the efficiency of the algorithm is highly affected by outliers as the algorithm tries to fit every point perfectly.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might be wondering since the algorithm tries to fit every point, doesn’t it </a:t>
            </a:r>
            <a:r>
              <a:rPr lang="en-US" dirty="0" err="1" smtClean="0"/>
              <a:t>overfit</a:t>
            </a:r>
            <a:r>
              <a:rPr lang="en-US" dirty="0" smtClean="0"/>
              <a:t>? </a:t>
            </a:r>
            <a:endParaRPr lang="en-US" dirty="0" smtClean="0"/>
          </a:p>
          <a:p>
            <a:r>
              <a:rPr lang="en-US" dirty="0" smtClean="0"/>
              <a:t>No</a:t>
            </a:r>
            <a:r>
              <a:rPr lang="en-US" dirty="0" smtClean="0"/>
              <a:t>, it does not.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answer has been found out through experimental results, there has been speculations but no concrete reasoning available.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Gradient Boosting (GBM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Gradient Boosting or GBM is another ensemble machine learning algorithm that works for both regression and classification problems. </a:t>
            </a:r>
            <a:endParaRPr lang="en-US" dirty="0" smtClean="0"/>
          </a:p>
          <a:p>
            <a:r>
              <a:rPr lang="en-US" dirty="0" smtClean="0"/>
              <a:t>GBM </a:t>
            </a:r>
            <a:r>
              <a:rPr lang="en-US" dirty="0" smtClean="0"/>
              <a:t>uses the boosting technique, combining a number of weak learners to form a strong learner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Regression trees used as a base learner, each subsequent tree in series is built on the errors calculated by the previous tree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is algorithm is similar to Adaptive Boosting(</a:t>
            </a:r>
            <a:r>
              <a:rPr lang="en-US" dirty="0" err="1" smtClean="0"/>
              <a:t>AdaBoost</a:t>
            </a:r>
            <a:r>
              <a:rPr lang="en-US" dirty="0" smtClean="0"/>
              <a:t>) but differs from it on certain aspects.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this method we try to </a:t>
            </a:r>
            <a:r>
              <a:rPr lang="en-US" dirty="0" smtClean="0"/>
              <a:t>visualize </a:t>
            </a:r>
            <a:r>
              <a:rPr lang="en-US" dirty="0" smtClean="0"/>
              <a:t>the boosting problem as an </a:t>
            </a:r>
            <a:r>
              <a:rPr lang="en-US" dirty="0" smtClean="0"/>
              <a:t>optimization </a:t>
            </a:r>
            <a:r>
              <a:rPr lang="en-US" dirty="0" smtClean="0"/>
              <a:t>problem, </a:t>
            </a:r>
            <a:r>
              <a:rPr lang="en-US" dirty="0" err="1" smtClean="0"/>
              <a:t>i.e</a:t>
            </a:r>
            <a:r>
              <a:rPr lang="en-US" dirty="0" smtClean="0"/>
              <a:t> we take up a loss function and try to </a:t>
            </a:r>
            <a:r>
              <a:rPr lang="en-US" dirty="0" smtClean="0"/>
              <a:t>optimize </a:t>
            </a:r>
            <a:r>
              <a:rPr lang="en-US" dirty="0" smtClean="0"/>
              <a:t>it.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use a simple example to understand the GBM algorithm.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have to predict the age of a group of people using the below data:</a:t>
            </a:r>
            <a:endParaRPr lang="en-US" dirty="0"/>
          </a:p>
        </p:txBody>
      </p:sp>
      <p:pic>
        <p:nvPicPr>
          <p:cNvPr id="63490" name="Picture 2" descr="https://cdn-images-1.medium.com/max/1600/0*YGAS7CMrlL56MWh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505200"/>
            <a:ext cx="8305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for GBM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mean age is assumed to be the predicted value for all observations in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errors are calculated using this mean prediction and actual values of age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57346" name="Picture 2" descr="https://cdn-images-1.medium.com/max/1600/0*IsMRFM_v9mVCIk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038600"/>
            <a:ext cx="7346092" cy="2657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of GBM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3.	A tree model is created using the errors calculated above as target variable. Our objective is to find the best split to minimize the error.</a:t>
            </a:r>
          </a:p>
          <a:p>
            <a:pPr marL="514350" indent="-514350">
              <a:buNone/>
            </a:pPr>
            <a:r>
              <a:rPr lang="en-US" dirty="0" smtClean="0"/>
              <a:t>4.	The predictions by this model are combined with the predictions 1.</a:t>
            </a:r>
          </a:p>
          <a:p>
            <a:endParaRPr lang="en-US" dirty="0"/>
          </a:p>
        </p:txBody>
      </p:sp>
      <p:pic>
        <p:nvPicPr>
          <p:cNvPr id="56322" name="Picture 2" descr="https://cdn-images-1.medium.com/max/1600/0*JDxRFUUhGj5KkFz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3733800"/>
            <a:ext cx="73152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of GBM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5.	This value calculated above is the new prediction.</a:t>
            </a:r>
          </a:p>
          <a:p>
            <a:pPr marL="514350" indent="-514350">
              <a:buNone/>
            </a:pPr>
            <a:r>
              <a:rPr lang="en-US" dirty="0" smtClean="0"/>
              <a:t>6.	 New errors are calculated using this predicted value and actual value.</a:t>
            </a:r>
          </a:p>
          <a:p>
            <a:pPr marL="514350" indent="-514350">
              <a:buNone/>
            </a:pPr>
            <a:r>
              <a:rPr lang="en-US" dirty="0" smtClean="0"/>
              <a:t>7.	Steps 2 to 6 are repeated till the maximum number of iterations is reached (or error function does not change).</a:t>
            </a:r>
          </a:p>
          <a:p>
            <a:endParaRPr lang="en-US" dirty="0"/>
          </a:p>
        </p:txBody>
      </p:sp>
      <p:pic>
        <p:nvPicPr>
          <p:cNvPr id="64514" name="Picture 2" descr="https://cdn-images-1.medium.com/max/1600/0*61gv6GRGBttSUbO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886200"/>
            <a:ext cx="6267450" cy="2286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VM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3152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514600" y="381000"/>
            <a:ext cx="4271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Identify the right hyper-plane (Scenario-1):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Image result for adaboost vs gradient boost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838200"/>
            <a:ext cx="8801100" cy="4943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 </a:t>
            </a:r>
            <a:r>
              <a:rPr lang="en-US" b="1" dirty="0" smtClean="0"/>
              <a:t>XG-Boost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XG-Boost </a:t>
            </a:r>
            <a:r>
              <a:rPr lang="en-US" dirty="0" smtClean="0"/>
              <a:t>(extreme Gradient Boosting) is an advanced implementation of the gradient boosting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XG-Boost </a:t>
            </a:r>
            <a:r>
              <a:rPr lang="en-US" dirty="0" smtClean="0"/>
              <a:t>has proved to be a highly effective ML algorithm, extensively used in machine </a:t>
            </a:r>
            <a:r>
              <a:rPr lang="en-US" dirty="0" smtClean="0"/>
              <a:t>learning.</a:t>
            </a:r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smtClean="0"/>
              <a:t>XG-Boost </a:t>
            </a:r>
            <a:r>
              <a:rPr lang="en-US" dirty="0" smtClean="0"/>
              <a:t>has high predictive power and is almost 10 times faster than the other gradient boosting techniques. It also includes a variety of regularization which reduces </a:t>
            </a:r>
            <a:r>
              <a:rPr lang="en-US" dirty="0" smtClean="0"/>
              <a:t>over-fitting </a:t>
            </a:r>
            <a:r>
              <a:rPr lang="en-US" dirty="0" smtClean="0"/>
              <a:t>and improves overall performance. </a:t>
            </a:r>
            <a:endParaRPr lang="en-US" dirty="0" smtClean="0"/>
          </a:p>
          <a:p>
            <a:r>
              <a:rPr lang="en-US" dirty="0" smtClean="0"/>
              <a:t>Hence it is also known as ‘</a:t>
            </a:r>
            <a:r>
              <a:rPr lang="en-US" b="1" dirty="0" smtClean="0"/>
              <a:t>regularized boosting</a:t>
            </a:r>
            <a:r>
              <a:rPr lang="en-US" dirty="0" smtClean="0"/>
              <a:t>‘ technique.</a:t>
            </a:r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772400" cy="5495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315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 </a:t>
            </a:r>
            <a:r>
              <a:rPr lang="en-US" dirty="0" smtClean="0"/>
              <a:t>Here, we have three hyper-planes (A, B and C). Now, identify the right hyper-plane to classify star and circle.</a:t>
            </a:r>
          </a:p>
          <a:p>
            <a:endParaRPr lang="en-US" dirty="0" smtClean="0"/>
          </a:p>
          <a:p>
            <a:r>
              <a:rPr lang="en-US" dirty="0" smtClean="0"/>
              <a:t>You need to remember a thumb rule to identify the right hyper-plane: “Select the hyper-plane which segregates the two classes better”. In this scenario, hyper-plane “B” has excellently performed this job.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VM_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8001000" cy="46482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667000" y="457200"/>
            <a:ext cx="4271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Identify the right hyper-plane (</a:t>
            </a:r>
            <a:r>
              <a:rPr lang="en-US" b="1" dirty="0" smtClean="0"/>
              <a:t>Scenario-2):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Identify the right hyper-plane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Here, we have three hyper-planes (A, B and C) and all are segregating the classes well. Now, How can we identify the right hyper-plane?</a:t>
            </a:r>
          </a:p>
          <a:p>
            <a:r>
              <a:rPr lang="en-US" dirty="0" smtClean="0"/>
              <a:t>Here, maximizing the distances between nearest data point (either class) and hyper-plane will help us to decide the right hyper-plane. This distance is called as </a:t>
            </a:r>
            <a:r>
              <a:rPr lang="en-US" b="1" dirty="0" smtClean="0"/>
              <a:t>Margin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VM_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9154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1459</Words>
  <Application>Microsoft Office PowerPoint</Application>
  <PresentationFormat>On-screen Show (4:3)</PresentationFormat>
  <Paragraphs>162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Machine Learning With Python</vt:lpstr>
      <vt:lpstr>Agenda</vt:lpstr>
      <vt:lpstr>Support Vector Machine??</vt:lpstr>
      <vt:lpstr>Support Vectors</vt:lpstr>
      <vt:lpstr>Slide 5</vt:lpstr>
      <vt:lpstr>How does it work?</vt:lpstr>
      <vt:lpstr>Slide 7</vt:lpstr>
      <vt:lpstr>Identify the right hyper-plane</vt:lpstr>
      <vt:lpstr>Slide 9</vt:lpstr>
      <vt:lpstr>Identify the right hyper-plane</vt:lpstr>
      <vt:lpstr>Identify the two classes</vt:lpstr>
      <vt:lpstr>Can we classify two classes</vt:lpstr>
      <vt:lpstr>Slide 13</vt:lpstr>
      <vt:lpstr>Find the hyper-plane to segregate to classes</vt:lpstr>
      <vt:lpstr>Slide 15</vt:lpstr>
      <vt:lpstr>SVM</vt:lpstr>
      <vt:lpstr>SVM</vt:lpstr>
      <vt:lpstr>How to implement SVM in Python?</vt:lpstr>
      <vt:lpstr>Slide 19</vt:lpstr>
      <vt:lpstr>How to tune Parameters of SVM?</vt:lpstr>
      <vt:lpstr>Kernel</vt:lpstr>
      <vt:lpstr>Slide 22</vt:lpstr>
      <vt:lpstr>Slide 23</vt:lpstr>
      <vt:lpstr>Slide 24</vt:lpstr>
      <vt:lpstr>Example: </vt:lpstr>
      <vt:lpstr>Slide 26</vt:lpstr>
      <vt:lpstr>Pros and Cons associated with SVM </vt:lpstr>
      <vt:lpstr>Corns</vt:lpstr>
      <vt:lpstr>Bagging</vt:lpstr>
      <vt:lpstr>Bootstrapping </vt:lpstr>
      <vt:lpstr>Bagging </vt:lpstr>
      <vt:lpstr>Bagging</vt:lpstr>
      <vt:lpstr>Slide 33</vt:lpstr>
      <vt:lpstr>Boosting</vt:lpstr>
      <vt:lpstr>How boosting works???</vt:lpstr>
      <vt:lpstr>Boosting Algorithm</vt:lpstr>
      <vt:lpstr>AdaBoost</vt:lpstr>
      <vt:lpstr>AdaBoost</vt:lpstr>
      <vt:lpstr>AdaBoost- Example</vt:lpstr>
      <vt:lpstr>AdaBoost- Example</vt:lpstr>
      <vt:lpstr>AdaBoost- Example</vt:lpstr>
      <vt:lpstr>AdaBoost- Example</vt:lpstr>
      <vt:lpstr>AdaBoost- Example</vt:lpstr>
      <vt:lpstr>Drawback of AdaBoost</vt:lpstr>
      <vt:lpstr>Gradient Boosting (GBM)</vt:lpstr>
      <vt:lpstr>Example</vt:lpstr>
      <vt:lpstr>Steps for GBM</vt:lpstr>
      <vt:lpstr>Steps of GBM</vt:lpstr>
      <vt:lpstr>Steps of GBM</vt:lpstr>
      <vt:lpstr>Slide 50</vt:lpstr>
      <vt:lpstr> XG-Boost</vt:lpstr>
      <vt:lpstr>Slide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server</dc:creator>
  <cp:lastModifiedBy>server</cp:lastModifiedBy>
  <cp:revision>34</cp:revision>
  <dcterms:created xsi:type="dcterms:W3CDTF">2006-08-16T00:00:00Z</dcterms:created>
  <dcterms:modified xsi:type="dcterms:W3CDTF">2019-01-06T13:33:49Z</dcterms:modified>
</cp:coreProperties>
</file>