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9" r:id="rId2"/>
    <p:sldId id="256" r:id="rId3"/>
    <p:sldId id="257" r:id="rId4"/>
    <p:sldId id="258" r:id="rId5"/>
    <p:sldId id="259" r:id="rId6"/>
    <p:sldId id="278" r:id="rId7"/>
    <p:sldId id="280" r:id="rId8"/>
    <p:sldId id="281" r:id="rId9"/>
    <p:sldId id="260" r:id="rId10"/>
    <p:sldId id="261" r:id="rId11"/>
    <p:sldId id="262" r:id="rId12"/>
    <p:sldId id="263" r:id="rId13"/>
    <p:sldId id="264" r:id="rId14"/>
    <p:sldId id="265" r:id="rId15"/>
    <p:sldId id="279" r:id="rId16"/>
    <p:sldId id="275" r:id="rId17"/>
    <p:sldId id="277" r:id="rId18"/>
    <p:sldId id="274" r:id="rId19"/>
    <p:sldId id="276" r:id="rId20"/>
    <p:sldId id="266" r:id="rId21"/>
    <p:sldId id="267" r:id="rId22"/>
    <p:sldId id="271" r:id="rId23"/>
    <p:sldId id="272" r:id="rId24"/>
    <p:sldId id="268" r:id="rId25"/>
    <p:sldId id="269" r:id="rId26"/>
    <p:sldId id="270" r:id="rId27"/>
    <p:sldId id="273" r:id="rId28"/>
    <p:sldId id="282" r:id="rId29"/>
    <p:sldId id="283" r:id="rId30"/>
    <p:sldId id="284"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10/12/2019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10/12/2019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analyticsvidhya.com/wp-content/uploads/2016/11/clustering-3.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3886200"/>
            <a:ext cx="6400800" cy="1752600"/>
          </a:xfrm>
        </p:spPr>
        <p:txBody>
          <a:bodyPr/>
          <a:lstStyle/>
          <a:p>
            <a:r>
              <a:rPr lang="en-US" dirty="0" err="1" smtClean="0"/>
              <a:t>Nabajyoti</a:t>
            </a:r>
            <a:r>
              <a:rPr lang="en-US" dirty="0" smtClean="0"/>
              <a:t> </a:t>
            </a:r>
            <a:r>
              <a:rPr lang="en-US" dirty="0" err="1" smtClean="0"/>
              <a:t>Pathak</a:t>
            </a:r>
            <a:r>
              <a:rPr lang="en-US" dirty="0" smtClean="0"/>
              <a:t> </a:t>
            </a:r>
            <a:endParaRPr lang="en-US" dirty="0"/>
          </a:p>
        </p:txBody>
      </p:sp>
      <p:sp>
        <p:nvSpPr>
          <p:cNvPr id="2" name="Title 1"/>
          <p:cNvSpPr>
            <a:spLocks noGrp="1"/>
          </p:cNvSpPr>
          <p:nvPr>
            <p:ph type="ctrTitle"/>
          </p:nvPr>
        </p:nvSpPr>
        <p:spPr/>
        <p:txBody>
          <a:bodyPr/>
          <a:lstStyle/>
          <a:p>
            <a:r>
              <a:rPr lang="en-US" b="1" dirty="0" smtClean="0"/>
              <a:t>Machine Learning With Python</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STEP2</a:t>
            </a:r>
            <a:endParaRPr lang="en-US" dirty="0"/>
          </a:p>
        </p:txBody>
      </p:sp>
      <p:sp>
        <p:nvSpPr>
          <p:cNvPr id="3" name="Content Placeholder 2"/>
          <p:cNvSpPr>
            <a:spLocks noGrp="1"/>
          </p:cNvSpPr>
          <p:nvPr>
            <p:ph sz="quarter" idx="1"/>
          </p:nvPr>
        </p:nvSpPr>
        <p:spPr>
          <a:xfrm>
            <a:off x="457200" y="1600201"/>
            <a:ext cx="8229600" cy="2057400"/>
          </a:xfrm>
        </p:spPr>
        <p:txBody>
          <a:bodyPr/>
          <a:lstStyle/>
          <a:p>
            <a:r>
              <a:rPr lang="en-US" dirty="0" smtClean="0"/>
              <a:t>Randomly assign each data point to a cluster : Let’s assign three points in cluster 1 shown using red color and two points in cluster 2 shown using grey color.</a:t>
            </a:r>
          </a:p>
          <a:p>
            <a:endParaRPr lang="en-US" dirty="0"/>
          </a:p>
        </p:txBody>
      </p:sp>
      <p:pic>
        <p:nvPicPr>
          <p:cNvPr id="18434" name="Picture 2" descr="clustering-2"/>
          <p:cNvPicPr>
            <a:picLocks noChangeAspect="1" noChangeArrowheads="1"/>
          </p:cNvPicPr>
          <p:nvPr/>
        </p:nvPicPr>
        <p:blipFill>
          <a:blip r:embed="rId2"/>
          <a:srcRect/>
          <a:stretch>
            <a:fillRect/>
          </a:stretch>
        </p:blipFill>
        <p:spPr bwMode="auto">
          <a:xfrm>
            <a:off x="1447800" y="3886200"/>
            <a:ext cx="5791200" cy="27717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Step3</a:t>
            </a:r>
            <a:endParaRPr lang="en-US" dirty="0"/>
          </a:p>
        </p:txBody>
      </p:sp>
      <p:sp>
        <p:nvSpPr>
          <p:cNvPr id="3" name="Content Placeholder 2"/>
          <p:cNvSpPr>
            <a:spLocks noGrp="1"/>
          </p:cNvSpPr>
          <p:nvPr>
            <p:ph sz="quarter" idx="1"/>
          </p:nvPr>
        </p:nvSpPr>
        <p:spPr>
          <a:xfrm>
            <a:off x="457200" y="1600201"/>
            <a:ext cx="8229600" cy="1828799"/>
          </a:xfrm>
        </p:spPr>
        <p:txBody>
          <a:bodyPr>
            <a:normAutofit fontScale="92500" lnSpcReduction="20000"/>
          </a:bodyPr>
          <a:lstStyle/>
          <a:p>
            <a:r>
              <a:rPr lang="en-US" dirty="0" smtClean="0"/>
              <a:t>Compute cluster </a:t>
            </a:r>
            <a:r>
              <a:rPr lang="en-US" dirty="0" err="1" smtClean="0"/>
              <a:t>centroids</a:t>
            </a:r>
            <a:r>
              <a:rPr lang="en-US" dirty="0" smtClean="0"/>
              <a:t> : The </a:t>
            </a:r>
            <a:r>
              <a:rPr lang="en-US" dirty="0" err="1" smtClean="0"/>
              <a:t>centroid</a:t>
            </a:r>
            <a:r>
              <a:rPr lang="en-US" dirty="0" smtClean="0"/>
              <a:t> of data points in the red cluster is shown using red cross and those in grey cluster using grey cross.</a:t>
            </a:r>
          </a:p>
          <a:p>
            <a:pPr>
              <a:buNone/>
            </a:pPr>
            <a:r>
              <a:rPr lang="en-US" u="sng" dirty="0" smtClean="0">
                <a:hlinkClick r:id="rId2"/>
              </a:rPr>
              <a:t/>
            </a:r>
            <a:br>
              <a:rPr lang="en-US" u="sng" dirty="0" smtClean="0">
                <a:hlinkClick r:id="rId2"/>
              </a:rPr>
            </a:br>
            <a:endParaRPr lang="en-US" dirty="0"/>
          </a:p>
        </p:txBody>
      </p:sp>
      <p:pic>
        <p:nvPicPr>
          <p:cNvPr id="19458" name="Picture 2" descr="clustering-3"/>
          <p:cNvPicPr>
            <a:picLocks noChangeAspect="1" noChangeArrowheads="1"/>
          </p:cNvPicPr>
          <p:nvPr/>
        </p:nvPicPr>
        <p:blipFill>
          <a:blip r:embed="rId3"/>
          <a:srcRect/>
          <a:stretch>
            <a:fillRect/>
          </a:stretch>
        </p:blipFill>
        <p:spPr bwMode="auto">
          <a:xfrm>
            <a:off x="2362200" y="2895600"/>
            <a:ext cx="4648200" cy="330517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Step4</a:t>
            </a:r>
            <a:endParaRPr lang="en-US" b="1" dirty="0"/>
          </a:p>
        </p:txBody>
      </p:sp>
      <p:sp>
        <p:nvSpPr>
          <p:cNvPr id="3" name="Content Placeholder 2"/>
          <p:cNvSpPr>
            <a:spLocks noGrp="1"/>
          </p:cNvSpPr>
          <p:nvPr>
            <p:ph sz="quarter" idx="1"/>
          </p:nvPr>
        </p:nvSpPr>
        <p:spPr>
          <a:xfrm>
            <a:off x="457200" y="1600201"/>
            <a:ext cx="8229600" cy="2057400"/>
          </a:xfrm>
        </p:spPr>
        <p:txBody>
          <a:bodyPr>
            <a:normAutofit fontScale="92500" lnSpcReduction="10000"/>
          </a:bodyPr>
          <a:lstStyle/>
          <a:p>
            <a:r>
              <a:rPr lang="en-US" dirty="0" smtClean="0"/>
              <a:t>Re-assign each point to the closest cluster </a:t>
            </a:r>
            <a:r>
              <a:rPr lang="en-US" dirty="0" err="1" smtClean="0"/>
              <a:t>centroid</a:t>
            </a:r>
            <a:r>
              <a:rPr lang="en-US" dirty="0" smtClean="0"/>
              <a:t> : </a:t>
            </a:r>
          </a:p>
          <a:p>
            <a:r>
              <a:rPr lang="en-US" dirty="0" smtClean="0"/>
              <a:t>Note that only the data point at the bottom is assigned to the red cluster even though its closer to the </a:t>
            </a:r>
            <a:r>
              <a:rPr lang="en-US" dirty="0" err="1" smtClean="0"/>
              <a:t>centroid</a:t>
            </a:r>
            <a:r>
              <a:rPr lang="en-US" dirty="0" smtClean="0"/>
              <a:t> of grey cluster. </a:t>
            </a:r>
          </a:p>
          <a:p>
            <a:r>
              <a:rPr lang="en-US" dirty="0" smtClean="0"/>
              <a:t>Thus, we assign that data point into grey cluster</a:t>
            </a:r>
          </a:p>
          <a:p>
            <a:pPr>
              <a:buNone/>
            </a:pPr>
            <a:endParaRPr lang="en-US" dirty="0"/>
          </a:p>
        </p:txBody>
      </p:sp>
      <p:pic>
        <p:nvPicPr>
          <p:cNvPr id="20482" name="Picture 2" descr="clustering-4"/>
          <p:cNvPicPr>
            <a:picLocks noChangeAspect="1" noChangeArrowheads="1"/>
          </p:cNvPicPr>
          <p:nvPr/>
        </p:nvPicPr>
        <p:blipFill>
          <a:blip r:embed="rId2"/>
          <a:srcRect/>
          <a:stretch>
            <a:fillRect/>
          </a:stretch>
        </p:blipFill>
        <p:spPr bwMode="auto">
          <a:xfrm>
            <a:off x="1752600" y="3581400"/>
            <a:ext cx="5715000" cy="30099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Step5</a:t>
            </a:r>
            <a:endParaRPr lang="en-US" b="1" dirty="0"/>
          </a:p>
        </p:txBody>
      </p:sp>
      <p:sp>
        <p:nvSpPr>
          <p:cNvPr id="3" name="Content Placeholder 2"/>
          <p:cNvSpPr>
            <a:spLocks noGrp="1"/>
          </p:cNvSpPr>
          <p:nvPr>
            <p:ph sz="quarter" idx="1"/>
          </p:nvPr>
        </p:nvSpPr>
        <p:spPr>
          <a:xfrm>
            <a:off x="457200" y="1600201"/>
            <a:ext cx="8229600" cy="1524000"/>
          </a:xfrm>
        </p:spPr>
        <p:txBody>
          <a:bodyPr>
            <a:normAutofit/>
          </a:bodyPr>
          <a:lstStyle/>
          <a:p>
            <a:r>
              <a:rPr lang="en-US" dirty="0" smtClean="0"/>
              <a:t>Re-compute cluster </a:t>
            </a:r>
            <a:r>
              <a:rPr lang="en-US" dirty="0" err="1" smtClean="0"/>
              <a:t>centroids</a:t>
            </a:r>
            <a:r>
              <a:rPr lang="en-US" dirty="0" smtClean="0"/>
              <a:t> : </a:t>
            </a:r>
          </a:p>
          <a:p>
            <a:r>
              <a:rPr lang="en-US" dirty="0" smtClean="0"/>
              <a:t>Now, re-computing the </a:t>
            </a:r>
            <a:r>
              <a:rPr lang="en-US" dirty="0" err="1" smtClean="0"/>
              <a:t>centroids</a:t>
            </a:r>
            <a:r>
              <a:rPr lang="en-US" dirty="0" smtClean="0"/>
              <a:t> for both the clusters.</a:t>
            </a:r>
          </a:p>
          <a:p>
            <a:endParaRPr lang="en-US" dirty="0"/>
          </a:p>
        </p:txBody>
      </p:sp>
      <p:pic>
        <p:nvPicPr>
          <p:cNvPr id="21506" name="Picture 2" descr="clustering-5"/>
          <p:cNvPicPr>
            <a:picLocks noChangeAspect="1" noChangeArrowheads="1"/>
          </p:cNvPicPr>
          <p:nvPr/>
        </p:nvPicPr>
        <p:blipFill>
          <a:blip r:embed="rId2"/>
          <a:srcRect/>
          <a:stretch>
            <a:fillRect/>
          </a:stretch>
        </p:blipFill>
        <p:spPr bwMode="auto">
          <a:xfrm>
            <a:off x="2590800" y="3200400"/>
            <a:ext cx="4648200" cy="325755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Step6</a:t>
            </a:r>
            <a:endParaRPr lang="en-US" b="1" dirty="0"/>
          </a:p>
        </p:txBody>
      </p:sp>
      <p:sp>
        <p:nvSpPr>
          <p:cNvPr id="3" name="Content Placeholder 2"/>
          <p:cNvSpPr>
            <a:spLocks noGrp="1"/>
          </p:cNvSpPr>
          <p:nvPr>
            <p:ph sz="quarter" idx="1"/>
          </p:nvPr>
        </p:nvSpPr>
        <p:spPr>
          <a:xfrm>
            <a:off x="457200" y="1600201"/>
            <a:ext cx="8229600" cy="4038600"/>
          </a:xfrm>
        </p:spPr>
        <p:txBody>
          <a:bodyPr>
            <a:normAutofit fontScale="92500" lnSpcReduction="10000"/>
          </a:bodyPr>
          <a:lstStyle/>
          <a:p>
            <a:r>
              <a:rPr lang="en-US" dirty="0" smtClean="0"/>
              <a:t>Repeat steps 4 and 5 until no improvements are possible : </a:t>
            </a:r>
          </a:p>
          <a:p>
            <a:r>
              <a:rPr lang="en-US" dirty="0" smtClean="0"/>
              <a:t>Similarly, we’ll repeat the 4</a:t>
            </a:r>
            <a:r>
              <a:rPr lang="en-US" baseline="30000" dirty="0" smtClean="0"/>
              <a:t>th</a:t>
            </a:r>
            <a:r>
              <a:rPr lang="en-US" dirty="0" smtClean="0"/>
              <a:t> and 5</a:t>
            </a:r>
            <a:r>
              <a:rPr lang="en-US" baseline="30000" dirty="0" smtClean="0"/>
              <a:t>th</a:t>
            </a:r>
            <a:r>
              <a:rPr lang="en-US" dirty="0" smtClean="0"/>
              <a:t> steps until we’ll reach global optima. </a:t>
            </a:r>
          </a:p>
          <a:p>
            <a:r>
              <a:rPr lang="en-US" dirty="0" smtClean="0"/>
              <a:t>When there will be no further switching of data points between two clusters for two successive repeats. </a:t>
            </a:r>
          </a:p>
          <a:p>
            <a:r>
              <a:rPr lang="en-US" dirty="0" smtClean="0"/>
              <a:t>It will mark the termination of the algorithm if not explicitly mentioned.</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62000" y="381000"/>
            <a:ext cx="7696199" cy="57912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Elbow method for determining K</a:t>
            </a:r>
            <a:endParaRPr lang="en-US" b="1" dirty="0"/>
          </a:p>
        </p:txBody>
      </p:sp>
      <p:sp>
        <p:nvSpPr>
          <p:cNvPr id="3" name="Content Placeholder 2"/>
          <p:cNvSpPr>
            <a:spLocks noGrp="1"/>
          </p:cNvSpPr>
          <p:nvPr>
            <p:ph sz="quarter" idx="1"/>
          </p:nvPr>
        </p:nvSpPr>
        <p:spPr/>
        <p:txBody>
          <a:bodyPr>
            <a:normAutofit/>
          </a:bodyPr>
          <a:lstStyle/>
          <a:p>
            <a:r>
              <a:rPr lang="en-US" sz="2000" dirty="0" smtClean="0"/>
              <a:t>Compute the Cost function J / Distortion for each value of K</a:t>
            </a:r>
          </a:p>
          <a:p>
            <a:endParaRPr lang="en-US" sz="2000" dirty="0" smtClean="0"/>
          </a:p>
          <a:p>
            <a:r>
              <a:rPr lang="en-US" sz="2000" dirty="0" smtClean="0"/>
              <a:t>The plot of Cost function J v/s Number of cluster K looks like an arm for clustered data</a:t>
            </a:r>
          </a:p>
          <a:p>
            <a:endParaRPr lang="en-US" sz="2000" dirty="0" smtClean="0"/>
          </a:p>
          <a:p>
            <a:r>
              <a:rPr lang="en-US" sz="2000" dirty="0" smtClean="0"/>
              <a:t>The "elbow" on the arm is the best value of K</a:t>
            </a:r>
          </a:p>
          <a:p>
            <a:endParaRPr lang="en-US" sz="2000" dirty="0" smtClean="0"/>
          </a:p>
          <a:p>
            <a:r>
              <a:rPr lang="en-US" sz="2000" dirty="0" smtClean="0"/>
              <a:t> Cost Function J will decrease towards 0 as we increase the value of K</a:t>
            </a:r>
          </a:p>
          <a:p>
            <a:endParaRPr lang="en-US" sz="2000" dirty="0" smtClean="0"/>
          </a:p>
          <a:p>
            <a:r>
              <a:rPr lang="en-US" sz="2000" dirty="0" smtClean="0"/>
              <a:t> Aim is to find a small value of K that has a lower cost</a:t>
            </a:r>
          </a:p>
          <a:p>
            <a:endParaRPr lang="en-US" sz="2000" dirty="0" smtClean="0"/>
          </a:p>
          <a:p>
            <a:r>
              <a:rPr lang="en-US" sz="2000" dirty="0" smtClean="0"/>
              <a:t>Elbow method do not work well if the data is not very clustered</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85800" y="533400"/>
            <a:ext cx="7848600" cy="5491163"/>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K-Means</a:t>
            </a:r>
            <a:endParaRPr lang="en-US" b="1" dirty="0"/>
          </a:p>
        </p:txBody>
      </p:sp>
      <p:sp>
        <p:nvSpPr>
          <p:cNvPr id="3" name="Content Placeholder 2"/>
          <p:cNvSpPr>
            <a:spLocks noGrp="1"/>
          </p:cNvSpPr>
          <p:nvPr>
            <p:ph sz="quarter" idx="1"/>
          </p:nvPr>
        </p:nvSpPr>
        <p:spPr/>
        <p:txBody>
          <a:bodyPr>
            <a:normAutofit/>
          </a:bodyPr>
          <a:lstStyle/>
          <a:p>
            <a:r>
              <a:rPr lang="en-US" dirty="0" smtClean="0"/>
              <a:t>K-means is the most popular clustering algorithm</a:t>
            </a:r>
          </a:p>
          <a:p>
            <a:r>
              <a:rPr lang="en-US" dirty="0" smtClean="0"/>
              <a:t>Simple: implementation and understanding</a:t>
            </a:r>
          </a:p>
          <a:p>
            <a:r>
              <a:rPr lang="en-US" dirty="0" smtClean="0"/>
              <a:t>Efficiency: O(</a:t>
            </a:r>
            <a:r>
              <a:rPr lang="en-US" dirty="0" err="1" smtClean="0"/>
              <a:t>tKm</a:t>
            </a:r>
            <a:r>
              <a:rPr lang="en-US" dirty="0" smtClean="0"/>
              <a:t>),</a:t>
            </a:r>
          </a:p>
          <a:p>
            <a:pPr lvl="2"/>
            <a:r>
              <a:rPr lang="en-US" dirty="0" smtClean="0"/>
              <a:t>where m is the number of data points</a:t>
            </a:r>
          </a:p>
          <a:p>
            <a:pPr lvl="2"/>
            <a:r>
              <a:rPr lang="en-US" dirty="0" smtClean="0"/>
              <a:t>K is the number of clusters, and</a:t>
            </a:r>
          </a:p>
          <a:p>
            <a:pPr lvl="2"/>
            <a:r>
              <a:rPr lang="en-US" dirty="0" smtClean="0"/>
              <a:t>t is the number of iterations.</a:t>
            </a:r>
          </a:p>
          <a:p>
            <a:r>
              <a:rPr lang="en-US" dirty="0" smtClean="0"/>
              <a:t>The grouping is done by minimizing the sum of squares of distances between data and the corresponding cluster </a:t>
            </a:r>
            <a:r>
              <a:rPr lang="en-US" dirty="0" err="1" smtClean="0"/>
              <a:t>centroid</a:t>
            </a: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09600" y="533400"/>
            <a:ext cx="8077200" cy="5376863"/>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sz="quarter" idx="1"/>
          </p:nvPr>
        </p:nvSpPr>
        <p:spPr/>
        <p:txBody>
          <a:bodyPr>
            <a:normAutofit/>
          </a:bodyPr>
          <a:lstStyle/>
          <a:p>
            <a:r>
              <a:rPr lang="en-US" dirty="0" smtClean="0"/>
              <a:t>Clustering</a:t>
            </a:r>
          </a:p>
          <a:p>
            <a:r>
              <a:rPr lang="en-US" dirty="0" smtClean="0"/>
              <a:t>K Means Clustering</a:t>
            </a:r>
          </a:p>
          <a:p>
            <a:r>
              <a:rPr lang="en-US" dirty="0" smtClean="0"/>
              <a:t>Hierarchical Clustering</a:t>
            </a:r>
          </a:p>
          <a:p>
            <a:r>
              <a:rPr lang="en-US" dirty="0" smtClean="0"/>
              <a:t>Difference between K Means and Hierarchical clustering</a:t>
            </a:r>
          </a:p>
          <a:p>
            <a:r>
              <a:rPr lang="en-US" dirty="0" smtClean="0"/>
              <a:t>Applications of Clustering</a:t>
            </a:r>
          </a:p>
          <a:p>
            <a:r>
              <a:rPr lang="en-US" dirty="0" smtClean="0"/>
              <a:t>Improving Supervised Learning algorithms with clustering</a:t>
            </a:r>
          </a:p>
          <a:p>
            <a:r>
              <a:rPr lang="en-US" dirty="0" smtClean="0"/>
              <a:t>Cluster Validity</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Hierarchical Clustering</a:t>
            </a:r>
            <a:endParaRPr lang="en-US" dirty="0"/>
          </a:p>
        </p:txBody>
      </p:sp>
      <p:sp>
        <p:nvSpPr>
          <p:cNvPr id="3" name="Content Placeholder 2"/>
          <p:cNvSpPr>
            <a:spLocks noGrp="1"/>
          </p:cNvSpPr>
          <p:nvPr>
            <p:ph sz="quarter" idx="1"/>
          </p:nvPr>
        </p:nvSpPr>
        <p:spPr/>
        <p:txBody>
          <a:bodyPr>
            <a:normAutofit/>
          </a:bodyPr>
          <a:lstStyle/>
          <a:p>
            <a:r>
              <a:rPr lang="en-US" dirty="0" smtClean="0"/>
              <a:t>Hierarchical clustering, as the name suggests is an algorithm that builds hierarchy of clusters.</a:t>
            </a:r>
          </a:p>
          <a:p>
            <a:r>
              <a:rPr lang="en-US" dirty="0" smtClean="0"/>
              <a:t> This algorithm starts with all the data points assigned to a cluster of their own. </a:t>
            </a:r>
          </a:p>
          <a:p>
            <a:r>
              <a:rPr lang="en-US" dirty="0" smtClean="0"/>
              <a:t>Then two nearest clusters are merged into the same cluster. </a:t>
            </a:r>
          </a:p>
          <a:p>
            <a:r>
              <a:rPr lang="en-US" dirty="0" smtClean="0"/>
              <a:t>In the end, this algorithm terminates when there is only a single cluster left.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Dendrogram</a:t>
            </a:r>
            <a:endParaRPr lang="en-US" b="1" dirty="0"/>
          </a:p>
        </p:txBody>
      </p:sp>
      <p:sp>
        <p:nvSpPr>
          <p:cNvPr id="3" name="Content Placeholder 2"/>
          <p:cNvSpPr>
            <a:spLocks noGrp="1"/>
          </p:cNvSpPr>
          <p:nvPr>
            <p:ph sz="quarter" idx="1"/>
          </p:nvPr>
        </p:nvSpPr>
        <p:spPr>
          <a:xfrm>
            <a:off x="457200" y="1600201"/>
            <a:ext cx="8229600" cy="1371599"/>
          </a:xfrm>
        </p:spPr>
        <p:txBody>
          <a:bodyPr>
            <a:normAutofit lnSpcReduction="10000"/>
          </a:bodyPr>
          <a:lstStyle/>
          <a:p>
            <a:r>
              <a:rPr lang="en-US" dirty="0" smtClean="0"/>
              <a:t>The results of hierarchical clustering can be shown using </a:t>
            </a:r>
            <a:r>
              <a:rPr lang="en-US" dirty="0" err="1" smtClean="0"/>
              <a:t>dendrogram</a:t>
            </a:r>
            <a:r>
              <a:rPr lang="en-US" dirty="0" smtClean="0"/>
              <a:t>. </a:t>
            </a:r>
          </a:p>
          <a:p>
            <a:r>
              <a:rPr lang="en-US" dirty="0" smtClean="0"/>
              <a:t>The </a:t>
            </a:r>
            <a:r>
              <a:rPr lang="en-US" dirty="0" err="1" smtClean="0"/>
              <a:t>dendrogram</a:t>
            </a:r>
            <a:r>
              <a:rPr lang="en-US" dirty="0" smtClean="0"/>
              <a:t> can be interpreted as:</a:t>
            </a:r>
            <a:endParaRPr lang="en-US" dirty="0"/>
          </a:p>
        </p:txBody>
      </p:sp>
      <p:pic>
        <p:nvPicPr>
          <p:cNvPr id="22530" name="Picture 2" descr="clustering-6"/>
          <p:cNvPicPr>
            <a:picLocks noChangeAspect="1" noChangeArrowheads="1"/>
          </p:cNvPicPr>
          <p:nvPr/>
        </p:nvPicPr>
        <p:blipFill>
          <a:blip r:embed="rId2"/>
          <a:srcRect/>
          <a:stretch>
            <a:fillRect/>
          </a:stretch>
        </p:blipFill>
        <p:spPr bwMode="auto">
          <a:xfrm>
            <a:off x="1219200" y="3124200"/>
            <a:ext cx="6400800" cy="35052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Dendogram</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At the bottom, we start with 25 data points, each assigned to separate clusters. Two closest clusters are then merged till we have just one cluster at the top. The height in the </a:t>
            </a:r>
            <a:r>
              <a:rPr lang="en-US" dirty="0" err="1" smtClean="0"/>
              <a:t>dendrogram</a:t>
            </a:r>
            <a:r>
              <a:rPr lang="en-US" dirty="0" smtClean="0"/>
              <a:t> at which two clusters are merged represents the distance between two clusters in the data space.</a:t>
            </a:r>
          </a:p>
          <a:p>
            <a:r>
              <a:rPr lang="en-US" dirty="0" smtClean="0"/>
              <a:t>The decision of the no. of clusters that can best depict different groups can be chosen by observing the </a:t>
            </a:r>
            <a:r>
              <a:rPr lang="en-US" dirty="0" err="1" smtClean="0"/>
              <a:t>dendrogram</a:t>
            </a:r>
            <a:r>
              <a:rPr lang="en-US" dirty="0" smtClean="0"/>
              <a:t>. The best choice of the no. of clusters is the no. of vertical lines in the </a:t>
            </a:r>
            <a:r>
              <a:rPr lang="en-US" dirty="0" err="1" smtClean="0"/>
              <a:t>dendrogram</a:t>
            </a:r>
            <a:r>
              <a:rPr lang="en-US" dirty="0" smtClean="0"/>
              <a:t> cut by a horizontal line that can transverse the maximum distance vertically without intersecting a cluster.</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lustering-7"/>
          <p:cNvPicPr>
            <a:picLocks noChangeAspect="1" noChangeArrowheads="1"/>
          </p:cNvPicPr>
          <p:nvPr/>
        </p:nvPicPr>
        <p:blipFill>
          <a:blip r:embed="rId2"/>
          <a:srcRect/>
          <a:stretch>
            <a:fillRect/>
          </a:stretch>
        </p:blipFill>
        <p:spPr bwMode="auto">
          <a:xfrm>
            <a:off x="1219200" y="1219200"/>
            <a:ext cx="7315200" cy="4572000"/>
          </a:xfrm>
          <a:prstGeom prst="rect">
            <a:avLst/>
          </a:prstGeom>
          <a:noFill/>
          <a:ln>
            <a:solidFill>
              <a:schemeClr val="accent1"/>
            </a:solid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Difference between K Means and Hierarchical clustering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Hierarchical clustering can’t handle big data well but K Means clustering can. This is because the time complexity of K Means is linear i.e. O(n) while that of hierarchical clustering is quadratic i.e. O(n</a:t>
            </a:r>
            <a:r>
              <a:rPr lang="en-US" baseline="30000" dirty="0" smtClean="0"/>
              <a:t>2</a:t>
            </a:r>
            <a:r>
              <a:rPr lang="en-US" dirty="0" smtClean="0"/>
              <a:t>).</a:t>
            </a:r>
          </a:p>
          <a:p>
            <a:r>
              <a:rPr lang="en-US" dirty="0" smtClean="0"/>
              <a:t>In K Means clustering, since we start with random choice of clusters, the results produced by running the algorithm multiple times might differ. While results are reproducible in Hierarchical clustering.</a:t>
            </a:r>
          </a:p>
          <a:p>
            <a:r>
              <a:rPr lang="en-US" dirty="0" smtClean="0"/>
              <a:t>K Means is found to work well when the shape of the clusters is hyper spherical (like circle in 2D, sphere in 3D).</a:t>
            </a:r>
          </a:p>
          <a:p>
            <a:r>
              <a:rPr lang="en-US" dirty="0" smtClean="0"/>
              <a:t>K Means clustering requires prior knowledge of K i.e. no. of clusters you want to divide your data into. But, you can stop at whatever number of clusters you find appropriate in hierarchical clustering by interpreting the </a:t>
            </a:r>
            <a:r>
              <a:rPr lang="en-US" dirty="0" err="1" smtClean="0"/>
              <a:t>dendrogram</a:t>
            </a: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Applications of Clustering</a:t>
            </a:r>
            <a:endParaRPr lang="en-US" dirty="0"/>
          </a:p>
        </p:txBody>
      </p:sp>
      <p:sp>
        <p:nvSpPr>
          <p:cNvPr id="3" name="Content Placeholder 2"/>
          <p:cNvSpPr>
            <a:spLocks noGrp="1"/>
          </p:cNvSpPr>
          <p:nvPr>
            <p:ph sz="quarter" idx="1"/>
          </p:nvPr>
        </p:nvSpPr>
        <p:spPr/>
        <p:txBody>
          <a:bodyPr>
            <a:normAutofit/>
          </a:bodyPr>
          <a:lstStyle/>
          <a:p>
            <a:r>
              <a:rPr lang="en-US" dirty="0" smtClean="0"/>
              <a:t>Clustering has a large no. of applications spread across various domains. Some of the most popular applications of clustering are:</a:t>
            </a:r>
          </a:p>
          <a:p>
            <a:pPr lvl="1"/>
            <a:r>
              <a:rPr lang="en-US" dirty="0" smtClean="0"/>
              <a:t>Recommendation engines</a:t>
            </a:r>
          </a:p>
          <a:p>
            <a:pPr lvl="1"/>
            <a:r>
              <a:rPr lang="en-US" dirty="0" smtClean="0"/>
              <a:t>Market segmentation</a:t>
            </a:r>
          </a:p>
          <a:p>
            <a:pPr lvl="1"/>
            <a:r>
              <a:rPr lang="en-US" dirty="0" smtClean="0"/>
              <a:t>Social network analysis</a:t>
            </a:r>
          </a:p>
          <a:p>
            <a:pPr lvl="1"/>
            <a:r>
              <a:rPr lang="en-US" dirty="0" smtClean="0"/>
              <a:t>Search result grouping</a:t>
            </a:r>
          </a:p>
          <a:p>
            <a:pPr lvl="1"/>
            <a:r>
              <a:rPr lang="en-US" dirty="0" smtClean="0"/>
              <a:t>Medical imaging</a:t>
            </a:r>
          </a:p>
          <a:p>
            <a:pPr lvl="1"/>
            <a:r>
              <a:rPr lang="en-US" dirty="0" smtClean="0"/>
              <a:t>Image segmentation</a:t>
            </a:r>
          </a:p>
          <a:p>
            <a:pPr lvl="1"/>
            <a:r>
              <a:rPr lang="en-US" dirty="0" smtClean="0"/>
              <a:t>Anomaly detection</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Improving Supervised Learning Algorithms with Clustering</a:t>
            </a:r>
            <a:endParaRPr lang="en-US" dirty="0"/>
          </a:p>
        </p:txBody>
      </p:sp>
      <p:sp>
        <p:nvSpPr>
          <p:cNvPr id="3" name="Content Placeholder 2"/>
          <p:cNvSpPr>
            <a:spLocks noGrp="1"/>
          </p:cNvSpPr>
          <p:nvPr>
            <p:ph sz="quarter" idx="1"/>
          </p:nvPr>
        </p:nvSpPr>
        <p:spPr/>
        <p:txBody>
          <a:bodyPr/>
          <a:lstStyle/>
          <a:p>
            <a:r>
              <a:rPr lang="en-US" dirty="0" smtClean="0"/>
              <a:t>Clustering is an unsupervised machine learning approach, but it can be used to improve the accuracy of supervised machine learning algorithms as well by clustering the data points into similar groups and using these cluster labels as independent variables in the supervised machine learning algorithm</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Clustering Validity??</a:t>
            </a:r>
            <a:endParaRPr lang="en-US" b="1" dirty="0">
              <a:solidFill>
                <a:srgbClr val="FF0000"/>
              </a:solidFill>
            </a:endParaRPr>
          </a:p>
        </p:txBody>
      </p:sp>
      <p:sp>
        <p:nvSpPr>
          <p:cNvPr id="3" name="Content Placeholder 2"/>
          <p:cNvSpPr>
            <a:spLocks noGrp="1"/>
          </p:cNvSpPr>
          <p:nvPr>
            <p:ph sz="quarter" idx="1"/>
          </p:nvPr>
        </p:nvSpPr>
        <p:spPr/>
        <p:txBody>
          <a:bodyPr/>
          <a:lstStyle/>
          <a:p>
            <a:r>
              <a:rPr lang="en-US" dirty="0" smtClean="0"/>
              <a:t>For </a:t>
            </a:r>
            <a:r>
              <a:rPr lang="en-US" dirty="0" smtClean="0">
                <a:solidFill>
                  <a:srgbClr val="FF0000"/>
                </a:solidFill>
              </a:rPr>
              <a:t>supervised classification </a:t>
            </a:r>
            <a:r>
              <a:rPr lang="en-US" dirty="0" smtClean="0"/>
              <a:t>we have a variety of measures to evaluate how good our model is 	 </a:t>
            </a:r>
            <a:r>
              <a:rPr lang="en-US" dirty="0" smtClean="0">
                <a:solidFill>
                  <a:srgbClr val="FF0000"/>
                </a:solidFill>
              </a:rPr>
              <a:t>Accuracy, precision, recall</a:t>
            </a:r>
          </a:p>
          <a:p>
            <a:pPr>
              <a:buNone/>
            </a:pPr>
            <a:endParaRPr lang="en-US" dirty="0" smtClean="0"/>
          </a:p>
          <a:p>
            <a:r>
              <a:rPr lang="en-US" dirty="0" smtClean="0"/>
              <a:t>For </a:t>
            </a:r>
            <a:r>
              <a:rPr lang="en-US" dirty="0" smtClean="0">
                <a:solidFill>
                  <a:srgbClr val="FF0000"/>
                </a:solidFill>
              </a:rPr>
              <a:t>cluster analysis</a:t>
            </a:r>
            <a:r>
              <a:rPr lang="en-US" dirty="0" smtClean="0"/>
              <a:t>, the analogous question is how to </a:t>
            </a:r>
            <a:r>
              <a:rPr lang="en-US" dirty="0" smtClean="0">
                <a:solidFill>
                  <a:srgbClr val="FF0000"/>
                </a:solidFill>
              </a:rPr>
              <a:t>evaluate</a:t>
            </a:r>
            <a:r>
              <a:rPr lang="en-US" dirty="0" smtClean="0"/>
              <a:t> the “goodness” of the resulting clusters?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Different Aspects of Cluster Validation</a:t>
            </a:r>
            <a:endParaRPr lang="en-US" b="1" dirty="0"/>
          </a:p>
        </p:txBody>
      </p:sp>
      <p:sp>
        <p:nvSpPr>
          <p:cNvPr id="3" name="Content Placeholder 2"/>
          <p:cNvSpPr>
            <a:spLocks noGrp="1"/>
          </p:cNvSpPr>
          <p:nvPr>
            <p:ph sz="quarter" idx="1"/>
          </p:nvPr>
        </p:nvSpPr>
        <p:spPr/>
        <p:txBody>
          <a:bodyPr>
            <a:normAutofit fontScale="92500" lnSpcReduction="10000"/>
          </a:bodyPr>
          <a:lstStyle/>
          <a:p>
            <a:r>
              <a:rPr lang="en-US" dirty="0" smtClean="0"/>
              <a:t>Determining the clustering tendency of a set of data, i.e., distinguishing whether non-random structure actually exists in the data.</a:t>
            </a:r>
          </a:p>
          <a:p>
            <a:r>
              <a:rPr lang="en-US" dirty="0" smtClean="0"/>
              <a:t>Comparing the results of a cluster analysis to externally known results, e.g., to externally given class labels.</a:t>
            </a:r>
          </a:p>
          <a:p>
            <a:r>
              <a:rPr lang="en-US" dirty="0" smtClean="0"/>
              <a:t>Evaluating how well the results of a cluster analysis fit the data without reference to external information. </a:t>
            </a:r>
          </a:p>
          <a:p>
            <a:pPr>
              <a:buNone/>
            </a:pPr>
            <a:r>
              <a:rPr lang="en-US" dirty="0" smtClean="0"/>
              <a:t>			- Use only the data</a:t>
            </a:r>
          </a:p>
          <a:p>
            <a:r>
              <a:rPr lang="en-US" dirty="0" smtClean="0"/>
              <a:t>Comparing the results of two different sets of cluster analyses to determine which is better.</a:t>
            </a:r>
          </a:p>
          <a:p>
            <a:r>
              <a:rPr lang="en-US" dirty="0" smtClean="0"/>
              <a:t>Determining the ‘correct’ number of clusters.</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Measures of Cluster Validity</a:t>
            </a:r>
            <a:endParaRPr lang="en-US" b="1" dirty="0"/>
          </a:p>
        </p:txBody>
      </p:sp>
      <p:sp>
        <p:nvSpPr>
          <p:cNvPr id="3" name="Content Placeholder 2"/>
          <p:cNvSpPr>
            <a:spLocks noGrp="1"/>
          </p:cNvSpPr>
          <p:nvPr>
            <p:ph sz="quarter" idx="1"/>
          </p:nvPr>
        </p:nvSpPr>
        <p:spPr/>
        <p:txBody>
          <a:bodyPr>
            <a:normAutofit/>
          </a:bodyPr>
          <a:lstStyle/>
          <a:p>
            <a:r>
              <a:rPr lang="en-US" dirty="0" smtClean="0"/>
              <a:t>Numerical measures that are applied to judge various aspects of cluster validity, are classified:-</a:t>
            </a:r>
          </a:p>
          <a:p>
            <a:pPr lvl="1"/>
            <a:r>
              <a:rPr lang="en-US" b="1" dirty="0" smtClean="0">
                <a:solidFill>
                  <a:srgbClr val="FF0000"/>
                </a:solidFill>
              </a:rPr>
              <a:t>Internal Index: </a:t>
            </a:r>
            <a:r>
              <a:rPr lang="en-US" dirty="0" smtClean="0"/>
              <a:t>Used to measure the goodness of a clustering structure without respect to external information. </a:t>
            </a:r>
          </a:p>
          <a:p>
            <a:pPr lvl="2"/>
            <a:r>
              <a:rPr lang="en-US" dirty="0" smtClean="0"/>
              <a:t>Sum of Squared Error (SSE)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lstStyle/>
          <a:p>
            <a:r>
              <a:rPr lang="en-US" dirty="0" smtClean="0"/>
              <a:t>Clustering is the task of dividing the population or data points into a number of groups such that data points in the same groups are more similar to other data points in the same group than those in other groups. </a:t>
            </a:r>
          </a:p>
          <a:p>
            <a:r>
              <a:rPr lang="en-US" dirty="0" smtClean="0"/>
              <a:t>In simple words, the aim is to segregate groups with similar traits and assign them into clusters.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Measures: SSE</a:t>
            </a:r>
            <a:endParaRPr lang="en-US" b="1" dirty="0"/>
          </a:p>
        </p:txBody>
      </p:sp>
      <p:sp>
        <p:nvSpPr>
          <p:cNvPr id="3" name="Content Placeholder 2"/>
          <p:cNvSpPr>
            <a:spLocks noGrp="1"/>
          </p:cNvSpPr>
          <p:nvPr>
            <p:ph sz="quarter" idx="1"/>
          </p:nvPr>
        </p:nvSpPr>
        <p:spPr/>
        <p:txBody>
          <a:bodyPr/>
          <a:lstStyle/>
          <a:p>
            <a:r>
              <a:rPr lang="en-US" dirty="0" smtClean="0"/>
              <a:t>Clusters in more complicated figures aren’t well separated.</a:t>
            </a:r>
          </a:p>
          <a:p>
            <a:r>
              <a:rPr lang="en-US" dirty="0" smtClean="0"/>
              <a:t>Internal Index: Used to measure the goodness of a clustering structure without respect to external information</a:t>
            </a:r>
          </a:p>
          <a:p>
            <a:pPr lvl="2"/>
            <a:r>
              <a:rPr lang="en-US" dirty="0" smtClean="0"/>
              <a:t>SSE</a:t>
            </a:r>
          </a:p>
          <a:p>
            <a:pPr lvl="2"/>
            <a:r>
              <a:rPr lang="en-US" dirty="0" smtClean="0"/>
              <a:t>SSE is good for comparing two </a:t>
            </a:r>
            <a:r>
              <a:rPr lang="en-US" dirty="0" err="1" smtClean="0"/>
              <a:t>clusterings</a:t>
            </a:r>
            <a:r>
              <a:rPr lang="en-US" dirty="0" smtClean="0"/>
              <a:t> or two clusters (average SSE).</a:t>
            </a:r>
          </a:p>
          <a:p>
            <a:pPr lvl="2"/>
            <a:r>
              <a:rPr lang="en-US" dirty="0" smtClean="0"/>
              <a:t>Can also be used to estimate the number of clusters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695325" y="1828800"/>
            <a:ext cx="7753350" cy="3809999"/>
          </a:xfrm>
          <a:prstGeom prst="rect">
            <a:avLst/>
          </a:prstGeom>
          <a:noFill/>
          <a:ln w="9525">
            <a:solidFill>
              <a:schemeClr val="tx1"/>
            </a:solidFill>
            <a:miter lim="800000"/>
            <a:headEnd/>
            <a:tailEnd/>
          </a:ln>
          <a:effectLst/>
        </p:spPr>
      </p:pic>
      <p:sp>
        <p:nvSpPr>
          <p:cNvPr id="5" name="Title 4"/>
          <p:cNvSpPr>
            <a:spLocks noGrp="1"/>
          </p:cNvSpPr>
          <p:nvPr>
            <p:ph type="title"/>
          </p:nvPr>
        </p:nvSpPr>
        <p:spPr/>
        <p:txBody>
          <a:bodyPr/>
          <a:lstStyle/>
          <a:p>
            <a:r>
              <a:rPr lang="en-US" b="1" dirty="0" smtClean="0"/>
              <a:t>Number of Clusters</a:t>
            </a:r>
            <a:endParaRPr 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b="1" dirty="0" smtClean="0"/>
              <a:t>Quiz K- means</a:t>
            </a:r>
            <a:endParaRPr lang="en-US" b="1" dirty="0"/>
          </a:p>
        </p:txBody>
      </p:sp>
      <p:sp>
        <p:nvSpPr>
          <p:cNvPr id="3" name="Content Placeholder 2"/>
          <p:cNvSpPr>
            <a:spLocks noGrp="1"/>
          </p:cNvSpPr>
          <p:nvPr>
            <p:ph sz="quarter" idx="1"/>
          </p:nvPr>
        </p:nvSpPr>
        <p:spPr>
          <a:xfrm>
            <a:off x="457200" y="1524000"/>
            <a:ext cx="8229600" cy="4876800"/>
          </a:xfrm>
        </p:spPr>
        <p:txBody>
          <a:bodyPr>
            <a:normAutofit fontScale="40000" lnSpcReduction="20000"/>
          </a:bodyPr>
          <a:lstStyle/>
          <a:p>
            <a:r>
              <a:rPr lang="en-US" sz="4500" dirty="0" smtClean="0"/>
              <a:t>K-Means is which type of learning algorithm?</a:t>
            </a:r>
          </a:p>
          <a:p>
            <a:r>
              <a:rPr lang="en-US" sz="4500" dirty="0" smtClean="0"/>
              <a:t>K-Means squared error function is related with which of the following?</a:t>
            </a:r>
          </a:p>
          <a:p>
            <a:pPr lvl="1">
              <a:buNone/>
            </a:pPr>
            <a:r>
              <a:rPr lang="en-US" sz="4500" dirty="0" smtClean="0"/>
              <a:t> a. Euclidean distance  b. Hamming distance  c. Manhattan distance</a:t>
            </a:r>
          </a:p>
          <a:p>
            <a:endParaRPr lang="en-US" sz="4500" dirty="0" smtClean="0"/>
          </a:p>
          <a:p>
            <a:r>
              <a:rPr lang="en-US" sz="4500" dirty="0" smtClean="0"/>
              <a:t>K-Means can be used to solve problems?</a:t>
            </a:r>
          </a:p>
          <a:p>
            <a:r>
              <a:rPr lang="en-US" sz="4500" dirty="0" smtClean="0"/>
              <a:t>In K-Means, K stands for __________</a:t>
            </a:r>
          </a:p>
          <a:p>
            <a:endParaRPr lang="en-US" sz="4500" dirty="0" smtClean="0"/>
          </a:p>
          <a:p>
            <a:r>
              <a:rPr lang="en-US" sz="4500" dirty="0" smtClean="0"/>
              <a:t>The goal for K-Means cost function is to ________ squared error function where error function represents distance between data points and cluster </a:t>
            </a:r>
            <a:r>
              <a:rPr lang="en-US" sz="4500" dirty="0" err="1" smtClean="0"/>
              <a:t>centroid</a:t>
            </a:r>
            <a:endParaRPr lang="en-US" sz="4500" dirty="0" smtClean="0"/>
          </a:p>
          <a:p>
            <a:endParaRPr lang="en-US" sz="4500" dirty="0" smtClean="0"/>
          </a:p>
          <a:p>
            <a:r>
              <a:rPr lang="en-US" sz="4500" dirty="0" smtClean="0"/>
              <a:t>K-means algorithm can be used for which of the following?</a:t>
            </a:r>
          </a:p>
          <a:p>
            <a:pPr lvl="2">
              <a:buNone/>
            </a:pPr>
            <a:r>
              <a:rPr lang="en-US" sz="4500" dirty="0" smtClean="0"/>
              <a:t>a. Cluster analysis b. Feature learning c. Both   </a:t>
            </a:r>
          </a:p>
          <a:p>
            <a:r>
              <a:rPr lang="en-US" sz="4500" dirty="0" smtClean="0"/>
              <a:t>Which of the following algorithm has similarity with K-Means?</a:t>
            </a:r>
          </a:p>
          <a:p>
            <a:pPr lvl="3"/>
            <a:r>
              <a:rPr lang="en-US" sz="4500" dirty="0" smtClean="0"/>
              <a:t>Support vector machine</a:t>
            </a:r>
          </a:p>
          <a:p>
            <a:pPr lvl="3"/>
            <a:r>
              <a:rPr lang="en-US" sz="4500" dirty="0" smtClean="0"/>
              <a:t>Logistic regression</a:t>
            </a:r>
          </a:p>
          <a:p>
            <a:pPr lvl="3"/>
            <a:r>
              <a:rPr lang="en-US" sz="4500" dirty="0" smtClean="0"/>
              <a:t>Linear regression</a:t>
            </a:r>
          </a:p>
          <a:p>
            <a:pPr lvl="3"/>
            <a:r>
              <a:rPr lang="en-US" sz="4500" dirty="0" smtClean="0"/>
              <a:t>K-NN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Image result for thank you"/>
          <p:cNvPicPr>
            <a:picLocks noChangeAspect="1" noChangeArrowheads="1"/>
          </p:cNvPicPr>
          <p:nvPr/>
        </p:nvPicPr>
        <p:blipFill>
          <a:blip r:embed="rId2"/>
          <a:srcRect/>
          <a:stretch>
            <a:fillRect/>
          </a:stretch>
        </p:blipFill>
        <p:spPr bwMode="auto">
          <a:xfrm>
            <a:off x="685800" y="609600"/>
            <a:ext cx="7772400" cy="5495926"/>
          </a:xfrm>
          <a:prstGeom prst="rect">
            <a:avLst/>
          </a:prstGeom>
          <a:noFill/>
          <a:ln>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sz="quarter" idx="1"/>
          </p:nvPr>
        </p:nvSpPr>
        <p:spPr/>
        <p:txBody>
          <a:bodyPr>
            <a:normAutofit lnSpcReduction="10000"/>
          </a:bodyPr>
          <a:lstStyle/>
          <a:p>
            <a:r>
              <a:rPr lang="en-US" dirty="0" smtClean="0"/>
              <a:t>Suppose, you are the head of a rental store and wish to understand preferences of your costumers to scale up your business.</a:t>
            </a:r>
          </a:p>
          <a:p>
            <a:r>
              <a:rPr lang="en-US" dirty="0" smtClean="0"/>
              <a:t> Is it possible for you to look at details of each costumer and devise a unique business strategy for each one of them? </a:t>
            </a:r>
          </a:p>
          <a:p>
            <a:r>
              <a:rPr lang="en-US" dirty="0" smtClean="0"/>
              <a:t> But, what you can do is to cluster all of your costumers into say 10 groups based on their purchasing habits and use a separate strategy for costumers in each of these 10 groups. And this is what we call clustering.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Clustering</a:t>
            </a:r>
            <a:endParaRPr lang="en-US" dirty="0"/>
          </a:p>
        </p:txBody>
      </p:sp>
      <p:sp>
        <p:nvSpPr>
          <p:cNvPr id="3" name="Content Placeholder 2"/>
          <p:cNvSpPr>
            <a:spLocks noGrp="1"/>
          </p:cNvSpPr>
          <p:nvPr>
            <p:ph sz="quarter" idx="1"/>
          </p:nvPr>
        </p:nvSpPr>
        <p:spPr/>
        <p:txBody>
          <a:bodyPr>
            <a:normAutofit fontScale="92500"/>
          </a:bodyPr>
          <a:lstStyle/>
          <a:p>
            <a:r>
              <a:rPr lang="en-US" b="1" dirty="0" smtClean="0"/>
              <a:t>Hard Clustering:</a:t>
            </a:r>
            <a:r>
              <a:rPr lang="en-US" dirty="0" smtClean="0"/>
              <a:t> In hard clustering, each data point either belongs to a cluster completely or not. For example, in the above example each customer is put into one group out of the 10 groups.</a:t>
            </a:r>
          </a:p>
          <a:p>
            <a:endParaRPr lang="en-US" dirty="0" smtClean="0"/>
          </a:p>
          <a:p>
            <a:r>
              <a:rPr lang="en-US" b="1" dirty="0" smtClean="0"/>
              <a:t>Soft Clustering</a:t>
            </a:r>
            <a:r>
              <a:rPr lang="en-US" dirty="0" smtClean="0"/>
              <a:t>: In soft clustering, instead of putting each data point into a separate cluster, a probability or likelihood of that data point to be in those clusters is assigned. For example, from the above scenario each costumer is assigned a probability to be in either of 10 clusters of the retail store.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 of Clustering(Based on Separation)</a:t>
            </a:r>
            <a:endParaRPr lang="en-US" b="1" dirty="0"/>
          </a:p>
        </p:txBody>
      </p:sp>
      <p:sp>
        <p:nvSpPr>
          <p:cNvPr id="3" name="Content Placeholder 2"/>
          <p:cNvSpPr>
            <a:spLocks noGrp="1"/>
          </p:cNvSpPr>
          <p:nvPr>
            <p:ph sz="quarter" idx="1"/>
          </p:nvPr>
        </p:nvSpPr>
        <p:spPr/>
        <p:txBody>
          <a:bodyPr>
            <a:normAutofit/>
          </a:bodyPr>
          <a:lstStyle/>
          <a:p>
            <a:pPr>
              <a:buNone/>
            </a:pPr>
            <a:r>
              <a:rPr lang="en-US" b="1" u="sng" dirty="0" smtClean="0"/>
              <a:t>Partitioning Algorithms</a:t>
            </a:r>
          </a:p>
          <a:p>
            <a:r>
              <a:rPr lang="en-US" dirty="0" smtClean="0"/>
              <a:t>constructs k partitions of the n data/objects where each partition represents a cluster and </a:t>
            </a:r>
            <a:r>
              <a:rPr lang="en-US" dirty="0" err="1" smtClean="0"/>
              <a:t>k≤n</a:t>
            </a:r>
            <a:endParaRPr lang="en-US" dirty="0" smtClean="0"/>
          </a:p>
          <a:p>
            <a:r>
              <a:rPr lang="en-US" dirty="0" smtClean="0"/>
              <a:t>divides the data into k groups such that</a:t>
            </a:r>
          </a:p>
          <a:p>
            <a:pPr lvl="1"/>
            <a:r>
              <a:rPr lang="en-US" dirty="0" smtClean="0"/>
              <a:t> each cluster must contain at least one object, and</a:t>
            </a:r>
          </a:p>
          <a:p>
            <a:pPr lvl="1"/>
            <a:r>
              <a:rPr lang="en-US" dirty="0" smtClean="0"/>
              <a:t> each object must belong to exactly one cluster</a:t>
            </a:r>
          </a:p>
          <a:p>
            <a:r>
              <a:rPr lang="en-US" dirty="0" smtClean="0"/>
              <a:t>as the number of clusters k are given, the algorithm creates an initial partitioning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 of Clustering</a:t>
            </a:r>
            <a:endParaRPr lang="en-US" dirty="0"/>
          </a:p>
        </p:txBody>
      </p:sp>
      <p:sp>
        <p:nvSpPr>
          <p:cNvPr id="3" name="Content Placeholder 2"/>
          <p:cNvSpPr>
            <a:spLocks noGrp="1"/>
          </p:cNvSpPr>
          <p:nvPr>
            <p:ph sz="quarter" idx="1"/>
          </p:nvPr>
        </p:nvSpPr>
        <p:spPr>
          <a:xfrm>
            <a:off x="457200" y="1600201"/>
            <a:ext cx="8229600" cy="2819399"/>
          </a:xfrm>
        </p:spPr>
        <p:txBody>
          <a:bodyPr>
            <a:normAutofit fontScale="92500" lnSpcReduction="10000"/>
          </a:bodyPr>
          <a:lstStyle/>
          <a:p>
            <a:pPr>
              <a:buNone/>
            </a:pPr>
            <a:r>
              <a:rPr lang="en-US" b="1" u="sng" dirty="0" smtClean="0"/>
              <a:t>Density based Algorithms</a:t>
            </a:r>
          </a:p>
          <a:p>
            <a:r>
              <a:rPr lang="en-US" dirty="0" smtClean="0"/>
              <a:t> Grow the cluster as long as density in the neighborhood exceeds some threshold</a:t>
            </a:r>
          </a:p>
          <a:p>
            <a:r>
              <a:rPr lang="en-US" dirty="0" smtClean="0"/>
              <a:t>partitioning methods can find only spherical shaped clusters</a:t>
            </a:r>
          </a:p>
          <a:p>
            <a:r>
              <a:rPr lang="en-US" dirty="0" smtClean="0"/>
              <a:t>difficult to cluster complicated structures of data using partitioning</a:t>
            </a:r>
            <a:endParaRPr lang="en-US" dirty="0"/>
          </a:p>
        </p:txBody>
      </p:sp>
      <p:pic>
        <p:nvPicPr>
          <p:cNvPr id="4098" name="Picture 2"/>
          <p:cNvPicPr>
            <a:picLocks noChangeAspect="1" noChangeArrowheads="1"/>
          </p:cNvPicPr>
          <p:nvPr/>
        </p:nvPicPr>
        <p:blipFill>
          <a:blip r:embed="rId2"/>
          <a:srcRect/>
          <a:stretch>
            <a:fillRect/>
          </a:stretch>
        </p:blipFill>
        <p:spPr bwMode="auto">
          <a:xfrm>
            <a:off x="2362200" y="4419600"/>
            <a:ext cx="4800600" cy="1704975"/>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Clustering</a:t>
            </a:r>
            <a:endParaRPr lang="en-US" b="1" dirty="0"/>
          </a:p>
        </p:txBody>
      </p:sp>
      <p:sp>
        <p:nvSpPr>
          <p:cNvPr id="3" name="Content Placeholder 2"/>
          <p:cNvSpPr>
            <a:spLocks noGrp="1"/>
          </p:cNvSpPr>
          <p:nvPr>
            <p:ph sz="quarter" idx="1"/>
          </p:nvPr>
        </p:nvSpPr>
        <p:spPr/>
        <p:txBody>
          <a:bodyPr>
            <a:normAutofit/>
          </a:bodyPr>
          <a:lstStyle/>
          <a:p>
            <a:pPr>
              <a:buNone/>
            </a:pPr>
            <a:r>
              <a:rPr lang="en-US" b="1" u="sng" dirty="0" smtClean="0"/>
              <a:t>Hierarchical Algorithms:-</a:t>
            </a:r>
          </a:p>
          <a:p>
            <a:r>
              <a:rPr lang="en-US" dirty="0" smtClean="0"/>
              <a:t>creating hierarchical decomposition of the given set of data/objects</a:t>
            </a:r>
          </a:p>
          <a:p>
            <a:r>
              <a:rPr lang="en-US" dirty="0" smtClean="0">
                <a:solidFill>
                  <a:srgbClr val="FF0000"/>
                </a:solidFill>
              </a:rPr>
              <a:t>agglomerative (bottom-up): </a:t>
            </a:r>
            <a:r>
              <a:rPr lang="en-US" dirty="0" smtClean="0"/>
              <a:t>starts with each object as a distinct cluster. Merges the clusters or objects based on the similarity metrics until all of the clusters are merged into one</a:t>
            </a:r>
          </a:p>
          <a:p>
            <a:r>
              <a:rPr lang="en-US" dirty="0" smtClean="0">
                <a:solidFill>
                  <a:srgbClr val="FF0000"/>
                </a:solidFill>
              </a:rPr>
              <a:t>divisive (top-down): </a:t>
            </a:r>
            <a:r>
              <a:rPr lang="en-US" dirty="0" smtClean="0"/>
              <a:t>starts with all the objects in the same cluster. The groups are split up into smaller clusters, until each object forms distinct clusters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K Means Clustering</a:t>
            </a:r>
            <a:endParaRPr lang="en-US" dirty="0"/>
          </a:p>
        </p:txBody>
      </p:sp>
      <p:sp>
        <p:nvSpPr>
          <p:cNvPr id="3" name="Content Placeholder 2"/>
          <p:cNvSpPr>
            <a:spLocks noGrp="1"/>
          </p:cNvSpPr>
          <p:nvPr>
            <p:ph sz="quarter" idx="1"/>
          </p:nvPr>
        </p:nvSpPr>
        <p:spPr>
          <a:xfrm>
            <a:off x="457200" y="1600201"/>
            <a:ext cx="8229600" cy="2133599"/>
          </a:xfrm>
        </p:spPr>
        <p:txBody>
          <a:bodyPr>
            <a:normAutofit/>
          </a:bodyPr>
          <a:lstStyle/>
          <a:p>
            <a:r>
              <a:rPr lang="en-US" dirty="0" smtClean="0"/>
              <a:t>K means is an iterative clustering algorithm. </a:t>
            </a:r>
          </a:p>
          <a:p>
            <a:r>
              <a:rPr lang="en-US" dirty="0" smtClean="0"/>
              <a:t>This algorithm works in these 5 steps </a:t>
            </a:r>
          </a:p>
          <a:p>
            <a:pPr marL="971550" lvl="1" indent="-514350">
              <a:buFont typeface="+mj-lt"/>
              <a:buAutoNum type="arabicPeriod"/>
            </a:pPr>
            <a:r>
              <a:rPr lang="en-US" dirty="0" smtClean="0"/>
              <a:t>Specify the desired number of clusters K : Let us choose k=2 for these 5 data points in 2-D space.</a:t>
            </a:r>
          </a:p>
          <a:p>
            <a:pPr marL="971550" lvl="1" indent="-514350">
              <a:buFont typeface="+mj-lt"/>
              <a:buAutoNum type="arabicPeriod"/>
            </a:pPr>
            <a:endParaRPr lang="en-US" dirty="0"/>
          </a:p>
        </p:txBody>
      </p:sp>
      <p:pic>
        <p:nvPicPr>
          <p:cNvPr id="1026" name="Picture 2" descr="clustering-2"/>
          <p:cNvPicPr>
            <a:picLocks noChangeAspect="1" noChangeArrowheads="1"/>
          </p:cNvPicPr>
          <p:nvPr/>
        </p:nvPicPr>
        <p:blipFill>
          <a:blip r:embed="rId2"/>
          <a:srcRect/>
          <a:stretch>
            <a:fillRect/>
          </a:stretch>
        </p:blipFill>
        <p:spPr bwMode="auto">
          <a:xfrm>
            <a:off x="2133600" y="3875809"/>
            <a:ext cx="5334000" cy="2753592"/>
          </a:xfrm>
          <a:prstGeom prst="rect">
            <a:avLst/>
          </a:prstGeom>
          <a:noFill/>
          <a:ln>
            <a:solidFill>
              <a:schemeClr val="tx1"/>
            </a:solid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154</TotalTime>
  <Words>1425</Words>
  <Application>Microsoft Office PowerPoint</Application>
  <PresentationFormat>On-screen Show (4:3)</PresentationFormat>
  <Paragraphs>146</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Civic</vt:lpstr>
      <vt:lpstr>Machine Learning With Python</vt:lpstr>
      <vt:lpstr>Agenda </vt:lpstr>
      <vt:lpstr>Overview</vt:lpstr>
      <vt:lpstr>Example</vt:lpstr>
      <vt:lpstr>Types of Clustering</vt:lpstr>
      <vt:lpstr>Type of Clustering(Based on Separation)</vt:lpstr>
      <vt:lpstr>Type of Clustering</vt:lpstr>
      <vt:lpstr>Types of Clustering</vt:lpstr>
      <vt:lpstr>K Means Clustering</vt:lpstr>
      <vt:lpstr>STEP2</vt:lpstr>
      <vt:lpstr>Step3</vt:lpstr>
      <vt:lpstr>Step4</vt:lpstr>
      <vt:lpstr>Step5</vt:lpstr>
      <vt:lpstr>Step6</vt:lpstr>
      <vt:lpstr>Slide 15</vt:lpstr>
      <vt:lpstr>Elbow method for determining K</vt:lpstr>
      <vt:lpstr>Slide 17</vt:lpstr>
      <vt:lpstr>K-Means</vt:lpstr>
      <vt:lpstr>Slide 19</vt:lpstr>
      <vt:lpstr>Hierarchical Clustering</vt:lpstr>
      <vt:lpstr>Dendrogram</vt:lpstr>
      <vt:lpstr>Dendogram</vt:lpstr>
      <vt:lpstr>Slide 23</vt:lpstr>
      <vt:lpstr>Difference between K Means and Hierarchical clustering</vt:lpstr>
      <vt:lpstr>Applications of Clustering</vt:lpstr>
      <vt:lpstr>Improving Supervised Learning Algorithms with Clustering</vt:lpstr>
      <vt:lpstr>Clustering Validity??</vt:lpstr>
      <vt:lpstr>Different Aspects of Cluster Validation</vt:lpstr>
      <vt:lpstr>Measures of Cluster Validity</vt:lpstr>
      <vt:lpstr>Internal Measures: SSE</vt:lpstr>
      <vt:lpstr>Number of Clusters</vt:lpstr>
      <vt:lpstr>Quiz K- means</vt:lpstr>
      <vt:lpstr>Slide 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dc:title>
  <dc:creator>server</dc:creator>
  <cp:lastModifiedBy>server</cp:lastModifiedBy>
  <cp:revision>28</cp:revision>
  <dcterms:created xsi:type="dcterms:W3CDTF">2006-08-16T00:00:00Z</dcterms:created>
  <dcterms:modified xsi:type="dcterms:W3CDTF">2019-10-12T16:43:30Z</dcterms:modified>
</cp:coreProperties>
</file>