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3" r:id="rId8"/>
    <p:sldId id="270" r:id="rId9"/>
    <p:sldId id="271" r:id="rId10"/>
    <p:sldId id="274" r:id="rId11"/>
    <p:sldId id="275" r:id="rId12"/>
    <p:sldId id="276" r:id="rId13"/>
    <p:sldId id="277" r:id="rId14"/>
    <p:sldId id="264" r:id="rId15"/>
    <p:sldId id="265" r:id="rId16"/>
    <p:sldId id="266" r:id="rId17"/>
    <p:sldId id="267" r:id="rId18"/>
    <p:sldId id="268" r:id="rId19"/>
    <p:sldId id="269" r:id="rId20"/>
    <p:sldId id="278" r:id="rId21"/>
    <p:sldId id="279" r:id="rId22"/>
    <p:sldId id="280" r:id="rId23"/>
    <p:sldId id="281" r:id="rId24"/>
    <p:sldId id="282" r:id="rId25"/>
    <p:sldId id="283" r:id="rId26"/>
    <p:sldId id="284" r:id="rId27"/>
    <p:sldId id="285" r:id="rId28"/>
    <p:sldId id="286" r:id="rId29"/>
    <p:sldId id="287" r:id="rId30"/>
    <p:sldId id="290" r:id="rId31"/>
    <p:sldId id="291" r:id="rId32"/>
    <p:sldId id="289" r:id="rId33"/>
    <p:sldId id="288" r:id="rId34"/>
    <p:sldId id="292" r:id="rId35"/>
    <p:sldId id="293" r:id="rId36"/>
    <p:sldId id="294" r:id="rId37"/>
    <p:sldId id="295" r:id="rId38"/>
    <p:sldId id="296" r:id="rId39"/>
    <p:sldId id="297" r:id="rId40"/>
    <p:sldId id="298" r:id="rId41"/>
    <p:sldId id="301" r:id="rId42"/>
    <p:sldId id="299" r:id="rId43"/>
    <p:sldId id="300" r:id="rId44"/>
    <p:sldId id="302" r:id="rId45"/>
    <p:sldId id="303" r:id="rId46"/>
    <p:sldId id="305" r:id="rId47"/>
    <p:sldId id="306" r:id="rId48"/>
    <p:sldId id="304" r:id="rId49"/>
    <p:sldId id="307" r:id="rId50"/>
    <p:sldId id="308" r:id="rId51"/>
    <p:sldId id="309" r:id="rId52"/>
    <p:sldId id="310" r:id="rId53"/>
    <p:sldId id="3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9" d="100"/>
          <a:sy n="3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ML using Python Session 3</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                                         </a:t>
            </a:r>
            <a:r>
              <a:rPr lang="en-US" dirty="0" err="1" smtClean="0"/>
              <a:t>Nabajyoti</a:t>
            </a:r>
            <a:r>
              <a:rPr lang="en-US" dirty="0" smtClean="0"/>
              <a:t> </a:t>
            </a:r>
            <a:r>
              <a:rPr lang="en-US" smtClean="0"/>
              <a:t>Pathak</a:t>
            </a:r>
            <a:endParaRPr lang="en-US" dirty="0" smtClean="0"/>
          </a:p>
          <a:p>
            <a:r>
              <a:rPr lang="en-US" sz="3300" dirty="0" smtClean="0"/>
              <a:t>                                     Data Scientist,</a:t>
            </a:r>
          </a:p>
          <a:p>
            <a:r>
              <a:rPr lang="en-US" sz="3300" dirty="0" smtClean="0"/>
              <a:t>                                    </a:t>
            </a:r>
            <a:endParaRPr lang="en-US" sz="3300" dirty="0"/>
          </a:p>
        </p:txBody>
      </p:sp>
      <p:pic>
        <p:nvPicPr>
          <p:cNvPr id="1026" name="Picture 2" descr="C:\Users\server\Desktop\download.jpg"/>
          <p:cNvPicPr>
            <a:picLocks noChangeAspect="1" noChangeArrowheads="1"/>
          </p:cNvPicPr>
          <p:nvPr/>
        </p:nvPicPr>
        <p:blipFill>
          <a:blip r:embed="rId2"/>
          <a:srcRect/>
          <a:stretch>
            <a:fillRect/>
          </a:stretch>
        </p:blipFill>
        <p:spPr bwMode="auto">
          <a:xfrm>
            <a:off x="685800" y="609600"/>
            <a:ext cx="1905000" cy="190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Reinforcement learning is an area of Machine Learning. It is about taking suitable action to maximize reward in a particular situation. </a:t>
            </a:r>
          </a:p>
          <a:p>
            <a:r>
              <a:rPr lang="en-US" dirty="0" smtClean="0"/>
              <a:t>It is employed by various software and machines to find the best possible behavior or path it should take in a specific situation. </a:t>
            </a:r>
          </a:p>
          <a:p>
            <a:r>
              <a:rPr lang="en-US" dirty="0" smtClean="0"/>
              <a:t>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training dataset, it is bound to learn from its experience.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229600" cy="2057400"/>
          </a:xfrm>
        </p:spPr>
        <p:txBody>
          <a:bodyPr/>
          <a:lstStyle/>
          <a:p>
            <a:r>
              <a:rPr lang="en-US" dirty="0" smtClean="0"/>
              <a:t>The problem is as follows: We have an agent and a reward, with many hurdles in between. The agent is supposed to find the best possible path to reach the reward.</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2438400" y="3505200"/>
            <a:ext cx="4535377"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Reinforcement learning and Supervised learning:</a:t>
            </a:r>
            <a:endParaRPr lang="en-US" dirty="0"/>
          </a:p>
        </p:txBody>
      </p:sp>
      <p:graphicFrame>
        <p:nvGraphicFramePr>
          <p:cNvPr id="4" name="Content Placeholder 3"/>
          <p:cNvGraphicFramePr>
            <a:graphicFrameLocks noGrp="1"/>
          </p:cNvGraphicFramePr>
          <p:nvPr>
            <p:ph idx="1"/>
          </p:nvPr>
        </p:nvGraphicFramePr>
        <p:xfrm>
          <a:off x="457200" y="1600200"/>
          <a:ext cx="8229600" cy="4419601"/>
        </p:xfrm>
        <a:graphic>
          <a:graphicData uri="http://schemas.openxmlformats.org/drawingml/2006/table">
            <a:tbl>
              <a:tblPr firstRow="1" bandRow="1">
                <a:tableStyleId>{5C22544A-7EE6-4342-B048-85BDC9FD1C3A}</a:tableStyleId>
              </a:tblPr>
              <a:tblGrid>
                <a:gridCol w="4114800"/>
                <a:gridCol w="4114800"/>
              </a:tblGrid>
              <a:tr h="528277">
                <a:tc>
                  <a:txBody>
                    <a:bodyPr/>
                    <a:lstStyle/>
                    <a:p>
                      <a:pPr algn="ctr" fontAlgn="base"/>
                      <a:r>
                        <a:rPr lang="en-US" b="1" cap="all" dirty="0">
                          <a:solidFill>
                            <a:srgbClr val="000000"/>
                          </a:solidFill>
                        </a:rPr>
                        <a:t>REINFORCEMENT LEARNING</a:t>
                      </a:r>
                    </a:p>
                  </a:txBody>
                  <a:tcPr marL="76200" marR="76200" marT="76200" marB="76200" anchor="ctr"/>
                </a:tc>
                <a:tc>
                  <a:txBody>
                    <a:bodyPr/>
                    <a:lstStyle/>
                    <a:p>
                      <a:pPr algn="ctr" fontAlgn="base"/>
                      <a:r>
                        <a:rPr lang="en-US" b="1" cap="all">
                          <a:solidFill>
                            <a:srgbClr val="000000"/>
                          </a:solidFill>
                        </a:rPr>
                        <a:t>SUPERVISED LEARNING</a:t>
                      </a:r>
                    </a:p>
                  </a:txBody>
                  <a:tcPr marL="76200" marR="76200" marT="76200" marB="76200" anchor="ctr"/>
                </a:tc>
              </a:tr>
              <a:tr h="2202725">
                <a:tc>
                  <a:txBody>
                    <a:bodyPr/>
                    <a:lstStyle/>
                    <a:p>
                      <a:pPr algn="l" fontAlgn="base"/>
                      <a:r>
                        <a:rPr lang="en-US" b="0"/>
                        <a:t>Reinforcement learning is all about making decisions sequentially. In simple words we can say that the out depends on the state of the current input and the next input depends on the output of the previous input</a:t>
                      </a:r>
                    </a:p>
                  </a:txBody>
                  <a:tcPr marL="133350" marR="133350" marT="66675" marB="66675" anchor="ctr"/>
                </a:tc>
                <a:tc>
                  <a:txBody>
                    <a:bodyPr/>
                    <a:lstStyle/>
                    <a:p>
                      <a:pPr algn="l" fontAlgn="base"/>
                      <a:r>
                        <a:rPr lang="en-US" b="0"/>
                        <a:t>In Supervised learning the decision is made on the initial input or the input given at the start</a:t>
                      </a:r>
                    </a:p>
                  </a:txBody>
                  <a:tcPr marL="133350" marR="133350" marT="66675" marB="66675" anchor="ctr"/>
                </a:tc>
              </a:tr>
              <a:tr h="1183906">
                <a:tc>
                  <a:txBody>
                    <a:bodyPr/>
                    <a:lstStyle/>
                    <a:p>
                      <a:pPr algn="l" fontAlgn="base"/>
                      <a:r>
                        <a:rPr lang="en-US" b="0" dirty="0"/>
                        <a:t>In Reinforcement learning decision is dependent, So we give labels to sequences of dependent decisions</a:t>
                      </a:r>
                    </a:p>
                  </a:txBody>
                  <a:tcPr marL="133350" marR="133350" marT="66675" marB="66675" anchor="ctr"/>
                </a:tc>
                <a:tc>
                  <a:txBody>
                    <a:bodyPr/>
                    <a:lstStyle/>
                    <a:p>
                      <a:pPr algn="l" fontAlgn="base"/>
                      <a:r>
                        <a:rPr lang="en-US" b="0"/>
                        <a:t>Supervised learning the decisions are independent of each other so labels are given to each decision.</a:t>
                      </a:r>
                    </a:p>
                  </a:txBody>
                  <a:tcPr marL="133350" marR="133350" marT="66675" marB="66675" anchor="ctr"/>
                </a:tc>
              </a:tr>
              <a:tr h="504693">
                <a:tc>
                  <a:txBody>
                    <a:bodyPr/>
                    <a:lstStyle/>
                    <a:p>
                      <a:pPr algn="l" fontAlgn="base"/>
                      <a:r>
                        <a:rPr lang="en-US" b="0"/>
                        <a:t>Example: Chess game</a:t>
                      </a:r>
                    </a:p>
                  </a:txBody>
                  <a:tcPr marL="133350" marR="133350" marT="66675" marB="66675" anchor="ctr"/>
                </a:tc>
                <a:tc>
                  <a:txBody>
                    <a:bodyPr/>
                    <a:lstStyle/>
                    <a:p>
                      <a:pPr algn="l" fontAlgn="base"/>
                      <a:r>
                        <a:rPr lang="en-US" b="0" dirty="0"/>
                        <a:t>Example: Object recognition</a:t>
                      </a:r>
                    </a:p>
                  </a:txBody>
                  <a:tcPr marL="133350" marR="133350" marT="66675" marB="66675"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Various Practical applications of Reinforcement Learning </a:t>
            </a:r>
            <a:endParaRPr lang="en-US" dirty="0"/>
          </a:p>
        </p:txBody>
      </p:sp>
      <p:sp>
        <p:nvSpPr>
          <p:cNvPr id="3" name="Content Placeholder 2"/>
          <p:cNvSpPr>
            <a:spLocks noGrp="1"/>
          </p:cNvSpPr>
          <p:nvPr>
            <p:ph idx="1"/>
          </p:nvPr>
        </p:nvSpPr>
        <p:spPr/>
        <p:txBody>
          <a:bodyPr/>
          <a:lstStyle/>
          <a:p>
            <a:pPr fontAlgn="base"/>
            <a:r>
              <a:rPr lang="en-US" dirty="0" smtClean="0"/>
              <a:t>RL can be used in robotics for industrial automation.</a:t>
            </a:r>
          </a:p>
          <a:p>
            <a:pPr fontAlgn="base"/>
            <a:r>
              <a:rPr lang="en-US" dirty="0" smtClean="0"/>
              <a:t>RL can be used to create training systems that provide custom instruction and materials according to the requirement of students.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Problem</a:t>
            </a:r>
            <a:endParaRPr lang="en-US" b="1" dirty="0"/>
          </a:p>
        </p:txBody>
      </p:sp>
      <p:sp>
        <p:nvSpPr>
          <p:cNvPr id="3" name="Content Placeholder 2"/>
          <p:cNvSpPr>
            <a:spLocks noGrp="1"/>
          </p:cNvSpPr>
          <p:nvPr>
            <p:ph idx="1"/>
          </p:nvPr>
        </p:nvSpPr>
        <p:spPr>
          <a:xfrm>
            <a:off x="457200" y="1600201"/>
            <a:ext cx="8229600" cy="2819399"/>
          </a:xfrm>
        </p:spPr>
        <p:txBody>
          <a:bodyPr>
            <a:normAutofit fontScale="92500" lnSpcReduction="10000"/>
          </a:bodyPr>
          <a:lstStyle/>
          <a:p>
            <a:r>
              <a:rPr lang="en-US" dirty="0" smtClean="0"/>
              <a:t>An approach for modeling relationship between variables, where changes in some variables may “explain” or possibly “cause” changes in other variables</a:t>
            </a:r>
          </a:p>
          <a:p>
            <a:r>
              <a:rPr lang="en-US" dirty="0" smtClean="0"/>
              <a:t>Regression problem: Predict </a:t>
            </a:r>
            <a:r>
              <a:rPr lang="en-US" dirty="0" smtClean="0">
                <a:solidFill>
                  <a:srgbClr val="FF0000"/>
                </a:solidFill>
              </a:rPr>
              <a:t>continuous</a:t>
            </a:r>
            <a:r>
              <a:rPr lang="en-US" dirty="0" smtClean="0"/>
              <a:t> valued attributes</a:t>
            </a:r>
            <a:endParaRPr lang="en-US" dirty="0"/>
          </a:p>
        </p:txBody>
      </p:sp>
      <p:pic>
        <p:nvPicPr>
          <p:cNvPr id="6146" name="Picture 2"/>
          <p:cNvPicPr>
            <a:picLocks noChangeAspect="1" noChangeArrowheads="1"/>
          </p:cNvPicPr>
          <p:nvPr/>
        </p:nvPicPr>
        <p:blipFill>
          <a:blip r:embed="rId2"/>
          <a:srcRect/>
          <a:stretch>
            <a:fillRect/>
          </a:stretch>
        </p:blipFill>
        <p:spPr bwMode="auto">
          <a:xfrm>
            <a:off x="2057400" y="4343400"/>
            <a:ext cx="4572000" cy="224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Problem</a:t>
            </a:r>
            <a:endParaRPr lang="en-US" b="1" dirty="0"/>
          </a:p>
        </p:txBody>
      </p:sp>
      <p:sp>
        <p:nvSpPr>
          <p:cNvPr id="3" name="Content Placeholder 2"/>
          <p:cNvSpPr>
            <a:spLocks noGrp="1"/>
          </p:cNvSpPr>
          <p:nvPr>
            <p:ph idx="1"/>
          </p:nvPr>
        </p:nvSpPr>
        <p:spPr/>
        <p:txBody>
          <a:bodyPr>
            <a:normAutofit lnSpcReduction="10000"/>
          </a:bodyPr>
          <a:lstStyle/>
          <a:p>
            <a:r>
              <a:rPr lang="en-US" dirty="0" smtClean="0"/>
              <a:t>Explanatory variables are termed the independent variables (generally represented in the horizontal axis as variable x)</a:t>
            </a:r>
          </a:p>
          <a:p>
            <a:r>
              <a:rPr lang="en-US" dirty="0" smtClean="0"/>
              <a:t>Variables to be explained are termed the dependent variables (generally represented in the vertical axis as variable y)</a:t>
            </a:r>
          </a:p>
          <a:p>
            <a:r>
              <a:rPr lang="en-US" dirty="0" smtClean="0"/>
              <a:t>Simple Regression: A field in regression where only one independent variable and one dependent variable are considered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and Intensity of the Relationship</a:t>
            </a:r>
            <a:endParaRPr lang="en-US" b="1" dirty="0"/>
          </a:p>
        </p:txBody>
      </p:sp>
      <p:pic>
        <p:nvPicPr>
          <p:cNvPr id="7170" name="Picture 2"/>
          <p:cNvPicPr>
            <a:picLocks noGrp="1" noChangeAspect="1" noChangeArrowheads="1"/>
          </p:cNvPicPr>
          <p:nvPr>
            <p:ph idx="1"/>
          </p:nvPr>
        </p:nvPicPr>
        <p:blipFill>
          <a:blip r:embed="rId2"/>
          <a:srcRect/>
          <a:stretch>
            <a:fillRect/>
          </a:stretch>
        </p:blipFill>
        <p:spPr bwMode="auto">
          <a:xfrm>
            <a:off x="1604962" y="1815306"/>
            <a:ext cx="5934075"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Problem</a:t>
            </a:r>
            <a:endParaRPr lang="en-US" b="1" dirty="0"/>
          </a:p>
        </p:txBody>
      </p:sp>
      <p:sp>
        <p:nvSpPr>
          <p:cNvPr id="3" name="Content Placeholder 2"/>
          <p:cNvSpPr>
            <a:spLocks noGrp="1"/>
          </p:cNvSpPr>
          <p:nvPr>
            <p:ph idx="1"/>
          </p:nvPr>
        </p:nvSpPr>
        <p:spPr/>
        <p:txBody>
          <a:bodyPr/>
          <a:lstStyle/>
          <a:p>
            <a:r>
              <a:rPr lang="en-US" dirty="0" smtClean="0"/>
              <a:t>Predicts categorical class labels (discrete valued output)</a:t>
            </a:r>
          </a:p>
          <a:p>
            <a:r>
              <a:rPr lang="en-US" dirty="0" smtClean="0"/>
              <a:t>Classifies data (constructs a model) based on the training set and the values (class labels) in a classifying attribute and uses it in classifying new data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Assignement</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Classification or Regression Problem</a:t>
            </a:r>
          </a:p>
          <a:p>
            <a:pPr marL="514350" indent="-514350">
              <a:buFont typeface="+mj-lt"/>
              <a:buAutoNum type="arabicPeriod"/>
            </a:pPr>
            <a:r>
              <a:rPr lang="en-US" dirty="0" smtClean="0"/>
              <a:t>Predict the share prices for market analysis</a:t>
            </a:r>
          </a:p>
          <a:p>
            <a:pPr marL="514350" indent="-514350">
              <a:buFont typeface="+mj-lt"/>
              <a:buAutoNum type="arabicPeriod"/>
            </a:pPr>
            <a:r>
              <a:rPr lang="en-US" dirty="0" smtClean="0"/>
              <a:t> Finding the suitability of a customer for credit card approval</a:t>
            </a:r>
          </a:p>
          <a:p>
            <a:pPr marL="514350" indent="-514350">
              <a:buFont typeface="+mj-lt"/>
              <a:buAutoNum type="arabicPeriod"/>
            </a:pPr>
            <a:r>
              <a:rPr lang="en-US" dirty="0" smtClean="0"/>
              <a:t>Predicting the movement of a cyclone</a:t>
            </a:r>
          </a:p>
          <a:p>
            <a:pPr marL="514350" indent="-514350">
              <a:buFont typeface="+mj-lt"/>
              <a:buAutoNum type="arabicPeriod"/>
            </a:pPr>
            <a:r>
              <a:rPr lang="en-US" dirty="0" smtClean="0"/>
              <a:t> Finding earthquake damaged areas from satellites images.</a:t>
            </a:r>
          </a:p>
          <a:p>
            <a:pPr marL="514350" indent="-514350">
              <a:buFont typeface="+mj-lt"/>
              <a:buAutoNum type="arabicPeriod"/>
            </a:pPr>
            <a:r>
              <a:rPr lang="en-US" dirty="0" smtClean="0"/>
              <a:t>Predicting the number of fraud UBER drivers</a:t>
            </a:r>
          </a:p>
          <a:p>
            <a:pPr marL="514350" indent="-514350">
              <a:buFont typeface="+mj-lt"/>
              <a:buAutoNum type="arabicPeriod"/>
            </a:pPr>
            <a:r>
              <a:rPr lang="en-US" dirty="0" smtClean="0"/>
              <a:t>Predicting if a kidney cell is malignant.</a:t>
            </a:r>
          </a:p>
          <a:p>
            <a:pPr marL="514350" indent="-514350">
              <a:buFont typeface="+mj-lt"/>
              <a:buAutoNum type="arabicPeriod"/>
            </a:pPr>
            <a:r>
              <a:rPr lang="en-US" dirty="0" smtClean="0"/>
              <a:t>Predicting the distance an </a:t>
            </a:r>
            <a:r>
              <a:rPr lang="en-US" dirty="0" err="1" smtClean="0"/>
              <a:t>uber</a:t>
            </a:r>
            <a:r>
              <a:rPr lang="en-US" dirty="0" smtClean="0"/>
              <a:t> driver will cover in a day.</a:t>
            </a:r>
          </a:p>
          <a:p>
            <a:pPr marL="514350" indent="-514350">
              <a:buFont typeface="+mj-lt"/>
              <a:buAutoNum type="arabicPeriod"/>
            </a:pPr>
            <a:r>
              <a:rPr lang="en-US" dirty="0" smtClean="0"/>
              <a:t>Predicting the mail is spam.</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Data Preprocessing</a:t>
            </a:r>
            <a:endParaRPr lang="en-US" b="1" dirty="0"/>
          </a:p>
        </p:txBody>
      </p:sp>
      <p:sp>
        <p:nvSpPr>
          <p:cNvPr id="3" name="Content Placeholder 2"/>
          <p:cNvSpPr>
            <a:spLocks noGrp="1"/>
          </p:cNvSpPr>
          <p:nvPr>
            <p:ph idx="1"/>
          </p:nvPr>
        </p:nvSpPr>
        <p:spPr/>
        <p:txBody>
          <a:bodyPr/>
          <a:lstStyle/>
          <a:p>
            <a:pPr>
              <a:buNone/>
            </a:pPr>
            <a:r>
              <a:rPr lang="en-US" dirty="0" smtClean="0"/>
              <a:t>Cleaning data </a:t>
            </a:r>
          </a:p>
          <a:p>
            <a:pPr lvl="2">
              <a:buNone/>
            </a:pPr>
            <a:r>
              <a:rPr lang="en-US" dirty="0" smtClean="0"/>
              <a:t>● Prepare data for analysis </a:t>
            </a:r>
          </a:p>
          <a:p>
            <a:pPr lvl="2">
              <a:buNone/>
            </a:pPr>
            <a:r>
              <a:rPr lang="en-US" dirty="0" smtClean="0"/>
              <a:t>● Data almost never comes in clean </a:t>
            </a:r>
          </a:p>
          <a:p>
            <a:pPr lvl="2">
              <a:buNone/>
            </a:pPr>
            <a:r>
              <a:rPr lang="en-US" dirty="0" smtClean="0"/>
              <a:t>● Diagnose your data for problems</a:t>
            </a:r>
          </a:p>
          <a:p>
            <a:pPr lvl="2">
              <a:buNone/>
            </a:pPr>
            <a:endParaRPr lang="en-US" dirty="0" smtClean="0"/>
          </a:p>
          <a:p>
            <a:pPr lvl="2">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 to Machine Learning</a:t>
            </a:r>
          </a:p>
          <a:p>
            <a:pPr marL="514350" indent="-514350">
              <a:buFont typeface="+mj-lt"/>
              <a:buAutoNum type="arabicPeriod"/>
            </a:pPr>
            <a:r>
              <a:rPr lang="en-US" dirty="0" smtClean="0"/>
              <a:t>Data Preprocessing</a:t>
            </a:r>
          </a:p>
          <a:p>
            <a:pPr marL="514350" indent="-514350">
              <a:buFont typeface="+mj-lt"/>
              <a:buAutoNum type="arabicPeriod"/>
            </a:pPr>
            <a:r>
              <a:rPr lang="en-US" dirty="0" smtClean="0"/>
              <a:t>Creating Validation rules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data problems </a:t>
            </a:r>
            <a:endParaRPr lang="en-US" b="1" dirty="0"/>
          </a:p>
        </p:txBody>
      </p:sp>
      <p:sp>
        <p:nvSpPr>
          <p:cNvPr id="3" name="Content Placeholder 2"/>
          <p:cNvSpPr>
            <a:spLocks noGrp="1"/>
          </p:cNvSpPr>
          <p:nvPr>
            <p:ph idx="1"/>
          </p:nvPr>
        </p:nvSpPr>
        <p:spPr/>
        <p:txBody>
          <a:bodyPr>
            <a:normAutofit lnSpcReduction="10000"/>
          </a:bodyPr>
          <a:lstStyle/>
          <a:p>
            <a:r>
              <a:rPr lang="en-US" dirty="0" smtClean="0"/>
              <a:t>Inconsistent column names </a:t>
            </a:r>
          </a:p>
          <a:p>
            <a:r>
              <a:rPr lang="en-US" dirty="0" smtClean="0"/>
              <a:t> Missing data </a:t>
            </a:r>
          </a:p>
          <a:p>
            <a:r>
              <a:rPr lang="en-US" dirty="0" smtClean="0"/>
              <a:t> Outliers </a:t>
            </a:r>
          </a:p>
          <a:p>
            <a:r>
              <a:rPr lang="en-US" dirty="0" smtClean="0"/>
              <a:t> Duplicate rows </a:t>
            </a:r>
          </a:p>
          <a:p>
            <a:r>
              <a:rPr lang="en-US" dirty="0" smtClean="0"/>
              <a:t>Untidy </a:t>
            </a:r>
          </a:p>
          <a:p>
            <a:r>
              <a:rPr lang="en-US" dirty="0" smtClean="0"/>
              <a:t> Need to process columns </a:t>
            </a:r>
          </a:p>
          <a:p>
            <a:r>
              <a:rPr lang="en-US" dirty="0" smtClean="0"/>
              <a:t> Column types can signal unexpected data values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Unclean data</a:t>
            </a:r>
            <a:endParaRPr lang="en-US" b="1" dirty="0"/>
          </a:p>
        </p:txBody>
      </p:sp>
      <p:sp>
        <p:nvSpPr>
          <p:cNvPr id="3" name="Content Placeholder 2"/>
          <p:cNvSpPr>
            <a:spLocks noGrp="1"/>
          </p:cNvSpPr>
          <p:nvPr>
            <p:ph idx="1"/>
          </p:nvPr>
        </p:nvSpPr>
        <p:spPr>
          <a:xfrm>
            <a:off x="457200" y="1600201"/>
            <a:ext cx="8229600" cy="1752600"/>
          </a:xfrm>
        </p:spPr>
        <p:txBody>
          <a:bodyPr/>
          <a:lstStyle/>
          <a:p>
            <a:r>
              <a:rPr lang="en-US" dirty="0" smtClean="0"/>
              <a:t>Column name inconsistencies </a:t>
            </a:r>
          </a:p>
          <a:p>
            <a:r>
              <a:rPr lang="en-US" dirty="0" smtClean="0"/>
              <a:t>Missing data </a:t>
            </a:r>
          </a:p>
          <a:p>
            <a:r>
              <a:rPr lang="en-US" dirty="0" smtClean="0"/>
              <a:t> Country names are in French</a:t>
            </a:r>
            <a:endParaRPr lang="en-US" dirty="0"/>
          </a:p>
        </p:txBody>
      </p:sp>
      <p:pic>
        <p:nvPicPr>
          <p:cNvPr id="11266" name="Picture 2"/>
          <p:cNvPicPr>
            <a:picLocks noChangeAspect="1" noChangeArrowheads="1"/>
          </p:cNvPicPr>
          <p:nvPr/>
        </p:nvPicPr>
        <p:blipFill>
          <a:blip r:embed="rId2"/>
          <a:srcRect/>
          <a:stretch>
            <a:fillRect/>
          </a:stretch>
        </p:blipFill>
        <p:spPr bwMode="auto">
          <a:xfrm>
            <a:off x="990600" y="3581400"/>
            <a:ext cx="7362825"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Concatenation</a:t>
            </a:r>
            <a:endParaRPr lang="en-US" b="1" dirty="0"/>
          </a:p>
        </p:txBody>
      </p:sp>
      <p:pic>
        <p:nvPicPr>
          <p:cNvPr id="12290" name="Picture 2"/>
          <p:cNvPicPr>
            <a:picLocks noChangeAspect="1" noChangeArrowheads="1"/>
          </p:cNvPicPr>
          <p:nvPr/>
        </p:nvPicPr>
        <p:blipFill>
          <a:blip r:embed="rId2"/>
          <a:srcRect/>
          <a:stretch>
            <a:fillRect/>
          </a:stretch>
        </p:blipFill>
        <p:spPr bwMode="auto">
          <a:xfrm>
            <a:off x="1143000" y="2133600"/>
            <a:ext cx="7229475" cy="3595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pandas </a:t>
            </a:r>
            <a:r>
              <a:rPr lang="en-US" b="1" dirty="0" err="1" smtClean="0"/>
              <a:t>concat</a:t>
            </a:r>
            <a:endParaRPr lang="en-US" b="1" dirty="0"/>
          </a:p>
        </p:txBody>
      </p:sp>
      <p:sp>
        <p:nvSpPr>
          <p:cNvPr id="3" name="Content Placeholder 2"/>
          <p:cNvSpPr>
            <a:spLocks noGrp="1"/>
          </p:cNvSpPr>
          <p:nvPr>
            <p:ph idx="1"/>
          </p:nvPr>
        </p:nvSpPr>
        <p:spPr>
          <a:xfrm>
            <a:off x="457200" y="1600201"/>
            <a:ext cx="8229600" cy="1828799"/>
          </a:xfrm>
        </p:spPr>
        <p:txBody>
          <a:bodyPr>
            <a:normAutofit fontScale="77500" lnSpcReduction="20000"/>
          </a:bodyPr>
          <a:lstStyle/>
          <a:p>
            <a:pPr>
              <a:buNone/>
            </a:pPr>
            <a:r>
              <a:rPr lang="en-US" dirty="0" smtClean="0"/>
              <a:t>In [1]: concatenated = </a:t>
            </a:r>
            <a:r>
              <a:rPr lang="en-US" dirty="0" err="1" smtClean="0"/>
              <a:t>pd.concat</a:t>
            </a:r>
            <a:r>
              <a:rPr lang="en-US" dirty="0" smtClean="0"/>
              <a:t>([weather_p1, weather_p2]) </a:t>
            </a:r>
          </a:p>
          <a:p>
            <a:pPr>
              <a:buNone/>
            </a:pPr>
            <a:r>
              <a:rPr lang="en-US" dirty="0" smtClean="0"/>
              <a:t>In [2]: print(concatenated)</a:t>
            </a:r>
          </a:p>
          <a:p>
            <a:pPr>
              <a:buNone/>
            </a:pPr>
            <a:endParaRPr lang="en-US" dirty="0" smtClean="0"/>
          </a:p>
          <a:p>
            <a:pPr>
              <a:buNone/>
            </a:pPr>
            <a:r>
              <a:rPr lang="en-US" dirty="0" smtClean="0"/>
              <a:t>  </a:t>
            </a:r>
          </a:p>
          <a:p>
            <a:pPr>
              <a:buNone/>
            </a:pPr>
            <a:endParaRPr lang="en-US" dirty="0" smtClean="0"/>
          </a:p>
          <a:p>
            <a:pPr>
              <a:buNone/>
            </a:pPr>
            <a:endParaRPr lang="en-US" dirty="0"/>
          </a:p>
        </p:txBody>
      </p:sp>
      <p:pic>
        <p:nvPicPr>
          <p:cNvPr id="13315" name="Picture 3"/>
          <p:cNvPicPr>
            <a:picLocks noChangeAspect="1" noChangeArrowheads="1"/>
          </p:cNvPicPr>
          <p:nvPr/>
        </p:nvPicPr>
        <p:blipFill>
          <a:blip r:embed="rId2"/>
          <a:srcRect/>
          <a:stretch>
            <a:fillRect/>
          </a:stretch>
        </p:blipFill>
        <p:spPr bwMode="auto">
          <a:xfrm>
            <a:off x="2743200" y="3429000"/>
            <a:ext cx="38576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pandas </a:t>
            </a:r>
            <a:r>
              <a:rPr lang="en-US" b="1" dirty="0" err="1" smtClean="0"/>
              <a:t>concat</a:t>
            </a:r>
            <a:endParaRPr lang="en-US" b="1" dirty="0"/>
          </a:p>
        </p:txBody>
      </p:sp>
      <p:sp>
        <p:nvSpPr>
          <p:cNvPr id="3" name="Content Placeholder 2"/>
          <p:cNvSpPr>
            <a:spLocks noGrp="1"/>
          </p:cNvSpPr>
          <p:nvPr>
            <p:ph idx="1"/>
          </p:nvPr>
        </p:nvSpPr>
        <p:spPr>
          <a:xfrm>
            <a:off x="457200" y="1600201"/>
            <a:ext cx="8229600" cy="1676400"/>
          </a:xfrm>
        </p:spPr>
        <p:txBody>
          <a:bodyPr/>
          <a:lstStyle/>
          <a:p>
            <a:r>
              <a:rPr lang="en-US" dirty="0" smtClean="0"/>
              <a:t>In [4]: </a:t>
            </a:r>
            <a:r>
              <a:rPr lang="en-US" dirty="0" err="1" smtClean="0"/>
              <a:t>pd.concat</a:t>
            </a:r>
            <a:r>
              <a:rPr lang="en-US" dirty="0" smtClean="0"/>
              <a:t>([weather_p1, weather_p2], </a:t>
            </a:r>
            <a:r>
              <a:rPr lang="en-US" dirty="0" err="1" smtClean="0"/>
              <a:t>ignore_index</a:t>
            </a:r>
            <a:r>
              <a:rPr lang="en-US" dirty="0" smtClean="0"/>
              <a:t>=True) </a:t>
            </a:r>
          </a:p>
          <a:p>
            <a:r>
              <a:rPr lang="en-US" dirty="0" smtClean="0"/>
              <a:t>Out[4]: </a:t>
            </a:r>
            <a:endParaRPr lang="en-US" dirty="0"/>
          </a:p>
        </p:txBody>
      </p:sp>
      <p:pic>
        <p:nvPicPr>
          <p:cNvPr id="14338" name="Picture 2"/>
          <p:cNvPicPr>
            <a:picLocks noChangeAspect="1" noChangeArrowheads="1"/>
          </p:cNvPicPr>
          <p:nvPr/>
        </p:nvPicPr>
        <p:blipFill>
          <a:blip r:embed="rId2"/>
          <a:srcRect/>
          <a:stretch>
            <a:fillRect/>
          </a:stretch>
        </p:blipFill>
        <p:spPr bwMode="auto">
          <a:xfrm>
            <a:off x="2514600" y="3200400"/>
            <a:ext cx="3895725" cy="2009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Combining data </a:t>
            </a:r>
            <a:endParaRPr lang="en-US" b="1"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dirty="0" smtClean="0"/>
              <a:t>Concatenation is not the only way data can be combined</a:t>
            </a:r>
          </a:p>
          <a:p>
            <a:pPr>
              <a:buNone/>
            </a:pPr>
            <a:r>
              <a:rPr lang="en-US" dirty="0" smtClean="0"/>
              <a:t> </a:t>
            </a:r>
          </a:p>
          <a:p>
            <a:pPr>
              <a:buNone/>
            </a:pPr>
            <a:endParaRPr lang="en-US" dirty="0"/>
          </a:p>
        </p:txBody>
      </p:sp>
      <p:pic>
        <p:nvPicPr>
          <p:cNvPr id="15363" name="Picture 3"/>
          <p:cNvPicPr>
            <a:picLocks noChangeAspect="1" noChangeArrowheads="1"/>
          </p:cNvPicPr>
          <p:nvPr/>
        </p:nvPicPr>
        <p:blipFill>
          <a:blip r:embed="rId2"/>
          <a:srcRect/>
          <a:stretch>
            <a:fillRect/>
          </a:stretch>
        </p:blipFill>
        <p:spPr bwMode="auto">
          <a:xfrm>
            <a:off x="914400" y="2819400"/>
            <a:ext cx="7086600" cy="343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Merging data </a:t>
            </a:r>
            <a:endParaRPr lang="en-US" b="1" dirty="0"/>
          </a:p>
        </p:txBody>
      </p:sp>
      <p:sp>
        <p:nvSpPr>
          <p:cNvPr id="3" name="Content Placeholder 2"/>
          <p:cNvSpPr>
            <a:spLocks noGrp="1"/>
          </p:cNvSpPr>
          <p:nvPr>
            <p:ph idx="1"/>
          </p:nvPr>
        </p:nvSpPr>
        <p:spPr>
          <a:xfrm>
            <a:off x="457200" y="1600201"/>
            <a:ext cx="8229600" cy="1828800"/>
          </a:xfrm>
        </p:spPr>
        <p:txBody>
          <a:bodyPr/>
          <a:lstStyle/>
          <a:p>
            <a:r>
              <a:rPr lang="en-US" dirty="0" smtClean="0"/>
              <a:t>Similar to joining tables in SQL </a:t>
            </a:r>
          </a:p>
          <a:p>
            <a:r>
              <a:rPr lang="en-US" dirty="0" smtClean="0"/>
              <a:t>Combine disparate datasets based on common columns</a:t>
            </a:r>
          </a:p>
          <a:p>
            <a:pPr>
              <a:buNone/>
            </a:pPr>
            <a:endParaRPr lang="en-US" dirty="0"/>
          </a:p>
        </p:txBody>
      </p:sp>
      <p:pic>
        <p:nvPicPr>
          <p:cNvPr id="16387" name="Picture 3"/>
          <p:cNvPicPr>
            <a:picLocks noChangeAspect="1" noChangeArrowheads="1"/>
          </p:cNvPicPr>
          <p:nvPr/>
        </p:nvPicPr>
        <p:blipFill>
          <a:blip r:embed="rId2"/>
          <a:srcRect/>
          <a:stretch>
            <a:fillRect/>
          </a:stretch>
        </p:blipFill>
        <p:spPr bwMode="auto">
          <a:xfrm>
            <a:off x="1" y="3429000"/>
            <a:ext cx="91440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Merging data</a:t>
            </a:r>
            <a:endParaRPr lang="en-US" b="1" dirty="0"/>
          </a:p>
        </p:txBody>
      </p:sp>
      <p:pic>
        <p:nvPicPr>
          <p:cNvPr id="17410" name="Picture 2"/>
          <p:cNvPicPr>
            <a:picLocks noGrp="1" noChangeAspect="1" noChangeArrowheads="1"/>
          </p:cNvPicPr>
          <p:nvPr>
            <p:ph idx="1"/>
          </p:nvPr>
        </p:nvPicPr>
        <p:blipFill>
          <a:blip r:embed="rId2"/>
          <a:srcRect/>
          <a:stretch>
            <a:fillRect/>
          </a:stretch>
        </p:blipFill>
        <p:spPr bwMode="auto">
          <a:xfrm>
            <a:off x="838200" y="1752600"/>
            <a:ext cx="73914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Duplicate data </a:t>
            </a:r>
            <a:endParaRPr lang="en-US" b="1" dirty="0"/>
          </a:p>
        </p:txBody>
      </p:sp>
      <p:sp>
        <p:nvSpPr>
          <p:cNvPr id="3" name="Content Placeholder 2"/>
          <p:cNvSpPr>
            <a:spLocks noGrp="1"/>
          </p:cNvSpPr>
          <p:nvPr>
            <p:ph idx="1"/>
          </p:nvPr>
        </p:nvSpPr>
        <p:spPr>
          <a:xfrm>
            <a:off x="457200" y="1600201"/>
            <a:ext cx="8229600" cy="1371600"/>
          </a:xfrm>
        </p:spPr>
        <p:txBody>
          <a:bodyPr/>
          <a:lstStyle/>
          <a:p>
            <a:r>
              <a:rPr lang="en-US" dirty="0" smtClean="0"/>
              <a:t>Can skew results </a:t>
            </a:r>
          </a:p>
          <a:p>
            <a:r>
              <a:rPr lang="en-US" dirty="0" smtClean="0"/>
              <a:t>‘.</a:t>
            </a:r>
            <a:r>
              <a:rPr lang="en-US" dirty="0" err="1" smtClean="0"/>
              <a:t>drop_duplicates</a:t>
            </a:r>
            <a:r>
              <a:rPr lang="en-US" dirty="0" smtClean="0"/>
              <a:t>()’ method</a:t>
            </a:r>
            <a:endParaRPr lang="en-US" dirty="0"/>
          </a:p>
        </p:txBody>
      </p:sp>
      <p:pic>
        <p:nvPicPr>
          <p:cNvPr id="18434" name="Picture 2"/>
          <p:cNvPicPr>
            <a:picLocks noChangeAspect="1" noChangeArrowheads="1"/>
          </p:cNvPicPr>
          <p:nvPr/>
        </p:nvPicPr>
        <p:blipFill>
          <a:blip r:embed="rId2"/>
          <a:srcRect/>
          <a:stretch>
            <a:fillRect/>
          </a:stretch>
        </p:blipFill>
        <p:spPr bwMode="auto">
          <a:xfrm>
            <a:off x="1447800" y="3048000"/>
            <a:ext cx="6677025"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Drop duplicates</a:t>
            </a:r>
            <a:endParaRPr lang="en-US" b="1" dirty="0"/>
          </a:p>
        </p:txBody>
      </p:sp>
      <p:pic>
        <p:nvPicPr>
          <p:cNvPr id="19458" name="Picture 2"/>
          <p:cNvPicPr>
            <a:picLocks noGrp="1" noChangeAspect="1" noChangeArrowheads="1"/>
          </p:cNvPicPr>
          <p:nvPr>
            <p:ph idx="1"/>
          </p:nvPr>
        </p:nvPicPr>
        <p:blipFill>
          <a:blip r:embed="rId2"/>
          <a:srcRect/>
          <a:stretch>
            <a:fillRect/>
          </a:stretch>
        </p:blipFill>
        <p:spPr bwMode="auto">
          <a:xfrm>
            <a:off x="990600" y="1676400"/>
            <a:ext cx="6448425" cy="2524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 to Machine Learning</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800" dirty="0" smtClean="0"/>
              <a:t>Arthur Samuel (1959): Machine Learning is the field of study that gives computers the ability to learn without being explicitly programmed.</a:t>
            </a:r>
          </a:p>
          <a:p>
            <a:r>
              <a:rPr lang="en-US" sz="2800" dirty="0" smtClean="0"/>
              <a:t>Samuel Checkers-playing program is the world's first self-learning program </a:t>
            </a:r>
          </a:p>
          <a:p>
            <a:endParaRPr lang="en-US" sz="2800" dirty="0"/>
          </a:p>
        </p:txBody>
      </p:sp>
      <p:pic>
        <p:nvPicPr>
          <p:cNvPr id="1027" name="Picture 3"/>
          <p:cNvPicPr>
            <a:picLocks noChangeAspect="1" noChangeArrowheads="1"/>
          </p:cNvPicPr>
          <p:nvPr/>
        </p:nvPicPr>
        <p:blipFill>
          <a:blip r:embed="rId2"/>
          <a:srcRect/>
          <a:stretch>
            <a:fillRect/>
          </a:stretch>
        </p:blipFill>
        <p:spPr bwMode="auto">
          <a:xfrm rot="189853">
            <a:off x="3886200" y="3657600"/>
            <a:ext cx="3286125"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Missing data</a:t>
            </a:r>
            <a:endParaRPr lang="en-US" b="1" dirty="0"/>
          </a:p>
        </p:txBody>
      </p:sp>
      <p:sp>
        <p:nvSpPr>
          <p:cNvPr id="3" name="Content Placeholder 2"/>
          <p:cNvSpPr>
            <a:spLocks noGrp="1"/>
          </p:cNvSpPr>
          <p:nvPr>
            <p:ph idx="1"/>
          </p:nvPr>
        </p:nvSpPr>
        <p:spPr>
          <a:xfrm>
            <a:off x="457200" y="1600201"/>
            <a:ext cx="8229600" cy="1676399"/>
          </a:xfrm>
        </p:spPr>
        <p:txBody>
          <a:bodyPr>
            <a:normAutofit lnSpcReduction="10000"/>
          </a:bodyPr>
          <a:lstStyle/>
          <a:p>
            <a:r>
              <a:rPr lang="en-US" dirty="0" smtClean="0"/>
              <a:t> Leave as-is </a:t>
            </a:r>
          </a:p>
          <a:p>
            <a:r>
              <a:rPr lang="en-US" dirty="0" smtClean="0"/>
              <a:t>Drop them </a:t>
            </a:r>
          </a:p>
          <a:p>
            <a:r>
              <a:rPr lang="en-US" dirty="0" smtClean="0"/>
              <a:t>Fill missing value</a:t>
            </a:r>
            <a:endParaRPr lang="en-US" dirty="0"/>
          </a:p>
        </p:txBody>
      </p:sp>
      <p:pic>
        <p:nvPicPr>
          <p:cNvPr id="20482" name="Picture 2"/>
          <p:cNvPicPr>
            <a:picLocks noChangeAspect="1" noChangeArrowheads="1"/>
          </p:cNvPicPr>
          <p:nvPr/>
        </p:nvPicPr>
        <p:blipFill>
          <a:blip r:embed="rId2"/>
          <a:srcRect/>
          <a:stretch>
            <a:fillRect/>
          </a:stretch>
        </p:blipFill>
        <p:spPr bwMode="auto">
          <a:xfrm>
            <a:off x="1371600" y="3429000"/>
            <a:ext cx="6200775"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Count missing values</a:t>
            </a:r>
            <a:endParaRPr lang="en-US" b="1" dirty="0"/>
          </a:p>
        </p:txBody>
      </p:sp>
      <p:pic>
        <p:nvPicPr>
          <p:cNvPr id="21506" name="Picture 2"/>
          <p:cNvPicPr>
            <a:picLocks noGrp="1" noChangeAspect="1" noChangeArrowheads="1"/>
          </p:cNvPicPr>
          <p:nvPr>
            <p:ph idx="1"/>
          </p:nvPr>
        </p:nvPicPr>
        <p:blipFill>
          <a:blip r:embed="rId2"/>
          <a:srcRect/>
          <a:stretch>
            <a:fillRect/>
          </a:stretch>
        </p:blipFill>
        <p:spPr bwMode="auto">
          <a:xfrm>
            <a:off x="1295400" y="1934369"/>
            <a:ext cx="6248400" cy="4085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Drop missing values</a:t>
            </a:r>
            <a:endParaRPr lang="en-US" b="1" dirty="0"/>
          </a:p>
        </p:txBody>
      </p:sp>
      <p:pic>
        <p:nvPicPr>
          <p:cNvPr id="22530" name="Picture 2"/>
          <p:cNvPicPr>
            <a:picLocks noGrp="1" noChangeAspect="1" noChangeArrowheads="1"/>
          </p:cNvPicPr>
          <p:nvPr>
            <p:ph idx="1"/>
          </p:nvPr>
        </p:nvPicPr>
        <p:blipFill>
          <a:blip r:embed="rId2"/>
          <a:srcRect/>
          <a:stretch>
            <a:fillRect/>
          </a:stretch>
        </p:blipFill>
        <p:spPr bwMode="auto">
          <a:xfrm>
            <a:off x="1143000" y="1801019"/>
            <a:ext cx="6705600"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Fill missing values with .</a:t>
            </a:r>
            <a:r>
              <a:rPr lang="en-US" b="1" dirty="0" err="1" smtClean="0"/>
              <a:t>ﬁllna</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Fill with provided value </a:t>
            </a:r>
          </a:p>
          <a:p>
            <a:r>
              <a:rPr lang="en-US" dirty="0" smtClean="0"/>
              <a:t>Use a summary statistic</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Fill missing values</a:t>
            </a:r>
            <a:endParaRPr lang="en-US" b="1" dirty="0"/>
          </a:p>
        </p:txBody>
      </p:sp>
      <p:pic>
        <p:nvPicPr>
          <p:cNvPr id="23554" name="Picture 2"/>
          <p:cNvPicPr>
            <a:picLocks noGrp="1" noChangeAspect="1" noChangeArrowheads="1"/>
          </p:cNvPicPr>
          <p:nvPr>
            <p:ph idx="1"/>
          </p:nvPr>
        </p:nvPicPr>
        <p:blipFill>
          <a:blip r:embed="rId2"/>
          <a:srcRect/>
          <a:stretch>
            <a:fillRect/>
          </a:stretch>
        </p:blipFill>
        <p:spPr bwMode="auto">
          <a:xfrm>
            <a:off x="457200" y="1676797"/>
            <a:ext cx="8229600" cy="4372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Fill missing values with a test statistic </a:t>
            </a:r>
            <a:endParaRPr lang="en-US" b="1" dirty="0"/>
          </a:p>
        </p:txBody>
      </p:sp>
      <p:sp>
        <p:nvSpPr>
          <p:cNvPr id="3" name="Content Placeholder 2"/>
          <p:cNvSpPr>
            <a:spLocks noGrp="1"/>
          </p:cNvSpPr>
          <p:nvPr>
            <p:ph idx="1"/>
          </p:nvPr>
        </p:nvSpPr>
        <p:spPr/>
        <p:txBody>
          <a:bodyPr/>
          <a:lstStyle/>
          <a:p>
            <a:pPr>
              <a:buNone/>
            </a:pPr>
            <a:r>
              <a:rPr lang="en-US" dirty="0" smtClean="0"/>
              <a:t>● Careful when using test statistics to </a:t>
            </a:r>
            <a:r>
              <a:rPr lang="en-US" dirty="0" err="1" smtClean="0"/>
              <a:t>ﬁll</a:t>
            </a:r>
            <a:r>
              <a:rPr lang="en-US" dirty="0" smtClean="0"/>
              <a:t> </a:t>
            </a:r>
          </a:p>
          <a:p>
            <a:pPr>
              <a:buNone/>
            </a:pPr>
            <a:r>
              <a:rPr lang="en-US" dirty="0" smtClean="0"/>
              <a:t>● Have to make sure the value you are </a:t>
            </a:r>
            <a:r>
              <a:rPr lang="en-US" dirty="0" err="1" smtClean="0"/>
              <a:t>ﬁlling</a:t>
            </a:r>
            <a:r>
              <a:rPr lang="en-US" dirty="0" smtClean="0"/>
              <a:t> in makes sense</a:t>
            </a:r>
          </a:p>
          <a:p>
            <a:pPr>
              <a:buNone/>
            </a:pPr>
            <a:r>
              <a:rPr lang="en-US" dirty="0" smtClean="0"/>
              <a:t> ● Median is a better statistic in the presence of outlier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Fill missing values with a test statistic</a:t>
            </a:r>
            <a:endParaRPr lang="en-US" b="1" dirty="0"/>
          </a:p>
        </p:txBody>
      </p:sp>
      <p:pic>
        <p:nvPicPr>
          <p:cNvPr id="24578" name="Picture 2"/>
          <p:cNvPicPr>
            <a:picLocks noGrp="1" noChangeAspect="1" noChangeArrowheads="1"/>
          </p:cNvPicPr>
          <p:nvPr>
            <p:ph idx="1"/>
          </p:nvPr>
        </p:nvPicPr>
        <p:blipFill>
          <a:blip r:embed="rId2"/>
          <a:srcRect/>
          <a:stretch>
            <a:fillRect/>
          </a:stretch>
        </p:blipFill>
        <p:spPr bwMode="auto">
          <a:xfrm>
            <a:off x="685800" y="1600200"/>
            <a:ext cx="74676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Useful methods</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In [1]: import pandas as pd </a:t>
            </a:r>
          </a:p>
          <a:p>
            <a:pPr>
              <a:buNone/>
            </a:pPr>
            <a:r>
              <a:rPr lang="en-US" dirty="0" smtClean="0"/>
              <a:t>In [2]: </a:t>
            </a:r>
            <a:r>
              <a:rPr lang="en-US" dirty="0" err="1" smtClean="0"/>
              <a:t>df</a:t>
            </a:r>
            <a:r>
              <a:rPr lang="en-US" dirty="0" smtClean="0"/>
              <a:t> = </a:t>
            </a:r>
            <a:r>
              <a:rPr lang="en-US" dirty="0" err="1" smtClean="0"/>
              <a:t>pd.read_csv</a:t>
            </a:r>
            <a:r>
              <a:rPr lang="en-US" dirty="0" smtClean="0"/>
              <a:t>('my_data.csv') </a:t>
            </a:r>
          </a:p>
          <a:p>
            <a:pPr>
              <a:buNone/>
            </a:pPr>
            <a:r>
              <a:rPr lang="en-US" dirty="0" smtClean="0"/>
              <a:t>In [3]: </a:t>
            </a:r>
            <a:r>
              <a:rPr lang="en-US" dirty="0" err="1" smtClean="0"/>
              <a:t>df.head</a:t>
            </a:r>
            <a:r>
              <a:rPr lang="en-US" dirty="0" smtClean="0"/>
              <a:t>() </a:t>
            </a:r>
          </a:p>
          <a:p>
            <a:pPr>
              <a:buNone/>
            </a:pPr>
            <a:r>
              <a:rPr lang="en-US" dirty="0" smtClean="0"/>
              <a:t>In [4]: df.info() </a:t>
            </a:r>
          </a:p>
          <a:p>
            <a:pPr>
              <a:buNone/>
            </a:pPr>
            <a:r>
              <a:rPr lang="en-US" dirty="0" smtClean="0"/>
              <a:t>In [5]: </a:t>
            </a:r>
            <a:r>
              <a:rPr lang="en-US" dirty="0" err="1" smtClean="0"/>
              <a:t>df.columns</a:t>
            </a:r>
            <a:r>
              <a:rPr lang="en-US" dirty="0" smtClean="0"/>
              <a:t> </a:t>
            </a:r>
          </a:p>
          <a:p>
            <a:pPr>
              <a:buNone/>
            </a:pPr>
            <a:r>
              <a:rPr lang="en-US" dirty="0" smtClean="0"/>
              <a:t>In [6]: </a:t>
            </a:r>
            <a:r>
              <a:rPr lang="en-US" dirty="0" err="1" smtClean="0"/>
              <a:t>df.describe</a:t>
            </a:r>
            <a:r>
              <a:rPr lang="en-US" dirty="0" smtClean="0"/>
              <a:t>() </a:t>
            </a:r>
          </a:p>
          <a:p>
            <a:pPr>
              <a:buNone/>
            </a:pPr>
            <a:r>
              <a:rPr lang="en-US" dirty="0" smtClean="0"/>
              <a:t>In [7]: </a:t>
            </a:r>
            <a:r>
              <a:rPr lang="en-US" dirty="0" err="1" smtClean="0"/>
              <a:t>df.column.value_counts</a:t>
            </a:r>
            <a:r>
              <a:rPr lang="en-US" dirty="0" smtClean="0"/>
              <a:t>() </a:t>
            </a:r>
          </a:p>
          <a:p>
            <a:pPr>
              <a:buNone/>
            </a:pPr>
            <a:r>
              <a:rPr lang="en-US" dirty="0" smtClean="0"/>
              <a:t>In [8]: </a:t>
            </a:r>
            <a:r>
              <a:rPr lang="en-US" dirty="0" err="1" smtClean="0"/>
              <a:t>df.column.plot</a:t>
            </a:r>
            <a:r>
              <a:rPr lang="en-US" dirty="0" smtClean="0"/>
              <a:t>('</a:t>
            </a:r>
            <a:r>
              <a:rPr lang="en-US" dirty="0" err="1" smtClean="0"/>
              <a:t>hist</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quality</a:t>
            </a:r>
            <a:endParaRPr lang="en-US" b="1" dirty="0"/>
          </a:p>
        </p:txBody>
      </p:sp>
      <p:pic>
        <p:nvPicPr>
          <p:cNvPr id="25602" name="Picture 2"/>
          <p:cNvPicPr>
            <a:picLocks noGrp="1" noChangeAspect="1" noChangeArrowheads="1"/>
          </p:cNvPicPr>
          <p:nvPr>
            <p:ph idx="1"/>
          </p:nvPr>
        </p:nvPicPr>
        <p:blipFill>
          <a:blip r:embed="rId2"/>
          <a:srcRect/>
          <a:stretch>
            <a:fillRect/>
          </a:stretch>
        </p:blipFill>
        <p:spPr bwMode="auto">
          <a:xfrm>
            <a:off x="685800" y="1752600"/>
            <a:ext cx="7391399"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Additional calculations and saving your data</a:t>
            </a:r>
            <a:endParaRPr lang="en-US" b="1" dirty="0"/>
          </a:p>
        </p:txBody>
      </p:sp>
      <p:pic>
        <p:nvPicPr>
          <p:cNvPr id="26626" name="Picture 2"/>
          <p:cNvPicPr>
            <a:picLocks noChangeAspect="1" noChangeArrowheads="1"/>
          </p:cNvPicPr>
          <p:nvPr/>
        </p:nvPicPr>
        <p:blipFill>
          <a:blip r:embed="rId2"/>
          <a:srcRect/>
          <a:stretch>
            <a:fillRect/>
          </a:stretch>
        </p:blipFill>
        <p:spPr bwMode="auto">
          <a:xfrm>
            <a:off x="661988" y="1828800"/>
            <a:ext cx="7820025"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 ?</a:t>
            </a:r>
            <a:endParaRPr lang="en-US" dirty="0"/>
          </a:p>
        </p:txBody>
      </p:sp>
      <p:sp>
        <p:nvSpPr>
          <p:cNvPr id="3" name="Content Placeholder 2"/>
          <p:cNvSpPr>
            <a:spLocks noGrp="1"/>
          </p:cNvSpPr>
          <p:nvPr>
            <p:ph idx="1"/>
          </p:nvPr>
        </p:nvSpPr>
        <p:spPr>
          <a:xfrm>
            <a:off x="457200" y="1600201"/>
            <a:ext cx="8229600" cy="2895600"/>
          </a:xfrm>
        </p:spPr>
        <p:txBody>
          <a:bodyPr>
            <a:normAutofit/>
          </a:bodyPr>
          <a:lstStyle/>
          <a:p>
            <a:r>
              <a:rPr lang="en-US" sz="2800" dirty="0" smtClean="0"/>
              <a:t>Tom Mitchell (1998): A computer program is said to learn from experience E with respect to some task T and some performance measure P, if its performance on T, as measured by P, improves with experience E.</a:t>
            </a:r>
          </a:p>
          <a:p>
            <a:endParaRPr lang="en-US" sz="2800" dirty="0" smtClean="0"/>
          </a:p>
          <a:p>
            <a:r>
              <a:rPr lang="en-US" sz="2800" dirty="0" smtClean="0"/>
              <a:t>Example :Filtering spam emails </a:t>
            </a:r>
          </a:p>
          <a:p>
            <a:pPr>
              <a:buNone/>
            </a:pPr>
            <a:endParaRPr lang="en-US" sz="2800" dirty="0" smtClean="0"/>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2133600" y="4419600"/>
            <a:ext cx="48006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Creating Validation rules</a:t>
            </a:r>
            <a:endParaRPr lang="en-US" b="1" dirty="0"/>
          </a:p>
        </p:txBody>
      </p:sp>
      <p:sp>
        <p:nvSpPr>
          <p:cNvPr id="3" name="Content Placeholder 2"/>
          <p:cNvSpPr>
            <a:spLocks noGrp="1"/>
          </p:cNvSpPr>
          <p:nvPr>
            <p:ph idx="1"/>
          </p:nvPr>
        </p:nvSpPr>
        <p:spPr/>
        <p:txBody>
          <a:bodyPr/>
          <a:lstStyle/>
          <a:p>
            <a:r>
              <a:rPr lang="en-US" b="1" dirty="0" smtClean="0"/>
              <a:t>What is Cross Validation?</a:t>
            </a:r>
          </a:p>
          <a:p>
            <a:pPr>
              <a:buNone/>
            </a:pPr>
            <a:r>
              <a:rPr lang="en-US" dirty="0" smtClean="0"/>
              <a:t>	Cross Validation is a technique which involves reserving a particular sample of a dataset on which you do not train the model. Later, you test your model on this sample before finalizing it.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a:srcRect/>
          <a:stretch>
            <a:fillRect/>
          </a:stretch>
        </p:blipFill>
        <p:spPr bwMode="auto">
          <a:xfrm>
            <a:off x="838201" y="966788"/>
            <a:ext cx="7391400" cy="492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Steps involved in cross validation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You </a:t>
            </a:r>
            <a:r>
              <a:rPr lang="en-US" i="1" dirty="0" smtClean="0"/>
              <a:t>reserve </a:t>
            </a:r>
            <a:r>
              <a:rPr lang="en-US" dirty="0" smtClean="0"/>
              <a:t>a sample data set</a:t>
            </a:r>
          </a:p>
          <a:p>
            <a:r>
              <a:rPr lang="en-US" dirty="0" smtClean="0"/>
              <a:t>Train the model using the remaining part of the dataset</a:t>
            </a:r>
          </a:p>
          <a:p>
            <a:r>
              <a:rPr lang="en-US" dirty="0" smtClean="0"/>
              <a:t>Use the reserve sample of the test (validation) set. This will help you in gauging the effectiveness of your model’s performance.</a:t>
            </a:r>
          </a:p>
          <a:p>
            <a:r>
              <a:rPr lang="en-US" dirty="0" smtClean="0"/>
              <a:t> If your model delivers a positive result on validation data, go ahead with the current model.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t/>
            </a:r>
            <a:br>
              <a:rPr lang="en-US" b="1" dirty="0" smtClean="0"/>
            </a:br>
            <a:r>
              <a:rPr lang="en-US" b="1" dirty="0" smtClean="0"/>
              <a:t>Common methods used for Cross Validation</a:t>
            </a:r>
            <a:br>
              <a:rPr lang="en-US" b="1" dirty="0" smtClean="0"/>
            </a:br>
            <a:endParaRPr lang="en-US" dirty="0"/>
          </a:p>
        </p:txBody>
      </p:sp>
      <p:sp>
        <p:nvSpPr>
          <p:cNvPr id="3" name="Content Placeholder 2"/>
          <p:cNvSpPr>
            <a:spLocks noGrp="1"/>
          </p:cNvSpPr>
          <p:nvPr>
            <p:ph idx="1"/>
          </p:nvPr>
        </p:nvSpPr>
        <p:spPr/>
        <p:txBody>
          <a:bodyPr/>
          <a:lstStyle/>
          <a:p>
            <a:r>
              <a:rPr lang="en-US" dirty="0" smtClean="0"/>
              <a:t>The Validation set Approach</a:t>
            </a:r>
          </a:p>
          <a:p>
            <a:r>
              <a:rPr lang="en-US" dirty="0" smtClean="0"/>
              <a:t>Leave out one cross validation (LOOCV)</a:t>
            </a:r>
          </a:p>
          <a:p>
            <a:r>
              <a:rPr lang="en-US" dirty="0" smtClean="0"/>
              <a:t>k-fold cross validation</a:t>
            </a:r>
          </a:p>
          <a:p>
            <a:r>
              <a:rPr lang="en-US" dirty="0" smtClean="0"/>
              <a:t>Stratified k-fold cross validation</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validation set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approach, we reserve 50% of the dataset for validation and the remaining 50% for model training. </a:t>
            </a:r>
          </a:p>
          <a:p>
            <a:r>
              <a:rPr lang="en-US" dirty="0" smtClean="0"/>
              <a:t>However, a major disadvantage of this approach is that since we are training a model on only 50% of the dataset, there is a huge possibility that we might miss out on some interesting information about the data which will lead to a higher bias.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Leave one out cross validation (LOOCV)</a:t>
            </a:r>
            <a:endParaRPr lang="en-US" dirty="0"/>
          </a:p>
        </p:txBody>
      </p:sp>
      <p:sp>
        <p:nvSpPr>
          <p:cNvPr id="3" name="Content Placeholder 2"/>
          <p:cNvSpPr>
            <a:spLocks noGrp="1"/>
          </p:cNvSpPr>
          <p:nvPr>
            <p:ph idx="1"/>
          </p:nvPr>
        </p:nvSpPr>
        <p:spPr/>
        <p:txBody>
          <a:bodyPr>
            <a:normAutofit/>
          </a:bodyPr>
          <a:lstStyle/>
          <a:p>
            <a:r>
              <a:rPr lang="en-US" dirty="0" smtClean="0"/>
              <a:t>In this approach, we reserve only one data point from the available dataset, and train the model on the rest of the data. This process iterates for each data point. This also has its own advantages and disadvantages. </a:t>
            </a:r>
          </a:p>
          <a:p>
            <a:r>
              <a:rPr lang="en-US" dirty="0" smtClean="0"/>
              <a:t>We repeat the cross validation process n times (where n is number of data points) which results in a higher execution time</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Leave one out cross validation</a:t>
            </a:r>
            <a:endParaRPr lang="en-US" dirty="0"/>
          </a:p>
        </p:txBody>
      </p:sp>
      <p:sp>
        <p:nvSpPr>
          <p:cNvPr id="3" name="Content Placeholder 2"/>
          <p:cNvSpPr>
            <a:spLocks noGrp="1"/>
          </p:cNvSpPr>
          <p:nvPr>
            <p:ph idx="1"/>
          </p:nvPr>
        </p:nvSpPr>
        <p:spPr/>
        <p:txBody>
          <a:bodyPr/>
          <a:lstStyle/>
          <a:p>
            <a:r>
              <a:rPr lang="en-US" dirty="0" smtClean="0"/>
              <a:t>LOOCV leaves one data point out. Similarly, you could leave p training examples out to have validation set of size p for each iteration. This is called LPOCV (Leave P Out Cross Validation)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k-fold cross validation</a:t>
            </a:r>
            <a:endParaRPr lang="en-US" dirty="0"/>
          </a:p>
        </p:txBody>
      </p:sp>
      <p:sp>
        <p:nvSpPr>
          <p:cNvPr id="5" name="Rectangle 4"/>
          <p:cNvSpPr/>
          <p:nvPr/>
        </p:nvSpPr>
        <p:spPr>
          <a:xfrm>
            <a:off x="0" y="1676400"/>
            <a:ext cx="9144000" cy="3416320"/>
          </a:xfrm>
          <a:prstGeom prst="rect">
            <a:avLst/>
          </a:prstGeom>
        </p:spPr>
        <p:txBody>
          <a:bodyPr wrap="square">
            <a:spAutoFit/>
          </a:bodyPr>
          <a:lstStyle/>
          <a:p>
            <a:pPr>
              <a:buFont typeface="Arial" pitchFamily="34" charset="0"/>
              <a:buChar char="•"/>
            </a:pPr>
            <a:r>
              <a:rPr lang="en-US" sz="2400" dirty="0" smtClean="0"/>
              <a:t>We should iterate on the training and testing process multiple times. We should change the train and test dataset distribution. This helps in validating the model effectiveness properly.</a:t>
            </a:r>
          </a:p>
          <a:p>
            <a:pPr>
              <a:buFont typeface="Arial" pitchFamily="34" charset="0"/>
              <a:buChar char="•"/>
            </a:pPr>
            <a:endParaRPr lang="en-US" sz="2400" dirty="0" smtClean="0"/>
          </a:p>
          <a:p>
            <a:pPr>
              <a:buFont typeface="Arial" pitchFamily="34" charset="0"/>
              <a:buChar char="•"/>
            </a:pPr>
            <a:r>
              <a:rPr lang="en-US" sz="2400" dirty="0" smtClean="0"/>
              <a:t>We should train the model on a large portion of the dataset. Otherwise we’ll fail to read and recognize the underlying trend in the data. </a:t>
            </a:r>
          </a:p>
          <a:p>
            <a:r>
              <a:rPr lang="en-US" sz="2400" dirty="0" smtClean="0"/>
              <a:t>We also need a good ratio of testing data points. </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srcRect/>
          <a:stretch>
            <a:fillRect/>
          </a:stretch>
        </p:blipFill>
        <p:spPr bwMode="auto">
          <a:xfrm>
            <a:off x="685800" y="1676400"/>
            <a:ext cx="7620000" cy="3581400"/>
          </a:xfrm>
          <a:prstGeom prst="rect">
            <a:avLst/>
          </a:prstGeom>
          <a:noFill/>
        </p:spPr>
      </p:pic>
      <p:sp>
        <p:nvSpPr>
          <p:cNvPr id="5" name="Rectangle 4"/>
          <p:cNvSpPr/>
          <p:nvPr/>
        </p:nvSpPr>
        <p:spPr>
          <a:xfrm>
            <a:off x="3505200" y="609600"/>
            <a:ext cx="2276008" cy="369332"/>
          </a:xfrm>
          <a:prstGeom prst="rect">
            <a:avLst/>
          </a:prstGeom>
        </p:spPr>
        <p:txBody>
          <a:bodyPr wrap="none">
            <a:spAutoFit/>
          </a:bodyPr>
          <a:lstStyle/>
          <a:p>
            <a:r>
              <a:rPr lang="en-US" b="1" dirty="0" smtClean="0"/>
              <a:t>k-fold cross validation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US" b="1" dirty="0" smtClean="0"/>
              <a:t>Steps-k-fold cross validation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Randomly split your entire dataset into </a:t>
            </a:r>
            <a:r>
              <a:rPr lang="en-US" dirty="0" err="1" smtClean="0"/>
              <a:t>k”folds</a:t>
            </a:r>
            <a:r>
              <a:rPr lang="en-US" dirty="0" smtClean="0"/>
              <a:t>”</a:t>
            </a:r>
          </a:p>
          <a:p>
            <a:r>
              <a:rPr lang="en-US" dirty="0" smtClean="0"/>
              <a:t>For each k-fold in your dataset, build your model on k – 1 folds of the dataset. Then, test the model to check the effectiveness for </a:t>
            </a:r>
            <a:r>
              <a:rPr lang="en-US" i="1" dirty="0" err="1" smtClean="0"/>
              <a:t>kth</a:t>
            </a:r>
            <a:r>
              <a:rPr lang="en-US" dirty="0" smtClean="0"/>
              <a:t> fold</a:t>
            </a:r>
          </a:p>
          <a:p>
            <a:r>
              <a:rPr lang="en-US" dirty="0" smtClean="0"/>
              <a:t>Record the error you see on each of the predictions</a:t>
            </a:r>
          </a:p>
          <a:p>
            <a:r>
              <a:rPr lang="en-US" dirty="0" smtClean="0"/>
              <a:t>Repeat this until each of the k-folds has served as the test set</a:t>
            </a:r>
          </a:p>
          <a:p>
            <a:r>
              <a:rPr lang="en-US" dirty="0" smtClean="0"/>
              <a:t>The average of your k recorded errors is called the cross-validation error and will serve as your performance metric for the model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Can you think and give one application of ML in your daily life???</a:t>
            </a:r>
            <a:endParaRPr lang="en-US" dirty="0"/>
          </a:p>
        </p:txBody>
      </p:sp>
      <p:pic>
        <p:nvPicPr>
          <p:cNvPr id="3074" name="Picture 2"/>
          <p:cNvPicPr>
            <a:picLocks noChangeAspect="1" noChangeArrowheads="1"/>
          </p:cNvPicPr>
          <p:nvPr/>
        </p:nvPicPr>
        <p:blipFill>
          <a:blip r:embed="rId2"/>
          <a:srcRect/>
          <a:stretch>
            <a:fillRect/>
          </a:stretch>
        </p:blipFill>
        <p:spPr bwMode="auto">
          <a:xfrm>
            <a:off x="2057400" y="3200400"/>
            <a:ext cx="3886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choose the right value of k?</a:t>
            </a:r>
            <a:endParaRPr lang="en-US" dirty="0"/>
          </a:p>
        </p:txBody>
      </p:sp>
      <p:sp>
        <p:nvSpPr>
          <p:cNvPr id="3" name="Content Placeholder 2"/>
          <p:cNvSpPr>
            <a:spLocks noGrp="1"/>
          </p:cNvSpPr>
          <p:nvPr>
            <p:ph idx="1"/>
          </p:nvPr>
        </p:nvSpPr>
        <p:spPr/>
        <p:txBody>
          <a:bodyPr/>
          <a:lstStyle/>
          <a:p>
            <a:r>
              <a:rPr lang="en-US" dirty="0" smtClean="0"/>
              <a:t>Always remember, a lower value of </a:t>
            </a:r>
            <a:r>
              <a:rPr lang="en-US" i="1" dirty="0" smtClean="0"/>
              <a:t>k</a:t>
            </a:r>
            <a:r>
              <a:rPr lang="en-US" dirty="0" smtClean="0"/>
              <a:t> is more biased, and hence undesirable. </a:t>
            </a:r>
          </a:p>
          <a:p>
            <a:r>
              <a:rPr lang="en-US" dirty="0" smtClean="0"/>
              <a:t>On the other hand, a higher value of K is less biased, but can suffer from large variability. </a:t>
            </a:r>
          </a:p>
          <a:p>
            <a:r>
              <a:rPr lang="en-US" dirty="0" smtClean="0"/>
              <a:t>It is important to know that a smaller value of </a:t>
            </a:r>
            <a:r>
              <a:rPr lang="en-US" i="1" dirty="0" smtClean="0"/>
              <a:t>k </a:t>
            </a:r>
            <a:r>
              <a:rPr lang="en-US" dirty="0" smtClean="0"/>
              <a:t>always takes us towards validation set approach, whereas a higher value of </a:t>
            </a:r>
            <a:r>
              <a:rPr lang="en-US" i="1" dirty="0" smtClean="0"/>
              <a:t>k</a:t>
            </a:r>
            <a:r>
              <a:rPr lang="en-US" dirty="0" smtClean="0"/>
              <a:t> leads to LOOCV approach.</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Stratified k-fold cross validation</a:t>
            </a:r>
            <a:endParaRPr lang="en-US" dirty="0"/>
          </a:p>
        </p:txBody>
      </p:sp>
      <p:sp>
        <p:nvSpPr>
          <p:cNvPr id="3" name="Content Placeholder 2"/>
          <p:cNvSpPr>
            <a:spLocks noGrp="1"/>
          </p:cNvSpPr>
          <p:nvPr>
            <p:ph idx="1"/>
          </p:nvPr>
        </p:nvSpPr>
        <p:spPr/>
        <p:txBody>
          <a:bodyPr/>
          <a:lstStyle/>
          <a:p>
            <a:r>
              <a:rPr lang="en-US" dirty="0" smtClean="0"/>
              <a:t>Stratification is the process of rearranging the data so as to ensure that each fold is a good representative of the whole. </a:t>
            </a:r>
          </a:p>
          <a:p>
            <a:r>
              <a:rPr lang="en-US" dirty="0" smtClean="0"/>
              <a:t>For example, in a binary classification problem where each class comprises of 50% of the data, it is best to arrange the data such that in every fold, each class comprises of about half the instances.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Stratified k-fold cross validation</a:t>
            </a:r>
            <a:endParaRPr lang="en-US" dirty="0"/>
          </a:p>
        </p:txBody>
      </p:sp>
      <p:pic>
        <p:nvPicPr>
          <p:cNvPr id="64514" name="Picture 2" descr="https://s3-ap-south-1.amazonaws.com/av-blog-media/wp-content/uploads/2015/11/skfold.png"/>
          <p:cNvPicPr>
            <a:picLocks noChangeAspect="1" noChangeArrowheads="1"/>
          </p:cNvPicPr>
          <p:nvPr/>
        </p:nvPicPr>
        <p:blipFill>
          <a:blip r:embed="rId2"/>
          <a:srcRect/>
          <a:stretch>
            <a:fillRect/>
          </a:stretch>
        </p:blipFill>
        <p:spPr bwMode="auto">
          <a:xfrm>
            <a:off x="914400" y="1295400"/>
            <a:ext cx="7391400" cy="510100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22530" name="Picture 2"/>
          <p:cNvPicPr>
            <a:picLocks noChangeAspect="1" noChangeArrowheads="1"/>
          </p:cNvPicPr>
          <p:nvPr/>
        </p:nvPicPr>
        <p:blipFill>
          <a:blip r:embed="rId2"/>
          <a:srcRect/>
          <a:stretch>
            <a:fillRect/>
          </a:stretch>
        </p:blipFill>
        <p:spPr bwMode="auto">
          <a:xfrm>
            <a:off x="481013" y="1285874"/>
            <a:ext cx="818197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(Face Reorganization)</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09762" y="1981994"/>
            <a:ext cx="5324475"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Machine Learning Techniques</a:t>
            </a:r>
            <a:endParaRPr lang="en-US" dirty="0"/>
          </a:p>
        </p:txBody>
      </p:sp>
      <p:sp>
        <p:nvSpPr>
          <p:cNvPr id="3" name="Content Placeholder 2"/>
          <p:cNvSpPr>
            <a:spLocks noGrp="1"/>
          </p:cNvSpPr>
          <p:nvPr>
            <p:ph idx="1"/>
          </p:nvPr>
        </p:nvSpPr>
        <p:spPr/>
        <p:txBody>
          <a:bodyPr/>
          <a:lstStyle/>
          <a:p>
            <a:r>
              <a:rPr lang="en-US" dirty="0" smtClean="0"/>
              <a:t>Supervised :-</a:t>
            </a:r>
          </a:p>
          <a:p>
            <a:pPr lvl="2"/>
            <a:r>
              <a:rPr lang="en-US" dirty="0" smtClean="0"/>
              <a:t>Classification</a:t>
            </a:r>
          </a:p>
          <a:p>
            <a:pPr lvl="2"/>
            <a:r>
              <a:rPr lang="en-US" dirty="0" smtClean="0"/>
              <a:t>Regression</a:t>
            </a:r>
          </a:p>
          <a:p>
            <a:r>
              <a:rPr lang="en-US" dirty="0" smtClean="0"/>
              <a:t>Unsupervised</a:t>
            </a:r>
          </a:p>
          <a:p>
            <a:pPr lvl="2"/>
            <a:r>
              <a:rPr lang="en-US" dirty="0" smtClean="0"/>
              <a:t>Clustering</a:t>
            </a:r>
          </a:p>
          <a:p>
            <a:pPr lvl="2"/>
            <a:r>
              <a:rPr lang="en-US" dirty="0" smtClean="0"/>
              <a:t>Outlier detection</a:t>
            </a:r>
          </a:p>
          <a:p>
            <a:r>
              <a:rPr lang="en-US" dirty="0" smtClean="0"/>
              <a:t>Reinforcement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a:xfrm>
            <a:off x="457200" y="1600201"/>
            <a:ext cx="8229600" cy="3276600"/>
          </a:xfrm>
        </p:spPr>
        <p:txBody>
          <a:bodyPr/>
          <a:lstStyle/>
          <a:p>
            <a:r>
              <a:rPr lang="en-US" dirty="0" smtClean="0"/>
              <a:t>Supervision: The training data (observations , measurements, etc.) are accompanied by labels indicating the class of the observations</a:t>
            </a:r>
          </a:p>
          <a:p>
            <a:r>
              <a:rPr lang="en-US" dirty="0" smtClean="0"/>
              <a:t>New data is classified based on the training set</a:t>
            </a:r>
          </a:p>
          <a:p>
            <a:r>
              <a:rPr lang="en-US" dirty="0" smtClean="0"/>
              <a:t>Example: </a:t>
            </a:r>
            <a:endParaRPr lang="en-US" dirty="0"/>
          </a:p>
        </p:txBody>
      </p:sp>
      <p:pic>
        <p:nvPicPr>
          <p:cNvPr id="8195" name="Picture 3"/>
          <p:cNvPicPr>
            <a:picLocks noChangeAspect="1" noChangeArrowheads="1"/>
          </p:cNvPicPr>
          <p:nvPr/>
        </p:nvPicPr>
        <p:blipFill>
          <a:blip r:embed="rId2"/>
          <a:srcRect/>
          <a:stretch>
            <a:fillRect/>
          </a:stretch>
        </p:blipFill>
        <p:spPr bwMode="auto">
          <a:xfrm>
            <a:off x="2590800" y="4343400"/>
            <a:ext cx="4772025"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a:t>
            </a:r>
            <a:endParaRPr lang="en-US" dirty="0"/>
          </a:p>
        </p:txBody>
      </p:sp>
      <p:sp>
        <p:nvSpPr>
          <p:cNvPr id="3" name="Content Placeholder 2"/>
          <p:cNvSpPr>
            <a:spLocks noGrp="1"/>
          </p:cNvSpPr>
          <p:nvPr>
            <p:ph idx="1"/>
          </p:nvPr>
        </p:nvSpPr>
        <p:spPr>
          <a:xfrm>
            <a:off x="457200" y="1600201"/>
            <a:ext cx="8229600" cy="3200400"/>
          </a:xfrm>
        </p:spPr>
        <p:txBody>
          <a:bodyPr>
            <a:normAutofit lnSpcReduction="10000"/>
          </a:bodyPr>
          <a:lstStyle/>
          <a:p>
            <a:r>
              <a:rPr lang="en-US" dirty="0" smtClean="0"/>
              <a:t>The class labels of training data is unknown</a:t>
            </a:r>
          </a:p>
          <a:p>
            <a:r>
              <a:rPr lang="en-US" dirty="0" smtClean="0"/>
              <a:t> Given a set of measurements and observations, the aim is to establish the existence of classes or clusters in the data</a:t>
            </a:r>
          </a:p>
          <a:p>
            <a:r>
              <a:rPr lang="en-US" dirty="0" smtClean="0"/>
              <a:t> Example: understand patterns of brain activity </a:t>
            </a:r>
            <a:endParaRPr lang="en-US" dirty="0"/>
          </a:p>
        </p:txBody>
      </p:sp>
      <p:pic>
        <p:nvPicPr>
          <p:cNvPr id="9219" name="Picture 3"/>
          <p:cNvPicPr>
            <a:picLocks noChangeAspect="1" noChangeArrowheads="1"/>
          </p:cNvPicPr>
          <p:nvPr/>
        </p:nvPicPr>
        <p:blipFill>
          <a:blip r:embed="rId2"/>
          <a:srcRect/>
          <a:stretch>
            <a:fillRect/>
          </a:stretch>
        </p:blipFill>
        <p:spPr bwMode="auto">
          <a:xfrm>
            <a:off x="1371600" y="4572000"/>
            <a:ext cx="6581775" cy="1838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1247</Words>
  <Application>Microsoft Office PowerPoint</Application>
  <PresentationFormat>On-screen Show (4:3)</PresentationFormat>
  <Paragraphs>180</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ML using Python Session 3</vt:lpstr>
      <vt:lpstr>Agenda</vt:lpstr>
      <vt:lpstr>1. Introduction to Machine Learning</vt:lpstr>
      <vt:lpstr>What is Machine Learning ?</vt:lpstr>
      <vt:lpstr>Application??</vt:lpstr>
      <vt:lpstr>Applications (Face Reorganization)</vt:lpstr>
      <vt:lpstr>Types of Machine Learning Techniques</vt:lpstr>
      <vt:lpstr>Supervised Learning</vt:lpstr>
      <vt:lpstr>Unsupervised Learning </vt:lpstr>
      <vt:lpstr>Reinforcement Learning</vt:lpstr>
      <vt:lpstr>Example</vt:lpstr>
      <vt:lpstr>Difference between Reinforcement learning and Supervised learning:</vt:lpstr>
      <vt:lpstr>Various Practical applications of Reinforcement Learning </vt:lpstr>
      <vt:lpstr>Regression Problem</vt:lpstr>
      <vt:lpstr>Regression Problem</vt:lpstr>
      <vt:lpstr>Type and Intensity of the Relationship</vt:lpstr>
      <vt:lpstr>Classification Problem</vt:lpstr>
      <vt:lpstr>Assignement </vt:lpstr>
      <vt:lpstr>2. Data Preprocessing</vt:lpstr>
      <vt:lpstr>Common data problems </vt:lpstr>
      <vt:lpstr>Unclean data</vt:lpstr>
      <vt:lpstr>Concatenation</vt:lpstr>
      <vt:lpstr>pandas concat</vt:lpstr>
      <vt:lpstr>pandas concat</vt:lpstr>
      <vt:lpstr>Combining data </vt:lpstr>
      <vt:lpstr>Merging data </vt:lpstr>
      <vt:lpstr>Merging data</vt:lpstr>
      <vt:lpstr>Duplicate data </vt:lpstr>
      <vt:lpstr>Drop duplicates</vt:lpstr>
      <vt:lpstr>Missing data</vt:lpstr>
      <vt:lpstr>Count missing values</vt:lpstr>
      <vt:lpstr>Drop missing values</vt:lpstr>
      <vt:lpstr>Fill missing values with .ﬁllna() </vt:lpstr>
      <vt:lpstr>Fill missing values</vt:lpstr>
      <vt:lpstr>Fill missing values with a test statistic </vt:lpstr>
      <vt:lpstr>Fill missing values with a test statistic</vt:lpstr>
      <vt:lpstr>Useful methods</vt:lpstr>
      <vt:lpstr>Data quality</vt:lpstr>
      <vt:lpstr>Additional calculations and saving your data</vt:lpstr>
      <vt:lpstr>3. Creating Validation rules</vt:lpstr>
      <vt:lpstr>Slide 41</vt:lpstr>
      <vt:lpstr> Steps involved in cross validation</vt:lpstr>
      <vt:lpstr> Common methods used for Cross Validation </vt:lpstr>
      <vt:lpstr>The validation set approach</vt:lpstr>
      <vt:lpstr>Leave one out cross validation (LOOCV)</vt:lpstr>
      <vt:lpstr>Leave one out cross validation</vt:lpstr>
      <vt:lpstr>k-fold cross validation</vt:lpstr>
      <vt:lpstr>Slide 48</vt:lpstr>
      <vt:lpstr>Steps-k-fold cross validation </vt:lpstr>
      <vt:lpstr>How to choose the right value of k?</vt:lpstr>
      <vt:lpstr>Stratified k-fold cross validation</vt:lpstr>
      <vt:lpstr>Stratified k-fold cross validation</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Session 3</dc:title>
  <dc:creator>server</dc:creator>
  <cp:lastModifiedBy>server</cp:lastModifiedBy>
  <cp:revision>52</cp:revision>
  <dcterms:created xsi:type="dcterms:W3CDTF">2006-08-16T00:00:00Z</dcterms:created>
  <dcterms:modified xsi:type="dcterms:W3CDTF">2019-10-12T16:40:53Z</dcterms:modified>
</cp:coreProperties>
</file>