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4" r:id="rId8"/>
    <p:sldId id="263" r:id="rId9"/>
    <p:sldId id="265" r:id="rId10"/>
    <p:sldId id="266" r:id="rId11"/>
    <p:sldId id="267" r:id="rId12"/>
    <p:sldId id="268" r:id="rId13"/>
    <p:sldId id="271" r:id="rId14"/>
    <p:sldId id="272" r:id="rId15"/>
    <p:sldId id="269" r:id="rId16"/>
    <p:sldId id="270" r:id="rId17"/>
    <p:sldId id="292" r:id="rId18"/>
    <p:sldId id="293" r:id="rId19"/>
    <p:sldId id="294" r:id="rId20"/>
    <p:sldId id="295" r:id="rId21"/>
    <p:sldId id="296" r:id="rId22"/>
    <p:sldId id="297" r:id="rId23"/>
    <p:sldId id="298" r:id="rId24"/>
    <p:sldId id="299" r:id="rId25"/>
    <p:sldId id="302" r:id="rId26"/>
    <p:sldId id="274" r:id="rId27"/>
    <p:sldId id="286" r:id="rId28"/>
    <p:sldId id="287" r:id="rId29"/>
    <p:sldId id="288" r:id="rId30"/>
    <p:sldId id="289" r:id="rId31"/>
    <p:sldId id="300" r:id="rId32"/>
    <p:sldId id="273" r:id="rId33"/>
    <p:sldId id="275" r:id="rId34"/>
    <p:sldId id="276" r:id="rId35"/>
    <p:sldId id="290" r:id="rId36"/>
    <p:sldId id="285" r:id="rId37"/>
    <p:sldId id="301" r:id="rId38"/>
    <p:sldId id="29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9" d="100"/>
          <a:sy n="39" d="100"/>
        </p:scale>
        <p:origin x="-138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ML using Python Session 4</a:t>
            </a:r>
            <a:endParaRPr lang="en-US" b="1" dirty="0"/>
          </a:p>
        </p:txBody>
      </p:sp>
      <p:sp>
        <p:nvSpPr>
          <p:cNvPr id="3" name="Subtitle 2"/>
          <p:cNvSpPr>
            <a:spLocks noGrp="1"/>
          </p:cNvSpPr>
          <p:nvPr>
            <p:ph type="subTitle" idx="1"/>
          </p:nvPr>
        </p:nvSpPr>
        <p:spPr>
          <a:xfrm>
            <a:off x="1371600" y="3886200"/>
            <a:ext cx="7162800" cy="1752600"/>
          </a:xfrm>
        </p:spPr>
        <p:txBody>
          <a:bodyPr>
            <a:normAutofit fontScale="70000" lnSpcReduction="20000"/>
          </a:bodyPr>
          <a:lstStyle/>
          <a:p>
            <a:endParaRPr lang="en-US" dirty="0" smtClean="0"/>
          </a:p>
          <a:p>
            <a:r>
              <a:rPr lang="en-US" dirty="0" smtClean="0"/>
              <a:t>                                         </a:t>
            </a:r>
            <a:r>
              <a:rPr lang="en-US" dirty="0" err="1" smtClean="0"/>
              <a:t>Nabajyoti</a:t>
            </a:r>
            <a:r>
              <a:rPr lang="en-US" dirty="0" smtClean="0"/>
              <a:t> </a:t>
            </a:r>
            <a:r>
              <a:rPr lang="en-US" smtClean="0"/>
              <a:t>Pathak</a:t>
            </a:r>
            <a:endParaRPr lang="en-US" dirty="0" smtClean="0"/>
          </a:p>
          <a:p>
            <a:r>
              <a:rPr lang="en-US" sz="3300" dirty="0" smtClean="0"/>
              <a:t>                                     Data Scientist,</a:t>
            </a:r>
          </a:p>
          <a:p>
            <a:r>
              <a:rPr lang="en-US" sz="3300" dirty="0" smtClean="0"/>
              <a:t>                                     </a:t>
            </a:r>
          </a:p>
          <a:p>
            <a:r>
              <a:rPr lang="en-US" sz="3300" dirty="0" smtClean="0"/>
              <a:t>			     </a:t>
            </a:r>
            <a:endParaRPr lang="en-US" sz="3300" dirty="0" smtClean="0">
              <a:solidFill>
                <a:schemeClr val="tx1"/>
              </a:solidFill>
            </a:endParaRPr>
          </a:p>
          <a:p>
            <a:endParaRPr lang="en-US" sz="3300" dirty="0"/>
          </a:p>
        </p:txBody>
      </p:sp>
      <p:pic>
        <p:nvPicPr>
          <p:cNvPr id="1026" name="Picture 2" descr="C:\Users\server\Desktop\download.jpg"/>
          <p:cNvPicPr>
            <a:picLocks noChangeAspect="1" noChangeArrowheads="1"/>
          </p:cNvPicPr>
          <p:nvPr/>
        </p:nvPicPr>
        <p:blipFill>
          <a:blip r:embed="rId2"/>
          <a:srcRect/>
          <a:stretch>
            <a:fillRect/>
          </a:stretch>
        </p:blipFill>
        <p:spPr bwMode="auto">
          <a:xfrm>
            <a:off x="685800" y="609600"/>
            <a:ext cx="1905000" cy="1905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SST, SSE, SSR</a:t>
            </a:r>
            <a:endParaRPr lang="en-US" dirty="0"/>
          </a:p>
        </p:txBody>
      </p:sp>
      <p:pic>
        <p:nvPicPr>
          <p:cNvPr id="5122" name="Picture 2" descr="Image result for sst ,sse, graph"/>
          <p:cNvPicPr>
            <a:picLocks noChangeAspect="1" noChangeArrowheads="1"/>
          </p:cNvPicPr>
          <p:nvPr/>
        </p:nvPicPr>
        <p:blipFill>
          <a:blip r:embed="rId2"/>
          <a:srcRect/>
          <a:stretch>
            <a:fillRect/>
          </a:stretch>
        </p:blipFill>
        <p:spPr bwMode="auto">
          <a:xfrm>
            <a:off x="838200" y="2133600"/>
            <a:ext cx="6477000" cy="3048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Calculating SSR</a:t>
            </a:r>
            <a:endParaRPr lang="en-US" b="1" dirty="0"/>
          </a:p>
        </p:txBody>
      </p:sp>
      <p:sp>
        <p:nvSpPr>
          <p:cNvPr id="3" name="Content Placeholder 2"/>
          <p:cNvSpPr>
            <a:spLocks noGrp="1"/>
          </p:cNvSpPr>
          <p:nvPr>
            <p:ph idx="1"/>
          </p:nvPr>
        </p:nvSpPr>
        <p:spPr>
          <a:xfrm>
            <a:off x="381000" y="4648200"/>
            <a:ext cx="8229600" cy="1219200"/>
          </a:xfrm>
        </p:spPr>
        <p:txBody>
          <a:bodyPr>
            <a:normAutofit fontScale="85000" lnSpcReduction="10000"/>
          </a:bodyPr>
          <a:lstStyle/>
          <a:p>
            <a:r>
              <a:rPr lang="en-US" dirty="0" smtClean="0"/>
              <a:t>The Sum of Squares Regression (SSR) is the sum of the squared differences between the prediction for each observation and the population mean.</a:t>
            </a:r>
          </a:p>
          <a:p>
            <a:endParaRPr lang="en-US" dirty="0"/>
          </a:p>
        </p:txBody>
      </p:sp>
      <p:sp>
        <p:nvSpPr>
          <p:cNvPr id="4" name="Line 3"/>
          <p:cNvSpPr>
            <a:spLocks noChangeShapeType="1"/>
          </p:cNvSpPr>
          <p:nvPr/>
        </p:nvSpPr>
        <p:spPr bwMode="auto">
          <a:xfrm>
            <a:off x="2790825" y="1374775"/>
            <a:ext cx="0" cy="2438400"/>
          </a:xfrm>
          <a:prstGeom prst="line">
            <a:avLst/>
          </a:prstGeom>
          <a:noFill/>
          <a:ln w="25400">
            <a:solidFill>
              <a:schemeClr val="tx1"/>
            </a:solidFill>
            <a:round/>
            <a:headEnd/>
            <a:tailEnd/>
          </a:ln>
          <a:effectLst/>
        </p:spPr>
        <p:txBody>
          <a:bodyPr/>
          <a:lstStyle/>
          <a:p>
            <a:endParaRPr lang="en-US"/>
          </a:p>
        </p:txBody>
      </p:sp>
      <p:sp>
        <p:nvSpPr>
          <p:cNvPr id="5" name="Line 4"/>
          <p:cNvSpPr>
            <a:spLocks noChangeShapeType="1"/>
          </p:cNvSpPr>
          <p:nvPr/>
        </p:nvSpPr>
        <p:spPr bwMode="auto">
          <a:xfrm>
            <a:off x="2790825" y="3813175"/>
            <a:ext cx="3352800" cy="0"/>
          </a:xfrm>
          <a:prstGeom prst="line">
            <a:avLst/>
          </a:prstGeom>
          <a:noFill/>
          <a:ln w="25400">
            <a:solidFill>
              <a:schemeClr val="tx1"/>
            </a:solidFill>
            <a:round/>
            <a:headEnd/>
            <a:tailEnd/>
          </a:ln>
          <a:effectLst/>
        </p:spPr>
        <p:txBody>
          <a:bodyPr/>
          <a:lstStyle/>
          <a:p>
            <a:endParaRPr lang="en-US"/>
          </a:p>
        </p:txBody>
      </p:sp>
      <p:sp>
        <p:nvSpPr>
          <p:cNvPr id="6" name="Oval 5"/>
          <p:cNvSpPr>
            <a:spLocks noChangeArrowheads="1"/>
          </p:cNvSpPr>
          <p:nvPr/>
        </p:nvSpPr>
        <p:spPr bwMode="auto">
          <a:xfrm>
            <a:off x="3629025" y="2746375"/>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7" name="Oval 6"/>
          <p:cNvSpPr>
            <a:spLocks noChangeArrowheads="1"/>
          </p:cNvSpPr>
          <p:nvPr/>
        </p:nvSpPr>
        <p:spPr bwMode="auto">
          <a:xfrm>
            <a:off x="3248025" y="2898775"/>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8" name="Oval 7"/>
          <p:cNvSpPr>
            <a:spLocks noChangeArrowheads="1"/>
          </p:cNvSpPr>
          <p:nvPr/>
        </p:nvSpPr>
        <p:spPr bwMode="auto">
          <a:xfrm>
            <a:off x="3781425" y="2365375"/>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9" name="Oval 8"/>
          <p:cNvSpPr>
            <a:spLocks noChangeArrowheads="1"/>
          </p:cNvSpPr>
          <p:nvPr/>
        </p:nvSpPr>
        <p:spPr bwMode="auto">
          <a:xfrm>
            <a:off x="4162425" y="2441575"/>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10" name="Oval 9"/>
          <p:cNvSpPr>
            <a:spLocks noChangeArrowheads="1"/>
          </p:cNvSpPr>
          <p:nvPr/>
        </p:nvSpPr>
        <p:spPr bwMode="auto">
          <a:xfrm>
            <a:off x="3857625" y="2212975"/>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11" name="Oval 10"/>
          <p:cNvSpPr>
            <a:spLocks noChangeArrowheads="1"/>
          </p:cNvSpPr>
          <p:nvPr/>
        </p:nvSpPr>
        <p:spPr bwMode="auto">
          <a:xfrm>
            <a:off x="4238625" y="2289175"/>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12" name="Text Box 11"/>
          <p:cNvSpPr txBox="1">
            <a:spLocks noChangeArrowheads="1"/>
          </p:cNvSpPr>
          <p:nvPr/>
        </p:nvSpPr>
        <p:spPr bwMode="auto">
          <a:xfrm>
            <a:off x="2943225" y="3965575"/>
            <a:ext cx="2647950" cy="366712"/>
          </a:xfrm>
          <a:prstGeom prst="rect">
            <a:avLst/>
          </a:prstGeom>
          <a:noFill/>
          <a:ln w="9525">
            <a:noFill/>
            <a:miter lim="800000"/>
            <a:headEnd/>
            <a:tailEnd/>
          </a:ln>
          <a:effectLst/>
        </p:spPr>
        <p:txBody>
          <a:bodyPr wrap="none">
            <a:spAutoFit/>
          </a:bodyPr>
          <a:lstStyle/>
          <a:p>
            <a:r>
              <a:rPr lang="en-US"/>
              <a:t>Independent variable (x)</a:t>
            </a:r>
          </a:p>
        </p:txBody>
      </p:sp>
      <p:sp>
        <p:nvSpPr>
          <p:cNvPr id="13" name="Text Box 12"/>
          <p:cNvSpPr txBox="1">
            <a:spLocks noChangeArrowheads="1"/>
          </p:cNvSpPr>
          <p:nvPr/>
        </p:nvSpPr>
        <p:spPr bwMode="auto">
          <a:xfrm rot="16200000">
            <a:off x="1222376" y="2562224"/>
            <a:ext cx="2436812" cy="366713"/>
          </a:xfrm>
          <a:prstGeom prst="rect">
            <a:avLst/>
          </a:prstGeom>
          <a:noFill/>
          <a:ln w="9525">
            <a:noFill/>
            <a:miter lim="800000"/>
            <a:headEnd/>
            <a:tailEnd/>
          </a:ln>
          <a:effectLst/>
        </p:spPr>
        <p:txBody>
          <a:bodyPr>
            <a:spAutoFit/>
          </a:bodyPr>
          <a:lstStyle/>
          <a:p>
            <a:r>
              <a:rPr lang="en-US" dirty="0"/>
              <a:t>Dependent variable</a:t>
            </a:r>
          </a:p>
        </p:txBody>
      </p:sp>
      <p:sp>
        <p:nvSpPr>
          <p:cNvPr id="14" name="Oval 13"/>
          <p:cNvSpPr>
            <a:spLocks noChangeArrowheads="1"/>
          </p:cNvSpPr>
          <p:nvPr/>
        </p:nvSpPr>
        <p:spPr bwMode="auto">
          <a:xfrm>
            <a:off x="4543425" y="2274887"/>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15" name="Oval 14"/>
          <p:cNvSpPr>
            <a:spLocks noChangeArrowheads="1"/>
          </p:cNvSpPr>
          <p:nvPr/>
        </p:nvSpPr>
        <p:spPr bwMode="auto">
          <a:xfrm>
            <a:off x="4467225" y="2046287"/>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16" name="Oval 15"/>
          <p:cNvSpPr>
            <a:spLocks noChangeArrowheads="1"/>
          </p:cNvSpPr>
          <p:nvPr/>
        </p:nvSpPr>
        <p:spPr bwMode="auto">
          <a:xfrm>
            <a:off x="3629025" y="2503487"/>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17" name="Oval 16"/>
          <p:cNvSpPr>
            <a:spLocks noChangeArrowheads="1"/>
          </p:cNvSpPr>
          <p:nvPr/>
        </p:nvSpPr>
        <p:spPr bwMode="auto">
          <a:xfrm>
            <a:off x="3019425" y="2960687"/>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18" name="Oval 17"/>
          <p:cNvSpPr>
            <a:spLocks noChangeArrowheads="1"/>
          </p:cNvSpPr>
          <p:nvPr/>
        </p:nvSpPr>
        <p:spPr bwMode="auto">
          <a:xfrm>
            <a:off x="4695825" y="1741487"/>
            <a:ext cx="76200" cy="76200"/>
          </a:xfrm>
          <a:prstGeom prst="ellipse">
            <a:avLst/>
          </a:prstGeom>
          <a:solidFill>
            <a:schemeClr val="tx1"/>
          </a:solidFill>
          <a:ln w="6350">
            <a:solidFill>
              <a:schemeClr val="tx1"/>
            </a:solidFill>
            <a:round/>
            <a:headEnd/>
            <a:tailEnd/>
          </a:ln>
          <a:effectLst/>
        </p:spPr>
        <p:txBody>
          <a:bodyPr wrap="none" anchor="ctr"/>
          <a:lstStyle/>
          <a:p>
            <a:endParaRPr lang="en-US"/>
          </a:p>
        </p:txBody>
      </p:sp>
      <p:sp>
        <p:nvSpPr>
          <p:cNvPr id="19" name="Line 19"/>
          <p:cNvSpPr>
            <a:spLocks noChangeShapeType="1"/>
          </p:cNvSpPr>
          <p:nvPr/>
        </p:nvSpPr>
        <p:spPr bwMode="auto">
          <a:xfrm flipV="1">
            <a:off x="2790825" y="1665287"/>
            <a:ext cx="2286000" cy="1676400"/>
          </a:xfrm>
          <a:prstGeom prst="line">
            <a:avLst/>
          </a:prstGeom>
          <a:noFill/>
          <a:ln w="12700">
            <a:solidFill>
              <a:srgbClr val="FF0000"/>
            </a:solidFill>
            <a:round/>
            <a:headEnd/>
            <a:tailEnd/>
          </a:ln>
          <a:effectLst/>
        </p:spPr>
        <p:txBody>
          <a:bodyPr/>
          <a:lstStyle/>
          <a:p>
            <a:endParaRPr lang="en-US"/>
          </a:p>
        </p:txBody>
      </p:sp>
      <p:sp>
        <p:nvSpPr>
          <p:cNvPr id="20" name="Line 20"/>
          <p:cNvSpPr>
            <a:spLocks noChangeShapeType="1"/>
          </p:cNvSpPr>
          <p:nvPr/>
        </p:nvSpPr>
        <p:spPr bwMode="auto">
          <a:xfrm>
            <a:off x="2819400" y="2438400"/>
            <a:ext cx="2670175" cy="0"/>
          </a:xfrm>
          <a:prstGeom prst="line">
            <a:avLst/>
          </a:prstGeom>
          <a:noFill/>
          <a:ln w="15875">
            <a:solidFill>
              <a:srgbClr val="000080"/>
            </a:solidFill>
            <a:round/>
            <a:headEnd/>
            <a:tailEnd/>
          </a:ln>
          <a:effectLst/>
        </p:spPr>
        <p:txBody>
          <a:bodyPr/>
          <a:lstStyle/>
          <a:p>
            <a:endParaRPr lang="en-US"/>
          </a:p>
        </p:txBody>
      </p:sp>
      <p:sp>
        <p:nvSpPr>
          <p:cNvPr id="21" name="Line 22"/>
          <p:cNvSpPr>
            <a:spLocks noChangeShapeType="1"/>
          </p:cNvSpPr>
          <p:nvPr/>
        </p:nvSpPr>
        <p:spPr bwMode="auto">
          <a:xfrm>
            <a:off x="7523163" y="2316162"/>
            <a:ext cx="157162" cy="0"/>
          </a:xfrm>
          <a:prstGeom prst="line">
            <a:avLst/>
          </a:prstGeom>
          <a:noFill/>
          <a:ln w="25400">
            <a:solidFill>
              <a:srgbClr val="000080"/>
            </a:solidFill>
            <a:round/>
            <a:headEnd/>
            <a:tailEnd/>
          </a:ln>
          <a:effectLst/>
        </p:spPr>
        <p:txBody>
          <a:bodyPr/>
          <a:lstStyle/>
          <a:p>
            <a:endParaRPr lang="en-US"/>
          </a:p>
        </p:txBody>
      </p:sp>
      <p:sp>
        <p:nvSpPr>
          <p:cNvPr id="22" name="Line 23"/>
          <p:cNvSpPr>
            <a:spLocks noChangeShapeType="1"/>
          </p:cNvSpPr>
          <p:nvPr/>
        </p:nvSpPr>
        <p:spPr bwMode="auto">
          <a:xfrm>
            <a:off x="4733925" y="1944687"/>
            <a:ext cx="0" cy="474663"/>
          </a:xfrm>
          <a:prstGeom prst="line">
            <a:avLst/>
          </a:prstGeom>
          <a:noFill/>
          <a:ln w="3175">
            <a:solidFill>
              <a:srgbClr val="0000FF"/>
            </a:solidFill>
            <a:round/>
            <a:headEnd type="triangle" w="sm" len="sm"/>
            <a:tailEnd type="triangle" w="sm" len="sm"/>
          </a:ln>
          <a:effectLst/>
        </p:spPr>
        <p:txBody>
          <a:bodyPr/>
          <a:lstStyle/>
          <a:p>
            <a:endParaRPr lang="en-US"/>
          </a:p>
        </p:txBody>
      </p:sp>
      <p:sp>
        <p:nvSpPr>
          <p:cNvPr id="23" name="Line 24"/>
          <p:cNvSpPr>
            <a:spLocks noChangeShapeType="1"/>
          </p:cNvSpPr>
          <p:nvPr/>
        </p:nvSpPr>
        <p:spPr bwMode="auto">
          <a:xfrm>
            <a:off x="4505325" y="2135187"/>
            <a:ext cx="0" cy="306388"/>
          </a:xfrm>
          <a:prstGeom prst="line">
            <a:avLst/>
          </a:prstGeom>
          <a:noFill/>
          <a:ln w="3175">
            <a:solidFill>
              <a:srgbClr val="0000FF"/>
            </a:solidFill>
            <a:round/>
            <a:headEnd type="triangle" w="sm" len="sm"/>
            <a:tailEnd type="triangle" w="sm" len="sm"/>
          </a:ln>
          <a:effectLst/>
        </p:spPr>
        <p:txBody>
          <a:bodyPr/>
          <a:lstStyle/>
          <a:p>
            <a:endParaRPr lang="en-US"/>
          </a:p>
        </p:txBody>
      </p:sp>
      <p:sp>
        <p:nvSpPr>
          <p:cNvPr id="24" name="Line 25"/>
          <p:cNvSpPr>
            <a:spLocks noChangeShapeType="1"/>
          </p:cNvSpPr>
          <p:nvPr/>
        </p:nvSpPr>
        <p:spPr bwMode="auto">
          <a:xfrm>
            <a:off x="3819525" y="2452687"/>
            <a:ext cx="0" cy="114300"/>
          </a:xfrm>
          <a:prstGeom prst="line">
            <a:avLst/>
          </a:prstGeom>
          <a:noFill/>
          <a:ln w="3175">
            <a:solidFill>
              <a:srgbClr val="0000FF"/>
            </a:solidFill>
            <a:round/>
            <a:headEnd type="triangle" w="sm" len="sm"/>
            <a:tailEnd type="triangle" w="sm" len="sm"/>
          </a:ln>
          <a:effectLst/>
        </p:spPr>
        <p:txBody>
          <a:bodyPr/>
          <a:lstStyle/>
          <a:p>
            <a:endParaRPr lang="en-US"/>
          </a:p>
        </p:txBody>
      </p:sp>
      <p:sp>
        <p:nvSpPr>
          <p:cNvPr id="25" name="Line 26"/>
          <p:cNvSpPr>
            <a:spLocks noChangeShapeType="1"/>
          </p:cNvSpPr>
          <p:nvPr/>
        </p:nvSpPr>
        <p:spPr bwMode="auto">
          <a:xfrm>
            <a:off x="3057525" y="2435225"/>
            <a:ext cx="0" cy="665162"/>
          </a:xfrm>
          <a:prstGeom prst="line">
            <a:avLst/>
          </a:prstGeom>
          <a:noFill/>
          <a:ln w="3175">
            <a:solidFill>
              <a:srgbClr val="0000FF"/>
            </a:solidFill>
            <a:round/>
            <a:headEnd type="triangle" w="sm" len="sm"/>
            <a:tailEnd type="triangle" w="sm" len="sm"/>
          </a:ln>
          <a:effectLst/>
        </p:spPr>
        <p:txBody>
          <a:bodyPr/>
          <a:lstStyle/>
          <a:p>
            <a:endParaRPr lang="en-US"/>
          </a:p>
        </p:txBody>
      </p:sp>
      <p:sp>
        <p:nvSpPr>
          <p:cNvPr id="26" name="Line 27"/>
          <p:cNvSpPr>
            <a:spLocks noChangeShapeType="1"/>
          </p:cNvSpPr>
          <p:nvPr/>
        </p:nvSpPr>
        <p:spPr bwMode="auto">
          <a:xfrm flipH="1">
            <a:off x="3286125" y="2449512"/>
            <a:ext cx="9525" cy="500063"/>
          </a:xfrm>
          <a:prstGeom prst="line">
            <a:avLst/>
          </a:prstGeom>
          <a:noFill/>
          <a:ln w="3175">
            <a:solidFill>
              <a:srgbClr val="0000FF"/>
            </a:solidFill>
            <a:round/>
            <a:headEnd type="triangle" w="sm" len="sm"/>
            <a:tailEnd type="triangle" w="sm" len="sm"/>
          </a:ln>
          <a:effectLst/>
        </p:spPr>
        <p:txBody>
          <a:bodyPr/>
          <a:lstStyle/>
          <a:p>
            <a:endParaRPr lang="en-US"/>
          </a:p>
        </p:txBody>
      </p:sp>
      <p:sp>
        <p:nvSpPr>
          <p:cNvPr id="27" name="Line 28"/>
          <p:cNvSpPr>
            <a:spLocks noChangeShapeType="1"/>
          </p:cNvSpPr>
          <p:nvPr/>
        </p:nvSpPr>
        <p:spPr bwMode="auto">
          <a:xfrm>
            <a:off x="3654425" y="2452687"/>
            <a:ext cx="0" cy="246063"/>
          </a:xfrm>
          <a:prstGeom prst="line">
            <a:avLst/>
          </a:prstGeom>
          <a:noFill/>
          <a:ln w="3175">
            <a:solidFill>
              <a:srgbClr val="0000FF"/>
            </a:solidFill>
            <a:round/>
            <a:headEnd type="triangle" w="sm" len="sm"/>
            <a:tailEnd type="triangle" w="sm" len="sm"/>
          </a:ln>
          <a:effectLst/>
        </p:spPr>
        <p:txBody>
          <a:bodyPr/>
          <a:lstStyle/>
          <a:p>
            <a:endParaRPr lang="en-US"/>
          </a:p>
        </p:txBody>
      </p:sp>
      <p:sp>
        <p:nvSpPr>
          <p:cNvPr id="28" name="Line 29"/>
          <p:cNvSpPr>
            <a:spLocks noChangeShapeType="1"/>
          </p:cNvSpPr>
          <p:nvPr/>
        </p:nvSpPr>
        <p:spPr bwMode="auto">
          <a:xfrm>
            <a:off x="4581525" y="2051050"/>
            <a:ext cx="0" cy="390525"/>
          </a:xfrm>
          <a:prstGeom prst="line">
            <a:avLst/>
          </a:prstGeom>
          <a:noFill/>
          <a:ln w="3175">
            <a:solidFill>
              <a:srgbClr val="0000FF"/>
            </a:solidFill>
            <a:round/>
            <a:headEnd type="triangle" w="sm" len="sm"/>
            <a:tailEnd type="triangle" w="sm" len="sm"/>
          </a:ln>
          <a:effectLst/>
        </p:spPr>
        <p:txBody>
          <a:bodyPr/>
          <a:lstStyle/>
          <a:p>
            <a:endParaRPr lang="en-US"/>
          </a:p>
        </p:txBody>
      </p:sp>
      <p:sp>
        <p:nvSpPr>
          <p:cNvPr id="29" name="Line 30"/>
          <p:cNvSpPr>
            <a:spLocks noChangeShapeType="1"/>
          </p:cNvSpPr>
          <p:nvPr/>
        </p:nvSpPr>
        <p:spPr bwMode="auto">
          <a:xfrm>
            <a:off x="4264025" y="2287587"/>
            <a:ext cx="12700" cy="149225"/>
          </a:xfrm>
          <a:prstGeom prst="line">
            <a:avLst/>
          </a:prstGeom>
          <a:noFill/>
          <a:ln w="3175">
            <a:solidFill>
              <a:srgbClr val="0000FF"/>
            </a:solidFill>
            <a:round/>
            <a:headEnd type="triangle" w="sm" len="sm"/>
            <a:tailEnd type="triangle" w="sm" len="sm"/>
          </a:ln>
          <a:effectLst/>
        </p:spPr>
        <p:txBody>
          <a:bodyPr/>
          <a:lstStyle/>
          <a:p>
            <a:endParaRPr lang="en-US"/>
          </a:p>
        </p:txBody>
      </p:sp>
      <p:sp>
        <p:nvSpPr>
          <p:cNvPr id="30" name="Line 31"/>
          <p:cNvSpPr>
            <a:spLocks noChangeShapeType="1"/>
          </p:cNvSpPr>
          <p:nvPr/>
        </p:nvSpPr>
        <p:spPr bwMode="auto">
          <a:xfrm>
            <a:off x="4200525" y="2351087"/>
            <a:ext cx="0" cy="65088"/>
          </a:xfrm>
          <a:prstGeom prst="line">
            <a:avLst/>
          </a:prstGeom>
          <a:noFill/>
          <a:ln w="3175">
            <a:solidFill>
              <a:srgbClr val="0000FF"/>
            </a:solidFill>
            <a:round/>
            <a:headEnd type="none" w="sm" len="sm"/>
            <a:tailEnd type="none" w="sm" len="sm"/>
          </a:ln>
          <a:effectLst/>
        </p:spPr>
        <p:txBody>
          <a:bodyPr/>
          <a:lstStyle/>
          <a:p>
            <a:endParaRPr lang="en-US"/>
          </a:p>
        </p:txBody>
      </p:sp>
      <p:sp>
        <p:nvSpPr>
          <p:cNvPr id="31" name="Line 32"/>
          <p:cNvSpPr>
            <a:spLocks noChangeShapeType="1"/>
          </p:cNvSpPr>
          <p:nvPr/>
        </p:nvSpPr>
        <p:spPr bwMode="auto">
          <a:xfrm>
            <a:off x="3895725" y="2452687"/>
            <a:ext cx="0" cy="65088"/>
          </a:xfrm>
          <a:prstGeom prst="line">
            <a:avLst/>
          </a:prstGeom>
          <a:noFill/>
          <a:ln w="3175">
            <a:solidFill>
              <a:srgbClr val="0000FF"/>
            </a:solidFill>
            <a:round/>
            <a:headEnd type="none" w="sm" len="sm"/>
            <a:tailEnd type="none" w="sm" len="sm"/>
          </a:ln>
          <a:effectLst/>
        </p:spPr>
        <p:txBody>
          <a:bodyPr/>
          <a:lstStyle/>
          <a:p>
            <a:endParaRPr lang="en-US"/>
          </a:p>
        </p:txBody>
      </p:sp>
      <p:sp>
        <p:nvSpPr>
          <p:cNvPr id="32" name="Text Box 21"/>
          <p:cNvSpPr txBox="1">
            <a:spLocks noChangeArrowheads="1"/>
          </p:cNvSpPr>
          <p:nvPr/>
        </p:nvSpPr>
        <p:spPr bwMode="auto">
          <a:xfrm>
            <a:off x="5686425" y="2212975"/>
            <a:ext cx="2003754" cy="369332"/>
          </a:xfrm>
          <a:prstGeom prst="rect">
            <a:avLst/>
          </a:prstGeom>
          <a:noFill/>
          <a:ln w="9525">
            <a:noFill/>
            <a:miter lim="800000"/>
            <a:headEnd/>
            <a:tailEnd/>
          </a:ln>
          <a:effectLst/>
        </p:spPr>
        <p:txBody>
          <a:bodyPr wrap="none">
            <a:spAutoFit/>
          </a:bodyPr>
          <a:lstStyle/>
          <a:p>
            <a:r>
              <a:rPr lang="en-US" dirty="0"/>
              <a:t>Population mean: 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REGRESSION FORMULAS</a:t>
            </a:r>
            <a:endParaRPr lang="en-US" b="1" dirty="0"/>
          </a:p>
        </p:txBody>
      </p:sp>
      <p:sp>
        <p:nvSpPr>
          <p:cNvPr id="3" name="Content Placeholder 2"/>
          <p:cNvSpPr>
            <a:spLocks noGrp="1"/>
          </p:cNvSpPr>
          <p:nvPr>
            <p:ph idx="1"/>
          </p:nvPr>
        </p:nvSpPr>
        <p:spPr/>
        <p:txBody>
          <a:bodyPr>
            <a:normAutofit fontScale="70000" lnSpcReduction="20000"/>
          </a:bodyPr>
          <a:lstStyle/>
          <a:p>
            <a:pPr>
              <a:spcBef>
                <a:spcPct val="50000"/>
              </a:spcBef>
            </a:pPr>
            <a:r>
              <a:rPr lang="en-US" b="1" dirty="0" smtClean="0"/>
              <a:t>The Total Sum of Squares (SST) is equal to SSR + SSE.</a:t>
            </a:r>
          </a:p>
          <a:p>
            <a:pPr>
              <a:spcBef>
                <a:spcPct val="50000"/>
              </a:spcBef>
            </a:pPr>
            <a:endParaRPr lang="en-US" b="1" dirty="0" smtClean="0"/>
          </a:p>
          <a:p>
            <a:pPr>
              <a:spcBef>
                <a:spcPct val="50000"/>
              </a:spcBef>
              <a:buNone/>
            </a:pPr>
            <a:r>
              <a:rPr lang="en-US" b="1" dirty="0" smtClean="0"/>
              <a:t>Mathematically,</a:t>
            </a:r>
          </a:p>
          <a:p>
            <a:pPr>
              <a:spcBef>
                <a:spcPct val="50000"/>
              </a:spcBef>
            </a:pPr>
            <a:endParaRPr lang="en-US" b="1" dirty="0" smtClean="0"/>
          </a:p>
          <a:p>
            <a:pPr>
              <a:spcBef>
                <a:spcPct val="50000"/>
              </a:spcBef>
            </a:pPr>
            <a:r>
              <a:rPr lang="en-US" b="1" dirty="0" smtClean="0"/>
              <a:t>	SSR =  </a:t>
            </a:r>
            <a:r>
              <a:rPr lang="en-US" b="1" dirty="0" smtClean="0">
                <a:cs typeface="Arial" charset="0"/>
              </a:rPr>
              <a:t>∑ ( y – y )    (measure of explained variation)</a:t>
            </a:r>
          </a:p>
          <a:p>
            <a:pPr>
              <a:spcBef>
                <a:spcPct val="50000"/>
              </a:spcBef>
            </a:pPr>
            <a:endParaRPr lang="en-US" b="1" dirty="0" smtClean="0">
              <a:cs typeface="Arial" charset="0"/>
            </a:endParaRPr>
          </a:p>
          <a:p>
            <a:pPr>
              <a:spcBef>
                <a:spcPct val="50000"/>
              </a:spcBef>
            </a:pPr>
            <a:r>
              <a:rPr lang="en-US" b="1" dirty="0" smtClean="0">
                <a:cs typeface="Arial" charset="0"/>
              </a:rPr>
              <a:t>	SSE =  </a:t>
            </a:r>
            <a:r>
              <a:rPr lang="en-US" b="1" dirty="0" smtClean="0"/>
              <a:t>∑ ( y – y )     (measure of unexplained variation) </a:t>
            </a:r>
          </a:p>
          <a:p>
            <a:pPr>
              <a:spcBef>
                <a:spcPct val="50000"/>
              </a:spcBef>
            </a:pPr>
            <a:endParaRPr lang="en-US" b="1" dirty="0" smtClean="0"/>
          </a:p>
          <a:p>
            <a:pPr>
              <a:spcBef>
                <a:spcPct val="50000"/>
              </a:spcBef>
            </a:pPr>
            <a:r>
              <a:rPr lang="en-US" b="1" dirty="0" smtClean="0"/>
              <a:t>	SST = SSR + SSE = ∑ ( y – y )  (measure of total variation in y)</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Mean squared error</a:t>
            </a:r>
            <a:r>
              <a:rPr lang="en-US" dirty="0" smtClean="0"/>
              <a:t> (</a:t>
            </a:r>
            <a:r>
              <a:rPr lang="en-US" b="1" dirty="0" smtClean="0"/>
              <a:t>MSE</a:t>
            </a:r>
            <a:r>
              <a:rPr lang="en-US" dirty="0" smtClean="0"/>
              <a:t>) </a:t>
            </a:r>
            <a:endParaRPr lang="en-US" dirty="0"/>
          </a:p>
        </p:txBody>
      </p:sp>
      <p:sp>
        <p:nvSpPr>
          <p:cNvPr id="3" name="Content Placeholder 2"/>
          <p:cNvSpPr>
            <a:spLocks noGrp="1"/>
          </p:cNvSpPr>
          <p:nvPr>
            <p:ph idx="1"/>
          </p:nvPr>
        </p:nvSpPr>
        <p:spPr>
          <a:xfrm>
            <a:off x="457200" y="1600201"/>
            <a:ext cx="8229600" cy="3505200"/>
          </a:xfrm>
        </p:spPr>
        <p:txBody>
          <a:bodyPr/>
          <a:lstStyle/>
          <a:p>
            <a:r>
              <a:rPr lang="en-US" dirty="0" smtClean="0"/>
              <a:t>In statistics, the </a:t>
            </a:r>
            <a:r>
              <a:rPr lang="en-US" b="1" dirty="0" smtClean="0"/>
              <a:t>mean squared error</a:t>
            </a:r>
            <a:r>
              <a:rPr lang="en-US" dirty="0" smtClean="0"/>
              <a:t> (</a:t>
            </a:r>
            <a:r>
              <a:rPr lang="en-US" b="1" dirty="0" smtClean="0"/>
              <a:t>MSE</a:t>
            </a:r>
            <a:r>
              <a:rPr lang="en-US" dirty="0" smtClean="0"/>
              <a:t>) or </a:t>
            </a:r>
            <a:r>
              <a:rPr lang="en-US" b="1" dirty="0" smtClean="0"/>
              <a:t>mean squared deviation</a:t>
            </a:r>
            <a:r>
              <a:rPr lang="en-US" dirty="0" smtClean="0"/>
              <a:t> (</a:t>
            </a:r>
            <a:r>
              <a:rPr lang="en-US" b="1" dirty="0" smtClean="0"/>
              <a:t>MSD</a:t>
            </a:r>
            <a:r>
              <a:rPr lang="en-US" dirty="0" smtClean="0"/>
              <a:t>) of an estimator (of a procedure for estimating an unobserved quantity) measures the average of the squares of the errors—that is, the average squared difference between the estimated values and what is estimated.</a:t>
            </a:r>
            <a:endParaRPr lang="en-US" dirty="0"/>
          </a:p>
        </p:txBody>
      </p:sp>
      <p:pic>
        <p:nvPicPr>
          <p:cNvPr id="25602" name="Picture 2"/>
          <p:cNvPicPr>
            <a:picLocks noChangeAspect="1" noChangeArrowheads="1"/>
          </p:cNvPicPr>
          <p:nvPr/>
        </p:nvPicPr>
        <p:blipFill>
          <a:blip r:embed="rId2"/>
          <a:srcRect/>
          <a:stretch>
            <a:fillRect/>
          </a:stretch>
        </p:blipFill>
        <p:spPr bwMode="auto">
          <a:xfrm>
            <a:off x="2590800" y="5257800"/>
            <a:ext cx="3886200"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Root mean squared error (RMSE)</a:t>
            </a:r>
            <a:endParaRPr lang="en-US" dirty="0"/>
          </a:p>
        </p:txBody>
      </p:sp>
      <p:sp>
        <p:nvSpPr>
          <p:cNvPr id="3" name="Content Placeholder 2"/>
          <p:cNvSpPr>
            <a:spLocks noGrp="1"/>
          </p:cNvSpPr>
          <p:nvPr>
            <p:ph idx="1"/>
          </p:nvPr>
        </p:nvSpPr>
        <p:spPr>
          <a:xfrm>
            <a:off x="457200" y="1600201"/>
            <a:ext cx="8229600" cy="2514600"/>
          </a:xfrm>
        </p:spPr>
        <p:txBody>
          <a:bodyPr>
            <a:normAutofit lnSpcReduction="10000"/>
          </a:bodyPr>
          <a:lstStyle/>
          <a:p>
            <a:r>
              <a:rPr lang="en-US" dirty="0" smtClean="0"/>
              <a:t>RMSE is a quadratic scoring rule that also measures the average magnitude of the error. </a:t>
            </a:r>
          </a:p>
          <a:p>
            <a:r>
              <a:rPr lang="en-US" dirty="0" smtClean="0"/>
              <a:t>It’s the square root of the average of squared differences between prediction and actual observation.</a:t>
            </a:r>
            <a:endParaRPr lang="en-US" dirty="0"/>
          </a:p>
        </p:txBody>
      </p:sp>
      <p:pic>
        <p:nvPicPr>
          <p:cNvPr id="26626" name="Picture 2"/>
          <p:cNvPicPr>
            <a:picLocks noChangeAspect="1" noChangeArrowheads="1"/>
          </p:cNvPicPr>
          <p:nvPr/>
        </p:nvPicPr>
        <p:blipFill>
          <a:blip r:embed="rId2"/>
          <a:srcRect/>
          <a:stretch>
            <a:fillRect/>
          </a:stretch>
        </p:blipFill>
        <p:spPr bwMode="auto">
          <a:xfrm>
            <a:off x="1752600" y="4191000"/>
            <a:ext cx="40386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The </a:t>
            </a:r>
            <a:r>
              <a:rPr lang="en-US" b="1" dirty="0" smtClean="0"/>
              <a:t>Coefficient of Determination(R-square)</a:t>
            </a:r>
            <a:endParaRPr lang="en-US" b="1" dirty="0"/>
          </a:p>
        </p:txBody>
      </p:sp>
      <p:sp>
        <p:nvSpPr>
          <p:cNvPr id="3" name="Content Placeholder 2"/>
          <p:cNvSpPr>
            <a:spLocks noGrp="1"/>
          </p:cNvSpPr>
          <p:nvPr>
            <p:ph idx="1"/>
          </p:nvPr>
        </p:nvSpPr>
        <p:spPr>
          <a:xfrm>
            <a:off x="457200" y="1600200"/>
            <a:ext cx="8229600" cy="4800599"/>
          </a:xfrm>
        </p:spPr>
        <p:txBody>
          <a:bodyPr>
            <a:normAutofit fontScale="85000" lnSpcReduction="10000"/>
          </a:bodyPr>
          <a:lstStyle/>
          <a:p>
            <a:r>
              <a:rPr lang="en-US" dirty="0" smtClean="0"/>
              <a:t>The proportion of total variation (SST) that is explained by the regression (SSR)  is known as the Coefficient of Determination, and is often referred to as R .</a:t>
            </a:r>
          </a:p>
          <a:p>
            <a:endParaRPr lang="en-US" dirty="0" smtClean="0"/>
          </a:p>
          <a:p>
            <a:endParaRPr lang="en-US" dirty="0" smtClean="0"/>
          </a:p>
          <a:p>
            <a:endParaRPr lang="en-US" dirty="0" smtClean="0"/>
          </a:p>
          <a:p>
            <a:r>
              <a:rPr lang="en-US" dirty="0" smtClean="0"/>
              <a:t>The value of R   can range between 0 and 1, and the higher its value the more accurate the regression model is.  It is often referred to as a percentage.</a:t>
            </a:r>
          </a:p>
          <a:p>
            <a:pPr>
              <a:buNone/>
            </a:pPr>
            <a:r>
              <a:rPr lang="en-US" dirty="0" smtClean="0"/>
              <a:t> </a:t>
            </a:r>
          </a:p>
          <a:p>
            <a:endParaRPr lang="en-US" dirty="0"/>
          </a:p>
        </p:txBody>
      </p:sp>
      <p:pic>
        <p:nvPicPr>
          <p:cNvPr id="23555" name="Picture 3"/>
          <p:cNvPicPr>
            <a:picLocks noChangeAspect="1" noChangeArrowheads="1"/>
          </p:cNvPicPr>
          <p:nvPr/>
        </p:nvPicPr>
        <p:blipFill>
          <a:blip r:embed="rId2"/>
          <a:srcRect/>
          <a:stretch>
            <a:fillRect/>
          </a:stretch>
        </p:blipFill>
        <p:spPr bwMode="auto">
          <a:xfrm>
            <a:off x="2514600" y="2819400"/>
            <a:ext cx="4191000" cy="113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Adjusted R-square</a:t>
            </a:r>
            <a:endParaRPr lang="en-US" dirty="0"/>
          </a:p>
        </p:txBody>
      </p:sp>
      <p:sp>
        <p:nvSpPr>
          <p:cNvPr id="3" name="Content Placeholder 2"/>
          <p:cNvSpPr>
            <a:spLocks noGrp="1"/>
          </p:cNvSpPr>
          <p:nvPr>
            <p:ph idx="1"/>
          </p:nvPr>
        </p:nvSpPr>
        <p:spPr>
          <a:xfrm>
            <a:off x="457200" y="1371600"/>
            <a:ext cx="8229600" cy="5257799"/>
          </a:xfrm>
        </p:spPr>
        <p:txBody>
          <a:bodyPr>
            <a:normAutofit fontScale="92500" lnSpcReduction="10000"/>
          </a:bodyPr>
          <a:lstStyle/>
          <a:p>
            <a:r>
              <a:rPr lang="en-US" sz="2400" dirty="0" smtClean="0"/>
              <a:t>The only drawback of R</a:t>
            </a:r>
            <a:r>
              <a:rPr lang="en-US" sz="2400" baseline="30000" dirty="0" smtClean="0"/>
              <a:t>2 </a:t>
            </a:r>
            <a:r>
              <a:rPr lang="en-US" sz="2400" dirty="0" smtClean="0"/>
              <a:t>is that if new predictors (X) are added to our model, R</a:t>
            </a:r>
            <a:r>
              <a:rPr lang="en-US" sz="2400" baseline="30000" dirty="0" smtClean="0"/>
              <a:t>2</a:t>
            </a:r>
            <a:r>
              <a:rPr lang="en-US" sz="2400" dirty="0" smtClean="0"/>
              <a:t> only increases or remains constant but it never decreases. We can not judge that by increasing complexity of our model, are we making it more accurate?</a:t>
            </a:r>
          </a:p>
          <a:p>
            <a:r>
              <a:rPr lang="en-US" sz="2400" dirty="0" smtClean="0"/>
              <a:t>The Adjusted R-Square is the modified form of R-Square that has been adjusted for the number of predictors in the model. It incorporates model’s degree of freedom. </a:t>
            </a:r>
          </a:p>
          <a:p>
            <a:r>
              <a:rPr lang="en-US" sz="2400" dirty="0" smtClean="0"/>
              <a:t>The adjusted R-Square only increases if the new term improves the model accuracy.</a:t>
            </a:r>
          </a:p>
          <a:p>
            <a:endParaRPr lang="en-US" sz="2400" dirty="0" smtClean="0"/>
          </a:p>
          <a:p>
            <a:endParaRPr lang="en-US" sz="2400" dirty="0" smtClean="0"/>
          </a:p>
          <a:p>
            <a:endParaRPr lang="en-US" sz="2400" dirty="0" smtClean="0"/>
          </a:p>
          <a:p>
            <a:endParaRPr lang="en-US" sz="2400" dirty="0" smtClean="0"/>
          </a:p>
          <a:p>
            <a:pPr lvl="8"/>
            <a:r>
              <a:rPr lang="en-US" sz="1200" dirty="0" smtClean="0"/>
              <a:t>N= number of rows</a:t>
            </a:r>
          </a:p>
          <a:p>
            <a:pPr lvl="8"/>
            <a:r>
              <a:rPr lang="en-US" sz="1200" dirty="0" smtClean="0"/>
              <a:t>P= number of feature/columns</a:t>
            </a:r>
          </a:p>
          <a:p>
            <a:pPr>
              <a:buNone/>
            </a:pPr>
            <a:r>
              <a:rPr lang="en-US" sz="2400" dirty="0" smtClean="0"/>
              <a:t> </a:t>
            </a:r>
            <a:endParaRPr lang="en-US" sz="2400" dirty="0"/>
          </a:p>
        </p:txBody>
      </p:sp>
      <p:pic>
        <p:nvPicPr>
          <p:cNvPr id="24579" name="Picture 3"/>
          <p:cNvPicPr>
            <a:picLocks noChangeAspect="1" noChangeArrowheads="1"/>
          </p:cNvPicPr>
          <p:nvPr/>
        </p:nvPicPr>
        <p:blipFill>
          <a:blip r:embed="rId2"/>
          <a:srcRect/>
          <a:stretch>
            <a:fillRect/>
          </a:stretch>
        </p:blipFill>
        <p:spPr bwMode="auto">
          <a:xfrm>
            <a:off x="2286000" y="4572000"/>
            <a:ext cx="4214813"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Descent</a:t>
            </a:r>
            <a:endParaRPr lang="en-US" dirty="0"/>
          </a:p>
        </p:txBody>
      </p:sp>
      <p:sp>
        <p:nvSpPr>
          <p:cNvPr id="3" name="Content Placeholder 2"/>
          <p:cNvSpPr>
            <a:spLocks noGrp="1"/>
          </p:cNvSpPr>
          <p:nvPr>
            <p:ph idx="1"/>
          </p:nvPr>
        </p:nvSpPr>
        <p:spPr>
          <a:xfrm>
            <a:off x="457200" y="1600201"/>
            <a:ext cx="8229600" cy="4343399"/>
          </a:xfrm>
        </p:spPr>
        <p:txBody>
          <a:bodyPr>
            <a:normAutofit fontScale="77500" lnSpcReduction="20000"/>
          </a:bodyPr>
          <a:lstStyle/>
          <a:p>
            <a:r>
              <a:rPr lang="en-US" dirty="0" smtClean="0"/>
              <a:t>Gradient descent algorithm’s main objective is to minimize the cost function. </a:t>
            </a:r>
          </a:p>
          <a:p>
            <a:r>
              <a:rPr lang="en-US" dirty="0" smtClean="0"/>
              <a:t>It is one of the best optimization algorithms to minimize errors (difference of actual value and predicted value).</a:t>
            </a:r>
          </a:p>
          <a:p>
            <a:r>
              <a:rPr lang="en-US" dirty="0" smtClean="0"/>
              <a:t>Let’s represent the hypothesis h, which is function or a learning .</a:t>
            </a:r>
          </a:p>
          <a:p>
            <a:endParaRPr lang="en-US" dirty="0" smtClean="0"/>
          </a:p>
          <a:p>
            <a:r>
              <a:rPr lang="en-US" dirty="0" smtClean="0"/>
              <a:t>The goal is similar like the above operation that we did to find out a best fit of intercept line ‘y’ in the slope ‘m’. Using Gradient descent algorithm also, we will figure out a minimal cost function by applying various parameters</a:t>
            </a:r>
          </a:p>
          <a:p>
            <a:endParaRPr lang="en-US" dirty="0" smtClean="0"/>
          </a:p>
          <a:p>
            <a:endParaRPr lang="en-US" dirty="0" smtClean="0"/>
          </a:p>
          <a:p>
            <a:endParaRPr lang="en-US" dirty="0" smtClean="0"/>
          </a:p>
          <a:p>
            <a:endParaRPr lang="en-US" dirty="0" smtClean="0"/>
          </a:p>
          <a:p>
            <a:endParaRPr lang="en-US" dirty="0" smtClean="0"/>
          </a:p>
          <a:p>
            <a:pPr lvl="2">
              <a:buNone/>
            </a:pPr>
            <a:endParaRPr lang="en-US" dirty="0" smtClean="0"/>
          </a:p>
        </p:txBody>
      </p:sp>
      <p:pic>
        <p:nvPicPr>
          <p:cNvPr id="35842" name="Picture 2" descr="https://cdn-images-1.medium.com/max/800/1*K1-0bnoMqxSv6tZXpOki1Q.png"/>
          <p:cNvPicPr>
            <a:picLocks noChangeAspect="1" noChangeArrowheads="1"/>
          </p:cNvPicPr>
          <p:nvPr/>
        </p:nvPicPr>
        <p:blipFill>
          <a:blip r:embed="rId2"/>
          <a:srcRect/>
          <a:stretch>
            <a:fillRect/>
          </a:stretch>
        </p:blipFill>
        <p:spPr bwMode="auto">
          <a:xfrm>
            <a:off x="3505200" y="3429000"/>
            <a:ext cx="1905000" cy="6096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Gradient Descent Algorithm </a:t>
            </a:r>
            <a:endParaRPr lang="en-US" dirty="0"/>
          </a:p>
        </p:txBody>
      </p:sp>
      <p:sp>
        <p:nvSpPr>
          <p:cNvPr id="3" name="Content Placeholder 2"/>
          <p:cNvSpPr>
            <a:spLocks noGrp="1"/>
          </p:cNvSpPr>
          <p:nvPr>
            <p:ph idx="1"/>
          </p:nvPr>
        </p:nvSpPr>
        <p:spPr>
          <a:xfrm>
            <a:off x="457200" y="1600201"/>
            <a:ext cx="8229600" cy="1828800"/>
          </a:xfrm>
        </p:spPr>
        <p:txBody>
          <a:bodyPr>
            <a:normAutofit lnSpcReduction="10000"/>
          </a:bodyPr>
          <a:lstStyle/>
          <a:p>
            <a:r>
              <a:rPr lang="en-US" sz="2400" dirty="0" smtClean="0"/>
              <a:t>Suppose you are at the top of a mountain, and you have to reach a lake which is at the lowest point of the mountain (</a:t>
            </a:r>
            <a:r>
              <a:rPr lang="en-US" sz="2400" dirty="0" err="1" smtClean="0"/>
              <a:t>a.k.a</a:t>
            </a:r>
            <a:r>
              <a:rPr lang="en-US" sz="2400" dirty="0" smtClean="0"/>
              <a:t> valley). A twist is that you are blindfolded and you have zero visibility to see where you are headed. So, what approach will you take to reach the lake?</a:t>
            </a:r>
          </a:p>
          <a:p>
            <a:endParaRPr lang="en-US" sz="2400" dirty="0" smtClean="0"/>
          </a:p>
          <a:p>
            <a:endParaRPr lang="en-US" sz="2400" dirty="0" smtClean="0"/>
          </a:p>
          <a:p>
            <a:endParaRPr lang="en-US" sz="2400" dirty="0"/>
          </a:p>
        </p:txBody>
      </p:sp>
      <p:pic>
        <p:nvPicPr>
          <p:cNvPr id="27650" name="Picture 2" descr="https://s3-ap-south-1.amazonaws.com/av-blog-media/wp-content/uploads/2017/03/07144842/grad_desc1.png"/>
          <p:cNvPicPr>
            <a:picLocks noChangeAspect="1" noChangeArrowheads="1"/>
          </p:cNvPicPr>
          <p:nvPr/>
        </p:nvPicPr>
        <p:blipFill>
          <a:blip r:embed="rId2"/>
          <a:srcRect/>
          <a:stretch>
            <a:fillRect/>
          </a:stretch>
        </p:blipFill>
        <p:spPr bwMode="auto">
          <a:xfrm>
            <a:off x="990600" y="3505200"/>
            <a:ext cx="6400800" cy="304800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Descent</a:t>
            </a:r>
            <a:endParaRPr lang="en-US" b="1" dirty="0"/>
          </a:p>
        </p:txBody>
      </p:sp>
      <p:sp>
        <p:nvSpPr>
          <p:cNvPr id="3" name="Content Placeholder 2"/>
          <p:cNvSpPr>
            <a:spLocks noGrp="1"/>
          </p:cNvSpPr>
          <p:nvPr>
            <p:ph idx="1"/>
          </p:nvPr>
        </p:nvSpPr>
        <p:spPr>
          <a:xfrm>
            <a:off x="457200" y="1600201"/>
            <a:ext cx="8229600" cy="1752600"/>
          </a:xfrm>
        </p:spPr>
        <p:txBody>
          <a:bodyPr>
            <a:normAutofit fontScale="92500" lnSpcReduction="20000"/>
          </a:bodyPr>
          <a:lstStyle/>
          <a:p>
            <a:r>
              <a:rPr lang="en-US" sz="2800" dirty="0" smtClean="0"/>
              <a:t>The best way is to check the ground near you and observe where the land tends to descend. This will give an idea in what direction you should take your first step. If you follow the descending path, it is very likely you would reach the lake.</a:t>
            </a:r>
            <a:endParaRPr lang="en-US" sz="2800" dirty="0"/>
          </a:p>
        </p:txBody>
      </p:sp>
      <p:pic>
        <p:nvPicPr>
          <p:cNvPr id="34818" name="Picture 2" descr="https://s3-ap-south-1.amazonaws.com/av-blog-media/wp-content/uploads/2017/03/06100746/grad.png"/>
          <p:cNvPicPr>
            <a:picLocks noChangeAspect="1" noChangeArrowheads="1"/>
          </p:cNvPicPr>
          <p:nvPr/>
        </p:nvPicPr>
        <p:blipFill>
          <a:blip r:embed="rId2"/>
          <a:srcRect/>
          <a:stretch>
            <a:fillRect/>
          </a:stretch>
        </p:blipFill>
        <p:spPr bwMode="auto">
          <a:xfrm>
            <a:off x="1066800" y="3371849"/>
            <a:ext cx="6696075" cy="348615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Topics to be covered</a:t>
            </a:r>
            <a:r>
              <a:rPr lang="en-US" dirty="0" smtClean="0"/>
              <a:t>	</a:t>
            </a:r>
            <a:endParaRPr lang="en-US" dirty="0"/>
          </a:p>
        </p:txBody>
      </p:sp>
      <p:sp>
        <p:nvSpPr>
          <p:cNvPr id="3" name="Content Placeholder 2"/>
          <p:cNvSpPr>
            <a:spLocks noGrp="1"/>
          </p:cNvSpPr>
          <p:nvPr>
            <p:ph idx="1"/>
          </p:nvPr>
        </p:nvSpPr>
        <p:spPr/>
        <p:txBody>
          <a:bodyPr/>
          <a:lstStyle/>
          <a:p>
            <a:r>
              <a:rPr lang="en-US" dirty="0" smtClean="0"/>
              <a:t>Introduction to regression</a:t>
            </a:r>
          </a:p>
          <a:p>
            <a:r>
              <a:rPr lang="en-US" dirty="0" smtClean="0"/>
              <a:t>Regularized Regression</a:t>
            </a:r>
          </a:p>
          <a:p>
            <a:r>
              <a:rPr lang="en-US" dirty="0" smtClean="0"/>
              <a:t>Auto Selection of Parameters</a:t>
            </a:r>
          </a:p>
          <a:p>
            <a:r>
              <a:rPr lang="en-US" dirty="0" smtClean="0"/>
              <a:t>Evaluation of best method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Descent</a:t>
            </a:r>
            <a:endParaRPr lang="en-US" dirty="0"/>
          </a:p>
        </p:txBody>
      </p:sp>
      <p:sp>
        <p:nvSpPr>
          <p:cNvPr id="3" name="Content Placeholder 2"/>
          <p:cNvSpPr>
            <a:spLocks noGrp="1"/>
          </p:cNvSpPr>
          <p:nvPr>
            <p:ph idx="1"/>
          </p:nvPr>
        </p:nvSpPr>
        <p:spPr/>
        <p:txBody>
          <a:bodyPr>
            <a:normAutofit/>
          </a:bodyPr>
          <a:lstStyle/>
          <a:p>
            <a:r>
              <a:rPr lang="en-US" sz="2400" dirty="0" smtClean="0"/>
              <a:t>Suppose we want to find out the best parameters (θ1) and (θ2) for our learning algorithm. Similar to the analogy above, we see we find similar mountains and valleys when we plot our “cost space”. Cost space is nothing but how our algorithm would perform when we choose a particular value for a parameter.</a:t>
            </a:r>
          </a:p>
          <a:p>
            <a:r>
              <a:rPr lang="en-US" sz="2400" dirty="0" smtClean="0"/>
              <a:t>So on the y-axis, we have the cost J(θ) against our parameters θ1 and θ2 on x-axis and z-axis respectively. Here, hills are represented by red region, which have high cost, and valleys are represented by blue region, which have low cost.</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Descent</a:t>
            </a:r>
            <a:endParaRPr lang="en-US" dirty="0"/>
          </a:p>
        </p:txBody>
      </p:sp>
      <p:sp>
        <p:nvSpPr>
          <p:cNvPr id="3" name="Content Placeholder 2"/>
          <p:cNvSpPr>
            <a:spLocks noGrp="1"/>
          </p:cNvSpPr>
          <p:nvPr>
            <p:ph idx="1"/>
          </p:nvPr>
        </p:nvSpPr>
        <p:spPr/>
        <p:txBody>
          <a:bodyPr/>
          <a:lstStyle/>
          <a:p>
            <a:r>
              <a:rPr lang="en-US" dirty="0" smtClean="0"/>
              <a:t>There are three types of Gradient Descent Algorithms:</a:t>
            </a:r>
          </a:p>
          <a:p>
            <a:pPr>
              <a:buNone/>
            </a:pPr>
            <a:r>
              <a:rPr lang="en-US" dirty="0" smtClean="0"/>
              <a:t>	1. Batch Gradient Descent</a:t>
            </a:r>
            <a:br>
              <a:rPr lang="en-US" dirty="0" smtClean="0"/>
            </a:br>
            <a:r>
              <a:rPr lang="en-US" dirty="0" smtClean="0"/>
              <a:t>2. Stochastic Gradient Descent</a:t>
            </a:r>
            <a:br>
              <a:rPr lang="en-US" dirty="0" smtClean="0"/>
            </a:br>
            <a:r>
              <a:rPr lang="en-US" dirty="0" smtClean="0"/>
              <a:t>3. Mini-Batch Gradient Descent</a:t>
            </a:r>
          </a:p>
          <a:p>
            <a:pPr>
              <a:buNone/>
            </a:pPr>
            <a:endParaRPr lang="en-US" b="1" dirty="0" smtClean="0"/>
          </a:p>
          <a:p>
            <a:pPr lvl="2"/>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Batch Gradient Descent	</a:t>
            </a:r>
            <a:endParaRPr lang="en-US" dirty="0"/>
          </a:p>
        </p:txBody>
      </p:sp>
      <p:sp>
        <p:nvSpPr>
          <p:cNvPr id="3" name="Content Placeholder 2"/>
          <p:cNvSpPr>
            <a:spLocks noGrp="1"/>
          </p:cNvSpPr>
          <p:nvPr>
            <p:ph idx="1"/>
          </p:nvPr>
        </p:nvSpPr>
        <p:spPr/>
        <p:txBody>
          <a:bodyPr>
            <a:normAutofit/>
          </a:bodyPr>
          <a:lstStyle/>
          <a:p>
            <a:r>
              <a:rPr lang="en-US" sz="2400" dirty="0" smtClean="0"/>
              <a:t>In the batch gradient descent, to calculate the gradient of the cost function, we need to sum all training examples for each steps</a:t>
            </a:r>
          </a:p>
          <a:p>
            <a:r>
              <a:rPr lang="en-US" sz="2400" dirty="0" smtClean="0"/>
              <a:t>If we have 3 millions samples (m training examples) then the gradient descent algorithm should sum 3 millions samples for every epoch. To move a single step, we have to calculate each with 3 million times!</a:t>
            </a:r>
          </a:p>
          <a:p>
            <a:r>
              <a:rPr lang="en-US" sz="2400" dirty="0" smtClean="0"/>
              <a:t>Batch Gradient Descent is not good fit for large datasets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Stochastic Gradient Descent (SGD)</a:t>
            </a:r>
            <a:endParaRPr lang="en-US" dirty="0"/>
          </a:p>
        </p:txBody>
      </p:sp>
      <p:sp>
        <p:nvSpPr>
          <p:cNvPr id="3" name="Content Placeholder 2"/>
          <p:cNvSpPr>
            <a:spLocks noGrp="1"/>
          </p:cNvSpPr>
          <p:nvPr>
            <p:ph idx="1"/>
          </p:nvPr>
        </p:nvSpPr>
        <p:spPr/>
        <p:txBody>
          <a:bodyPr>
            <a:normAutofit lnSpcReduction="10000"/>
          </a:bodyPr>
          <a:lstStyle/>
          <a:p>
            <a:r>
              <a:rPr lang="en-US" dirty="0" smtClean="0"/>
              <a:t>In stochastic Gradient Descent, we use one example or one training sample at each iteration instead of using whole dataset to sum all for every steps</a:t>
            </a:r>
          </a:p>
          <a:p>
            <a:r>
              <a:rPr lang="en-US" dirty="0" smtClean="0"/>
              <a:t>SGD is widely used for larger dataset trainings and computationally faster and can be trained in parallel</a:t>
            </a:r>
          </a:p>
          <a:p>
            <a:r>
              <a:rPr lang="en-US" dirty="0" smtClean="0"/>
              <a:t>Need to randomly shuffle the training examples before calculating it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Mini-Batch Gradient Descent</a:t>
            </a:r>
            <a:endParaRPr lang="en-US" dirty="0"/>
          </a:p>
        </p:txBody>
      </p:sp>
      <p:sp>
        <p:nvSpPr>
          <p:cNvPr id="3" name="Content Placeholder 2"/>
          <p:cNvSpPr>
            <a:spLocks noGrp="1"/>
          </p:cNvSpPr>
          <p:nvPr>
            <p:ph idx="1"/>
          </p:nvPr>
        </p:nvSpPr>
        <p:spPr/>
        <p:txBody>
          <a:bodyPr/>
          <a:lstStyle/>
          <a:p>
            <a:r>
              <a:rPr lang="en-US" dirty="0" smtClean="0"/>
              <a:t>It is similar like SGD, it uses </a:t>
            </a:r>
            <a:r>
              <a:rPr lang="en-US" b="1" i="1" dirty="0" smtClean="0"/>
              <a:t>n</a:t>
            </a:r>
            <a:r>
              <a:rPr lang="en-US" b="1" dirty="0" smtClean="0"/>
              <a:t> </a:t>
            </a:r>
            <a:r>
              <a:rPr lang="en-US" dirty="0" smtClean="0"/>
              <a:t>samples instead of 1 at each iteration.</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Gradient Descent </a:t>
            </a:r>
            <a:r>
              <a:rPr lang="en-US" b="1" dirty="0" err="1" smtClean="0"/>
              <a:t>vs</a:t>
            </a:r>
            <a:r>
              <a:rPr lang="en-US" b="1" dirty="0" smtClean="0"/>
              <a:t> Stochastic Gradient Descent</a:t>
            </a:r>
            <a:endParaRPr lang="en-US" dirty="0"/>
          </a:p>
        </p:txBody>
      </p:sp>
      <p:pic>
        <p:nvPicPr>
          <p:cNvPr id="1026" name="Picture 2" descr="Image result for gd vs sgd"/>
          <p:cNvPicPr>
            <a:picLocks noChangeAspect="1" noChangeArrowheads="1"/>
          </p:cNvPicPr>
          <p:nvPr/>
        </p:nvPicPr>
        <p:blipFill>
          <a:blip r:embed="rId2"/>
          <a:srcRect/>
          <a:stretch>
            <a:fillRect/>
          </a:stretch>
        </p:blipFill>
        <p:spPr bwMode="auto">
          <a:xfrm>
            <a:off x="838200" y="1676401"/>
            <a:ext cx="7086600" cy="2362199"/>
          </a:xfrm>
          <a:prstGeom prst="rect">
            <a:avLst/>
          </a:prstGeom>
          <a:noFill/>
        </p:spPr>
      </p:pic>
      <p:sp>
        <p:nvSpPr>
          <p:cNvPr id="5" name="Rectangle 4"/>
          <p:cNvSpPr/>
          <p:nvPr/>
        </p:nvSpPr>
        <p:spPr>
          <a:xfrm>
            <a:off x="609600" y="4419600"/>
            <a:ext cx="8077200" cy="2308324"/>
          </a:xfrm>
          <a:prstGeom prst="rect">
            <a:avLst/>
          </a:prstGeom>
        </p:spPr>
        <p:txBody>
          <a:bodyPr wrap="square">
            <a:spAutoFit/>
          </a:bodyPr>
          <a:lstStyle/>
          <a:p>
            <a:r>
              <a:rPr lang="en-US" dirty="0" smtClean="0"/>
              <a:t>While in GD, you have to run through </a:t>
            </a:r>
            <a:r>
              <a:rPr lang="en-US" b="1" dirty="0" smtClean="0"/>
              <a:t>ALL </a:t>
            </a:r>
            <a:r>
              <a:rPr lang="en-US" dirty="0" smtClean="0"/>
              <a:t>the samples in your training set to do a single update for a parameter in a particular iteration, in SGD, on the other hand, you use </a:t>
            </a:r>
            <a:r>
              <a:rPr lang="en-US" b="1" dirty="0" smtClean="0"/>
              <a:t>ONLY ONE</a:t>
            </a:r>
            <a:r>
              <a:rPr lang="en-US" dirty="0" smtClean="0"/>
              <a:t> or SUBSET of training sample from your training set to do the update for a parameter in a particular iteration. </a:t>
            </a:r>
          </a:p>
          <a:p>
            <a:endParaRPr lang="en-US" dirty="0" smtClean="0"/>
          </a:p>
          <a:p>
            <a:r>
              <a:rPr lang="en-US" dirty="0" smtClean="0"/>
              <a:t>If you use SUBSET, it is called </a:t>
            </a:r>
            <a:r>
              <a:rPr lang="en-US" dirty="0" err="1" smtClean="0"/>
              <a:t>Minibatch</a:t>
            </a:r>
            <a:r>
              <a:rPr lang="en-US" dirty="0" smtClean="0"/>
              <a:t> Stochastic gradient Descent.</a:t>
            </a:r>
          </a:p>
          <a:p>
            <a:r>
              <a:rPr lang="en-US" dirty="0" smtClean="0"/>
              <a:t>SGD often converges much faster compared to GD but the error function is not as well minimized as in the case of GD.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r>
              <a:rPr lang="en-US" b="1" dirty="0" smtClean="0"/>
              <a:t>Multiple Linear Regression</a:t>
            </a:r>
            <a:endParaRPr lang="en-US" dirty="0"/>
          </a:p>
        </p:txBody>
      </p:sp>
      <p:sp>
        <p:nvSpPr>
          <p:cNvPr id="3" name="Content Placeholder 2"/>
          <p:cNvSpPr>
            <a:spLocks noGrp="1"/>
          </p:cNvSpPr>
          <p:nvPr>
            <p:ph idx="1"/>
          </p:nvPr>
        </p:nvSpPr>
        <p:spPr/>
        <p:txBody>
          <a:bodyPr>
            <a:normAutofit fontScale="85000" lnSpcReduction="20000"/>
          </a:bodyPr>
          <a:lstStyle/>
          <a:p>
            <a:pPr>
              <a:spcBef>
                <a:spcPct val="50000"/>
              </a:spcBef>
            </a:pPr>
            <a:r>
              <a:rPr lang="en-US" dirty="0" smtClean="0"/>
              <a:t>More than one independent variable can be used to explain variance in the dependent variable, as long as they are not linearly related.                </a:t>
            </a:r>
          </a:p>
          <a:p>
            <a:pPr>
              <a:spcBef>
                <a:spcPct val="50000"/>
              </a:spcBef>
            </a:pPr>
            <a:endParaRPr lang="en-US" dirty="0" smtClean="0"/>
          </a:p>
          <a:p>
            <a:pPr>
              <a:spcBef>
                <a:spcPct val="50000"/>
              </a:spcBef>
            </a:pPr>
            <a:r>
              <a:rPr lang="en-US" dirty="0" smtClean="0"/>
              <a:t>A multiple regression takes the form:</a:t>
            </a:r>
          </a:p>
          <a:p>
            <a:pPr>
              <a:spcBef>
                <a:spcPct val="50000"/>
              </a:spcBef>
            </a:pPr>
            <a:endParaRPr lang="en-US" dirty="0" smtClean="0"/>
          </a:p>
          <a:p>
            <a:pPr>
              <a:spcBef>
                <a:spcPct val="50000"/>
              </a:spcBef>
            </a:pPr>
            <a:r>
              <a:rPr lang="en-US" dirty="0" smtClean="0"/>
              <a:t>	y = A + </a:t>
            </a:r>
            <a:r>
              <a:rPr lang="el-GR" dirty="0" smtClean="0">
                <a:cs typeface="Arial" charset="0"/>
              </a:rPr>
              <a:t>β</a:t>
            </a:r>
            <a:r>
              <a:rPr lang="en-US" dirty="0" smtClean="0">
                <a:cs typeface="Arial" charset="0"/>
              </a:rPr>
              <a:t>   X   + </a:t>
            </a:r>
            <a:r>
              <a:rPr lang="el-GR" dirty="0" smtClean="0">
                <a:cs typeface="Arial" charset="0"/>
              </a:rPr>
              <a:t>β</a:t>
            </a:r>
            <a:r>
              <a:rPr lang="en-US" dirty="0" smtClean="0">
                <a:cs typeface="Arial" charset="0"/>
              </a:rPr>
              <a:t>   X   + … + </a:t>
            </a:r>
            <a:r>
              <a:rPr lang="el-GR" dirty="0" smtClean="0">
                <a:cs typeface="Arial" charset="0"/>
              </a:rPr>
              <a:t>β</a:t>
            </a:r>
            <a:r>
              <a:rPr lang="en-US" dirty="0" smtClean="0">
                <a:cs typeface="Arial" charset="0"/>
              </a:rPr>
              <a:t> k  </a:t>
            </a:r>
            <a:r>
              <a:rPr lang="en-US" dirty="0" err="1" smtClean="0">
                <a:cs typeface="Arial" charset="0"/>
              </a:rPr>
              <a:t>Xk</a:t>
            </a:r>
            <a:r>
              <a:rPr lang="en-US" dirty="0" smtClean="0">
                <a:cs typeface="Arial" charset="0"/>
              </a:rPr>
              <a:t> </a:t>
            </a:r>
            <a:r>
              <a:rPr lang="en-US" dirty="0" smtClean="0"/>
              <a:t>  + </a:t>
            </a:r>
            <a:r>
              <a:rPr lang="el-GR" dirty="0" smtClean="0"/>
              <a:t>ε</a:t>
            </a:r>
            <a:endParaRPr lang="en-US" dirty="0" smtClean="0">
              <a:cs typeface="Arial" charset="0"/>
            </a:endParaRPr>
          </a:p>
          <a:p>
            <a:pPr>
              <a:spcBef>
                <a:spcPct val="50000"/>
              </a:spcBef>
            </a:pPr>
            <a:endParaRPr lang="en-US" dirty="0" smtClean="0">
              <a:cs typeface="Arial" charset="0"/>
            </a:endParaRPr>
          </a:p>
          <a:p>
            <a:pPr>
              <a:spcBef>
                <a:spcPct val="50000"/>
              </a:spcBef>
            </a:pPr>
            <a:r>
              <a:rPr lang="en-US" dirty="0" smtClean="0">
                <a:cs typeface="Arial" charset="0"/>
              </a:rPr>
              <a:t>where k is the number of variables, or parameters.</a:t>
            </a:r>
            <a:endParaRPr lang="el-GR" dirty="0" smtClean="0">
              <a:cs typeface="Arial" charset="0"/>
            </a:endParaRP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Bias and Variance in regression models</a:t>
            </a:r>
            <a:endParaRPr lang="en-US" b="1" dirty="0"/>
          </a:p>
        </p:txBody>
      </p:sp>
      <p:sp>
        <p:nvSpPr>
          <p:cNvPr id="3" name="Content Placeholder 2"/>
          <p:cNvSpPr>
            <a:spLocks noGrp="1"/>
          </p:cNvSpPr>
          <p:nvPr>
            <p:ph idx="1"/>
          </p:nvPr>
        </p:nvSpPr>
        <p:spPr>
          <a:xfrm>
            <a:off x="457200" y="1600201"/>
            <a:ext cx="8229600" cy="1143000"/>
          </a:xfrm>
        </p:spPr>
        <p:txBody>
          <a:bodyPr/>
          <a:lstStyle/>
          <a:p>
            <a:r>
              <a:rPr lang="en-US" dirty="0" smtClean="0"/>
              <a:t>What does that bias and variance actually mean?</a:t>
            </a:r>
          </a:p>
          <a:p>
            <a:endParaRPr lang="en-US" dirty="0"/>
          </a:p>
        </p:txBody>
      </p:sp>
      <p:pic>
        <p:nvPicPr>
          <p:cNvPr id="39939" name="Picture 3"/>
          <p:cNvPicPr>
            <a:picLocks noChangeAspect="1" noChangeArrowheads="1"/>
          </p:cNvPicPr>
          <p:nvPr/>
        </p:nvPicPr>
        <p:blipFill>
          <a:blip r:embed="rId2"/>
          <a:srcRect/>
          <a:stretch>
            <a:fillRect/>
          </a:stretch>
        </p:blipFill>
        <p:spPr bwMode="auto">
          <a:xfrm>
            <a:off x="2514600" y="2667000"/>
            <a:ext cx="3600450" cy="3390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Bias and Variance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Let’s say we have model which is very accurate, therefore the error of our model will be low, meaning a low bias and low variance as shown in first figure.</a:t>
            </a:r>
          </a:p>
          <a:p>
            <a:r>
              <a:rPr lang="en-US" dirty="0" smtClean="0"/>
              <a:t>All the data points fit within the bulls-eye. Similarly we can say that if the variance increases, the spread of our data point increases which results in less accurate prediction.</a:t>
            </a:r>
          </a:p>
          <a:p>
            <a:r>
              <a:rPr lang="en-US" dirty="0" smtClean="0"/>
              <a:t>And as the bias increases the error between our predicted value and the observed values increases.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how this bias and variance is balanced to have a perfect model? </a:t>
            </a:r>
            <a:endParaRPr lang="en-US" dirty="0"/>
          </a:p>
        </p:txBody>
      </p:sp>
      <p:pic>
        <p:nvPicPr>
          <p:cNvPr id="40962" name="Picture 2"/>
          <p:cNvPicPr>
            <a:picLocks noChangeAspect="1" noChangeArrowheads="1"/>
          </p:cNvPicPr>
          <p:nvPr/>
        </p:nvPicPr>
        <p:blipFill>
          <a:blip r:embed="rId2"/>
          <a:srcRect/>
          <a:stretch>
            <a:fillRect/>
          </a:stretch>
        </p:blipFill>
        <p:spPr bwMode="auto">
          <a:xfrm>
            <a:off x="4724400" y="1524000"/>
            <a:ext cx="4191000" cy="4572000"/>
          </a:xfrm>
          <a:prstGeom prst="rect">
            <a:avLst/>
          </a:prstGeom>
          <a:noFill/>
          <a:ln w="9525">
            <a:noFill/>
            <a:miter lim="800000"/>
            <a:headEnd/>
            <a:tailEnd/>
          </a:ln>
          <a:effectLst/>
        </p:spPr>
      </p:pic>
      <p:sp>
        <p:nvSpPr>
          <p:cNvPr id="5" name="Rectangle 4"/>
          <p:cNvSpPr/>
          <p:nvPr/>
        </p:nvSpPr>
        <p:spPr>
          <a:xfrm>
            <a:off x="533400" y="1676400"/>
            <a:ext cx="4267200" cy="4093428"/>
          </a:xfrm>
          <a:prstGeom prst="rect">
            <a:avLst/>
          </a:prstGeom>
        </p:spPr>
        <p:txBody>
          <a:bodyPr wrap="square">
            <a:spAutoFit/>
          </a:bodyPr>
          <a:lstStyle/>
          <a:p>
            <a:pPr>
              <a:buFont typeface="Arial" pitchFamily="34" charset="0"/>
              <a:buChar char="•"/>
            </a:pPr>
            <a:r>
              <a:rPr lang="en-US" sz="2000" b="1" dirty="0" smtClean="0"/>
              <a:t>As we add more and more parameters to our model, its complexity increases, which results in increasing variance and decreasing bias, i.e., </a:t>
            </a:r>
            <a:r>
              <a:rPr lang="en-US" sz="2000" b="1" dirty="0" err="1" smtClean="0"/>
              <a:t>overfitting</a:t>
            </a:r>
            <a:r>
              <a:rPr lang="en-US" sz="2000" b="1" dirty="0" smtClean="0"/>
              <a:t>.</a:t>
            </a:r>
          </a:p>
          <a:p>
            <a:r>
              <a:rPr lang="en-US" sz="2000" b="1" dirty="0" smtClean="0"/>
              <a:t> </a:t>
            </a:r>
          </a:p>
          <a:p>
            <a:pPr>
              <a:buFont typeface="Arial" pitchFamily="34" charset="0"/>
              <a:buChar char="•"/>
            </a:pPr>
            <a:r>
              <a:rPr lang="en-US" sz="2000" b="1" dirty="0" smtClean="0"/>
              <a:t>So we need to find out one optimum point in our model where the decrease in bias is equal to increase in variance. </a:t>
            </a:r>
          </a:p>
          <a:p>
            <a:pPr>
              <a:buFont typeface="Arial" pitchFamily="34" charset="0"/>
              <a:buChar char="•"/>
            </a:pPr>
            <a:endParaRPr lang="en-US" sz="2000" b="1" dirty="0" smtClean="0"/>
          </a:p>
          <a:p>
            <a:pPr>
              <a:buFont typeface="Arial" pitchFamily="34" charset="0"/>
              <a:buChar char="•"/>
            </a:pPr>
            <a:r>
              <a:rPr lang="en-US" sz="2000" b="1" dirty="0" smtClean="0"/>
              <a:t>In practice, there is no analytical way to find this point.</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regression</a:t>
            </a:r>
            <a:endParaRPr lang="en-US" dirty="0"/>
          </a:p>
        </p:txBody>
      </p:sp>
      <p:sp>
        <p:nvSpPr>
          <p:cNvPr id="3" name="Content Placeholder 2"/>
          <p:cNvSpPr>
            <a:spLocks noGrp="1"/>
          </p:cNvSpPr>
          <p:nvPr>
            <p:ph idx="1"/>
          </p:nvPr>
        </p:nvSpPr>
        <p:spPr/>
        <p:txBody>
          <a:bodyPr/>
          <a:lstStyle/>
          <a:p>
            <a:r>
              <a:rPr lang="en-US" dirty="0" smtClean="0"/>
              <a:t>Linear regression is the simplest and most widely used statistical technique for predictive modeling. </a:t>
            </a:r>
          </a:p>
          <a:p>
            <a:r>
              <a:rPr lang="en-US" dirty="0" smtClean="0"/>
              <a:t>It basically gives us an equation, where we have our features as independent variables, on which our target variable is dependent upon.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Overfitting</a:t>
            </a:r>
            <a:r>
              <a:rPr lang="en-US" b="1" dirty="0" smtClean="0"/>
              <a:t> for a regression model</a:t>
            </a:r>
            <a:endParaRPr lang="en-US" b="1" dirty="0"/>
          </a:p>
        </p:txBody>
      </p:sp>
      <p:sp>
        <p:nvSpPr>
          <p:cNvPr id="3" name="Content Placeholder 2"/>
          <p:cNvSpPr>
            <a:spLocks noGrp="1"/>
          </p:cNvSpPr>
          <p:nvPr>
            <p:ph idx="1"/>
          </p:nvPr>
        </p:nvSpPr>
        <p:spPr/>
        <p:txBody>
          <a:bodyPr/>
          <a:lstStyle/>
          <a:p>
            <a:r>
              <a:rPr lang="en-US" dirty="0" smtClean="0"/>
              <a:t>To overcome </a:t>
            </a:r>
            <a:r>
              <a:rPr lang="en-US" dirty="0" err="1" smtClean="0"/>
              <a:t>underfitting</a:t>
            </a:r>
            <a:r>
              <a:rPr lang="en-US" dirty="0" smtClean="0"/>
              <a:t> or high bias, we can basically add new parameters to our model so that the model complexity increases, and thus reducing high bias.</a:t>
            </a:r>
          </a:p>
          <a:p>
            <a:r>
              <a:rPr lang="en-US" dirty="0" smtClean="0"/>
              <a:t>Basically there are two methods to overcome </a:t>
            </a:r>
            <a:r>
              <a:rPr lang="en-US" dirty="0" err="1" smtClean="0"/>
              <a:t>overfitting</a:t>
            </a:r>
            <a:r>
              <a:rPr lang="en-US" dirty="0" smtClean="0"/>
              <a:t>,</a:t>
            </a:r>
          </a:p>
          <a:p>
            <a:pPr lvl="2"/>
            <a:r>
              <a:rPr lang="en-US" dirty="0" smtClean="0"/>
              <a:t>Reduce the model complexity</a:t>
            </a:r>
          </a:p>
          <a:p>
            <a:pPr lvl="2"/>
            <a:r>
              <a:rPr lang="en-US" dirty="0" smtClean="0"/>
              <a:t>Regularization</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Regularization?</a:t>
            </a:r>
            <a:endParaRPr lang="en-US" b="1" dirty="0"/>
          </a:p>
        </p:txBody>
      </p:sp>
      <p:pic>
        <p:nvPicPr>
          <p:cNvPr id="44034" name="Picture 2"/>
          <p:cNvPicPr>
            <a:picLocks noGrp="1" noChangeAspect="1" noChangeArrowheads="1"/>
          </p:cNvPicPr>
          <p:nvPr>
            <p:ph idx="1"/>
          </p:nvPr>
        </p:nvPicPr>
        <p:blipFill>
          <a:blip r:embed="rId2"/>
          <a:srcRect/>
          <a:stretch>
            <a:fillRect/>
          </a:stretch>
        </p:blipFill>
        <p:spPr bwMode="auto">
          <a:xfrm>
            <a:off x="1524000" y="1828801"/>
            <a:ext cx="6467475" cy="1752600"/>
          </a:xfrm>
          <a:prstGeom prst="rect">
            <a:avLst/>
          </a:prstGeom>
          <a:noFill/>
          <a:ln w="9525">
            <a:noFill/>
            <a:miter lim="800000"/>
            <a:headEnd/>
            <a:tailEnd/>
          </a:ln>
          <a:effectLst/>
        </p:spPr>
      </p:pic>
      <p:pic>
        <p:nvPicPr>
          <p:cNvPr id="44035" name="Picture 3"/>
          <p:cNvPicPr>
            <a:picLocks noChangeAspect="1" noChangeArrowheads="1"/>
          </p:cNvPicPr>
          <p:nvPr/>
        </p:nvPicPr>
        <p:blipFill>
          <a:blip r:embed="rId3"/>
          <a:srcRect/>
          <a:stretch>
            <a:fillRect/>
          </a:stretch>
        </p:blipFill>
        <p:spPr bwMode="auto">
          <a:xfrm>
            <a:off x="1905000" y="3962400"/>
            <a:ext cx="5486400" cy="2695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Regularized Regression</a:t>
            </a:r>
            <a:endParaRPr lang="en-US" b="1" dirty="0"/>
          </a:p>
        </p:txBody>
      </p:sp>
      <p:sp>
        <p:nvSpPr>
          <p:cNvPr id="3" name="Content Placeholder 2"/>
          <p:cNvSpPr>
            <a:spLocks noGrp="1"/>
          </p:cNvSpPr>
          <p:nvPr>
            <p:ph idx="1"/>
          </p:nvPr>
        </p:nvSpPr>
        <p:spPr/>
        <p:txBody>
          <a:bodyPr>
            <a:normAutofit lnSpcReduction="10000"/>
          </a:bodyPr>
          <a:lstStyle/>
          <a:p>
            <a:pPr marL="514350" indent="-514350">
              <a:buNone/>
            </a:pPr>
            <a:r>
              <a:rPr lang="en-US" dirty="0" smtClean="0"/>
              <a:t>Regularization is a technique which makes slight</a:t>
            </a:r>
          </a:p>
          <a:p>
            <a:pPr marL="514350" indent="-514350">
              <a:buNone/>
            </a:pPr>
            <a:r>
              <a:rPr lang="en-US" dirty="0" smtClean="0"/>
              <a:t>modifications to the learning algorithm such</a:t>
            </a:r>
          </a:p>
          <a:p>
            <a:pPr marL="514350" indent="-514350">
              <a:buNone/>
            </a:pPr>
            <a:r>
              <a:rPr lang="en-US" dirty="0" smtClean="0"/>
              <a:t>that the model generalizes better. This in turn</a:t>
            </a:r>
          </a:p>
          <a:p>
            <a:pPr marL="514350" indent="-514350">
              <a:buNone/>
            </a:pPr>
            <a:r>
              <a:rPr lang="en-US" dirty="0" smtClean="0"/>
              <a:t>improves the model’s performance on the</a:t>
            </a:r>
          </a:p>
          <a:p>
            <a:pPr marL="514350" indent="-514350">
              <a:buNone/>
            </a:pPr>
            <a:r>
              <a:rPr lang="en-US" dirty="0" smtClean="0"/>
              <a:t>unseen data as well.</a:t>
            </a:r>
          </a:p>
          <a:p>
            <a:pPr marL="514350" indent="-514350">
              <a:buNone/>
            </a:pPr>
            <a:endParaRPr lang="en-US" dirty="0" smtClean="0"/>
          </a:p>
          <a:p>
            <a:pPr marL="514350" indent="-514350">
              <a:buFont typeface="+mj-lt"/>
              <a:buAutoNum type="arabicPeriod"/>
            </a:pPr>
            <a:r>
              <a:rPr lang="en-US" dirty="0" smtClean="0"/>
              <a:t>Ridge Regression </a:t>
            </a:r>
          </a:p>
          <a:p>
            <a:pPr marL="514350" indent="-514350">
              <a:buFont typeface="+mj-lt"/>
              <a:buAutoNum type="arabicPeriod"/>
            </a:pPr>
            <a:r>
              <a:rPr lang="en-US" dirty="0" smtClean="0"/>
              <a:t>Lasso Regression</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Ridge and Lasso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latin typeface="Bell MT" pitchFamily="18" charset="0"/>
              </a:rPr>
              <a:t>Ridge and Lasso regression are powerful techniques generally used for creating parsimonious models in presence of a ‘large’ number of features. Here ‘large’ can typically mean either of two things:</a:t>
            </a:r>
          </a:p>
          <a:p>
            <a:endParaRPr lang="en-US" dirty="0" smtClean="0">
              <a:latin typeface="Bell MT" pitchFamily="18" charset="0"/>
            </a:endParaRPr>
          </a:p>
          <a:p>
            <a:pPr marL="914400" lvl="1" indent="-514350">
              <a:buFont typeface="+mj-lt"/>
              <a:buAutoNum type="arabicPeriod"/>
            </a:pPr>
            <a:r>
              <a:rPr lang="en-US" dirty="0" smtClean="0">
                <a:latin typeface="Bell MT" pitchFamily="18" charset="0"/>
              </a:rPr>
              <a:t>Large enough to enhance the </a:t>
            </a:r>
            <a:r>
              <a:rPr lang="en-US" b="1" i="1" dirty="0" smtClean="0">
                <a:solidFill>
                  <a:srgbClr val="FF0000"/>
                </a:solidFill>
                <a:latin typeface="Bell MT" pitchFamily="18" charset="0"/>
              </a:rPr>
              <a:t>tendency of a model to </a:t>
            </a:r>
            <a:r>
              <a:rPr lang="en-US" b="1" i="1" dirty="0" err="1" smtClean="0">
                <a:solidFill>
                  <a:srgbClr val="FF0000"/>
                </a:solidFill>
                <a:latin typeface="Bell MT" pitchFamily="18" charset="0"/>
              </a:rPr>
              <a:t>overfit</a:t>
            </a:r>
            <a:r>
              <a:rPr lang="en-US" b="1" dirty="0" smtClean="0">
                <a:solidFill>
                  <a:srgbClr val="FF0000"/>
                </a:solidFill>
                <a:latin typeface="Bell MT" pitchFamily="18" charset="0"/>
              </a:rPr>
              <a:t> </a:t>
            </a:r>
            <a:r>
              <a:rPr lang="en-US" dirty="0" smtClean="0">
                <a:latin typeface="Bell MT" pitchFamily="18" charset="0"/>
              </a:rPr>
              <a:t>(as low as 10 variables might cause </a:t>
            </a:r>
            <a:r>
              <a:rPr lang="en-US" dirty="0" err="1" smtClean="0">
                <a:latin typeface="Bell MT" pitchFamily="18" charset="0"/>
              </a:rPr>
              <a:t>overfitting</a:t>
            </a:r>
            <a:r>
              <a:rPr lang="en-US" dirty="0" smtClean="0">
                <a:latin typeface="Bell MT" pitchFamily="18" charset="0"/>
              </a:rPr>
              <a:t>)</a:t>
            </a:r>
          </a:p>
          <a:p>
            <a:pPr marL="914400" lvl="1" indent="-514350">
              <a:buFont typeface="+mj-lt"/>
              <a:buAutoNum type="arabicPeriod"/>
            </a:pPr>
            <a:r>
              <a:rPr lang="en-US" dirty="0" smtClean="0">
                <a:latin typeface="Bell MT" pitchFamily="18" charset="0"/>
              </a:rPr>
              <a:t>Large enough to </a:t>
            </a:r>
            <a:r>
              <a:rPr lang="en-US" b="1" i="1" dirty="0" smtClean="0">
                <a:solidFill>
                  <a:srgbClr val="FF0000"/>
                </a:solidFill>
                <a:latin typeface="Bell MT" pitchFamily="18" charset="0"/>
              </a:rPr>
              <a:t>cause computational challenges</a:t>
            </a:r>
            <a:r>
              <a:rPr lang="en-US" dirty="0" smtClean="0">
                <a:latin typeface="Bell MT" pitchFamily="18" charset="0"/>
              </a:rPr>
              <a:t>. With modern systems, this situation might arise in case of millions or billions of features</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Ridge and Lasso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Ridge and Lasso </a:t>
            </a:r>
            <a:r>
              <a:rPr lang="en-US" dirty="0" smtClean="0"/>
              <a:t>might appear to work towards a common goal, the inherent properties and practical use cases differ substantially. </a:t>
            </a:r>
          </a:p>
          <a:p>
            <a:r>
              <a:rPr lang="en-US" dirty="0" smtClean="0"/>
              <a:t>They work by penalizing the magnitude of coefficients of features along with minimizing the error between predicted and actual observations. These are called ‘</a:t>
            </a:r>
            <a:r>
              <a:rPr lang="en-US" dirty="0" smtClean="0">
                <a:solidFill>
                  <a:srgbClr val="FF0000"/>
                </a:solidFill>
              </a:rPr>
              <a:t>regularization</a:t>
            </a:r>
            <a:r>
              <a:rPr lang="en-US" dirty="0" smtClean="0"/>
              <a:t>’ techniques. </a:t>
            </a:r>
          </a:p>
          <a:p>
            <a:r>
              <a:rPr lang="en-US" dirty="0" smtClean="0"/>
              <a:t>The key difference is in how they assign penalty to the coefficients</a:t>
            </a:r>
          </a:p>
          <a:p>
            <a:r>
              <a:rPr lang="en-US" dirty="0" smtClean="0"/>
              <a:t>In lasso we use </a:t>
            </a:r>
            <a:r>
              <a:rPr lang="en-US" dirty="0" smtClean="0">
                <a:solidFill>
                  <a:srgbClr val="FF0000"/>
                </a:solidFill>
              </a:rPr>
              <a:t>L1</a:t>
            </a:r>
            <a:r>
              <a:rPr lang="en-US" dirty="0" smtClean="0"/>
              <a:t> regularization. </a:t>
            </a:r>
          </a:p>
          <a:p>
            <a:r>
              <a:rPr lang="en-US" dirty="0" smtClean="0"/>
              <a:t>In ridge we use </a:t>
            </a:r>
            <a:r>
              <a:rPr lang="en-US" dirty="0" smtClean="0">
                <a:solidFill>
                  <a:srgbClr val="FF0000"/>
                </a:solidFill>
              </a:rPr>
              <a:t>L2</a:t>
            </a:r>
            <a:r>
              <a:rPr lang="en-US" dirty="0" smtClean="0"/>
              <a:t> regularization.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Ridge Regression</a:t>
            </a:r>
            <a:endParaRPr lang="en-US" b="1" dirty="0"/>
          </a:p>
        </p:txBody>
      </p:sp>
      <p:sp>
        <p:nvSpPr>
          <p:cNvPr id="3" name="Content Placeholder 2"/>
          <p:cNvSpPr>
            <a:spLocks noGrp="1"/>
          </p:cNvSpPr>
          <p:nvPr>
            <p:ph idx="1"/>
          </p:nvPr>
        </p:nvSpPr>
        <p:spPr>
          <a:xfrm>
            <a:off x="457200" y="1600201"/>
            <a:ext cx="8229600" cy="1523999"/>
          </a:xfrm>
        </p:spPr>
        <p:txBody>
          <a:bodyPr>
            <a:normAutofit fontScale="77500" lnSpcReduction="20000"/>
          </a:bodyPr>
          <a:lstStyle/>
          <a:p>
            <a:r>
              <a:rPr lang="en-US" dirty="0" smtClean="0"/>
              <a:t>It shrinks the parameters, therefore it is mostly used to prevent </a:t>
            </a:r>
            <a:r>
              <a:rPr lang="en-US" dirty="0" err="1" smtClean="0"/>
              <a:t>multicollinearity</a:t>
            </a:r>
            <a:r>
              <a:rPr lang="en-US" dirty="0" smtClean="0"/>
              <a:t>.</a:t>
            </a:r>
          </a:p>
          <a:p>
            <a:r>
              <a:rPr lang="en-US" dirty="0" smtClean="0"/>
              <a:t>It reduces the model complexity by coefficient shrinkage.</a:t>
            </a:r>
          </a:p>
          <a:p>
            <a:r>
              <a:rPr lang="en-US" dirty="0" smtClean="0"/>
              <a:t>It uses L2 regularization technique. </a:t>
            </a:r>
          </a:p>
          <a:p>
            <a:endParaRPr lang="en-US" dirty="0" smtClean="0"/>
          </a:p>
          <a:p>
            <a:endParaRPr lang="en-US" dirty="0"/>
          </a:p>
        </p:txBody>
      </p:sp>
      <p:pic>
        <p:nvPicPr>
          <p:cNvPr id="41989" name="Picture 5"/>
          <p:cNvPicPr>
            <a:picLocks noChangeAspect="1" noChangeArrowheads="1"/>
          </p:cNvPicPr>
          <p:nvPr/>
        </p:nvPicPr>
        <p:blipFill>
          <a:blip r:embed="rId2"/>
          <a:srcRect/>
          <a:stretch>
            <a:fillRect/>
          </a:stretch>
        </p:blipFill>
        <p:spPr bwMode="auto">
          <a:xfrm>
            <a:off x="3352800" y="3352800"/>
            <a:ext cx="2571750" cy="685800"/>
          </a:xfrm>
          <a:prstGeom prst="rect">
            <a:avLst/>
          </a:prstGeom>
          <a:noFill/>
          <a:ln w="9525">
            <a:noFill/>
            <a:miter lim="800000"/>
            <a:headEnd/>
            <a:tailEnd/>
          </a:ln>
          <a:effectLst/>
        </p:spPr>
      </p:pic>
      <p:sp>
        <p:nvSpPr>
          <p:cNvPr id="8" name="Rectangle 7"/>
          <p:cNvSpPr/>
          <p:nvPr/>
        </p:nvSpPr>
        <p:spPr>
          <a:xfrm>
            <a:off x="762000" y="4495800"/>
            <a:ext cx="7543800" cy="1477328"/>
          </a:xfrm>
          <a:prstGeom prst="rect">
            <a:avLst/>
          </a:prstGeom>
        </p:spPr>
        <p:txBody>
          <a:bodyPr wrap="square">
            <a:spAutoFit/>
          </a:bodyPr>
          <a:lstStyle/>
          <a:p>
            <a:pPr>
              <a:buFont typeface="Arial" pitchFamily="34" charset="0"/>
              <a:buChar char="•"/>
            </a:pPr>
            <a:r>
              <a:rPr lang="en-US" b="1" dirty="0" smtClean="0"/>
              <a:t>λ given here, is actually denoted by alpha parameter in the ridge function. </a:t>
            </a:r>
          </a:p>
          <a:p>
            <a:pPr>
              <a:buFont typeface="Arial" pitchFamily="34" charset="0"/>
              <a:buChar char="•"/>
            </a:pPr>
            <a:r>
              <a:rPr lang="en-US" b="1" dirty="0" smtClean="0"/>
              <a:t>So by changing the values of alpha, we are basically controlling the penalty term. </a:t>
            </a:r>
          </a:p>
          <a:p>
            <a:pPr>
              <a:buFont typeface="Arial" pitchFamily="34" charset="0"/>
              <a:buChar char="•"/>
            </a:pPr>
            <a:r>
              <a:rPr lang="en-US" b="1" dirty="0" smtClean="0"/>
              <a:t>Higher the values of alpha, bigger is the penalty and therefore the magnitude of coefficients are reduced.</a:t>
            </a: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Lasso regression</a:t>
            </a:r>
            <a:endParaRPr lang="en-US" dirty="0"/>
          </a:p>
        </p:txBody>
      </p:sp>
      <p:sp>
        <p:nvSpPr>
          <p:cNvPr id="3" name="Content Placeholder 2"/>
          <p:cNvSpPr>
            <a:spLocks noGrp="1"/>
          </p:cNvSpPr>
          <p:nvPr>
            <p:ph idx="1"/>
          </p:nvPr>
        </p:nvSpPr>
        <p:spPr>
          <a:xfrm>
            <a:off x="457200" y="1600200"/>
            <a:ext cx="8229600" cy="2362199"/>
          </a:xfrm>
        </p:spPr>
        <p:txBody>
          <a:bodyPr>
            <a:normAutofit fontScale="92500" lnSpcReduction="20000"/>
          </a:bodyPr>
          <a:lstStyle/>
          <a:p>
            <a:r>
              <a:rPr lang="en-US" sz="2800" dirty="0" smtClean="0"/>
              <a:t>LASSO (Least Absolute Shrinkage Selector Operator), is quite similar to ridge, but lets understand the difference them by implementing it in our big mart problem.</a:t>
            </a:r>
          </a:p>
          <a:p>
            <a:r>
              <a:rPr lang="en-US" sz="2800" dirty="0" smtClean="0"/>
              <a:t>It uses L1 regularization technique</a:t>
            </a:r>
          </a:p>
          <a:p>
            <a:r>
              <a:rPr lang="en-US" sz="2800" dirty="0" smtClean="0"/>
              <a:t>It is generally used when we have more number of features, because it automatically does feature selection</a:t>
            </a:r>
          </a:p>
          <a:p>
            <a:endParaRPr lang="en-US" sz="2800" dirty="0" smtClean="0"/>
          </a:p>
          <a:p>
            <a:endParaRPr lang="en-US" dirty="0"/>
          </a:p>
        </p:txBody>
      </p:sp>
      <p:pic>
        <p:nvPicPr>
          <p:cNvPr id="43010" name="Picture 2"/>
          <p:cNvPicPr>
            <a:picLocks noChangeAspect="1" noChangeArrowheads="1"/>
          </p:cNvPicPr>
          <p:nvPr/>
        </p:nvPicPr>
        <p:blipFill>
          <a:blip r:embed="rId2"/>
          <a:srcRect/>
          <a:stretch>
            <a:fillRect/>
          </a:stretch>
        </p:blipFill>
        <p:spPr bwMode="auto">
          <a:xfrm>
            <a:off x="2743200" y="4267200"/>
            <a:ext cx="3276600" cy="723900"/>
          </a:xfrm>
          <a:prstGeom prst="rect">
            <a:avLst/>
          </a:prstGeom>
          <a:noFill/>
          <a:ln w="9525">
            <a:noFill/>
            <a:miter lim="800000"/>
            <a:headEnd/>
            <a:tailEnd/>
          </a:ln>
          <a:effectLst/>
        </p:spPr>
      </p:pic>
      <p:sp>
        <p:nvSpPr>
          <p:cNvPr id="5" name="Rectangle 4"/>
          <p:cNvSpPr/>
          <p:nvPr/>
        </p:nvSpPr>
        <p:spPr>
          <a:xfrm>
            <a:off x="3124200" y="5257800"/>
            <a:ext cx="4572000" cy="646331"/>
          </a:xfrm>
          <a:prstGeom prst="rect">
            <a:avLst/>
          </a:prstGeom>
        </p:spPr>
        <p:txBody>
          <a:bodyPr>
            <a:spAutoFit/>
          </a:bodyPr>
          <a:lstStyle/>
          <a:p>
            <a:r>
              <a:rPr lang="en-US" dirty="0" smtClean="0"/>
              <a:t>Here too, λ is the hypermeter, whose value is equal to the alpha in the Lasso function.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L1 and L2 Regularization</a:t>
            </a:r>
            <a:endParaRPr lang="en-US" b="1" dirty="0"/>
          </a:p>
        </p:txBody>
      </p:sp>
      <p:sp>
        <p:nvSpPr>
          <p:cNvPr id="3" name="Content Placeholder 2"/>
          <p:cNvSpPr>
            <a:spLocks noGrp="1"/>
          </p:cNvSpPr>
          <p:nvPr>
            <p:ph idx="1"/>
          </p:nvPr>
        </p:nvSpPr>
        <p:spPr>
          <a:xfrm>
            <a:off x="457200" y="1600200"/>
            <a:ext cx="8229600" cy="4648200"/>
          </a:xfrm>
        </p:spPr>
        <p:txBody>
          <a:bodyPr>
            <a:normAutofit/>
          </a:bodyPr>
          <a:lstStyle/>
          <a:p>
            <a:r>
              <a:rPr lang="en-US" sz="2400" dirty="0" smtClean="0"/>
              <a:t>L1-norm loss function is also known as least absolute deviations (LAD), least absolute errors (LAE). It is basically minimizing the sum of the absolute differences </a:t>
            </a:r>
            <a:r>
              <a:rPr lang="en-US" sz="2400" b="1" dirty="0" smtClean="0"/>
              <a:t>(S)</a:t>
            </a:r>
            <a:r>
              <a:rPr lang="en-US" sz="2400" dirty="0" smtClean="0"/>
              <a:t> between the target value (</a:t>
            </a:r>
            <a:r>
              <a:rPr lang="en-US" sz="2400" b="1" dirty="0" smtClean="0"/>
              <a:t>Y</a:t>
            </a:r>
            <a:r>
              <a:rPr lang="en-US" sz="2400" b="1" baseline="-25000" dirty="0" smtClean="0"/>
              <a:t>i</a:t>
            </a:r>
            <a:r>
              <a:rPr lang="en-US" sz="2400" dirty="0" smtClean="0"/>
              <a:t>) and the estimated values (</a:t>
            </a:r>
            <a:r>
              <a:rPr lang="en-US" sz="2400" b="1" dirty="0" smtClean="0"/>
              <a:t>f(x</a:t>
            </a:r>
            <a:r>
              <a:rPr lang="en-US" sz="2400" b="1" baseline="-25000" dirty="0" smtClean="0"/>
              <a:t>i</a:t>
            </a:r>
            <a:r>
              <a:rPr lang="en-US" sz="2400" b="1" dirty="0" smtClean="0"/>
              <a:t>)</a:t>
            </a:r>
            <a:r>
              <a:rPr lang="en-US" sz="2400" dirty="0" smtClean="0"/>
              <a:t>):</a:t>
            </a:r>
          </a:p>
          <a:p>
            <a:endParaRPr lang="en-US" sz="2400" dirty="0" smtClean="0"/>
          </a:p>
          <a:p>
            <a:endParaRPr lang="en-US" sz="2400" dirty="0" smtClean="0"/>
          </a:p>
          <a:p>
            <a:r>
              <a:rPr lang="en-US" sz="2400" dirty="0" smtClean="0"/>
              <a:t>L2-norm loss function is also known as least squares error (LSE). It is basically minimizing  the sum of the square of the differences </a:t>
            </a:r>
            <a:r>
              <a:rPr lang="en-US" sz="2400" b="1" dirty="0" smtClean="0"/>
              <a:t>(S)</a:t>
            </a:r>
            <a:r>
              <a:rPr lang="en-US" sz="2400" dirty="0" smtClean="0"/>
              <a:t> between the target value (</a:t>
            </a:r>
            <a:r>
              <a:rPr lang="en-US" sz="2400" b="1" dirty="0" smtClean="0"/>
              <a:t>Y</a:t>
            </a:r>
            <a:r>
              <a:rPr lang="en-US" sz="2400" b="1" baseline="-25000" dirty="0" smtClean="0"/>
              <a:t>i</a:t>
            </a:r>
            <a:r>
              <a:rPr lang="en-US" sz="2400" dirty="0" smtClean="0"/>
              <a:t>) and the estimated values (</a:t>
            </a:r>
            <a:r>
              <a:rPr lang="en-US" sz="2400" b="1" dirty="0" smtClean="0"/>
              <a:t>f(x</a:t>
            </a:r>
            <a:r>
              <a:rPr lang="en-US" sz="2400" b="1" baseline="-25000" dirty="0" smtClean="0"/>
              <a:t>i</a:t>
            </a:r>
            <a:r>
              <a:rPr lang="en-US" sz="2400" b="1" dirty="0" smtClean="0"/>
              <a:t>):</a:t>
            </a:r>
            <a:r>
              <a:rPr lang="en-US" sz="2400" dirty="0" smtClean="0"/>
              <a:t/>
            </a:r>
            <a:br>
              <a:rPr lang="en-US" sz="2400" dirty="0" smtClean="0"/>
            </a:br>
            <a:endParaRPr lang="en-US" sz="2400" dirty="0" smtClean="0"/>
          </a:p>
          <a:p>
            <a:endParaRPr lang="en-US" sz="2400" dirty="0"/>
          </a:p>
        </p:txBody>
      </p:sp>
      <p:pic>
        <p:nvPicPr>
          <p:cNvPr id="45058" name="Picture 2"/>
          <p:cNvPicPr>
            <a:picLocks noChangeAspect="1" noChangeArrowheads="1"/>
          </p:cNvPicPr>
          <p:nvPr/>
        </p:nvPicPr>
        <p:blipFill>
          <a:blip r:embed="rId2"/>
          <a:srcRect/>
          <a:stretch>
            <a:fillRect/>
          </a:stretch>
        </p:blipFill>
        <p:spPr bwMode="auto">
          <a:xfrm>
            <a:off x="2819400" y="3124200"/>
            <a:ext cx="2743200" cy="923925"/>
          </a:xfrm>
          <a:prstGeom prst="rect">
            <a:avLst/>
          </a:prstGeom>
          <a:noFill/>
          <a:ln w="9525">
            <a:noFill/>
            <a:miter lim="800000"/>
            <a:headEnd/>
            <a:tailEnd/>
          </a:ln>
          <a:effectLst/>
        </p:spPr>
      </p:pic>
      <p:pic>
        <p:nvPicPr>
          <p:cNvPr id="45060" name="Picture 4"/>
          <p:cNvPicPr>
            <a:picLocks noChangeAspect="1" noChangeArrowheads="1"/>
          </p:cNvPicPr>
          <p:nvPr/>
        </p:nvPicPr>
        <p:blipFill>
          <a:blip r:embed="rId3"/>
          <a:srcRect/>
          <a:stretch>
            <a:fillRect/>
          </a:stretch>
        </p:blipFill>
        <p:spPr bwMode="auto">
          <a:xfrm>
            <a:off x="3124200" y="5715000"/>
            <a:ext cx="2543175" cy="781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Thank you</a:t>
            </a:r>
            <a:endParaRPr lang="en-US" dirty="0">
              <a:solidFill>
                <a:srgbClr val="FF0000"/>
              </a:solidFill>
            </a:endParaRPr>
          </a:p>
        </p:txBody>
      </p:sp>
      <p:sp>
        <p:nvSpPr>
          <p:cNvPr id="3" name="Subtitle 2"/>
          <p:cNvSpPr>
            <a:spLocks noGrp="1"/>
          </p:cNvSpPr>
          <p:nvPr>
            <p:ph type="subTitle" idx="1"/>
          </p:nvPr>
        </p:nvSpPr>
        <p:spPr>
          <a:xfrm>
            <a:off x="3886200" y="3886200"/>
            <a:ext cx="4800600" cy="1752600"/>
          </a:xfrm>
        </p:spPr>
        <p:txBody>
          <a:bodyPr/>
          <a:lstStyle/>
          <a:p>
            <a:r>
              <a:rPr lang="en-US" dirty="0" smtClean="0"/>
              <a:t>Contact : </a:t>
            </a:r>
            <a:r>
              <a:rPr lang="en-US" dirty="0" smtClean="0">
                <a:solidFill>
                  <a:schemeClr val="tx1"/>
                </a:solidFill>
              </a:rPr>
              <a:t>madhupsgr@gmail.com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equation look like?</a:t>
            </a:r>
            <a:endParaRPr lang="en-US" dirty="0"/>
          </a:p>
        </p:txBody>
      </p:sp>
      <p:sp>
        <p:nvSpPr>
          <p:cNvPr id="3" name="Content Placeholder 2"/>
          <p:cNvSpPr>
            <a:spLocks noGrp="1"/>
          </p:cNvSpPr>
          <p:nvPr>
            <p:ph idx="1"/>
          </p:nvPr>
        </p:nvSpPr>
        <p:spPr>
          <a:xfrm>
            <a:off x="457200" y="1600200"/>
            <a:ext cx="8229600" cy="4267199"/>
          </a:xfrm>
        </p:spPr>
        <p:txBody>
          <a:bodyPr/>
          <a:lstStyle/>
          <a:p>
            <a:r>
              <a:rPr lang="en-US" dirty="0" smtClean="0"/>
              <a:t> Linear regression equation looks like this:</a:t>
            </a:r>
          </a:p>
          <a:p>
            <a:endParaRPr lang="en-US" dirty="0" smtClean="0"/>
          </a:p>
          <a:p>
            <a:r>
              <a:rPr lang="en-US" dirty="0" smtClean="0"/>
              <a:t>Here, we have Y as our dependent variable (Sales), X’s are the independent variables and all thetas are the coefficients. Coefficients are basically the weights assigned to the features, based on their importance.</a:t>
            </a:r>
            <a:endParaRPr lang="en-US" dirty="0"/>
          </a:p>
        </p:txBody>
      </p:sp>
      <p:pic>
        <p:nvPicPr>
          <p:cNvPr id="1028" name="Picture 4"/>
          <p:cNvPicPr>
            <a:picLocks noChangeAspect="1" noChangeArrowheads="1"/>
          </p:cNvPicPr>
          <p:nvPr/>
        </p:nvPicPr>
        <p:blipFill>
          <a:blip r:embed="rId2"/>
          <a:srcRect/>
          <a:stretch>
            <a:fillRect/>
          </a:stretch>
        </p:blipFill>
        <p:spPr bwMode="auto">
          <a:xfrm>
            <a:off x="2590800" y="2209800"/>
            <a:ext cx="2867025" cy="63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–Importance of Coefficient</a:t>
            </a:r>
            <a:endParaRPr lang="en-US" dirty="0"/>
          </a:p>
        </p:txBody>
      </p:sp>
      <p:sp>
        <p:nvSpPr>
          <p:cNvPr id="3" name="Content Placeholder 2"/>
          <p:cNvSpPr>
            <a:spLocks noGrp="1"/>
          </p:cNvSpPr>
          <p:nvPr>
            <p:ph idx="1"/>
          </p:nvPr>
        </p:nvSpPr>
        <p:spPr/>
        <p:txBody>
          <a:bodyPr/>
          <a:lstStyle/>
          <a:p>
            <a:pPr>
              <a:buNone/>
            </a:pPr>
            <a:r>
              <a:rPr lang="en-US" dirty="0" smtClean="0"/>
              <a:t>If we believe that sales of an item would have</a:t>
            </a:r>
          </a:p>
          <a:p>
            <a:pPr>
              <a:buNone/>
            </a:pPr>
            <a:r>
              <a:rPr lang="en-US" dirty="0" smtClean="0"/>
              <a:t>higher dependency upon the type of location as</a:t>
            </a:r>
          </a:p>
          <a:p>
            <a:pPr>
              <a:buNone/>
            </a:pPr>
            <a:r>
              <a:rPr lang="en-US" dirty="0" smtClean="0"/>
              <a:t>compared to size of store, it means that sales in</a:t>
            </a:r>
          </a:p>
          <a:p>
            <a:pPr>
              <a:buNone/>
            </a:pPr>
            <a:r>
              <a:rPr lang="en-US" dirty="0" smtClean="0"/>
              <a:t>a tier 1 city would be more even if it is a smaller</a:t>
            </a:r>
          </a:p>
          <a:p>
            <a:pPr>
              <a:buNone/>
            </a:pPr>
            <a:r>
              <a:rPr lang="en-US" dirty="0" smtClean="0"/>
              <a:t>outlet than a tier 3 city in a bigger outlet.</a:t>
            </a:r>
          </a:p>
          <a:p>
            <a:pPr>
              <a:buNone/>
            </a:pPr>
            <a:r>
              <a:rPr lang="en-US" dirty="0" smtClean="0"/>
              <a:t>Therefore, coefficient of location type would be</a:t>
            </a:r>
          </a:p>
          <a:p>
            <a:pPr>
              <a:buNone/>
            </a:pPr>
            <a:r>
              <a:rPr lang="en-US" dirty="0" smtClean="0"/>
              <a:t>more than that of store size.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Linear regression with only one feature, i.e., only one independent variable. Therefore our equation becomes </a:t>
            </a:r>
          </a:p>
          <a:p>
            <a:pPr>
              <a:buNone/>
            </a:pPr>
            <a:r>
              <a:rPr lang="en-US" dirty="0" smtClean="0"/>
              <a:t>			</a:t>
            </a:r>
          </a:p>
          <a:p>
            <a:endParaRPr lang="en-US" dirty="0" smtClean="0"/>
          </a:p>
          <a:p>
            <a:r>
              <a:rPr lang="en-US" dirty="0" smtClean="0"/>
              <a:t>This equation is called a simple linear regression equation, which represents a straight line, where ‘Θ0’ is the intercept, ‘Θ</a:t>
            </a:r>
            <a:r>
              <a:rPr lang="en-US" baseline="-25000" dirty="0" smtClean="0"/>
              <a:t>1</a:t>
            </a:r>
            <a:r>
              <a:rPr lang="en-US" dirty="0" smtClean="0"/>
              <a:t>’ is the slope of the line.  	</a:t>
            </a:r>
          </a:p>
        </p:txBody>
      </p:sp>
      <p:pic>
        <p:nvPicPr>
          <p:cNvPr id="2051" name="Picture 3"/>
          <p:cNvPicPr>
            <a:picLocks noChangeAspect="1" noChangeArrowheads="1"/>
          </p:cNvPicPr>
          <p:nvPr/>
        </p:nvPicPr>
        <p:blipFill>
          <a:blip r:embed="rId2"/>
          <a:srcRect/>
          <a:stretch>
            <a:fillRect/>
          </a:stretch>
        </p:blipFill>
        <p:spPr bwMode="auto">
          <a:xfrm>
            <a:off x="3276600" y="3124200"/>
            <a:ext cx="304800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Thinking!!!!!</a:t>
            </a:r>
            <a:endParaRPr lang="en-US" dirty="0">
              <a:solidFill>
                <a:srgbClr val="FF0000"/>
              </a:solidFill>
            </a:endParaRPr>
          </a:p>
        </p:txBody>
      </p:sp>
      <p:sp>
        <p:nvSpPr>
          <p:cNvPr id="3" name="Content Placeholder 2"/>
          <p:cNvSpPr>
            <a:spLocks noGrp="1"/>
          </p:cNvSpPr>
          <p:nvPr>
            <p:ph idx="1"/>
          </p:nvPr>
        </p:nvSpPr>
        <p:spPr>
          <a:xfrm>
            <a:off x="457200" y="1600201"/>
            <a:ext cx="8229600" cy="1143000"/>
          </a:xfrm>
        </p:spPr>
        <p:txBody>
          <a:bodyPr/>
          <a:lstStyle/>
          <a:p>
            <a:r>
              <a:rPr lang="en-US" dirty="0" smtClean="0"/>
              <a:t>So how would you choose the best fit line or the regression line?</a:t>
            </a:r>
            <a:endParaRPr lang="en-US" dirty="0"/>
          </a:p>
        </p:txBody>
      </p:sp>
      <p:pic>
        <p:nvPicPr>
          <p:cNvPr id="3074" name="Picture 2"/>
          <p:cNvPicPr>
            <a:picLocks noChangeAspect="1" noChangeArrowheads="1"/>
          </p:cNvPicPr>
          <p:nvPr/>
        </p:nvPicPr>
        <p:blipFill>
          <a:blip r:embed="rId2"/>
          <a:srcRect/>
          <a:stretch>
            <a:fillRect/>
          </a:stretch>
        </p:blipFill>
        <p:spPr bwMode="auto">
          <a:xfrm>
            <a:off x="1828800" y="2895600"/>
            <a:ext cx="6096000" cy="3162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The Line of Best Fit</a:t>
            </a:r>
            <a:endParaRPr lang="en-US" dirty="0"/>
          </a:p>
        </p:txBody>
      </p:sp>
      <p:sp>
        <p:nvSpPr>
          <p:cNvPr id="3" name="Content Placeholder 2"/>
          <p:cNvSpPr>
            <a:spLocks noGrp="1"/>
          </p:cNvSpPr>
          <p:nvPr>
            <p:ph idx="1"/>
          </p:nvPr>
        </p:nvSpPr>
        <p:spPr/>
        <p:txBody>
          <a:bodyPr/>
          <a:lstStyle/>
          <a:p>
            <a:r>
              <a:rPr lang="en-US" dirty="0" smtClean="0"/>
              <a:t>The main purpose of the best fit line is that our predicted values should be closer to our actual or the observed values, because there is no point in predicting values which are far away from the real values.</a:t>
            </a:r>
          </a:p>
          <a:p>
            <a:r>
              <a:rPr lang="en-US" dirty="0" smtClean="0"/>
              <a:t>We tend to minimize the difference between the values predicted by us and the observed values, and which is actually termed as error.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Errors</a:t>
            </a:r>
            <a:endParaRPr lang="en-US" b="1" dirty="0"/>
          </a:p>
        </p:txBody>
      </p:sp>
      <p:sp>
        <p:nvSpPr>
          <p:cNvPr id="3" name="Content Placeholder 2"/>
          <p:cNvSpPr>
            <a:spLocks noGrp="1"/>
          </p:cNvSpPr>
          <p:nvPr>
            <p:ph idx="1"/>
          </p:nvPr>
        </p:nvSpPr>
        <p:spPr>
          <a:xfrm>
            <a:off x="457200" y="1600201"/>
            <a:ext cx="8229600" cy="1066800"/>
          </a:xfrm>
        </p:spPr>
        <p:txBody>
          <a:bodyPr/>
          <a:lstStyle/>
          <a:p>
            <a:r>
              <a:rPr lang="en-US" dirty="0" smtClean="0"/>
              <a:t>Graphical representation of error is as shown below.</a:t>
            </a:r>
            <a:endParaRPr lang="en-US" dirty="0"/>
          </a:p>
        </p:txBody>
      </p:sp>
      <p:pic>
        <p:nvPicPr>
          <p:cNvPr id="4098" name="Picture 2"/>
          <p:cNvPicPr>
            <a:picLocks noChangeAspect="1" noChangeArrowheads="1"/>
          </p:cNvPicPr>
          <p:nvPr/>
        </p:nvPicPr>
        <p:blipFill>
          <a:blip r:embed="rId2"/>
          <a:srcRect/>
          <a:stretch>
            <a:fillRect/>
          </a:stretch>
        </p:blipFill>
        <p:spPr bwMode="auto">
          <a:xfrm>
            <a:off x="2286000" y="2286000"/>
            <a:ext cx="5105400" cy="2209800"/>
          </a:xfrm>
          <a:prstGeom prst="rect">
            <a:avLst/>
          </a:prstGeom>
          <a:noFill/>
          <a:ln w="9525">
            <a:noFill/>
            <a:miter lim="800000"/>
            <a:headEnd/>
            <a:tailEnd/>
          </a:ln>
          <a:effectLst/>
        </p:spPr>
      </p:pic>
      <p:sp>
        <p:nvSpPr>
          <p:cNvPr id="5" name="Content Placeholder 2"/>
          <p:cNvSpPr txBox="1">
            <a:spLocks/>
          </p:cNvSpPr>
          <p:nvPr/>
        </p:nvSpPr>
        <p:spPr>
          <a:xfrm>
            <a:off x="609600" y="4724400"/>
            <a:ext cx="8229600" cy="1524000"/>
          </a:xfrm>
          <a:prstGeom prst="rect">
            <a:avLst/>
          </a:prstGeom>
        </p:spPr>
        <p:txBody>
          <a:bodyPr vert="horz" lIns="91440" tIns="45720" rIns="91440" bIns="45720" rtlCol="0">
            <a:normAutofit fontScale="85000" lnSpcReduction="20000"/>
          </a:bodyPr>
          <a:lstStyle/>
          <a:p>
            <a:pPr marL="342900" lvl="0" indent="-342900">
              <a:spcBef>
                <a:spcPct val="20000"/>
              </a:spcBef>
              <a:buFont typeface="Arial" pitchFamily="34" charset="0"/>
              <a:buChar char="•"/>
            </a:pPr>
            <a:r>
              <a:rPr lang="en-US" sz="3200" dirty="0" smtClean="0"/>
              <a:t>These errors are also called as residuals.	</a:t>
            </a:r>
          </a:p>
          <a:p>
            <a:pPr marL="342900" lvl="0" indent="-342900">
              <a:spcBef>
                <a:spcPct val="20000"/>
              </a:spcBef>
              <a:buFont typeface="Arial" pitchFamily="34" charset="0"/>
              <a:buChar char="•"/>
            </a:pPr>
            <a:r>
              <a:rPr lang="en-US" sz="3200" dirty="0" smtClean="0"/>
              <a:t>The residuals are indicated by the vertical lines showing the difference between the predicted and actual value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1525</Words>
  <Application>Microsoft Office PowerPoint</Application>
  <PresentationFormat>On-screen Show (4:3)</PresentationFormat>
  <Paragraphs>180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ML using Python Session 4</vt:lpstr>
      <vt:lpstr>     Topics to be covered </vt:lpstr>
      <vt:lpstr>Introduction to regression</vt:lpstr>
      <vt:lpstr>What does the equation look like?</vt:lpstr>
      <vt:lpstr>Example –Importance of Coefficient</vt:lpstr>
      <vt:lpstr>Simple Linear Regression</vt:lpstr>
      <vt:lpstr>Thinking!!!!!</vt:lpstr>
      <vt:lpstr> The Line of Best Fit</vt:lpstr>
      <vt:lpstr>Errors</vt:lpstr>
      <vt:lpstr>SST, SSE, SSR</vt:lpstr>
      <vt:lpstr>Calculating SSR</vt:lpstr>
      <vt:lpstr>REGRESSION FORMULAS</vt:lpstr>
      <vt:lpstr> Mean squared error (MSE) </vt:lpstr>
      <vt:lpstr>Root mean squared error (RMSE)</vt:lpstr>
      <vt:lpstr>The Coefficient of Determination(R-square)</vt:lpstr>
      <vt:lpstr>Adjusted R-square</vt:lpstr>
      <vt:lpstr>Gradient Descent</vt:lpstr>
      <vt:lpstr>Gradient Descent Algorithm </vt:lpstr>
      <vt:lpstr>Gradient Descent</vt:lpstr>
      <vt:lpstr>Gradient Descent</vt:lpstr>
      <vt:lpstr>Gradient Descent</vt:lpstr>
      <vt:lpstr>Batch Gradient Descent </vt:lpstr>
      <vt:lpstr>Stochastic Gradient Descent (SGD)</vt:lpstr>
      <vt:lpstr>Mini-Batch Gradient Descent</vt:lpstr>
      <vt:lpstr>Gradient Descent vs Stochastic Gradient Descent</vt:lpstr>
      <vt:lpstr>Multiple Linear Regression</vt:lpstr>
      <vt:lpstr>Bias and Variance in regression models</vt:lpstr>
      <vt:lpstr> Bias and Variance </vt:lpstr>
      <vt:lpstr>Now how this bias and variance is balanced to have a perfect model? </vt:lpstr>
      <vt:lpstr>Overfitting for a regression model</vt:lpstr>
      <vt:lpstr>What is Regularization?</vt:lpstr>
      <vt:lpstr>Regularized Regression</vt:lpstr>
      <vt:lpstr>Ridge and Lasso</vt:lpstr>
      <vt:lpstr>Ridge and Lasso</vt:lpstr>
      <vt:lpstr>Ridge Regression</vt:lpstr>
      <vt:lpstr>Lasso regression</vt:lpstr>
      <vt:lpstr>L1 and L2 Regularization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using Python Session 3</dc:title>
  <dc:creator>server</dc:creator>
  <cp:lastModifiedBy>server</cp:lastModifiedBy>
  <cp:revision>50</cp:revision>
  <dcterms:created xsi:type="dcterms:W3CDTF">2006-08-16T00:00:00Z</dcterms:created>
  <dcterms:modified xsi:type="dcterms:W3CDTF">2019-10-12T16:41:18Z</dcterms:modified>
</cp:coreProperties>
</file>