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3" r:id="rId2"/>
    <p:sldId id="256" r:id="rId3"/>
    <p:sldId id="271" r:id="rId4"/>
    <p:sldId id="272" r:id="rId5"/>
    <p:sldId id="273" r:id="rId6"/>
    <p:sldId id="274" r:id="rId7"/>
    <p:sldId id="293" r:id="rId8"/>
    <p:sldId id="284" r:id="rId9"/>
    <p:sldId id="268" r:id="rId10"/>
    <p:sldId id="280" r:id="rId11"/>
    <p:sldId id="281" r:id="rId12"/>
    <p:sldId id="275" r:id="rId13"/>
    <p:sldId id="276" r:id="rId14"/>
    <p:sldId id="277" r:id="rId15"/>
    <p:sldId id="278" r:id="rId16"/>
    <p:sldId id="279" r:id="rId17"/>
    <p:sldId id="282" r:id="rId18"/>
    <p:sldId id="283" r:id="rId19"/>
    <p:sldId id="285" r:id="rId20"/>
    <p:sldId id="286" r:id="rId21"/>
    <p:sldId id="287" r:id="rId22"/>
    <p:sldId id="259" r:id="rId23"/>
    <p:sldId id="262" r:id="rId24"/>
    <p:sldId id="263" r:id="rId25"/>
    <p:sldId id="302" r:id="rId26"/>
    <p:sldId id="288" r:id="rId27"/>
    <p:sldId id="289" r:id="rId28"/>
    <p:sldId id="303" r:id="rId29"/>
    <p:sldId id="304" r:id="rId30"/>
    <p:sldId id="290" r:id="rId31"/>
    <p:sldId id="291" r:id="rId32"/>
    <p:sldId id="292" r:id="rId33"/>
    <p:sldId id="295" r:id="rId34"/>
    <p:sldId id="296" r:id="rId35"/>
    <p:sldId id="297" r:id="rId36"/>
    <p:sldId id="298" r:id="rId37"/>
    <p:sldId id="299" r:id="rId38"/>
    <p:sldId id="300" r:id="rId39"/>
    <p:sldId id="301" r:id="rId40"/>
    <p:sldId id="305" r:id="rId41"/>
    <p:sldId id="306" r:id="rId42"/>
    <p:sldId id="307" r:id="rId43"/>
    <p:sldId id="308" r:id="rId44"/>
    <p:sldId id="309" r:id="rId45"/>
    <p:sldId id="310" r:id="rId46"/>
    <p:sldId id="31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9" d="100"/>
          <a:sy n="39" d="100"/>
        </p:scale>
        <p:origin x="-13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ML using Python Session 5</a:t>
            </a:r>
            <a:endParaRPr lang="en-US" b="1" dirty="0"/>
          </a:p>
        </p:txBody>
      </p:sp>
      <p:sp>
        <p:nvSpPr>
          <p:cNvPr id="3" name="Subtitle 2"/>
          <p:cNvSpPr>
            <a:spLocks noGrp="1"/>
          </p:cNvSpPr>
          <p:nvPr>
            <p:ph type="subTitle" idx="1"/>
          </p:nvPr>
        </p:nvSpPr>
        <p:spPr>
          <a:xfrm>
            <a:off x="1371600" y="3886200"/>
            <a:ext cx="7162800" cy="1752600"/>
          </a:xfrm>
        </p:spPr>
        <p:txBody>
          <a:bodyPr>
            <a:normAutofit/>
          </a:bodyPr>
          <a:lstStyle/>
          <a:p>
            <a:endParaRPr lang="en-US" dirty="0" smtClean="0"/>
          </a:p>
          <a:p>
            <a:r>
              <a:rPr lang="en-US" dirty="0" smtClean="0"/>
              <a:t>                                    </a:t>
            </a:r>
            <a:r>
              <a:rPr lang="en-US" dirty="0" err="1" smtClean="0"/>
              <a:t>Nabajyoti</a:t>
            </a:r>
            <a:r>
              <a:rPr lang="en-US" dirty="0" smtClean="0"/>
              <a:t> </a:t>
            </a:r>
            <a:r>
              <a:rPr lang="en-US" smtClean="0"/>
              <a:t>Pathak</a:t>
            </a:r>
            <a:endParaRPr lang="en-US" sz="3300" dirty="0" smtClean="0">
              <a:solidFill>
                <a:schemeClr val="tx1"/>
              </a:solidFill>
            </a:endParaRPr>
          </a:p>
          <a:p>
            <a:endParaRPr lang="en-US" sz="3300" dirty="0"/>
          </a:p>
        </p:txBody>
      </p:sp>
      <p:pic>
        <p:nvPicPr>
          <p:cNvPr id="1026" name="Picture 2" descr="C:\Users\server\Desktop\download.jpg"/>
          <p:cNvPicPr>
            <a:picLocks noChangeAspect="1" noChangeArrowheads="1"/>
          </p:cNvPicPr>
          <p:nvPr/>
        </p:nvPicPr>
        <p:blipFill>
          <a:blip r:embed="rId2"/>
          <a:srcRect/>
          <a:stretch>
            <a:fillRect/>
          </a:stretch>
        </p:blipFill>
        <p:spPr bwMode="auto">
          <a:xfrm>
            <a:off x="685800" y="609600"/>
            <a:ext cx="1905000" cy="1905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Sigmoid Function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sigmoid function, also called logistic function gives an ‘S’ shaped curve that can take any real-valued number and map it into a value between 0 and 1. </a:t>
            </a:r>
          </a:p>
          <a:p>
            <a:r>
              <a:rPr lang="en-US" dirty="0" smtClean="0"/>
              <a:t>If the curve goes to positive infinity, y predicted will become 1, and if the curve goes to negative infinity, y predicted will become 0. </a:t>
            </a:r>
          </a:p>
          <a:p>
            <a:r>
              <a:rPr lang="en-US" dirty="0" smtClean="0"/>
              <a:t>If the output of the sigmoid function is more than 0.5, we can classify the outcome as 1 or YES, and if it is less than 0.5, we can classify it as 0 or NO. </a:t>
            </a:r>
          </a:p>
          <a:p>
            <a:r>
              <a:rPr lang="en-US" dirty="0" smtClean="0"/>
              <a:t>For example: If the output is 0.75, we can say in terms of probability as: There is a 75 percent chance that patient will suffer from cancer.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Sigmoid Function</a:t>
            </a:r>
            <a:endParaRPr lang="en-US" dirty="0"/>
          </a:p>
        </p:txBody>
      </p:sp>
      <p:pic>
        <p:nvPicPr>
          <p:cNvPr id="30722" name="Picture 2"/>
          <p:cNvPicPr>
            <a:picLocks noChangeAspect="1" noChangeArrowheads="1"/>
          </p:cNvPicPr>
          <p:nvPr/>
        </p:nvPicPr>
        <p:blipFill>
          <a:blip r:embed="rId2"/>
          <a:srcRect/>
          <a:stretch>
            <a:fillRect/>
          </a:stretch>
        </p:blipFill>
        <p:spPr bwMode="auto">
          <a:xfrm>
            <a:off x="1600200" y="1752600"/>
            <a:ext cx="53340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VS Logistic Regression</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28675" name="Picture 3"/>
          <p:cNvPicPr>
            <a:picLocks noChangeAspect="1" noChangeArrowheads="1"/>
          </p:cNvPicPr>
          <p:nvPr/>
        </p:nvPicPr>
        <p:blipFill>
          <a:blip r:embed="rId2"/>
          <a:srcRect/>
          <a:stretch>
            <a:fillRect/>
          </a:stretch>
        </p:blipFill>
        <p:spPr bwMode="auto">
          <a:xfrm>
            <a:off x="381000" y="1447800"/>
            <a:ext cx="85344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 of Logistic Regression</a:t>
            </a:r>
            <a:endParaRPr lang="en-US" b="1" dirty="0"/>
          </a:p>
        </p:txBody>
      </p:sp>
      <p:sp>
        <p:nvSpPr>
          <p:cNvPr id="3" name="Content Placeholder 2"/>
          <p:cNvSpPr>
            <a:spLocks noGrp="1"/>
          </p:cNvSpPr>
          <p:nvPr>
            <p:ph idx="1"/>
          </p:nvPr>
        </p:nvSpPr>
        <p:spPr/>
        <p:txBody>
          <a:bodyPr/>
          <a:lstStyle/>
          <a:p>
            <a:r>
              <a:rPr lang="en-US" dirty="0" smtClean="0"/>
              <a:t>The dependent variable in logistic regression follows Bernoulli Distribution.</a:t>
            </a:r>
          </a:p>
          <a:p>
            <a:r>
              <a:rPr lang="en-US" dirty="0" smtClean="0"/>
              <a:t>Estimation is done through maximum likelihood.</a:t>
            </a:r>
          </a:p>
          <a:p>
            <a:r>
              <a:rPr lang="en-US" dirty="0" smtClean="0"/>
              <a:t>No R Square, Model fitness is calculated through confusion metrics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Linear Regression Vs. Logistic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Linear regression gives you a continuous output, but logistic regression provides a constant output. </a:t>
            </a:r>
          </a:p>
          <a:p>
            <a:r>
              <a:rPr lang="en-US" sz="2800" dirty="0" smtClean="0"/>
              <a:t>An example of the continuous output is house price and stock price. Example's of the discrete output is predicting whether a patient has cancer or not, predicting whether the customer will churn. </a:t>
            </a:r>
          </a:p>
          <a:p>
            <a:r>
              <a:rPr lang="en-US" sz="2800" dirty="0" smtClean="0"/>
              <a:t>Linear regression is estimated using Ordinary Least Squares (OLS) while logistic regression is estimated using Maximum Likelihood Estimation (MLE) approach.</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Graph</a:t>
            </a:r>
            <a:endParaRPr lang="en-US" b="1" dirty="0"/>
          </a:p>
        </p:txBody>
      </p:sp>
      <p:pic>
        <p:nvPicPr>
          <p:cNvPr id="29698" name="Picture 2"/>
          <p:cNvPicPr>
            <a:picLocks noChangeAspect="1" noChangeArrowheads="1"/>
          </p:cNvPicPr>
          <p:nvPr/>
        </p:nvPicPr>
        <p:blipFill>
          <a:blip r:embed="rId2"/>
          <a:srcRect/>
          <a:stretch>
            <a:fillRect/>
          </a:stretch>
        </p:blipFill>
        <p:spPr bwMode="auto">
          <a:xfrm>
            <a:off x="762000" y="1524000"/>
            <a:ext cx="7581900" cy="3152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Maximum Likelihood Estimation Vs. Least Square Method</a:t>
            </a:r>
            <a:endParaRPr lang="en-US" dirty="0"/>
          </a:p>
        </p:txBody>
      </p:sp>
      <p:sp>
        <p:nvSpPr>
          <p:cNvPr id="3" name="Content Placeholder 2"/>
          <p:cNvSpPr>
            <a:spLocks noGrp="1"/>
          </p:cNvSpPr>
          <p:nvPr>
            <p:ph idx="1"/>
          </p:nvPr>
        </p:nvSpPr>
        <p:spPr/>
        <p:txBody>
          <a:bodyPr>
            <a:normAutofit fontScale="47500" lnSpcReduction="20000"/>
          </a:bodyPr>
          <a:lstStyle/>
          <a:p>
            <a:r>
              <a:rPr lang="en-US" sz="4400" dirty="0" smtClean="0"/>
              <a:t>The MLE is a "likelihood" maximization method, while OLS is a distance-minimizing approximation method. Maximizing the likelihood function determines the parameters that are most likely to produce the observed data. From a statistical point of view, MLE sets the mean and variance as parameters in determining the specific parametric values for a given model. This set of parameters can be used for predicting the data needed in a normal distribution.</a:t>
            </a:r>
          </a:p>
          <a:p>
            <a:endParaRPr lang="en-US" sz="4400" dirty="0" smtClean="0"/>
          </a:p>
          <a:p>
            <a:r>
              <a:rPr lang="en-US" sz="4400" dirty="0" smtClean="0"/>
              <a:t>Ordinary Least squares estimates are computed by fitting a regression line on given data points that has the minimum sum of the squared deviations (least square error). Both are used to estimate the parameters of a linear regression model. MLE assumes a joint probability mass function, while OLS doesn't require any stochastic assumptions for minimizing distance.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Logistic Regression</a:t>
            </a:r>
            <a:endParaRPr lang="en-US" dirty="0"/>
          </a:p>
        </p:txBody>
      </p:sp>
      <p:sp>
        <p:nvSpPr>
          <p:cNvPr id="3" name="Content Placeholder 2"/>
          <p:cNvSpPr>
            <a:spLocks noGrp="1"/>
          </p:cNvSpPr>
          <p:nvPr>
            <p:ph idx="1"/>
          </p:nvPr>
        </p:nvSpPr>
        <p:spPr/>
        <p:txBody>
          <a:bodyPr>
            <a:normAutofit/>
          </a:bodyPr>
          <a:lstStyle/>
          <a:p>
            <a:r>
              <a:rPr lang="en-US" sz="2400" dirty="0" smtClean="0"/>
              <a:t>Binary Logistic Regression: The target variable has only two possible outcomes such as Spam or Not Spam, Cancer or No Cancer.</a:t>
            </a:r>
          </a:p>
          <a:p>
            <a:r>
              <a:rPr lang="en-US" sz="2400" dirty="0" smtClean="0"/>
              <a:t>Multinomial Logistic Regression: The target variable has three or more nominal categories such as predicting the type of Wine.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Model building -Steps</a:t>
            </a:r>
            <a:endParaRPr lang="en-US" dirty="0"/>
          </a:p>
        </p:txBody>
      </p:sp>
      <p:sp>
        <p:nvSpPr>
          <p:cNvPr id="3" name="Content Placeholder 2"/>
          <p:cNvSpPr>
            <a:spLocks noGrp="1"/>
          </p:cNvSpPr>
          <p:nvPr>
            <p:ph idx="1"/>
          </p:nvPr>
        </p:nvSpPr>
        <p:spPr/>
        <p:txBody>
          <a:bodyPr/>
          <a:lstStyle/>
          <a:p>
            <a:r>
              <a:rPr lang="en-US" dirty="0" smtClean="0"/>
              <a:t>Loading Data</a:t>
            </a:r>
          </a:p>
          <a:p>
            <a:r>
              <a:rPr lang="en-US" dirty="0" smtClean="0"/>
              <a:t>Data Cleaning</a:t>
            </a:r>
          </a:p>
          <a:p>
            <a:r>
              <a:rPr lang="en-US" dirty="0" smtClean="0"/>
              <a:t>Selecting Feature</a:t>
            </a:r>
          </a:p>
          <a:p>
            <a:r>
              <a:rPr lang="en-US" dirty="0" smtClean="0"/>
              <a:t>Train-Test Split</a:t>
            </a:r>
          </a:p>
          <a:p>
            <a:r>
              <a:rPr lang="en-US" dirty="0" smtClean="0"/>
              <a:t>Model Building</a:t>
            </a:r>
          </a:p>
          <a:p>
            <a:r>
              <a:rPr lang="en-US" dirty="0" smtClean="0"/>
              <a:t>Model Evaluation (Confusion Metrics)</a:t>
            </a:r>
          </a:p>
          <a:p>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Selecting Feature</a:t>
            </a:r>
            <a:endParaRPr lang="en-US" dirty="0"/>
          </a:p>
        </p:txBody>
      </p:sp>
      <p:sp>
        <p:nvSpPr>
          <p:cNvPr id="3" name="Content Placeholder 2"/>
          <p:cNvSpPr>
            <a:spLocks noGrp="1"/>
          </p:cNvSpPr>
          <p:nvPr>
            <p:ph idx="1"/>
          </p:nvPr>
        </p:nvSpPr>
        <p:spPr/>
        <p:txBody>
          <a:bodyPr/>
          <a:lstStyle/>
          <a:p>
            <a:r>
              <a:rPr lang="en-US" dirty="0" smtClean="0"/>
              <a:t>Here, you need to divide the given columns into two types of variables dependent(or target variable) and independent variable(or feature variables).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Classification</a:t>
            </a:r>
          </a:p>
          <a:p>
            <a:r>
              <a:rPr lang="en-US" dirty="0" smtClean="0"/>
              <a:t>Logistic Regression</a:t>
            </a:r>
          </a:p>
          <a:p>
            <a:r>
              <a:rPr lang="en-US" dirty="0" smtClean="0"/>
              <a:t>Evaluation of best model</a:t>
            </a:r>
          </a:p>
          <a:p>
            <a:r>
              <a:rPr lang="en-US" dirty="0" smtClean="0"/>
              <a:t>Decision tree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Splitting Data</a:t>
            </a:r>
            <a:endParaRPr lang="en-US" dirty="0"/>
          </a:p>
        </p:txBody>
      </p:sp>
      <p:sp>
        <p:nvSpPr>
          <p:cNvPr id="3" name="Content Placeholder 2"/>
          <p:cNvSpPr>
            <a:spLocks noGrp="1"/>
          </p:cNvSpPr>
          <p:nvPr>
            <p:ph idx="1"/>
          </p:nvPr>
        </p:nvSpPr>
        <p:spPr/>
        <p:txBody>
          <a:bodyPr/>
          <a:lstStyle/>
          <a:p>
            <a:r>
              <a:rPr lang="en-US" dirty="0" smtClean="0"/>
              <a:t>To understand model performance, dividing the dataset into a training set and a test set is a good strategy.</a:t>
            </a:r>
          </a:p>
          <a:p>
            <a:r>
              <a:rPr lang="en-US" dirty="0" smtClean="0"/>
              <a:t>Additionally, you can use </a:t>
            </a:r>
            <a:r>
              <a:rPr lang="en-US" dirty="0" err="1" smtClean="0"/>
              <a:t>random_state</a:t>
            </a:r>
            <a:r>
              <a:rPr lang="en-US" dirty="0" smtClean="0"/>
              <a:t> to select records randomly.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 Development and Prediction</a:t>
            </a:r>
            <a:endParaRPr lang="en-US" dirty="0"/>
          </a:p>
        </p:txBody>
      </p:sp>
      <p:sp>
        <p:nvSpPr>
          <p:cNvPr id="3" name="Content Placeholder 2"/>
          <p:cNvSpPr>
            <a:spLocks noGrp="1"/>
          </p:cNvSpPr>
          <p:nvPr>
            <p:ph idx="1"/>
          </p:nvPr>
        </p:nvSpPr>
        <p:spPr/>
        <p:txBody>
          <a:bodyPr/>
          <a:lstStyle/>
          <a:p>
            <a:r>
              <a:rPr lang="en-US" dirty="0" smtClean="0"/>
              <a:t>First, import the Logistic Regression module and create a Logistic Regression classifier object using </a:t>
            </a:r>
            <a:r>
              <a:rPr lang="en-US" dirty="0" err="1" smtClean="0"/>
              <a:t>LogisticRegression</a:t>
            </a:r>
            <a:r>
              <a:rPr lang="en-US" dirty="0" smtClean="0"/>
              <a:t>() function.</a:t>
            </a:r>
          </a:p>
          <a:p>
            <a:endParaRPr lang="en-US" dirty="0" smtClean="0"/>
          </a:p>
          <a:p>
            <a:r>
              <a:rPr lang="en-US" dirty="0" smtClean="0"/>
              <a:t>Then, fit your model on the train set using fit() and perform prediction on the test set using predict().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Performance of Logistic Regression Model</a:t>
            </a:r>
            <a:endParaRPr lang="en-US" dirty="0"/>
          </a:p>
        </p:txBody>
      </p:sp>
      <p:sp>
        <p:nvSpPr>
          <p:cNvPr id="3" name="Content Placeholder 2"/>
          <p:cNvSpPr>
            <a:spLocks noGrp="1"/>
          </p:cNvSpPr>
          <p:nvPr>
            <p:ph idx="1"/>
          </p:nvPr>
        </p:nvSpPr>
        <p:spPr/>
        <p:txBody>
          <a:bodyPr/>
          <a:lstStyle/>
          <a:p>
            <a:r>
              <a:rPr lang="en-US" dirty="0" smtClean="0"/>
              <a:t>To evaluate the performance of a logistic regression model, we must consider few metrics. Irrespective of tool (SAS, R, Python) you would work on, always look for: </a:t>
            </a:r>
          </a:p>
          <a:p>
            <a:pPr marL="1371600" lvl="2" indent="-457200">
              <a:buFont typeface="+mj-lt"/>
              <a:buAutoNum type="arabicPeriod"/>
            </a:pPr>
            <a:r>
              <a:rPr lang="en-US" dirty="0" smtClean="0"/>
              <a:t>Confusion Matrix</a:t>
            </a:r>
          </a:p>
          <a:p>
            <a:pPr marL="1371600" lvl="2" indent="-457200">
              <a:buFont typeface="+mj-lt"/>
              <a:buAutoNum type="arabicPeriod"/>
            </a:pPr>
            <a:r>
              <a:rPr lang="en-US" dirty="0" smtClean="0"/>
              <a:t>ROC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Confusion Matrix</a:t>
            </a:r>
            <a:endParaRPr lang="en-US" dirty="0"/>
          </a:p>
        </p:txBody>
      </p:sp>
      <p:sp>
        <p:nvSpPr>
          <p:cNvPr id="3" name="Content Placeholder 2"/>
          <p:cNvSpPr>
            <a:spLocks noGrp="1"/>
          </p:cNvSpPr>
          <p:nvPr>
            <p:ph idx="1"/>
          </p:nvPr>
        </p:nvSpPr>
        <p:spPr>
          <a:xfrm>
            <a:off x="457200" y="1600201"/>
            <a:ext cx="8229600" cy="990599"/>
          </a:xfrm>
        </p:spPr>
        <p:txBody>
          <a:bodyPr>
            <a:normAutofit fontScale="62500" lnSpcReduction="20000"/>
          </a:bodyPr>
          <a:lstStyle/>
          <a:p>
            <a:r>
              <a:rPr lang="en-US" dirty="0" smtClean="0"/>
              <a:t>It is nothing but a tabular representation of Actual </a:t>
            </a:r>
            <a:r>
              <a:rPr lang="en-US" dirty="0" err="1" smtClean="0"/>
              <a:t>vs</a:t>
            </a:r>
            <a:r>
              <a:rPr lang="en-US" dirty="0" smtClean="0"/>
              <a:t> Predicted values.</a:t>
            </a:r>
          </a:p>
          <a:p>
            <a:r>
              <a:rPr lang="en-US" dirty="0" smtClean="0"/>
              <a:t> This helps us to find the accuracy of the model and avoid </a:t>
            </a:r>
            <a:r>
              <a:rPr lang="en-US" dirty="0" err="1" smtClean="0"/>
              <a:t>overfitting</a:t>
            </a:r>
            <a:r>
              <a:rPr lang="en-US" dirty="0" smtClean="0"/>
              <a:t>. This is how it looks like:</a:t>
            </a:r>
          </a:p>
          <a:p>
            <a:pPr lvl="1">
              <a:buNone/>
            </a:pPr>
            <a:endParaRPr lang="en-US" dirty="0"/>
          </a:p>
        </p:txBody>
      </p:sp>
      <p:sp>
        <p:nvSpPr>
          <p:cNvPr id="5" name="Rectangle 4"/>
          <p:cNvSpPr/>
          <p:nvPr/>
        </p:nvSpPr>
        <p:spPr>
          <a:xfrm>
            <a:off x="533400" y="4876800"/>
            <a:ext cx="4572000" cy="369332"/>
          </a:xfrm>
          <a:prstGeom prst="rect">
            <a:avLst/>
          </a:prstGeom>
        </p:spPr>
        <p:txBody>
          <a:bodyPr>
            <a:spAutoFit/>
          </a:bodyPr>
          <a:lstStyle/>
          <a:p>
            <a:r>
              <a:rPr lang="en-US" dirty="0" smtClean="0"/>
              <a:t>Calculate the </a:t>
            </a:r>
            <a:r>
              <a:rPr lang="en-US" b="1" dirty="0" smtClean="0"/>
              <a:t>accuracy</a:t>
            </a:r>
            <a:r>
              <a:rPr lang="en-US" dirty="0" smtClean="0"/>
              <a:t> of your model with:</a:t>
            </a:r>
            <a:endParaRPr lang="en-US" dirty="0"/>
          </a:p>
        </p:txBody>
      </p:sp>
      <p:pic>
        <p:nvPicPr>
          <p:cNvPr id="1028" name="Picture 4" descr="accuracy of confusion matrix"/>
          <p:cNvPicPr>
            <a:picLocks noChangeAspect="1" noChangeArrowheads="1"/>
          </p:cNvPicPr>
          <p:nvPr/>
        </p:nvPicPr>
        <p:blipFill>
          <a:blip r:embed="rId2"/>
          <a:srcRect/>
          <a:stretch>
            <a:fillRect/>
          </a:stretch>
        </p:blipFill>
        <p:spPr bwMode="auto">
          <a:xfrm>
            <a:off x="1752600" y="5334000"/>
            <a:ext cx="5648325" cy="952500"/>
          </a:xfrm>
          <a:prstGeom prst="rect">
            <a:avLst/>
          </a:prstGeom>
          <a:noFill/>
        </p:spPr>
      </p:pic>
      <p:pic>
        <p:nvPicPr>
          <p:cNvPr id="1029" name="Picture 5"/>
          <p:cNvPicPr>
            <a:picLocks noChangeAspect="1" noChangeArrowheads="1"/>
          </p:cNvPicPr>
          <p:nvPr/>
        </p:nvPicPr>
        <p:blipFill>
          <a:blip r:embed="rId3"/>
          <a:srcRect/>
          <a:stretch>
            <a:fillRect/>
          </a:stretch>
        </p:blipFill>
        <p:spPr bwMode="auto">
          <a:xfrm>
            <a:off x="2819400" y="2438400"/>
            <a:ext cx="3752850" cy="239515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Confusion Matrix</a:t>
            </a:r>
            <a:endParaRPr lang="en-US" dirty="0"/>
          </a:p>
        </p:txBody>
      </p:sp>
      <p:sp>
        <p:nvSpPr>
          <p:cNvPr id="3" name="Content Placeholder 2"/>
          <p:cNvSpPr>
            <a:spLocks noGrp="1"/>
          </p:cNvSpPr>
          <p:nvPr>
            <p:ph idx="1"/>
          </p:nvPr>
        </p:nvSpPr>
        <p:spPr>
          <a:xfrm>
            <a:off x="457200" y="1600201"/>
            <a:ext cx="8229600" cy="1371600"/>
          </a:xfrm>
        </p:spPr>
        <p:txBody>
          <a:bodyPr/>
          <a:lstStyle/>
          <a:p>
            <a:r>
              <a:rPr lang="en-US" dirty="0" smtClean="0"/>
              <a:t>From confusion matrix, Specificity and Sensitivity can be derived as illustrated below:</a:t>
            </a:r>
            <a:endParaRPr lang="en-US" dirty="0"/>
          </a:p>
        </p:txBody>
      </p:sp>
      <p:sp>
        <p:nvSpPr>
          <p:cNvPr id="5" name="Rectangle 4"/>
          <p:cNvSpPr/>
          <p:nvPr/>
        </p:nvSpPr>
        <p:spPr>
          <a:xfrm>
            <a:off x="2362200" y="6248400"/>
            <a:ext cx="6781800" cy="369332"/>
          </a:xfrm>
          <a:prstGeom prst="rect">
            <a:avLst/>
          </a:prstGeom>
        </p:spPr>
        <p:txBody>
          <a:bodyPr wrap="square">
            <a:spAutoFit/>
          </a:bodyPr>
          <a:lstStyle/>
          <a:p>
            <a:r>
              <a:rPr lang="en-US" dirty="0" smtClean="0"/>
              <a:t>Specificity and Sensitivity plays a crucial role in deriving ROC curve.</a:t>
            </a:r>
            <a:endParaRPr lang="en-US" dirty="0"/>
          </a:p>
        </p:txBody>
      </p:sp>
      <p:pic>
        <p:nvPicPr>
          <p:cNvPr id="20484" name="Picture 4" descr="https://cdn-images-1.medium.com/max/1600/1*HgxNKuUwXk9JHYBCt_KZNw.png"/>
          <p:cNvPicPr>
            <a:picLocks noChangeAspect="1" noChangeArrowheads="1"/>
          </p:cNvPicPr>
          <p:nvPr/>
        </p:nvPicPr>
        <p:blipFill>
          <a:blip r:embed="rId2"/>
          <a:srcRect/>
          <a:stretch>
            <a:fillRect/>
          </a:stretch>
        </p:blipFill>
        <p:spPr bwMode="auto">
          <a:xfrm>
            <a:off x="2514600" y="2895600"/>
            <a:ext cx="3381375" cy="800100"/>
          </a:xfrm>
          <a:prstGeom prst="rect">
            <a:avLst/>
          </a:prstGeom>
          <a:noFill/>
        </p:spPr>
      </p:pic>
      <p:pic>
        <p:nvPicPr>
          <p:cNvPr id="20486" name="Picture 6" descr="https://cdn-images-1.medium.com/max/1600/1*f7NmMcQtfes1ng7jtjNtHQ.png"/>
          <p:cNvPicPr>
            <a:picLocks noChangeAspect="1" noChangeArrowheads="1"/>
          </p:cNvPicPr>
          <p:nvPr/>
        </p:nvPicPr>
        <p:blipFill>
          <a:blip r:embed="rId3"/>
          <a:srcRect/>
          <a:stretch>
            <a:fillRect/>
          </a:stretch>
        </p:blipFill>
        <p:spPr bwMode="auto">
          <a:xfrm>
            <a:off x="3124200" y="3733801"/>
            <a:ext cx="2343150" cy="685800"/>
          </a:xfrm>
          <a:prstGeom prst="rect">
            <a:avLst/>
          </a:prstGeom>
          <a:noFill/>
        </p:spPr>
      </p:pic>
      <p:pic>
        <p:nvPicPr>
          <p:cNvPr id="20488" name="Picture 8" descr="https://cdn-images-1.medium.com/max/1600/1*3GhDfiuhvINF5-9eL8g6Pw.png"/>
          <p:cNvPicPr>
            <a:picLocks noChangeAspect="1" noChangeArrowheads="1"/>
          </p:cNvPicPr>
          <p:nvPr/>
        </p:nvPicPr>
        <p:blipFill>
          <a:blip r:embed="rId4"/>
          <a:srcRect/>
          <a:stretch>
            <a:fillRect/>
          </a:stretch>
        </p:blipFill>
        <p:spPr bwMode="auto">
          <a:xfrm>
            <a:off x="3048000" y="4572001"/>
            <a:ext cx="2333625" cy="990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https://upload.wikimedia.org/wikipedia/commons/thumb/2/26/Precisionrecall.svg/350px-Precisionrecall.svg.png"/>
          <p:cNvPicPr>
            <a:picLocks noChangeAspect="1" noChangeArrowheads="1"/>
          </p:cNvPicPr>
          <p:nvPr/>
        </p:nvPicPr>
        <p:blipFill>
          <a:blip r:embed="rId2"/>
          <a:srcRect/>
          <a:stretch>
            <a:fillRect/>
          </a:stretch>
        </p:blipFill>
        <p:spPr bwMode="auto">
          <a:xfrm>
            <a:off x="1447800" y="304800"/>
            <a:ext cx="6629400" cy="6057901"/>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Sensitivity </a:t>
            </a:r>
            <a:r>
              <a:rPr lang="en-US" b="1" dirty="0" err="1" smtClean="0"/>
              <a:t>vs</a:t>
            </a:r>
            <a:r>
              <a:rPr lang="en-US" b="1" dirty="0" smtClean="0"/>
              <a:t> Specificity </a:t>
            </a:r>
            <a:endParaRPr lang="en-US" dirty="0"/>
          </a:p>
        </p:txBody>
      </p:sp>
      <p:sp>
        <p:nvSpPr>
          <p:cNvPr id="3" name="Content Placeholder 2"/>
          <p:cNvSpPr>
            <a:spLocks noGrp="1"/>
          </p:cNvSpPr>
          <p:nvPr>
            <p:ph idx="1"/>
          </p:nvPr>
        </p:nvSpPr>
        <p:spPr>
          <a:xfrm>
            <a:off x="228600" y="1524000"/>
            <a:ext cx="5257800" cy="4800600"/>
          </a:xfrm>
        </p:spPr>
        <p:txBody>
          <a:bodyPr>
            <a:normAutofit/>
          </a:bodyPr>
          <a:lstStyle/>
          <a:p>
            <a:r>
              <a:rPr lang="en-US" sz="2000" dirty="0" smtClean="0"/>
              <a:t>Sensitivity is the probability that a test will indicate 'disease' among those with the disease:</a:t>
            </a:r>
          </a:p>
          <a:p>
            <a:r>
              <a:rPr lang="en-US" sz="2000" b="1" dirty="0" smtClean="0"/>
              <a:t>Sensitivity: A/(A+C) × 100</a:t>
            </a:r>
          </a:p>
          <a:p>
            <a:endParaRPr lang="en-US" sz="2000" b="1" dirty="0" smtClean="0"/>
          </a:p>
          <a:p>
            <a:r>
              <a:rPr lang="en-US" sz="2000" dirty="0" smtClean="0"/>
              <a:t>Specificity is the fraction of those without disease who will have a negative test result:</a:t>
            </a:r>
          </a:p>
          <a:p>
            <a:r>
              <a:rPr lang="en-US" sz="2000" b="1" dirty="0" smtClean="0"/>
              <a:t>Specificity: D/(D+B) × 100</a:t>
            </a:r>
            <a:endParaRPr lang="en-US" sz="2000" dirty="0" smtClean="0"/>
          </a:p>
          <a:p>
            <a:endParaRPr lang="en-US" sz="2000" dirty="0" smtClean="0"/>
          </a:p>
          <a:p>
            <a:pPr>
              <a:buNone/>
            </a:pPr>
            <a:endParaRPr lang="en-US" dirty="0"/>
          </a:p>
        </p:txBody>
      </p:sp>
      <p:pic>
        <p:nvPicPr>
          <p:cNvPr id="31747" name="Picture 3"/>
          <p:cNvPicPr>
            <a:picLocks noChangeAspect="1" noChangeArrowheads="1"/>
          </p:cNvPicPr>
          <p:nvPr/>
        </p:nvPicPr>
        <p:blipFill>
          <a:blip r:embed="rId2"/>
          <a:srcRect/>
          <a:stretch>
            <a:fillRect/>
          </a:stretch>
        </p:blipFill>
        <p:spPr bwMode="auto">
          <a:xfrm>
            <a:off x="5638800" y="1143000"/>
            <a:ext cx="3200400" cy="3505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505200" cy="1143000"/>
          </a:xfrm>
        </p:spPr>
        <p:txBody>
          <a:bodyPr/>
          <a:lstStyle/>
          <a:p>
            <a:r>
              <a:rPr lang="en-US" dirty="0" smtClean="0"/>
              <a:t>Example	</a:t>
            </a:r>
            <a:endParaRPr lang="en-US" dirty="0"/>
          </a:p>
        </p:txBody>
      </p:sp>
      <p:sp>
        <p:nvSpPr>
          <p:cNvPr id="3" name="Content Placeholder 2"/>
          <p:cNvSpPr>
            <a:spLocks noGrp="1"/>
          </p:cNvSpPr>
          <p:nvPr>
            <p:ph idx="1"/>
          </p:nvPr>
        </p:nvSpPr>
        <p:spPr>
          <a:xfrm>
            <a:off x="457200" y="2057400"/>
            <a:ext cx="8534400" cy="4572000"/>
          </a:xfrm>
        </p:spPr>
        <p:txBody>
          <a:bodyPr>
            <a:normAutofit fontScale="92500" lnSpcReduction="10000"/>
          </a:bodyPr>
          <a:lstStyle/>
          <a:p>
            <a:r>
              <a:rPr lang="en-US" sz="2000" dirty="0" smtClean="0"/>
              <a:t>100 people are tested for disease. 15 people have the disease;  85 people are not diseased.</a:t>
            </a:r>
          </a:p>
          <a:p>
            <a:r>
              <a:rPr lang="en-US" sz="2000" dirty="0" smtClean="0"/>
              <a:t>Prevalence of Disease: </a:t>
            </a:r>
            <a:br>
              <a:rPr lang="en-US" sz="2000" dirty="0" smtClean="0"/>
            </a:br>
            <a:r>
              <a:rPr lang="en-US" sz="2000" dirty="0" err="1" smtClean="0"/>
              <a:t>T</a:t>
            </a:r>
            <a:r>
              <a:rPr lang="en-US" sz="2000" baseline="-25000" dirty="0" err="1" smtClean="0"/>
              <a:t>disease</a:t>
            </a:r>
            <a:r>
              <a:rPr lang="en-US" sz="2000" dirty="0" smtClean="0"/>
              <a:t>/ Total </a:t>
            </a:r>
            <a:r>
              <a:rPr lang="en-US" sz="2000" b="1" dirty="0" smtClean="0"/>
              <a:t>×</a:t>
            </a:r>
            <a:r>
              <a:rPr lang="en-US" sz="2000" dirty="0" smtClean="0"/>
              <a:t> 100, </a:t>
            </a:r>
            <a:br>
              <a:rPr lang="en-US" sz="2000" dirty="0" smtClean="0"/>
            </a:br>
            <a:r>
              <a:rPr lang="en-US" sz="2000" dirty="0" smtClean="0"/>
              <a:t>15/100 </a:t>
            </a:r>
            <a:r>
              <a:rPr lang="en-US" sz="2000" b="1" dirty="0" smtClean="0"/>
              <a:t>×</a:t>
            </a:r>
            <a:r>
              <a:rPr lang="en-US" sz="2000" dirty="0" smtClean="0"/>
              <a:t> 100 = 15%</a:t>
            </a:r>
          </a:p>
          <a:p>
            <a:r>
              <a:rPr lang="en-US" sz="2000" dirty="0" smtClean="0"/>
              <a:t>Sensitivity: </a:t>
            </a:r>
            <a:br>
              <a:rPr lang="en-US" sz="2000" dirty="0" smtClean="0"/>
            </a:br>
            <a:r>
              <a:rPr lang="en-US" sz="2000" dirty="0" smtClean="0"/>
              <a:t>A/(A + C) </a:t>
            </a:r>
            <a:r>
              <a:rPr lang="en-US" sz="2000" b="1" dirty="0" smtClean="0"/>
              <a:t>×</a:t>
            </a:r>
            <a:r>
              <a:rPr lang="en-US" sz="2000" dirty="0" smtClean="0"/>
              <a:t> 100</a:t>
            </a:r>
            <a:br>
              <a:rPr lang="en-US" sz="2000" dirty="0" smtClean="0"/>
            </a:br>
            <a:r>
              <a:rPr lang="en-US" sz="2000" dirty="0" smtClean="0"/>
              <a:t>10/15 </a:t>
            </a:r>
            <a:r>
              <a:rPr lang="en-US" sz="2000" b="1" dirty="0" smtClean="0"/>
              <a:t>×</a:t>
            </a:r>
            <a:r>
              <a:rPr lang="en-US" sz="2000" dirty="0" smtClean="0"/>
              <a:t> 100 = 67%</a:t>
            </a:r>
          </a:p>
          <a:p>
            <a:r>
              <a:rPr lang="en-US" sz="2000" dirty="0" smtClean="0"/>
              <a:t>Sensitivity is two-thirds, so the test is able to detect two-thirds of the people with disease. The test misses one-third of the people who have disease.</a:t>
            </a:r>
          </a:p>
          <a:p>
            <a:r>
              <a:rPr lang="en-US" sz="2000" dirty="0" smtClean="0"/>
              <a:t>Specificity: </a:t>
            </a:r>
            <a:br>
              <a:rPr lang="en-US" sz="2000" dirty="0" smtClean="0"/>
            </a:br>
            <a:r>
              <a:rPr lang="en-US" sz="2000" dirty="0" smtClean="0"/>
              <a:t>D/(D + B) </a:t>
            </a:r>
            <a:r>
              <a:rPr lang="en-US" sz="2000" b="1" dirty="0" smtClean="0"/>
              <a:t>×</a:t>
            </a:r>
            <a:r>
              <a:rPr lang="en-US" sz="2000" dirty="0" smtClean="0"/>
              <a:t> 100</a:t>
            </a:r>
            <a:br>
              <a:rPr lang="en-US" sz="2000" dirty="0" smtClean="0"/>
            </a:br>
            <a:r>
              <a:rPr lang="en-US" sz="2000" dirty="0" smtClean="0"/>
              <a:t>45/85 </a:t>
            </a:r>
            <a:r>
              <a:rPr lang="en-US" sz="2000" b="1" dirty="0" smtClean="0"/>
              <a:t>×</a:t>
            </a:r>
            <a:r>
              <a:rPr lang="en-US" sz="2000" dirty="0" smtClean="0"/>
              <a:t> 100 = 53%</a:t>
            </a:r>
          </a:p>
          <a:p>
            <a:r>
              <a:rPr lang="en-US" sz="2000" dirty="0" smtClean="0"/>
              <a:t>The test has 53% specificity. In other words, 45 persons out of 85 persons with negative results are truly negative and 40 individuals test positive for a disease which they do not have.</a:t>
            </a:r>
          </a:p>
          <a:p>
            <a:endParaRPr lang="en-US" sz="2000" dirty="0"/>
          </a:p>
        </p:txBody>
      </p:sp>
      <p:pic>
        <p:nvPicPr>
          <p:cNvPr id="32770" name="Picture 2"/>
          <p:cNvPicPr>
            <a:picLocks noChangeAspect="1" noChangeArrowheads="1"/>
          </p:cNvPicPr>
          <p:nvPr/>
        </p:nvPicPr>
        <p:blipFill>
          <a:blip r:embed="rId2"/>
          <a:srcRect/>
          <a:stretch>
            <a:fillRect/>
          </a:stretch>
        </p:blipFill>
        <p:spPr bwMode="auto">
          <a:xfrm>
            <a:off x="2895600" y="0"/>
            <a:ext cx="41148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Spam Filter (+</a:t>
            </a:r>
            <a:r>
              <a:rPr lang="en-US" b="1" dirty="0" err="1" smtClean="0"/>
              <a:t>ve</a:t>
            </a:r>
            <a:r>
              <a:rPr lang="en-US" b="1" dirty="0" smtClean="0"/>
              <a:t> class is spam)</a:t>
            </a:r>
            <a:endParaRPr lang="en-US" b="1" dirty="0"/>
          </a:p>
        </p:txBody>
      </p:sp>
      <p:sp>
        <p:nvSpPr>
          <p:cNvPr id="3" name="Content Placeholder 2"/>
          <p:cNvSpPr>
            <a:spLocks noGrp="1"/>
          </p:cNvSpPr>
          <p:nvPr>
            <p:ph idx="1"/>
          </p:nvPr>
        </p:nvSpPr>
        <p:spPr>
          <a:xfrm>
            <a:off x="457200" y="1600200"/>
            <a:ext cx="8382000" cy="4572000"/>
          </a:xfrm>
        </p:spPr>
        <p:txBody>
          <a:bodyPr/>
          <a:lstStyle/>
          <a:p>
            <a:r>
              <a:rPr lang="en-US" dirty="0" smtClean="0"/>
              <a:t>Identify whether to optimize sensitivity or specificity?</a:t>
            </a:r>
          </a:p>
          <a:p>
            <a:endParaRPr lang="en-US" dirty="0" smtClean="0"/>
          </a:p>
          <a:p>
            <a:endParaRPr lang="en-US" dirty="0" smtClean="0"/>
          </a:p>
          <a:p>
            <a:endParaRPr lang="en-US" dirty="0" smtClean="0"/>
          </a:p>
          <a:p>
            <a:endParaRPr lang="en-US" dirty="0" smtClean="0"/>
          </a:p>
          <a:p>
            <a:r>
              <a:rPr lang="en-US" dirty="0" smtClean="0"/>
              <a:t>*Normal mail should not be predicted as spam.</a:t>
            </a:r>
          </a:p>
          <a:p>
            <a:endParaRPr lang="en-US" dirty="0"/>
          </a:p>
        </p:txBody>
      </p:sp>
      <p:pic>
        <p:nvPicPr>
          <p:cNvPr id="4" name="Picture 5"/>
          <p:cNvPicPr>
            <a:picLocks noChangeAspect="1" noChangeArrowheads="1"/>
          </p:cNvPicPr>
          <p:nvPr/>
        </p:nvPicPr>
        <p:blipFill>
          <a:blip r:embed="rId2"/>
          <a:srcRect/>
          <a:stretch>
            <a:fillRect/>
          </a:stretch>
        </p:blipFill>
        <p:spPr bwMode="auto">
          <a:xfrm>
            <a:off x="4800600" y="2667000"/>
            <a:ext cx="3448050" cy="220062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Fraudulent Transaction(+</a:t>
            </a:r>
            <a:r>
              <a:rPr lang="en-US" b="1" dirty="0" err="1" smtClean="0"/>
              <a:t>ve</a:t>
            </a:r>
            <a:r>
              <a:rPr lang="en-US" b="1" dirty="0" smtClean="0"/>
              <a:t> class is fraud)</a:t>
            </a:r>
            <a:endParaRPr lang="en-US" b="1" dirty="0"/>
          </a:p>
        </p:txBody>
      </p:sp>
      <p:sp>
        <p:nvSpPr>
          <p:cNvPr id="3" name="Content Placeholder 2"/>
          <p:cNvSpPr>
            <a:spLocks noGrp="1"/>
          </p:cNvSpPr>
          <p:nvPr>
            <p:ph idx="1"/>
          </p:nvPr>
        </p:nvSpPr>
        <p:spPr>
          <a:xfrm>
            <a:off x="457200" y="1600200"/>
            <a:ext cx="8382000" cy="4572000"/>
          </a:xfrm>
        </p:spPr>
        <p:txBody>
          <a:bodyPr/>
          <a:lstStyle/>
          <a:p>
            <a:r>
              <a:rPr lang="en-US" dirty="0" smtClean="0"/>
              <a:t>Identify whether to optimize sensitivity or specificity?</a:t>
            </a:r>
          </a:p>
          <a:p>
            <a:endParaRPr lang="en-US" dirty="0" smtClean="0"/>
          </a:p>
          <a:p>
            <a:endParaRPr lang="en-US" dirty="0" smtClean="0"/>
          </a:p>
          <a:p>
            <a:endParaRPr lang="en-US" dirty="0" smtClean="0"/>
          </a:p>
          <a:p>
            <a:endParaRPr lang="en-US" dirty="0" smtClean="0"/>
          </a:p>
          <a:p>
            <a:r>
              <a:rPr lang="en-US" dirty="0" smtClean="0"/>
              <a:t>*Fraud should not be predicted as normal.</a:t>
            </a:r>
          </a:p>
          <a:p>
            <a:endParaRPr lang="en-US" dirty="0"/>
          </a:p>
        </p:txBody>
      </p:sp>
      <p:pic>
        <p:nvPicPr>
          <p:cNvPr id="4" name="Picture 5"/>
          <p:cNvPicPr>
            <a:picLocks noChangeAspect="1" noChangeArrowheads="1"/>
          </p:cNvPicPr>
          <p:nvPr/>
        </p:nvPicPr>
        <p:blipFill>
          <a:blip r:embed="rId2"/>
          <a:srcRect/>
          <a:stretch>
            <a:fillRect/>
          </a:stretch>
        </p:blipFill>
        <p:spPr bwMode="auto">
          <a:xfrm>
            <a:off x="4800600" y="2667000"/>
            <a:ext cx="3448050" cy="220062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Classification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Classification techniques are an essential part of machine learning and data mining applications. </a:t>
            </a:r>
          </a:p>
          <a:p>
            <a:r>
              <a:rPr lang="en-US" dirty="0" smtClean="0"/>
              <a:t>Approximately 70% of problems in Data Science are classification problems. </a:t>
            </a:r>
          </a:p>
          <a:p>
            <a:r>
              <a:rPr lang="en-US" dirty="0" smtClean="0"/>
              <a:t>There are lots of classification problems that are available, but the logistics regression is common and is a useful regression method for solving the binary classification problem.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ROC Curve</a:t>
            </a:r>
            <a:endParaRPr lang="en-US" dirty="0"/>
          </a:p>
        </p:txBody>
      </p:sp>
      <p:sp>
        <p:nvSpPr>
          <p:cNvPr id="3" name="Content Placeholder 2"/>
          <p:cNvSpPr>
            <a:spLocks noGrp="1"/>
          </p:cNvSpPr>
          <p:nvPr>
            <p:ph idx="1"/>
          </p:nvPr>
        </p:nvSpPr>
        <p:spPr>
          <a:xfrm>
            <a:off x="457200" y="1600201"/>
            <a:ext cx="8229600" cy="1828799"/>
          </a:xfrm>
        </p:spPr>
        <p:txBody>
          <a:bodyPr>
            <a:normAutofit lnSpcReduction="10000"/>
          </a:bodyPr>
          <a:lstStyle/>
          <a:p>
            <a:r>
              <a:rPr lang="en-US" sz="2400" dirty="0" smtClean="0"/>
              <a:t>Receiver Operating Characteristic(ROC) curve is a plot of the true positive rate against the false positive rate. It shows the tradeoff between sensitivity and specificity.</a:t>
            </a:r>
          </a:p>
          <a:p>
            <a:r>
              <a:rPr lang="en-US" sz="2400" dirty="0" smtClean="0"/>
              <a:t>AUC score for the case is 0.86. AUC score 1 represents perfect classifier, and 0.5 represents a worthless classifier.</a:t>
            </a:r>
            <a:endParaRPr lang="en-US" sz="2400" dirty="0"/>
          </a:p>
        </p:txBody>
      </p:sp>
      <p:pic>
        <p:nvPicPr>
          <p:cNvPr id="33794" name="Picture 2" descr="http://res.cloudinary.com/dyd911kmh/image/upload/f_auto,q_auto:best/v1534281070/output_53_0_qqcjsm.png"/>
          <p:cNvPicPr>
            <a:picLocks noChangeAspect="1" noChangeArrowheads="1"/>
          </p:cNvPicPr>
          <p:nvPr/>
        </p:nvPicPr>
        <p:blipFill>
          <a:blip r:embed="rId2"/>
          <a:srcRect/>
          <a:stretch>
            <a:fillRect/>
          </a:stretch>
        </p:blipFill>
        <p:spPr bwMode="auto">
          <a:xfrm>
            <a:off x="762000" y="3657600"/>
            <a:ext cx="8001000" cy="28956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AUC - ROC Curve?</a:t>
            </a:r>
            <a:endParaRPr lang="en-US" dirty="0"/>
          </a:p>
        </p:txBody>
      </p:sp>
      <p:sp>
        <p:nvSpPr>
          <p:cNvPr id="3" name="Content Placeholder 2"/>
          <p:cNvSpPr>
            <a:spLocks noGrp="1"/>
          </p:cNvSpPr>
          <p:nvPr>
            <p:ph idx="1"/>
          </p:nvPr>
        </p:nvSpPr>
        <p:spPr/>
        <p:txBody>
          <a:bodyPr>
            <a:normAutofit/>
          </a:bodyPr>
          <a:lstStyle/>
          <a:p>
            <a:r>
              <a:rPr lang="en-US" sz="2400" dirty="0" smtClean="0"/>
              <a:t>AUC - ROC curve is a performance measurement for classification problem at various thresholds settings. ROC is a probability curve and AUC represents degree or measure of </a:t>
            </a:r>
            <a:r>
              <a:rPr lang="en-US" sz="2400" dirty="0" err="1" smtClean="0"/>
              <a:t>separability</a:t>
            </a:r>
            <a:r>
              <a:rPr lang="en-US" sz="2400" dirty="0" smtClean="0"/>
              <a:t>. </a:t>
            </a:r>
          </a:p>
          <a:p>
            <a:r>
              <a:rPr lang="en-US" sz="2400" dirty="0" smtClean="0"/>
              <a:t>It tells how much model is capable of distinguishing between classes. </a:t>
            </a:r>
          </a:p>
          <a:p>
            <a:r>
              <a:rPr lang="en-US" sz="2400" dirty="0" smtClean="0"/>
              <a:t>Higher the AUC, better the model is at predicting 0s as 0s and 1s as 1s. By analogy, Higher the AUC, better the model is at distinguishing between patients with disease and no disease.</a:t>
            </a:r>
          </a:p>
          <a:p>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sp>
        <p:nvSpPr>
          <p:cNvPr id="3" name="Content Placeholder 2"/>
          <p:cNvSpPr>
            <a:spLocks noGrp="1"/>
          </p:cNvSpPr>
          <p:nvPr>
            <p:ph idx="1"/>
          </p:nvPr>
        </p:nvSpPr>
        <p:spPr>
          <a:xfrm>
            <a:off x="457200" y="1600200"/>
            <a:ext cx="4419600" cy="3124200"/>
          </a:xfrm>
        </p:spPr>
        <p:txBody>
          <a:bodyPr>
            <a:noAutofit/>
          </a:bodyPr>
          <a:lstStyle/>
          <a:p>
            <a:r>
              <a:rPr lang="en-US" sz="2000" dirty="0" smtClean="0"/>
              <a:t>An excellent model has AUC near to the 1 which means it has good measure of </a:t>
            </a:r>
            <a:r>
              <a:rPr lang="en-US" sz="2000" dirty="0" err="1" smtClean="0"/>
              <a:t>separability</a:t>
            </a:r>
            <a:r>
              <a:rPr lang="en-US" sz="2000" dirty="0" smtClean="0"/>
              <a:t>.</a:t>
            </a:r>
          </a:p>
          <a:p>
            <a:r>
              <a:rPr lang="en-US" sz="2000" dirty="0" smtClean="0"/>
              <a:t> A poor model has AUC near to the 0 which means it has worst measure of </a:t>
            </a:r>
            <a:r>
              <a:rPr lang="en-US" sz="2000" dirty="0" err="1" smtClean="0"/>
              <a:t>separability</a:t>
            </a:r>
            <a:r>
              <a:rPr lang="en-US" sz="2000" dirty="0" smtClean="0"/>
              <a:t>. </a:t>
            </a:r>
          </a:p>
          <a:p>
            <a:r>
              <a:rPr lang="en-US" sz="2000" dirty="0" smtClean="0"/>
              <a:t>In fact it means it is reciprocating the result. It is predicting 0s as 1s and 1s as 0s. And when AUC is 0.5, it means model has no class separation capacity whatsoever.</a:t>
            </a:r>
            <a:endParaRPr lang="en-US" sz="2000" dirty="0"/>
          </a:p>
        </p:txBody>
      </p:sp>
      <p:pic>
        <p:nvPicPr>
          <p:cNvPr id="49154" name="Picture 2" descr="https://cdn-images-1.medium.com/max/1600/1*pk05QGzoWhCgRiiFbz-oKQ.png"/>
          <p:cNvPicPr>
            <a:picLocks noChangeAspect="1" noChangeArrowheads="1"/>
          </p:cNvPicPr>
          <p:nvPr/>
        </p:nvPicPr>
        <p:blipFill>
          <a:blip r:embed="rId2"/>
          <a:srcRect/>
          <a:stretch>
            <a:fillRect/>
          </a:stretch>
        </p:blipFill>
        <p:spPr bwMode="auto">
          <a:xfrm>
            <a:off x="4876800" y="1828800"/>
            <a:ext cx="4267201" cy="3810000"/>
          </a:xfrm>
          <a:prstGeom prst="rect">
            <a:avLst/>
          </a:prstGeom>
          <a:noFill/>
        </p:spPr>
      </p:pic>
      <p:sp>
        <p:nvSpPr>
          <p:cNvPr id="5" name="Rectangle 4"/>
          <p:cNvSpPr/>
          <p:nvPr/>
        </p:nvSpPr>
        <p:spPr>
          <a:xfrm>
            <a:off x="304800" y="6019800"/>
            <a:ext cx="8229600" cy="646331"/>
          </a:xfrm>
          <a:prstGeom prst="rect">
            <a:avLst/>
          </a:prstGeom>
        </p:spPr>
        <p:txBody>
          <a:bodyPr wrap="square">
            <a:spAutoFit/>
          </a:bodyPr>
          <a:lstStyle/>
          <a:p>
            <a:r>
              <a:rPr lang="en-US" dirty="0" smtClean="0"/>
              <a:t>The ROC curve is plotted with TPR against the FPR (</a:t>
            </a:r>
            <a:r>
              <a:rPr lang="en-US" b="1" dirty="0" smtClean="0"/>
              <a:t>False Positive Rate) </a:t>
            </a:r>
            <a:r>
              <a:rPr lang="en-US" dirty="0" smtClean="0"/>
              <a:t>where TPR (</a:t>
            </a:r>
            <a:r>
              <a:rPr lang="en-US" b="1" dirty="0" smtClean="0"/>
              <a:t>True Positive Rate)</a:t>
            </a:r>
            <a:r>
              <a:rPr lang="en-US" dirty="0" smtClean="0"/>
              <a:t>is on y-axis and FPR is on the x-axis.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Tree</a:t>
            </a:r>
            <a:endParaRPr lang="en-US" b="1" dirty="0"/>
          </a:p>
        </p:txBody>
      </p:sp>
      <p:pic>
        <p:nvPicPr>
          <p:cNvPr id="51202" name="Picture 2"/>
          <p:cNvPicPr>
            <a:picLocks noChangeAspect="1" noChangeArrowheads="1"/>
          </p:cNvPicPr>
          <p:nvPr/>
        </p:nvPicPr>
        <p:blipFill>
          <a:blip r:embed="rId2"/>
          <a:srcRect/>
          <a:stretch>
            <a:fillRect/>
          </a:stretch>
        </p:blipFill>
        <p:spPr bwMode="auto">
          <a:xfrm>
            <a:off x="533400" y="1219200"/>
            <a:ext cx="8315325" cy="509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528638" y="685800"/>
            <a:ext cx="8086725" cy="517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srcRect/>
          <a:stretch>
            <a:fillRect/>
          </a:stretch>
        </p:blipFill>
        <p:spPr bwMode="auto">
          <a:xfrm>
            <a:off x="595313" y="923925"/>
            <a:ext cx="7953375" cy="5010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0" y="381000"/>
            <a:ext cx="8915400" cy="6172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0" y="609600"/>
            <a:ext cx="9144000" cy="5333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Measure for Selecting the best Split</a:t>
            </a:r>
            <a:endParaRPr lang="en-US" b="1" dirty="0"/>
          </a:p>
        </p:txBody>
      </p:sp>
      <p:sp>
        <p:nvSpPr>
          <p:cNvPr id="3" name="Content Placeholder 2"/>
          <p:cNvSpPr>
            <a:spLocks noGrp="1"/>
          </p:cNvSpPr>
          <p:nvPr>
            <p:ph idx="1"/>
          </p:nvPr>
        </p:nvSpPr>
        <p:spPr/>
        <p:txBody>
          <a:bodyPr/>
          <a:lstStyle/>
          <a:p>
            <a:r>
              <a:rPr lang="en-US" dirty="0" smtClean="0"/>
              <a:t>Entropy</a:t>
            </a:r>
          </a:p>
          <a:p>
            <a:r>
              <a:rPr lang="en-US" dirty="0" smtClean="0"/>
              <a:t>Gini</a:t>
            </a:r>
          </a:p>
          <a:p>
            <a:r>
              <a:rPr lang="en-US" dirty="0" smtClean="0"/>
              <a:t>Classification error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1219200" y="609600"/>
            <a:ext cx="6496050" cy="4895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Multinomial classification</a:t>
            </a:r>
            <a:endParaRPr lang="en-US" b="1" dirty="0"/>
          </a:p>
        </p:txBody>
      </p:sp>
      <p:sp>
        <p:nvSpPr>
          <p:cNvPr id="3" name="Content Placeholder 2"/>
          <p:cNvSpPr>
            <a:spLocks noGrp="1"/>
          </p:cNvSpPr>
          <p:nvPr>
            <p:ph idx="1"/>
          </p:nvPr>
        </p:nvSpPr>
        <p:spPr/>
        <p:txBody>
          <a:bodyPr/>
          <a:lstStyle/>
          <a:p>
            <a:r>
              <a:rPr lang="en-US" dirty="0" smtClean="0"/>
              <a:t>Another category of classification is Multinomial classification, which handles the issues where multiple classes are present in the target variable. </a:t>
            </a:r>
          </a:p>
          <a:p>
            <a:r>
              <a:rPr lang="en-US" dirty="0" smtClean="0"/>
              <a:t>For example, IRIS dataset a very famous example of multi-class classification.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Gini Index</a:t>
            </a:r>
            <a:endParaRPr lang="en-US" dirty="0"/>
          </a:p>
        </p:txBody>
      </p:sp>
      <p:sp>
        <p:nvSpPr>
          <p:cNvPr id="3" name="Content Placeholder 2"/>
          <p:cNvSpPr>
            <a:spLocks noGrp="1"/>
          </p:cNvSpPr>
          <p:nvPr>
            <p:ph idx="1"/>
          </p:nvPr>
        </p:nvSpPr>
        <p:spPr/>
        <p:txBody>
          <a:bodyPr>
            <a:normAutofit lnSpcReduction="10000"/>
          </a:bodyPr>
          <a:lstStyle/>
          <a:p>
            <a:r>
              <a:rPr lang="en-US" dirty="0" smtClean="0"/>
              <a:t>Gini index says, if we select two items from a population at random then they must be of same class and probability for this is 1 if population is pure.</a:t>
            </a:r>
          </a:p>
          <a:p>
            <a:pPr marL="1371600" lvl="2" indent="-457200">
              <a:buFont typeface="+mj-lt"/>
              <a:buAutoNum type="arabicPeriod"/>
            </a:pPr>
            <a:r>
              <a:rPr lang="en-US" dirty="0" smtClean="0"/>
              <a:t>It works with categorical target variable “Success” or “Failure”.</a:t>
            </a:r>
          </a:p>
          <a:p>
            <a:pPr marL="1371600" lvl="2" indent="-457200">
              <a:buFont typeface="+mj-lt"/>
              <a:buAutoNum type="arabicPeriod"/>
            </a:pPr>
            <a:r>
              <a:rPr lang="en-US" dirty="0" smtClean="0"/>
              <a:t>It performs only Binary splits</a:t>
            </a:r>
          </a:p>
          <a:p>
            <a:pPr marL="1371600" lvl="2" indent="-457200">
              <a:buFont typeface="+mj-lt"/>
              <a:buAutoNum type="arabicPeriod"/>
            </a:pPr>
            <a:r>
              <a:rPr lang="en-US" dirty="0" smtClean="0"/>
              <a:t>Higher the value of Gini higher the homogeneity.</a:t>
            </a:r>
          </a:p>
          <a:p>
            <a:pPr marL="1371600" lvl="2" indent="-457200">
              <a:buFont typeface="+mj-lt"/>
              <a:buAutoNum type="arabicPeriod"/>
            </a:pPr>
            <a:r>
              <a:rPr lang="en-US" dirty="0" smtClean="0"/>
              <a:t>CART (Classification and Regression Tree) uses Gini method to create binary splits.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to Calculate Gini for a split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Calculate Gini for sub-nodes, using formula sum of square of probability for success and failure (p^2+q^2).</a:t>
            </a:r>
          </a:p>
          <a:p>
            <a:pPr marL="514350" indent="-514350">
              <a:buFont typeface="+mj-lt"/>
              <a:buAutoNum type="arabicPeriod"/>
            </a:pPr>
            <a:r>
              <a:rPr lang="en-US" dirty="0" smtClean="0"/>
              <a:t>Calculate Gini for split using weighted Gini score of each node of that split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endParaRPr lang="en-US" dirty="0"/>
          </a:p>
        </p:txBody>
      </p:sp>
      <p:sp>
        <p:nvSpPr>
          <p:cNvPr id="3" name="Content Placeholder 2"/>
          <p:cNvSpPr>
            <a:spLocks noGrp="1"/>
          </p:cNvSpPr>
          <p:nvPr>
            <p:ph idx="1"/>
          </p:nvPr>
        </p:nvSpPr>
        <p:spPr/>
        <p:txBody>
          <a:bodyPr/>
          <a:lstStyle/>
          <a:p>
            <a:r>
              <a:rPr lang="en-US" dirty="0" smtClean="0"/>
              <a:t>Referring to example used above, where we want to segregate the students based on target variable ( playing cricket or not ). In the snapshot below, we split the population using two input variables Gender and Class. Now, I want to identify which split is producing more homogeneous sub-nodes using Gini index.</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Example	</a:t>
            </a:r>
            <a:endParaRPr lang="en-US" b="1" dirty="0"/>
          </a:p>
        </p:txBody>
      </p:sp>
      <p:pic>
        <p:nvPicPr>
          <p:cNvPr id="61442" name="Picture 2" descr="Decision Tree, Algorithm, Gini Index"/>
          <p:cNvPicPr>
            <a:picLocks noChangeAspect="1" noChangeArrowheads="1"/>
          </p:cNvPicPr>
          <p:nvPr/>
        </p:nvPicPr>
        <p:blipFill>
          <a:blip r:embed="rId2"/>
          <a:srcRect/>
          <a:stretch>
            <a:fillRect/>
          </a:stretch>
        </p:blipFill>
        <p:spPr bwMode="auto">
          <a:xfrm>
            <a:off x="762000" y="2286000"/>
            <a:ext cx="6934200" cy="2133600"/>
          </a:xfrm>
          <a:prstGeom prst="rect">
            <a:avLst/>
          </a:prstGeom>
          <a:noFill/>
        </p:spPr>
      </p:pic>
      <p:sp>
        <p:nvSpPr>
          <p:cNvPr id="5" name="Rectangle 4"/>
          <p:cNvSpPr/>
          <p:nvPr/>
        </p:nvSpPr>
        <p:spPr>
          <a:xfrm>
            <a:off x="304800" y="990601"/>
            <a:ext cx="7620000" cy="1200329"/>
          </a:xfrm>
          <a:prstGeom prst="rect">
            <a:avLst/>
          </a:prstGeom>
        </p:spPr>
        <p:txBody>
          <a:bodyPr wrap="square">
            <a:spAutoFit/>
          </a:bodyPr>
          <a:lstStyle/>
          <a:p>
            <a:r>
              <a:rPr lang="en-US" b="1" dirty="0" smtClean="0"/>
              <a:t>Split on Gender:</a:t>
            </a:r>
            <a:endParaRPr lang="en-US" dirty="0" smtClean="0"/>
          </a:p>
          <a:p>
            <a:r>
              <a:rPr lang="en-US" dirty="0" smtClean="0"/>
              <a:t>Calculate, Gini for sub-node Female = (0.2)*(0.2)+(0.8)*(0.8)=0.68</a:t>
            </a:r>
          </a:p>
          <a:p>
            <a:r>
              <a:rPr lang="en-US" dirty="0" smtClean="0"/>
              <a:t>Gini for sub-node Male = (0.65)*(0.65)+(0.35)*(0.35)=0.55</a:t>
            </a:r>
          </a:p>
          <a:p>
            <a:r>
              <a:rPr lang="en-US" dirty="0" smtClean="0"/>
              <a:t>Calculate weighted Gini for Split Gender = (10/30)*0.68+(20/30)*0.55 = </a:t>
            </a:r>
            <a:r>
              <a:rPr lang="en-US" b="1" dirty="0" smtClean="0"/>
              <a:t>0.59</a:t>
            </a:r>
            <a:endParaRPr lang="en-US" dirty="0"/>
          </a:p>
        </p:txBody>
      </p:sp>
      <p:sp>
        <p:nvSpPr>
          <p:cNvPr id="6" name="Rectangle 5"/>
          <p:cNvSpPr/>
          <p:nvPr/>
        </p:nvSpPr>
        <p:spPr>
          <a:xfrm>
            <a:off x="1447800" y="4495800"/>
            <a:ext cx="7467600" cy="1200329"/>
          </a:xfrm>
          <a:prstGeom prst="rect">
            <a:avLst/>
          </a:prstGeom>
        </p:spPr>
        <p:txBody>
          <a:bodyPr wrap="square">
            <a:spAutoFit/>
          </a:bodyPr>
          <a:lstStyle/>
          <a:p>
            <a:r>
              <a:rPr lang="en-US" b="1" dirty="0" smtClean="0"/>
              <a:t>Similar for Split on Class:</a:t>
            </a:r>
            <a:endParaRPr lang="en-US" dirty="0" smtClean="0"/>
          </a:p>
          <a:p>
            <a:r>
              <a:rPr lang="en-US" dirty="0" smtClean="0"/>
              <a:t>Gini for sub-node Class IX = (0.43)*(0.43)+(0.57)*(0.57)=0.51</a:t>
            </a:r>
          </a:p>
          <a:p>
            <a:r>
              <a:rPr lang="en-US" dirty="0" smtClean="0"/>
              <a:t>Gini for sub-node Class X = (0.56)*(0.56)+(0.44)*(0.44)=0.51</a:t>
            </a:r>
          </a:p>
          <a:p>
            <a:r>
              <a:rPr lang="en-US" dirty="0" smtClean="0"/>
              <a:t>Calculate weighted Gini for Split Class = (14/30)*0.51+(16/30)*0.51 = </a:t>
            </a:r>
            <a:r>
              <a:rPr lang="en-US" b="1" dirty="0" smtClean="0"/>
              <a:t>0.51</a:t>
            </a:r>
            <a:endParaRPr lang="en-US" dirty="0"/>
          </a:p>
        </p:txBody>
      </p:sp>
      <p:sp>
        <p:nvSpPr>
          <p:cNvPr id="7" name="Rectangle 6"/>
          <p:cNvSpPr/>
          <p:nvPr/>
        </p:nvSpPr>
        <p:spPr>
          <a:xfrm>
            <a:off x="0" y="6019800"/>
            <a:ext cx="9372600" cy="646331"/>
          </a:xfrm>
          <a:prstGeom prst="rect">
            <a:avLst/>
          </a:prstGeom>
        </p:spPr>
        <p:txBody>
          <a:bodyPr wrap="square">
            <a:spAutoFit/>
          </a:bodyPr>
          <a:lstStyle/>
          <a:p>
            <a:r>
              <a:rPr lang="en-US" dirty="0" smtClean="0"/>
              <a:t>**you can see that Gini score for </a:t>
            </a:r>
            <a:r>
              <a:rPr lang="en-US" i="1" dirty="0" smtClean="0"/>
              <a:t>Split on Gender</a:t>
            </a:r>
            <a:r>
              <a:rPr lang="en-US" dirty="0" smtClean="0"/>
              <a:t> is higher than </a:t>
            </a:r>
            <a:r>
              <a:rPr lang="en-US" i="1" dirty="0" smtClean="0"/>
              <a:t>Split on Class,</a:t>
            </a:r>
            <a:r>
              <a:rPr lang="en-US" dirty="0" smtClean="0"/>
              <a:t> hence, the node </a:t>
            </a:r>
          </a:p>
          <a:p>
            <a:r>
              <a:rPr lang="en-US" dirty="0" smtClean="0"/>
              <a:t>split will take place on Gender.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Entropy</a:t>
            </a:r>
            <a:endParaRPr lang="en-US" b="1" dirty="0"/>
          </a:p>
        </p:txBody>
      </p:sp>
      <p:sp>
        <p:nvSpPr>
          <p:cNvPr id="3" name="Content Placeholder 2"/>
          <p:cNvSpPr>
            <a:spLocks noGrp="1"/>
          </p:cNvSpPr>
          <p:nvPr>
            <p:ph idx="1"/>
          </p:nvPr>
        </p:nvSpPr>
        <p:spPr/>
        <p:txBody>
          <a:bodyPr/>
          <a:lstStyle/>
          <a:p>
            <a:r>
              <a:rPr lang="en-US" dirty="0" smtClean="0"/>
              <a:t>Entropy can be calculated using formula:-</a:t>
            </a:r>
          </a:p>
          <a:p>
            <a:pPr lvl="2"/>
            <a:endParaRPr lang="en-US" dirty="0"/>
          </a:p>
        </p:txBody>
      </p:sp>
      <p:pic>
        <p:nvPicPr>
          <p:cNvPr id="67586" name="Picture 2" descr="Entropy, Decision Tree"/>
          <p:cNvPicPr>
            <a:picLocks noChangeAspect="1" noChangeArrowheads="1"/>
          </p:cNvPicPr>
          <p:nvPr/>
        </p:nvPicPr>
        <p:blipFill>
          <a:blip r:embed="rId2"/>
          <a:srcRect/>
          <a:stretch>
            <a:fillRect/>
          </a:stretch>
        </p:blipFill>
        <p:spPr bwMode="auto">
          <a:xfrm>
            <a:off x="2971800" y="2438400"/>
            <a:ext cx="3048000" cy="609600"/>
          </a:xfrm>
          <a:prstGeom prst="rect">
            <a:avLst/>
          </a:prstGeom>
          <a:noFill/>
        </p:spPr>
      </p:pic>
      <p:sp>
        <p:nvSpPr>
          <p:cNvPr id="5" name="Rectangle 4"/>
          <p:cNvSpPr/>
          <p:nvPr/>
        </p:nvSpPr>
        <p:spPr>
          <a:xfrm>
            <a:off x="2438400" y="3352800"/>
            <a:ext cx="4572000" cy="2031325"/>
          </a:xfrm>
          <a:prstGeom prst="rect">
            <a:avLst/>
          </a:prstGeom>
        </p:spPr>
        <p:txBody>
          <a:bodyPr>
            <a:spAutoFit/>
          </a:bodyPr>
          <a:lstStyle/>
          <a:p>
            <a:r>
              <a:rPr lang="en-US" dirty="0" smtClean="0"/>
              <a:t>Here p and q is probability of success and failure respectively in that node. Entropy is also used with categorical target variable.</a:t>
            </a:r>
          </a:p>
          <a:p>
            <a:endParaRPr lang="en-US" dirty="0" smtClean="0"/>
          </a:p>
          <a:p>
            <a:r>
              <a:rPr lang="en-US" dirty="0" smtClean="0"/>
              <a:t> It chooses the split which has lowest entropy compared to parent node and other splits. The lesser the entropy, the better it is.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Entropy</a:t>
            </a:r>
            <a:endParaRPr lang="en-US" dirty="0"/>
          </a:p>
        </p:txBody>
      </p:sp>
      <p:sp>
        <p:nvSpPr>
          <p:cNvPr id="3" name="Content Placeholder 2"/>
          <p:cNvSpPr>
            <a:spLocks noGrp="1"/>
          </p:cNvSpPr>
          <p:nvPr>
            <p:ph idx="1"/>
          </p:nvPr>
        </p:nvSpPr>
        <p:spPr/>
        <p:txBody>
          <a:bodyPr/>
          <a:lstStyle/>
          <a:p>
            <a:r>
              <a:rPr lang="en-US" b="1" dirty="0" smtClean="0"/>
              <a:t>Steps to calculate entropy for a split:</a:t>
            </a:r>
            <a:endParaRPr lang="en-US" dirty="0" smtClean="0"/>
          </a:p>
          <a:p>
            <a:pPr marL="971550" lvl="1" indent="-514350">
              <a:buFont typeface="+mj-lt"/>
              <a:buAutoNum type="arabicPeriod"/>
            </a:pPr>
            <a:r>
              <a:rPr lang="en-US" dirty="0" smtClean="0"/>
              <a:t>Calculate entropy of parent node</a:t>
            </a:r>
          </a:p>
          <a:p>
            <a:pPr marL="971550" lvl="1" indent="-514350">
              <a:buFont typeface="+mj-lt"/>
              <a:buAutoNum type="arabicPeriod"/>
            </a:pPr>
            <a:r>
              <a:rPr lang="en-US" dirty="0" smtClean="0"/>
              <a:t>Calculate entropy of each individual node of split and calculate weighted average of all sub-nodes available in split.</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381000" y="1295400"/>
            <a:ext cx="8229600" cy="3352799"/>
          </a:xfrm>
        </p:spPr>
        <p:txBody>
          <a:bodyPr>
            <a:normAutofit fontScale="55000" lnSpcReduction="20000"/>
          </a:bodyPr>
          <a:lstStyle/>
          <a:p>
            <a:r>
              <a:rPr lang="en-US" b="1" dirty="0" smtClean="0"/>
              <a:t>Example: </a:t>
            </a:r>
            <a:r>
              <a:rPr lang="en-US" dirty="0" smtClean="0"/>
              <a:t>Let’s use this method to identify best split for student example.</a:t>
            </a:r>
          </a:p>
          <a:p>
            <a:r>
              <a:rPr lang="en-US" dirty="0" smtClean="0"/>
              <a:t>Entropy for parent node = -(15/30) log2 (15/30) – (15/30) log2 (15/30) = </a:t>
            </a:r>
            <a:r>
              <a:rPr lang="en-US" b="1" dirty="0" smtClean="0"/>
              <a:t>1</a:t>
            </a:r>
            <a:r>
              <a:rPr lang="en-US" dirty="0" smtClean="0"/>
              <a:t>. Here 1 shows that it is a impure node.</a:t>
            </a:r>
          </a:p>
          <a:p>
            <a:r>
              <a:rPr lang="en-US" dirty="0" smtClean="0"/>
              <a:t>Entropy for Female node = -(2/10) log2 (2/10) – (8/10) log2 (8/10) = 0.72 and for male node,  -(13/20) log2 (13/20) – (7/20) log2 (7/20) = 0.93</a:t>
            </a:r>
          </a:p>
          <a:p>
            <a:r>
              <a:rPr lang="en-US" dirty="0" smtClean="0"/>
              <a:t>Entropy for split Gender = Weighted entropy of sub-nodes = (10/30)*0.72 + (20/30)*0.93 = </a:t>
            </a:r>
            <a:r>
              <a:rPr lang="en-US" b="1" dirty="0" smtClean="0"/>
              <a:t>0.86</a:t>
            </a:r>
            <a:endParaRPr lang="en-US" dirty="0" smtClean="0"/>
          </a:p>
          <a:p>
            <a:r>
              <a:rPr lang="en-US" dirty="0" smtClean="0"/>
              <a:t>Entropy for Class IX node, -(6/14) log2 (6/14) – (8/14) log2 (8/14) = 0.99 and for Class X node,  -(9/16) log2 (9/16) – (7/16) log2 (7/16) = 0.99.</a:t>
            </a:r>
          </a:p>
          <a:p>
            <a:r>
              <a:rPr lang="en-US" dirty="0" smtClean="0"/>
              <a:t>Entropy for split Class =  (14/30)*0.99 + (16/30)*0.99 = </a:t>
            </a:r>
            <a:r>
              <a:rPr lang="en-US" b="1" dirty="0" smtClean="0"/>
              <a:t>0.99</a:t>
            </a:r>
            <a:endParaRPr lang="en-US" dirty="0" smtClean="0"/>
          </a:p>
          <a:p>
            <a:r>
              <a:rPr lang="en-US" dirty="0" smtClean="0"/>
              <a:t>Above, you can see that entropy for </a:t>
            </a:r>
            <a:r>
              <a:rPr lang="en-US" i="1" dirty="0" smtClean="0"/>
              <a:t>Split on Gender</a:t>
            </a:r>
            <a:r>
              <a:rPr lang="en-US" dirty="0" smtClean="0"/>
              <a:t> is the lowest among all, so the tree will split on </a:t>
            </a:r>
            <a:r>
              <a:rPr lang="en-US" i="1" dirty="0" smtClean="0"/>
              <a:t>Gender</a:t>
            </a:r>
            <a:r>
              <a:rPr lang="en-US" dirty="0" smtClean="0"/>
              <a:t>. We can derive information gain from entropy as </a:t>
            </a:r>
            <a:r>
              <a:rPr lang="en-US" b="1" dirty="0" smtClean="0"/>
              <a:t>1- Entropy.</a:t>
            </a:r>
            <a:endParaRPr lang="en-US" dirty="0" smtClean="0"/>
          </a:p>
          <a:p>
            <a:endParaRPr lang="en-US" dirty="0"/>
          </a:p>
        </p:txBody>
      </p:sp>
      <p:pic>
        <p:nvPicPr>
          <p:cNvPr id="4" name="Picture 2" descr="Decision Tree, Algorithm, Gini Index"/>
          <p:cNvPicPr>
            <a:picLocks noChangeAspect="1" noChangeArrowheads="1"/>
          </p:cNvPicPr>
          <p:nvPr/>
        </p:nvPicPr>
        <p:blipFill>
          <a:blip r:embed="rId2"/>
          <a:srcRect/>
          <a:stretch>
            <a:fillRect/>
          </a:stretch>
        </p:blipFill>
        <p:spPr bwMode="auto">
          <a:xfrm>
            <a:off x="1066800" y="4495800"/>
            <a:ext cx="6934200" cy="2133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Regression</a:t>
            </a:r>
            <a:endParaRPr lang="en-US" b="1" dirty="0"/>
          </a:p>
        </p:txBody>
      </p:sp>
      <p:sp>
        <p:nvSpPr>
          <p:cNvPr id="3" name="Content Placeholder 2"/>
          <p:cNvSpPr>
            <a:spLocks noGrp="1"/>
          </p:cNvSpPr>
          <p:nvPr>
            <p:ph idx="1"/>
          </p:nvPr>
        </p:nvSpPr>
        <p:spPr/>
        <p:txBody>
          <a:bodyPr/>
          <a:lstStyle/>
          <a:p>
            <a:r>
              <a:rPr lang="en-US" dirty="0" smtClean="0"/>
              <a:t>Logistic Regression can be used for various classification problems such as spam detection. </a:t>
            </a:r>
          </a:p>
          <a:p>
            <a:r>
              <a:rPr lang="en-US" dirty="0" smtClean="0"/>
              <a:t>Diabetes prediction, if a given customer will purchase a particular product or will they churn another competitor, whether the user will click on a given advertisement link or not, and many more examples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Logistic Regression</a:t>
            </a:r>
            <a:endParaRPr lang="en-US" dirty="0"/>
          </a:p>
        </p:txBody>
      </p:sp>
      <p:sp>
        <p:nvSpPr>
          <p:cNvPr id="3" name="Content Placeholder 2"/>
          <p:cNvSpPr>
            <a:spLocks noGrp="1"/>
          </p:cNvSpPr>
          <p:nvPr>
            <p:ph idx="1"/>
          </p:nvPr>
        </p:nvSpPr>
        <p:spPr/>
        <p:txBody>
          <a:bodyPr>
            <a:normAutofit/>
          </a:bodyPr>
          <a:lstStyle/>
          <a:p>
            <a:r>
              <a:rPr lang="en-US" sz="2400" dirty="0" smtClean="0"/>
              <a:t>Logistic regression is a statistical method for predicting binary classes. The outcome or target variable is dichotomous in nature. Dichotomous means there are only two possible classes. </a:t>
            </a:r>
          </a:p>
          <a:p>
            <a:r>
              <a:rPr lang="en-US" sz="2400" dirty="0" smtClean="0"/>
              <a:t>For example, it can be used for cancer detection problems. It computes the probability of an event occurrence.</a:t>
            </a:r>
          </a:p>
          <a:p>
            <a:r>
              <a:rPr lang="en-US" sz="2400" dirty="0" smtClean="0"/>
              <a:t>It is a special case of linear regression where we have discrete target variable instead of continuous.</a:t>
            </a:r>
          </a:p>
          <a:p>
            <a:r>
              <a:rPr lang="en-US" sz="2400" dirty="0" smtClean="0"/>
              <a:t>It uses a log of odds as the dependent variable. Logistic Regression predicts the probability of occurrence of a binary event utilizing a </a:t>
            </a:r>
            <a:r>
              <a:rPr lang="en-US" sz="2400" dirty="0" err="1" smtClean="0"/>
              <a:t>logit</a:t>
            </a:r>
            <a:r>
              <a:rPr lang="en-US" sz="2400" dirty="0" smtClean="0"/>
              <a:t> function.</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Odds and Odds Ratio</a:t>
            </a:r>
            <a:endParaRPr lang="en-US" dirty="0"/>
          </a:p>
        </p:txBody>
      </p:sp>
      <p:sp>
        <p:nvSpPr>
          <p:cNvPr id="3" name="Content Placeholder 2"/>
          <p:cNvSpPr>
            <a:spLocks noGrp="1"/>
          </p:cNvSpPr>
          <p:nvPr>
            <p:ph idx="1"/>
          </p:nvPr>
        </p:nvSpPr>
        <p:spPr/>
        <p:txBody>
          <a:bodyPr>
            <a:normAutofit/>
          </a:bodyPr>
          <a:lstStyle/>
          <a:p>
            <a:r>
              <a:rPr lang="en-US" sz="2400" dirty="0" smtClean="0"/>
              <a:t>Odds of an event happening is defined as the likelihood that an event will occur, expressed as a proportion of the likelihood that the event will not occur. </a:t>
            </a:r>
          </a:p>
          <a:p>
            <a:r>
              <a:rPr lang="en-US" sz="2400" dirty="0" smtClean="0"/>
              <a:t>Therefore, if A is the probability of subjects affected and B is probability of subjects not affected, then odds = A /B.</a:t>
            </a:r>
          </a:p>
          <a:p>
            <a:endParaRPr lang="en-US" sz="2400" dirty="0" smtClean="0"/>
          </a:p>
          <a:p>
            <a:r>
              <a:rPr lang="en-US" sz="2400" dirty="0" smtClean="0"/>
              <a:t>Odds Ratio (OR) is a measure of association between exposure and an outcome. The OR represents the odds that an outcome will occur given a particular exposure, compared to the odds of the outcome occurring in the absence of that exposure.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Odds and Odds Ratio</a:t>
            </a:r>
            <a:endParaRPr lang="en-US" b="1" dirty="0"/>
          </a:p>
        </p:txBody>
      </p:sp>
      <p:pic>
        <p:nvPicPr>
          <p:cNvPr id="37890" name="Picture 2" descr="Odds"/>
          <p:cNvPicPr>
            <a:picLocks noChangeAspect="1" noChangeArrowheads="1"/>
          </p:cNvPicPr>
          <p:nvPr/>
        </p:nvPicPr>
        <p:blipFill>
          <a:blip r:embed="rId2"/>
          <a:srcRect/>
          <a:stretch>
            <a:fillRect/>
          </a:stretch>
        </p:blipFill>
        <p:spPr bwMode="auto">
          <a:xfrm>
            <a:off x="0" y="1219200"/>
            <a:ext cx="9144000" cy="1524000"/>
          </a:xfrm>
          <a:prstGeom prst="rect">
            <a:avLst/>
          </a:prstGeom>
          <a:noFill/>
        </p:spPr>
      </p:pic>
      <p:pic>
        <p:nvPicPr>
          <p:cNvPr id="37892" name="Picture 4" descr="Odds ratio calculation"/>
          <p:cNvPicPr>
            <a:picLocks noChangeAspect="1" noChangeArrowheads="1"/>
          </p:cNvPicPr>
          <p:nvPr/>
        </p:nvPicPr>
        <p:blipFill>
          <a:blip r:embed="rId3"/>
          <a:srcRect/>
          <a:stretch>
            <a:fillRect/>
          </a:stretch>
        </p:blipFill>
        <p:spPr bwMode="auto">
          <a:xfrm>
            <a:off x="0" y="2743200"/>
            <a:ext cx="9144000" cy="4114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Logit</a:t>
            </a:r>
            <a:r>
              <a:rPr lang="en-US" b="1" dirty="0" smtClean="0"/>
              <a:t> Function</a:t>
            </a:r>
            <a:endParaRPr lang="en-US" dirty="0"/>
          </a:p>
        </p:txBody>
      </p:sp>
      <p:sp>
        <p:nvSpPr>
          <p:cNvPr id="3" name="Content Placeholder 2"/>
          <p:cNvSpPr>
            <a:spLocks noGrp="1"/>
          </p:cNvSpPr>
          <p:nvPr>
            <p:ph idx="1"/>
          </p:nvPr>
        </p:nvSpPr>
        <p:spPr>
          <a:xfrm>
            <a:off x="457200" y="1600201"/>
            <a:ext cx="8229600" cy="1447800"/>
          </a:xfrm>
        </p:spPr>
        <p:txBody>
          <a:bodyPr>
            <a:normAutofit fontScale="92500" lnSpcReduction="10000"/>
          </a:bodyPr>
          <a:lstStyle/>
          <a:p>
            <a:r>
              <a:rPr lang="en-US" dirty="0" smtClean="0"/>
              <a:t>Logistic regression is an estimate of a </a:t>
            </a:r>
            <a:r>
              <a:rPr lang="en-US" dirty="0" err="1" smtClean="0"/>
              <a:t>logit</a:t>
            </a:r>
            <a:r>
              <a:rPr lang="en-US" dirty="0" smtClean="0"/>
              <a:t> function. Here is how the </a:t>
            </a:r>
            <a:r>
              <a:rPr lang="en-US" dirty="0" err="1" smtClean="0"/>
              <a:t>logit</a:t>
            </a:r>
            <a:r>
              <a:rPr lang="en-US" dirty="0" smtClean="0"/>
              <a:t> function looks like:</a:t>
            </a:r>
          </a:p>
          <a:p>
            <a:r>
              <a:rPr lang="en-US" dirty="0" smtClean="0"/>
              <a:t>Natural log of odds ratio is call </a:t>
            </a:r>
            <a:r>
              <a:rPr lang="en-US" dirty="0" err="1" smtClean="0"/>
              <a:t>logit</a:t>
            </a:r>
            <a:r>
              <a:rPr lang="en-US" dirty="0" smtClean="0"/>
              <a:t> function</a:t>
            </a:r>
          </a:p>
          <a:p>
            <a:endParaRPr lang="en-US" dirty="0"/>
          </a:p>
        </p:txBody>
      </p:sp>
      <p:pic>
        <p:nvPicPr>
          <p:cNvPr id="23554" name="Picture 2" descr="logit"/>
          <p:cNvPicPr>
            <a:picLocks noChangeAspect="1" noChangeArrowheads="1"/>
          </p:cNvPicPr>
          <p:nvPr/>
        </p:nvPicPr>
        <p:blipFill>
          <a:blip r:embed="rId2"/>
          <a:srcRect/>
          <a:stretch>
            <a:fillRect/>
          </a:stretch>
        </p:blipFill>
        <p:spPr bwMode="auto">
          <a:xfrm>
            <a:off x="819150" y="2971800"/>
            <a:ext cx="7639050" cy="367665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1630</Words>
  <Application>Microsoft Office PowerPoint</Application>
  <PresentationFormat>On-screen Show (4:3)</PresentationFormat>
  <Paragraphs>167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ML using Python Session 5</vt:lpstr>
      <vt:lpstr>Agenda</vt:lpstr>
      <vt:lpstr>Introduction to Classification</vt:lpstr>
      <vt:lpstr>Multinomial classification</vt:lpstr>
      <vt:lpstr>Logistic Regression</vt:lpstr>
      <vt:lpstr>Logistic Regression</vt:lpstr>
      <vt:lpstr>Odds and Odds Ratio</vt:lpstr>
      <vt:lpstr>Odds and Odds Ratio</vt:lpstr>
      <vt:lpstr>Logit Function</vt:lpstr>
      <vt:lpstr>Sigmoid Function</vt:lpstr>
      <vt:lpstr>Sigmoid Function</vt:lpstr>
      <vt:lpstr>Linear VS Logistic Regression</vt:lpstr>
      <vt:lpstr>Properties of Logistic Regression</vt:lpstr>
      <vt:lpstr>Linear Regression Vs. Logistic Regression</vt:lpstr>
      <vt:lpstr>Graph</vt:lpstr>
      <vt:lpstr>Maximum Likelihood Estimation Vs. Least Square Method</vt:lpstr>
      <vt:lpstr>Types of Logistic Regression</vt:lpstr>
      <vt:lpstr>Model building -Steps</vt:lpstr>
      <vt:lpstr>Selecting Feature</vt:lpstr>
      <vt:lpstr>Splitting Data</vt:lpstr>
      <vt:lpstr>Model Development and Prediction</vt:lpstr>
      <vt:lpstr>Performance of Logistic Regression Model</vt:lpstr>
      <vt:lpstr> Confusion Matrix</vt:lpstr>
      <vt:lpstr>Confusion Matrix</vt:lpstr>
      <vt:lpstr>Slide 25</vt:lpstr>
      <vt:lpstr>Sensitivity vs Specificity </vt:lpstr>
      <vt:lpstr>Example </vt:lpstr>
      <vt:lpstr>Spam Filter (+ve class is spam)</vt:lpstr>
      <vt:lpstr>Fraudulent Transaction(+ve class is fraud)</vt:lpstr>
      <vt:lpstr>ROC Curve</vt:lpstr>
      <vt:lpstr>What is AUC - ROC Curve?</vt:lpstr>
      <vt:lpstr>ROC Curve</vt:lpstr>
      <vt:lpstr>Decision Tree</vt:lpstr>
      <vt:lpstr>Slide 34</vt:lpstr>
      <vt:lpstr>Slide 35</vt:lpstr>
      <vt:lpstr>Slide 36</vt:lpstr>
      <vt:lpstr>Slide 37</vt:lpstr>
      <vt:lpstr>Measure for Selecting the best Split</vt:lpstr>
      <vt:lpstr>Slide 39</vt:lpstr>
      <vt:lpstr>Gini Index</vt:lpstr>
      <vt:lpstr>Steps to Calculate Gini for a split</vt:lpstr>
      <vt:lpstr>Example </vt:lpstr>
      <vt:lpstr>Example </vt:lpstr>
      <vt:lpstr>Entropy</vt:lpstr>
      <vt:lpstr>Entropy</vt:lpstr>
      <vt:lpstr>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server</dc:creator>
  <cp:lastModifiedBy>server</cp:lastModifiedBy>
  <cp:revision>83</cp:revision>
  <dcterms:created xsi:type="dcterms:W3CDTF">2006-08-16T00:00:00Z</dcterms:created>
  <dcterms:modified xsi:type="dcterms:W3CDTF">2019-10-12T16:41:46Z</dcterms:modified>
</cp:coreProperties>
</file>