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70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138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tplotlib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Session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                                     </a:t>
            </a:r>
            <a:r>
              <a:rPr lang="en-US" dirty="0" err="1" smtClean="0"/>
              <a:t>Nabajyoti</a:t>
            </a:r>
            <a:r>
              <a:rPr lang="en-US" dirty="0" smtClean="0"/>
              <a:t> </a:t>
            </a:r>
            <a:r>
              <a:rPr lang="en-US" smtClean="0"/>
              <a:t>Pathak</a:t>
            </a:r>
            <a:endParaRPr lang="en-US" dirty="0"/>
          </a:p>
        </p:txBody>
      </p:sp>
      <p:pic>
        <p:nvPicPr>
          <p:cNvPr id="1026" name="Picture 2" descr="C:\Users\server\Desktop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609600"/>
            <a:ext cx="1905000" cy="190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Seaborn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Seaborn</a:t>
            </a:r>
            <a:r>
              <a:rPr lang="en-US" dirty="0" smtClean="0"/>
              <a:t> is a Python data visualization library based on </a:t>
            </a:r>
            <a:r>
              <a:rPr lang="en-US" dirty="0" err="1" smtClean="0"/>
              <a:t>matplotlib</a:t>
            </a:r>
            <a:r>
              <a:rPr lang="en-US" dirty="0" smtClean="0"/>
              <a:t>. It provides a high-level interface for drawing attractive and informative statistical graphics.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Visualizing Data</a:t>
            </a:r>
          </a:p>
          <a:p>
            <a:pPr lvl="1"/>
            <a:r>
              <a:rPr lang="en-US" dirty="0" err="1" smtClean="0"/>
              <a:t>Univariate</a:t>
            </a:r>
            <a:r>
              <a:rPr lang="en-US" dirty="0" smtClean="0"/>
              <a:t> → “one variable”</a:t>
            </a:r>
          </a:p>
          <a:p>
            <a:pPr lvl="1"/>
            <a:r>
              <a:rPr lang="en-US" dirty="0" smtClean="0"/>
              <a:t>Multivariate → “More than one variable”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Seaborn</a:t>
            </a:r>
            <a:r>
              <a:rPr lang="en-US" b="1" dirty="0" smtClean="0"/>
              <a:t> (cont.)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600200"/>
            <a:ext cx="6100763" cy="419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Univariate</a:t>
            </a:r>
            <a:r>
              <a:rPr lang="en-US" dirty="0" smtClean="0"/>
              <a:t> Data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Strip plots :- </a:t>
            </a:r>
            <a:r>
              <a:rPr lang="en-US" sz="2000" dirty="0" smtClean="0"/>
              <a:t>A strip plot is a graphical data </a:t>
            </a:r>
            <a:r>
              <a:rPr lang="en-US" sz="2000" dirty="0" err="1" smtClean="0"/>
              <a:t>anlysis</a:t>
            </a:r>
            <a:r>
              <a:rPr lang="en-US" sz="2000" dirty="0" smtClean="0"/>
              <a:t> technique for summarizing a </a:t>
            </a:r>
            <a:r>
              <a:rPr lang="en-US" sz="2000" dirty="0" err="1" smtClean="0"/>
              <a:t>univariate</a:t>
            </a:r>
            <a:r>
              <a:rPr lang="en-US" sz="2000" dirty="0" smtClean="0"/>
              <a:t> data set. </a:t>
            </a:r>
          </a:p>
          <a:p>
            <a:pPr lvl="2"/>
            <a:r>
              <a:rPr lang="en-US" sz="2000" dirty="0" smtClean="0"/>
              <a:t>Horizontal axis = the value of the response variable;</a:t>
            </a:r>
          </a:p>
          <a:p>
            <a:pPr lvl="2"/>
            <a:r>
              <a:rPr lang="en-US" sz="2000" dirty="0" err="1" smtClean="0"/>
              <a:t>Verticalal</a:t>
            </a:r>
            <a:r>
              <a:rPr lang="en-US" sz="2000" dirty="0" smtClean="0"/>
              <a:t> axis = all values are set to 1.</a:t>
            </a:r>
          </a:p>
          <a:p>
            <a:endParaRPr lang="en-US" sz="2000" dirty="0" smtClean="0"/>
          </a:p>
          <a:p>
            <a:r>
              <a:rPr lang="en-US" sz="2000" b="1" dirty="0" smtClean="0"/>
              <a:t>Swarm plot:- </a:t>
            </a:r>
            <a:r>
              <a:rPr lang="en-US" sz="2000" dirty="0" smtClean="0"/>
              <a:t> As you have seen, a strip plot can be visually crowded even with jitter applied and smaller point sizes. An alternative is provided by the swarm plot ( </a:t>
            </a:r>
            <a:r>
              <a:rPr lang="en-US" sz="2000" dirty="0" err="1" smtClean="0"/>
              <a:t>sns.swarmplot</a:t>
            </a:r>
            <a:r>
              <a:rPr lang="en-US" sz="2000" dirty="0" smtClean="0"/>
              <a:t>() ), which is very similar but spreads out the points to avoid overlap and provides a better visual overview of the data.</a:t>
            </a:r>
          </a:p>
          <a:p>
            <a:endParaRPr lang="en-US" sz="2000" dirty="0" smtClean="0"/>
          </a:p>
          <a:p>
            <a:r>
              <a:rPr lang="en-US" sz="2000" b="1" dirty="0" smtClean="0"/>
              <a:t>Violin Plots :- </a:t>
            </a:r>
            <a:r>
              <a:rPr lang="en-US" sz="2000" dirty="0" smtClean="0"/>
              <a:t>A </a:t>
            </a:r>
            <a:r>
              <a:rPr lang="en-US" sz="2000" b="1" dirty="0" smtClean="0"/>
              <a:t>violin plot</a:t>
            </a:r>
            <a:r>
              <a:rPr lang="en-US" sz="2000" dirty="0" smtClean="0"/>
              <a:t> is a method of plotting numeric data. It is similar to a box plot with a rotated kernel density plot on each side.</a:t>
            </a:r>
            <a:endParaRPr lang="en-US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Box-Plot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71600"/>
          </a:xfrm>
        </p:spPr>
        <p:txBody>
          <a:bodyPr/>
          <a:lstStyle/>
          <a:p>
            <a:r>
              <a:rPr lang="en-US" sz="2400" dirty="0" smtClean="0"/>
              <a:t>A </a:t>
            </a:r>
            <a:r>
              <a:rPr lang="en-US" sz="2400" dirty="0" err="1" smtClean="0"/>
              <a:t>boxplot</a:t>
            </a:r>
            <a:r>
              <a:rPr lang="en-US" sz="2400" dirty="0" smtClean="0"/>
              <a:t> is a standardized way of displaying the distribution of data based on a five number summary (“minimum”, first quartile (Q1), median, third quartile (Q3), and “maximum”). 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dirty="0"/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124200"/>
            <a:ext cx="710565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Multivariate Distribution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Visualizing relationships in multivariate data</a:t>
            </a:r>
          </a:p>
          <a:p>
            <a:pPr lvl="2"/>
            <a:r>
              <a:rPr lang="en-US" dirty="0" smtClean="0"/>
              <a:t>Joint plot :- Displays a relationship between 2 variables (</a:t>
            </a:r>
            <a:r>
              <a:rPr lang="en-US" dirty="0" err="1" smtClean="0"/>
              <a:t>bivariate</a:t>
            </a:r>
            <a:r>
              <a:rPr lang="en-US" dirty="0" smtClean="0"/>
              <a:t>) as well as 1D profiles (</a:t>
            </a:r>
            <a:r>
              <a:rPr lang="en-US" dirty="0" err="1" smtClean="0"/>
              <a:t>univariate</a:t>
            </a:r>
            <a:r>
              <a:rPr lang="en-US" dirty="0" smtClean="0"/>
              <a:t>) in the margins. </a:t>
            </a:r>
          </a:p>
          <a:p>
            <a:pPr lvl="2"/>
            <a:r>
              <a:rPr lang="en-US" dirty="0" err="1" smtClean="0"/>
              <a:t>Pairplot</a:t>
            </a:r>
            <a:r>
              <a:rPr lang="en-US" dirty="0" smtClean="0"/>
              <a:t>  :-  A pairs plot allows us to see both distribution of single variables and relationships between two variables. Pair plots are a great method to identify trends for follow-up analysis .</a:t>
            </a:r>
          </a:p>
          <a:p>
            <a:pPr lvl="2"/>
            <a:r>
              <a:rPr lang="en-US" dirty="0" smtClean="0"/>
              <a:t>Heat-Map :- A </a:t>
            </a:r>
            <a:r>
              <a:rPr lang="en-US" b="1" dirty="0" smtClean="0"/>
              <a:t>heat map</a:t>
            </a:r>
            <a:r>
              <a:rPr lang="en-US" dirty="0" smtClean="0"/>
              <a:t> (or </a:t>
            </a:r>
            <a:r>
              <a:rPr lang="en-US" b="1" dirty="0" err="1" smtClean="0"/>
              <a:t>heatmap</a:t>
            </a:r>
            <a:r>
              <a:rPr lang="en-US" dirty="0" smtClean="0"/>
              <a:t>) is a graphical representation of data where the individual values contained in a matrix are represented as colors.</a:t>
            </a:r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1013" y="1285874"/>
            <a:ext cx="8181975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r>
              <a:rPr lang="en-US" dirty="0" smtClean="0"/>
              <a:t> Basics</a:t>
            </a:r>
          </a:p>
          <a:p>
            <a:r>
              <a:rPr lang="en-US" dirty="0" err="1" smtClean="0"/>
              <a:t>Seaborn</a:t>
            </a:r>
            <a:r>
              <a:rPr lang="en-US" dirty="0" smtClean="0"/>
              <a:t> Basics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NumPy</a:t>
            </a:r>
            <a:r>
              <a:rPr lang="en-US" dirty="0" smtClean="0"/>
              <a:t> - </a:t>
            </a:r>
            <a:r>
              <a:rPr lang="en-US" dirty="0" err="1" smtClean="0"/>
              <a:t>Matplotlib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err="1" smtClean="0"/>
              <a:t>Matplotlib</a:t>
            </a:r>
            <a:r>
              <a:rPr lang="en-US" sz="2600" dirty="0" smtClean="0"/>
              <a:t> is a plotting library for Python. </a:t>
            </a:r>
          </a:p>
          <a:p>
            <a:r>
              <a:rPr lang="en-US" sz="2600" dirty="0" smtClean="0"/>
              <a:t>It is used along with </a:t>
            </a:r>
            <a:r>
              <a:rPr lang="en-US" sz="2600" dirty="0" err="1" smtClean="0"/>
              <a:t>NumPy</a:t>
            </a:r>
            <a:r>
              <a:rPr lang="en-US" sz="2600" dirty="0" smtClean="0"/>
              <a:t> to provide an environment that is an effective open source.</a:t>
            </a:r>
          </a:p>
          <a:p>
            <a:r>
              <a:rPr lang="en-US" sz="2600" dirty="0" smtClean="0"/>
              <a:t>Currently, </a:t>
            </a:r>
            <a:r>
              <a:rPr lang="en-US" sz="2600" dirty="0" err="1" smtClean="0"/>
              <a:t>Matplotlib</a:t>
            </a:r>
            <a:r>
              <a:rPr lang="en-US" sz="2600" dirty="0" smtClean="0"/>
              <a:t> ver. 1.5.1 is the stable version available. </a:t>
            </a:r>
          </a:p>
          <a:p>
            <a:r>
              <a:rPr lang="en-US" sz="2600" dirty="0" smtClean="0"/>
              <a:t>The package is available in binary distribution as well as in the source code form on </a:t>
            </a:r>
            <a:r>
              <a:rPr lang="en-US" sz="2600" dirty="0" smtClean="0">
                <a:hlinkClick r:id="rId2"/>
              </a:rPr>
              <a:t>www.matplotlib.org</a:t>
            </a:r>
            <a:r>
              <a:rPr lang="en-US" sz="2600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– </a:t>
            </a:r>
            <a:r>
              <a:rPr lang="en-US" dirty="0" err="1" smtClean="0"/>
              <a:t>Matplotlib</a:t>
            </a:r>
            <a:r>
              <a:rPr lang="en-US" dirty="0" smtClean="0"/>
              <a:t>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Conventionally, the package is imported into the Python script by adding the following statement </a:t>
            </a:r>
          </a:p>
          <a:p>
            <a:pPr>
              <a:buNone/>
            </a:pPr>
            <a:r>
              <a:rPr lang="en-US" dirty="0" smtClean="0"/>
              <a:t> - from </a:t>
            </a:r>
            <a:r>
              <a:rPr lang="en-US" dirty="0" err="1" smtClean="0"/>
              <a:t>matplotlib</a:t>
            </a:r>
            <a:r>
              <a:rPr lang="en-US" dirty="0" smtClean="0"/>
              <a:t> import </a:t>
            </a:r>
            <a:r>
              <a:rPr lang="en-US" dirty="0" err="1" smtClean="0"/>
              <a:t>pyplot</a:t>
            </a:r>
            <a:r>
              <a:rPr lang="en-US" dirty="0" smtClean="0"/>
              <a:t> as </a:t>
            </a:r>
            <a:r>
              <a:rPr lang="en-US" dirty="0" err="1" smtClean="0"/>
              <a:t>plt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– </a:t>
            </a:r>
            <a:r>
              <a:rPr lang="en-US" dirty="0" err="1" smtClean="0"/>
              <a:t>Matplotlib</a:t>
            </a:r>
            <a:r>
              <a:rPr lang="en-US" dirty="0" smtClean="0"/>
              <a:t> (cont)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1397000"/>
          <a:ext cx="6096000" cy="4622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22013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 err="1">
                          <a:solidFill>
                            <a:srgbClr val="313131"/>
                          </a:solidFill>
                          <a:latin typeface="Verdana"/>
                        </a:rPr>
                        <a:t>Sr.No</a:t>
                      </a:r>
                      <a:r>
                        <a:rPr lang="en-US" sz="1100" b="1" i="0" u="none" strike="noStrike" dirty="0">
                          <a:solidFill>
                            <a:srgbClr val="313131"/>
                          </a:solidFill>
                          <a:latin typeface="Verdana"/>
                        </a:rPr>
                        <a:t>.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313131"/>
                          </a:solidFill>
                          <a:latin typeface="Verdana"/>
                        </a:rPr>
                        <a:t>Character &amp; Description</a:t>
                      </a:r>
                    </a:p>
                  </a:txBody>
                  <a:tcPr marL="9525" marR="9525" marT="9525" marB="0"/>
                </a:tc>
              </a:tr>
              <a:tr h="220133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313131"/>
                          </a:solidFill>
                          <a:latin typeface="Verdana"/>
                        </a:rPr>
                        <a:t>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'-'</a:t>
                      </a:r>
                    </a:p>
                  </a:txBody>
                  <a:tcPr marL="9525" marR="9525" marT="9525" marB="0"/>
                </a:tc>
              </a:tr>
              <a:tr h="2201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Solid line style</a:t>
                      </a:r>
                    </a:p>
                  </a:txBody>
                  <a:tcPr marL="9525" marR="9525" marT="9525" marB="0"/>
                </a:tc>
              </a:tr>
              <a:tr h="220133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313131"/>
                          </a:solidFill>
                          <a:latin typeface="Verdana"/>
                        </a:rPr>
                        <a:t>2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'--'</a:t>
                      </a:r>
                    </a:p>
                  </a:txBody>
                  <a:tcPr marL="9525" marR="9525" marT="9525" marB="0"/>
                </a:tc>
              </a:tr>
              <a:tr h="2201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Dashed line style</a:t>
                      </a:r>
                    </a:p>
                  </a:txBody>
                  <a:tcPr marL="9525" marR="9525" marT="9525" marB="0"/>
                </a:tc>
              </a:tr>
              <a:tr h="220133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313131"/>
                          </a:solidFill>
                          <a:latin typeface="Verdana"/>
                        </a:rPr>
                        <a:t>3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'-.'</a:t>
                      </a:r>
                    </a:p>
                  </a:txBody>
                  <a:tcPr marL="9525" marR="9525" marT="9525" marB="0"/>
                </a:tc>
              </a:tr>
              <a:tr h="2201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Dash-dot line style</a:t>
                      </a:r>
                    </a:p>
                  </a:txBody>
                  <a:tcPr marL="9525" marR="9525" marT="9525" marB="0"/>
                </a:tc>
              </a:tr>
              <a:tr h="220133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313131"/>
                          </a:solidFill>
                          <a:latin typeface="Verdana"/>
                        </a:rPr>
                        <a:t>4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':'</a:t>
                      </a:r>
                    </a:p>
                  </a:txBody>
                  <a:tcPr marL="9525" marR="9525" marT="9525" marB="0"/>
                </a:tc>
              </a:tr>
              <a:tr h="2201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Dotted line style</a:t>
                      </a:r>
                    </a:p>
                  </a:txBody>
                  <a:tcPr marL="9525" marR="9525" marT="9525" marB="0"/>
                </a:tc>
              </a:tr>
              <a:tr h="220133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313131"/>
                          </a:solidFill>
                          <a:latin typeface="Verdana"/>
                        </a:rPr>
                        <a:t>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'.'</a:t>
                      </a:r>
                    </a:p>
                  </a:txBody>
                  <a:tcPr marL="9525" marR="9525" marT="9525" marB="0"/>
                </a:tc>
              </a:tr>
              <a:tr h="2201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Point marker</a:t>
                      </a:r>
                    </a:p>
                  </a:txBody>
                  <a:tcPr marL="9525" marR="9525" marT="9525" marB="0"/>
                </a:tc>
              </a:tr>
              <a:tr h="220133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313131"/>
                          </a:solidFill>
                          <a:latin typeface="Verdana"/>
                        </a:rPr>
                        <a:t>6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','</a:t>
                      </a:r>
                    </a:p>
                  </a:txBody>
                  <a:tcPr marL="9525" marR="9525" marT="9525" marB="0"/>
                </a:tc>
              </a:tr>
              <a:tr h="2201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Pixel marker</a:t>
                      </a:r>
                    </a:p>
                  </a:txBody>
                  <a:tcPr marL="9525" marR="9525" marT="9525" marB="0"/>
                </a:tc>
              </a:tr>
              <a:tr h="220133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313131"/>
                          </a:solidFill>
                          <a:latin typeface="Verdana"/>
                        </a:rPr>
                        <a:t>7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'o'</a:t>
                      </a:r>
                    </a:p>
                  </a:txBody>
                  <a:tcPr marL="9525" marR="9525" marT="9525" marB="0"/>
                </a:tc>
              </a:tr>
              <a:tr h="2201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Circle marker</a:t>
                      </a:r>
                    </a:p>
                  </a:txBody>
                  <a:tcPr marL="9525" marR="9525" marT="9525" marB="0"/>
                </a:tc>
              </a:tr>
              <a:tr h="220133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313131"/>
                          </a:solidFill>
                          <a:latin typeface="Verdana"/>
                        </a:rPr>
                        <a:t>8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'v'</a:t>
                      </a:r>
                    </a:p>
                  </a:txBody>
                  <a:tcPr marL="9525" marR="9525" marT="9525" marB="0"/>
                </a:tc>
              </a:tr>
              <a:tr h="2201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Triangle_down marker</a:t>
                      </a:r>
                    </a:p>
                  </a:txBody>
                  <a:tcPr marL="9525" marR="9525" marT="9525" marB="0"/>
                </a:tc>
              </a:tr>
              <a:tr h="220133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313131"/>
                          </a:solidFill>
                          <a:latin typeface="Verdana"/>
                        </a:rPr>
                        <a:t>9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'^'</a:t>
                      </a:r>
                    </a:p>
                  </a:txBody>
                  <a:tcPr marL="9525" marR="9525" marT="9525" marB="0"/>
                </a:tc>
              </a:tr>
              <a:tr h="2201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Triangle_up marker</a:t>
                      </a:r>
                    </a:p>
                  </a:txBody>
                  <a:tcPr marL="9525" marR="9525" marT="9525" marB="0"/>
                </a:tc>
              </a:tr>
              <a:tr h="220133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313131"/>
                          </a:solidFill>
                          <a:latin typeface="Verdana"/>
                        </a:rPr>
                        <a:t>10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'&lt;'</a:t>
                      </a:r>
                    </a:p>
                  </a:txBody>
                  <a:tcPr marL="9525" marR="9525" marT="9525" marB="0"/>
                </a:tc>
              </a:tr>
              <a:tr h="2201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Triangle_left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marker</a:t>
                      </a:r>
                    </a:p>
                  </a:txBody>
                  <a:tcPr marL="9525" marR="9525" marT="9525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– </a:t>
            </a:r>
            <a:r>
              <a:rPr lang="en-US" dirty="0" err="1" smtClean="0"/>
              <a:t>Matplotlib</a:t>
            </a:r>
            <a:r>
              <a:rPr lang="en-US" dirty="0" smtClean="0"/>
              <a:t> (cont)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219200" y="1447800"/>
          <a:ext cx="7162800" cy="4876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0822"/>
                <a:gridCol w="4111978"/>
              </a:tblGrid>
              <a:tr h="23222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 err="1">
                          <a:solidFill>
                            <a:srgbClr val="313131"/>
                          </a:solidFill>
                          <a:latin typeface="Verdana"/>
                        </a:rPr>
                        <a:t>Sr.No</a:t>
                      </a:r>
                      <a:r>
                        <a:rPr lang="en-US" sz="1100" b="1" i="0" u="none" strike="noStrike" dirty="0">
                          <a:solidFill>
                            <a:srgbClr val="313131"/>
                          </a:solidFill>
                          <a:latin typeface="Verdana"/>
                        </a:rPr>
                        <a:t>.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313131"/>
                          </a:solidFill>
                          <a:latin typeface="Verdana"/>
                        </a:rPr>
                        <a:t>Character &amp; Description</a:t>
                      </a:r>
                    </a:p>
                  </a:txBody>
                  <a:tcPr marL="9525" marR="9525" marT="9525" marB="0"/>
                </a:tc>
              </a:tr>
              <a:tr h="232229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313131"/>
                          </a:solidFill>
                          <a:latin typeface="Verdana"/>
                        </a:rPr>
                        <a:t>11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'&gt;'</a:t>
                      </a:r>
                    </a:p>
                  </a:txBody>
                  <a:tcPr marL="9525" marR="9525" marT="9525" marB="0"/>
                </a:tc>
              </a:tr>
              <a:tr h="2322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Triangle_right marker</a:t>
                      </a:r>
                    </a:p>
                  </a:txBody>
                  <a:tcPr marL="9525" marR="9525" marT="9525" marB="0"/>
                </a:tc>
              </a:tr>
              <a:tr h="232229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313131"/>
                          </a:solidFill>
                          <a:latin typeface="Verdana"/>
                        </a:rPr>
                        <a:t>12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'1'</a:t>
                      </a:r>
                    </a:p>
                  </a:txBody>
                  <a:tcPr marL="9525" marR="9525" marT="9525" marB="0"/>
                </a:tc>
              </a:tr>
              <a:tr h="2322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Tri_down marker</a:t>
                      </a:r>
                    </a:p>
                  </a:txBody>
                  <a:tcPr marL="9525" marR="9525" marT="9525" marB="0"/>
                </a:tc>
              </a:tr>
              <a:tr h="232229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313131"/>
                          </a:solidFill>
                          <a:latin typeface="Verdana"/>
                        </a:rPr>
                        <a:t>13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'2'</a:t>
                      </a:r>
                    </a:p>
                  </a:txBody>
                  <a:tcPr marL="9525" marR="9525" marT="9525" marB="0"/>
                </a:tc>
              </a:tr>
              <a:tr h="2322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Tri_up marker</a:t>
                      </a:r>
                    </a:p>
                  </a:txBody>
                  <a:tcPr marL="9525" marR="9525" marT="9525" marB="0"/>
                </a:tc>
              </a:tr>
              <a:tr h="232229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313131"/>
                          </a:solidFill>
                          <a:latin typeface="Verdana"/>
                        </a:rPr>
                        <a:t>14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'3'</a:t>
                      </a:r>
                    </a:p>
                  </a:txBody>
                  <a:tcPr marL="9525" marR="9525" marT="9525" marB="0"/>
                </a:tc>
              </a:tr>
              <a:tr h="2322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Tri_left marker</a:t>
                      </a:r>
                    </a:p>
                  </a:txBody>
                  <a:tcPr marL="9525" marR="9525" marT="9525" marB="0"/>
                </a:tc>
              </a:tr>
              <a:tr h="232229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313131"/>
                          </a:solidFill>
                          <a:latin typeface="Verdana"/>
                        </a:rPr>
                        <a:t>15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'4'</a:t>
                      </a:r>
                    </a:p>
                  </a:txBody>
                  <a:tcPr marL="9525" marR="9525" marT="9525" marB="0"/>
                </a:tc>
              </a:tr>
              <a:tr h="2322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Tri_right marker</a:t>
                      </a:r>
                    </a:p>
                  </a:txBody>
                  <a:tcPr marL="9525" marR="9525" marT="9525" marB="0"/>
                </a:tc>
              </a:tr>
              <a:tr h="232229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313131"/>
                          </a:solidFill>
                          <a:latin typeface="Verdana"/>
                        </a:rPr>
                        <a:t>16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's'</a:t>
                      </a:r>
                    </a:p>
                  </a:txBody>
                  <a:tcPr marL="9525" marR="9525" marT="9525" marB="0"/>
                </a:tc>
              </a:tr>
              <a:tr h="2322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Square marker</a:t>
                      </a:r>
                    </a:p>
                  </a:txBody>
                  <a:tcPr marL="9525" marR="9525" marT="9525" marB="0"/>
                </a:tc>
              </a:tr>
              <a:tr h="232229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313131"/>
                          </a:solidFill>
                          <a:latin typeface="Verdana"/>
                        </a:rPr>
                        <a:t>17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'p'</a:t>
                      </a:r>
                    </a:p>
                  </a:txBody>
                  <a:tcPr marL="9525" marR="9525" marT="9525" marB="0"/>
                </a:tc>
              </a:tr>
              <a:tr h="2322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Pentagon marker</a:t>
                      </a:r>
                    </a:p>
                  </a:txBody>
                  <a:tcPr marL="9525" marR="9525" marT="9525" marB="0"/>
                </a:tc>
              </a:tr>
              <a:tr h="232229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313131"/>
                          </a:solidFill>
                          <a:latin typeface="Verdana"/>
                        </a:rPr>
                        <a:t>18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'*'</a:t>
                      </a:r>
                    </a:p>
                  </a:txBody>
                  <a:tcPr marL="9525" marR="9525" marT="9525" marB="0"/>
                </a:tc>
              </a:tr>
              <a:tr h="2322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Star marker</a:t>
                      </a:r>
                    </a:p>
                  </a:txBody>
                  <a:tcPr marL="9525" marR="9525" marT="9525" marB="0"/>
                </a:tc>
              </a:tr>
              <a:tr h="232229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313131"/>
                          </a:solidFill>
                          <a:latin typeface="Verdana"/>
                        </a:rPr>
                        <a:t>19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'h'</a:t>
                      </a:r>
                    </a:p>
                  </a:txBody>
                  <a:tcPr marL="9525" marR="9525" marT="9525" marB="0"/>
                </a:tc>
              </a:tr>
              <a:tr h="2322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Hexagon1 marker</a:t>
                      </a:r>
                    </a:p>
                  </a:txBody>
                  <a:tcPr marL="9525" marR="9525" marT="9525" marB="0"/>
                </a:tc>
              </a:tr>
              <a:tr h="232229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313131"/>
                          </a:solidFill>
                          <a:latin typeface="Verdana"/>
                        </a:rPr>
                        <a:t>20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'H'</a:t>
                      </a:r>
                    </a:p>
                  </a:txBody>
                  <a:tcPr marL="9525" marR="9525" marT="9525" marB="0"/>
                </a:tc>
              </a:tr>
              <a:tr h="2322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Hexagon2 marker</a:t>
                      </a:r>
                    </a:p>
                  </a:txBody>
                  <a:tcPr marL="9525" marR="9525" marT="9525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– </a:t>
            </a:r>
            <a:r>
              <a:rPr lang="en-US" dirty="0" err="1" smtClean="0"/>
              <a:t>Matplotlib</a:t>
            </a:r>
            <a:r>
              <a:rPr lang="en-US" dirty="0" smtClean="0"/>
              <a:t> (cont)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1397000"/>
          <a:ext cx="60960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 err="1">
                          <a:solidFill>
                            <a:srgbClr val="313131"/>
                          </a:solidFill>
                          <a:latin typeface="Verdana"/>
                        </a:rPr>
                        <a:t>Sr.No</a:t>
                      </a:r>
                      <a:r>
                        <a:rPr lang="en-US" sz="1100" b="1" i="0" u="none" strike="noStrike" dirty="0">
                          <a:solidFill>
                            <a:srgbClr val="313131"/>
                          </a:solidFill>
                          <a:latin typeface="Verdana"/>
                        </a:rPr>
                        <a:t>.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313131"/>
                          </a:solidFill>
                          <a:latin typeface="Verdana"/>
                        </a:rPr>
                        <a:t>Character &amp; Description</a:t>
                      </a:r>
                    </a:p>
                  </a:txBody>
                  <a:tcPr marL="9525" marR="9525" marT="9525" marB="0"/>
                </a:tc>
              </a:tr>
              <a:tr h="370840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313131"/>
                          </a:solidFill>
                          <a:latin typeface="Verdana"/>
                        </a:rPr>
                        <a:t>21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'+'</a:t>
                      </a:r>
                    </a:p>
                  </a:txBody>
                  <a:tcPr marL="9525" marR="9525" marT="9525" marB="0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Plus marker</a:t>
                      </a:r>
                    </a:p>
                  </a:txBody>
                  <a:tcPr marL="9525" marR="9525" marT="9525" marB="0"/>
                </a:tc>
              </a:tr>
              <a:tr h="370840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313131"/>
                          </a:solidFill>
                          <a:latin typeface="Verdana"/>
                        </a:rPr>
                        <a:t>22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'x'</a:t>
                      </a:r>
                    </a:p>
                  </a:txBody>
                  <a:tcPr marL="9525" marR="9525" marT="9525" marB="0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X marker</a:t>
                      </a:r>
                    </a:p>
                  </a:txBody>
                  <a:tcPr marL="9525" marR="9525" marT="9525" marB="0"/>
                </a:tc>
              </a:tr>
              <a:tr h="370840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313131"/>
                          </a:solidFill>
                          <a:latin typeface="Verdana"/>
                        </a:rPr>
                        <a:t>23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'D'</a:t>
                      </a:r>
                    </a:p>
                  </a:txBody>
                  <a:tcPr marL="9525" marR="9525" marT="9525" marB="0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Diamond marker</a:t>
                      </a:r>
                    </a:p>
                  </a:txBody>
                  <a:tcPr marL="9525" marR="9525" marT="9525" marB="0"/>
                </a:tc>
              </a:tr>
              <a:tr h="370840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313131"/>
                          </a:solidFill>
                          <a:latin typeface="Verdana"/>
                        </a:rPr>
                        <a:t>24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'd'</a:t>
                      </a:r>
                    </a:p>
                  </a:txBody>
                  <a:tcPr marL="9525" marR="9525" marT="9525" marB="0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Thin_diamond marker</a:t>
                      </a:r>
                    </a:p>
                  </a:txBody>
                  <a:tcPr marL="9525" marR="9525" marT="9525" marB="0"/>
                </a:tc>
              </a:tr>
              <a:tr h="370840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313131"/>
                          </a:solidFill>
                          <a:latin typeface="Verdana"/>
                        </a:rPr>
                        <a:t>25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'|'</a:t>
                      </a:r>
                    </a:p>
                  </a:txBody>
                  <a:tcPr marL="9525" marR="9525" marT="9525" marB="0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Vline marker</a:t>
                      </a:r>
                    </a:p>
                  </a:txBody>
                  <a:tcPr marL="9525" marR="9525" marT="9525" marB="0"/>
                </a:tc>
              </a:tr>
              <a:tr h="370840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313131"/>
                          </a:solidFill>
                          <a:latin typeface="Verdana"/>
                        </a:rPr>
                        <a:t>26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'_'</a:t>
                      </a:r>
                    </a:p>
                  </a:txBody>
                  <a:tcPr marL="9525" marR="9525" marT="9525" marB="0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Hline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marker</a:t>
                      </a:r>
                    </a:p>
                  </a:txBody>
                  <a:tcPr marL="9525" marR="9525" marT="9525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– </a:t>
            </a:r>
            <a:r>
              <a:rPr lang="en-US" dirty="0" err="1" smtClean="0"/>
              <a:t>Matplotlib</a:t>
            </a:r>
            <a:r>
              <a:rPr lang="en-US" dirty="0" smtClean="0"/>
              <a:t>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The following color abbreviations are also defined.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To display the circles representing points, instead of the line in the above example, use </a:t>
            </a:r>
            <a:r>
              <a:rPr lang="en-US" sz="2400" b="1" dirty="0" smtClean="0"/>
              <a:t>“ob”</a:t>
            </a:r>
            <a:r>
              <a:rPr lang="en-US" sz="2400" dirty="0" smtClean="0"/>
              <a:t> as the format string in plot() function.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752600"/>
          <a:ext cx="6096000" cy="3610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97933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/>
                        <a:t>Character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Color</a:t>
                      </a:r>
                    </a:p>
                  </a:txBody>
                  <a:tcPr marL="76200" marR="76200" marT="76200" marB="76200"/>
                </a:tc>
              </a:tr>
              <a:tr h="397933">
                <a:tc>
                  <a:txBody>
                    <a:bodyPr/>
                    <a:lstStyle/>
                    <a:p>
                      <a:pPr fontAlgn="t"/>
                      <a:r>
                        <a:rPr lang="en-US" sz="1600"/>
                        <a:t>'b'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/>
                        <a:t>Blue</a:t>
                      </a:r>
                    </a:p>
                  </a:txBody>
                  <a:tcPr marL="76200" marR="76200" marT="76200" marB="76200"/>
                </a:tc>
              </a:tr>
              <a:tr h="397933">
                <a:tc>
                  <a:txBody>
                    <a:bodyPr/>
                    <a:lstStyle/>
                    <a:p>
                      <a:pPr fontAlgn="t"/>
                      <a:r>
                        <a:rPr lang="en-US" sz="1600"/>
                        <a:t>'g'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/>
                        <a:t>Green</a:t>
                      </a:r>
                    </a:p>
                  </a:txBody>
                  <a:tcPr marL="76200" marR="76200" marT="76200" marB="76200"/>
                </a:tc>
              </a:tr>
              <a:tr h="397933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/>
                        <a:t>'r'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/>
                        <a:t>Red</a:t>
                      </a:r>
                    </a:p>
                  </a:txBody>
                  <a:tcPr marL="76200" marR="76200" marT="76200" marB="76200"/>
                </a:tc>
              </a:tr>
              <a:tr h="397933">
                <a:tc>
                  <a:txBody>
                    <a:bodyPr/>
                    <a:lstStyle/>
                    <a:p>
                      <a:pPr fontAlgn="t"/>
                      <a:r>
                        <a:rPr lang="en-US" sz="1600"/>
                        <a:t>'c'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/>
                        <a:t>Cyan</a:t>
                      </a:r>
                    </a:p>
                  </a:txBody>
                  <a:tcPr marL="76200" marR="76200" marT="76200" marB="76200"/>
                </a:tc>
              </a:tr>
              <a:tr h="397933">
                <a:tc>
                  <a:txBody>
                    <a:bodyPr/>
                    <a:lstStyle/>
                    <a:p>
                      <a:pPr fontAlgn="t"/>
                      <a:r>
                        <a:rPr lang="en-US" sz="1600"/>
                        <a:t>'m'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/>
                        <a:t>Magenta</a:t>
                      </a:r>
                    </a:p>
                  </a:txBody>
                  <a:tcPr marL="76200" marR="76200" marT="76200" marB="76200"/>
                </a:tc>
              </a:tr>
              <a:tr h="397933">
                <a:tc>
                  <a:txBody>
                    <a:bodyPr/>
                    <a:lstStyle/>
                    <a:p>
                      <a:pPr fontAlgn="t"/>
                      <a:r>
                        <a:rPr lang="en-US" sz="1600"/>
                        <a:t>'y'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/>
                        <a:t>Yellow</a:t>
                      </a:r>
                    </a:p>
                  </a:txBody>
                  <a:tcPr marL="76200" marR="76200" marT="76200" marB="76200"/>
                </a:tc>
              </a:tr>
              <a:tr h="397933">
                <a:tc>
                  <a:txBody>
                    <a:bodyPr/>
                    <a:lstStyle/>
                    <a:p>
                      <a:pPr fontAlgn="t"/>
                      <a:r>
                        <a:rPr lang="en-US" sz="1600"/>
                        <a:t>'k'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/>
                        <a:t>Black</a:t>
                      </a:r>
                    </a:p>
                  </a:txBody>
                  <a:tcPr marL="76200" marR="76200" marT="76200" marB="76200"/>
                </a:tc>
              </a:tr>
              <a:tr h="397933">
                <a:tc>
                  <a:txBody>
                    <a:bodyPr/>
                    <a:lstStyle/>
                    <a:p>
                      <a:pPr fontAlgn="t"/>
                      <a:r>
                        <a:rPr lang="en-US" sz="1600"/>
                        <a:t>'w'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/>
                        <a:t>White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Types of Plots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b="1" dirty="0" smtClean="0"/>
              <a:t>Bar Plot :- </a:t>
            </a:r>
            <a:r>
              <a:rPr lang="en-US" sz="2400" dirty="0" smtClean="0"/>
              <a:t>A </a:t>
            </a:r>
            <a:r>
              <a:rPr lang="en-US" sz="2400" b="1" dirty="0" err="1" smtClean="0"/>
              <a:t>barplot</a:t>
            </a:r>
            <a:r>
              <a:rPr lang="en-US" sz="2400" dirty="0" smtClean="0"/>
              <a:t> (or </a:t>
            </a:r>
            <a:r>
              <a:rPr lang="en-US" sz="2400" dirty="0" err="1" smtClean="0"/>
              <a:t>barchart</a:t>
            </a:r>
            <a:r>
              <a:rPr lang="en-US" sz="2400" dirty="0" smtClean="0"/>
              <a:t>) is one of the most common type of graphic. It shows the relationship between a numeric variable and a </a:t>
            </a:r>
            <a:r>
              <a:rPr lang="en-US" sz="2400" dirty="0" err="1" smtClean="0"/>
              <a:t>categoric</a:t>
            </a:r>
            <a:r>
              <a:rPr lang="en-US" sz="2400" dirty="0" smtClean="0"/>
              <a:t> variable.</a:t>
            </a:r>
          </a:p>
          <a:p>
            <a:endParaRPr lang="en-US" sz="2400" dirty="0" smtClean="0"/>
          </a:p>
          <a:p>
            <a:r>
              <a:rPr lang="en-US" sz="2400" b="1" dirty="0" smtClean="0"/>
              <a:t>Histogram :- </a:t>
            </a:r>
            <a:r>
              <a:rPr lang="en-US" sz="2400" dirty="0" smtClean="0"/>
              <a:t>A histogram is an accurate representation of the distribution of numerical data. It is an estimate of the probability distribution of a continuous variable</a:t>
            </a:r>
          </a:p>
          <a:p>
            <a:endParaRPr lang="en-US" sz="2400" dirty="0" smtClean="0"/>
          </a:p>
          <a:p>
            <a:r>
              <a:rPr lang="en-US" sz="2400" b="1" dirty="0" smtClean="0"/>
              <a:t>Scatter Plot :- Scatter plots</a:t>
            </a:r>
            <a:r>
              <a:rPr lang="en-US" sz="2400" dirty="0" smtClean="0"/>
              <a:t> are used to plot data points on a horizontal and a vertical axis in the attempt to show how much one variable is affected by another. </a:t>
            </a:r>
            <a:endParaRPr lang="en-US" sz="2400" b="1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435</Words>
  <Application>Microsoft Office PowerPoint</Application>
  <PresentationFormat>On-screen Show (4:3)</PresentationFormat>
  <Paragraphs>163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Python Session 2</vt:lpstr>
      <vt:lpstr>Content</vt:lpstr>
      <vt:lpstr>NumPy - Matplotlib</vt:lpstr>
      <vt:lpstr>NumPy – Matplotlib (cont)</vt:lpstr>
      <vt:lpstr>NumPy – Matplotlib (cont)</vt:lpstr>
      <vt:lpstr>NumPy – Matplotlib (cont)</vt:lpstr>
      <vt:lpstr>NumPy – Matplotlib (cont)</vt:lpstr>
      <vt:lpstr>NumPy – Matplotlib (cont)</vt:lpstr>
      <vt:lpstr>Types of Plots </vt:lpstr>
      <vt:lpstr>Seaborn</vt:lpstr>
      <vt:lpstr>Seaborn (cont.)</vt:lpstr>
      <vt:lpstr>Univariate Data Visualization</vt:lpstr>
      <vt:lpstr>Box-Plot</vt:lpstr>
      <vt:lpstr>Multivariate Distribution Visualization</vt:lpstr>
      <vt:lpstr>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Session 2</dc:title>
  <dc:creator>server</dc:creator>
  <cp:lastModifiedBy>server</cp:lastModifiedBy>
  <cp:revision>15</cp:revision>
  <dcterms:created xsi:type="dcterms:W3CDTF">2006-08-16T00:00:00Z</dcterms:created>
  <dcterms:modified xsi:type="dcterms:W3CDTF">2019-10-12T16:40:34Z</dcterms:modified>
</cp:coreProperties>
</file>