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1BE5-ACC8-4962-ABBB-DF03AFFF9BAF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11ED-CE2E-4DF9-9B14-EA9C8B0E6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1BE5-ACC8-4962-ABBB-DF03AFFF9BAF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11ED-CE2E-4DF9-9B14-EA9C8B0E6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1BE5-ACC8-4962-ABBB-DF03AFFF9BAF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11ED-CE2E-4DF9-9B14-EA9C8B0E6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1BE5-ACC8-4962-ABBB-DF03AFFF9BAF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11ED-CE2E-4DF9-9B14-EA9C8B0E6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1BE5-ACC8-4962-ABBB-DF03AFFF9BAF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11ED-CE2E-4DF9-9B14-EA9C8B0E6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1BE5-ACC8-4962-ABBB-DF03AFFF9BAF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11ED-CE2E-4DF9-9B14-EA9C8B0E6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1BE5-ACC8-4962-ABBB-DF03AFFF9BAF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11ED-CE2E-4DF9-9B14-EA9C8B0E6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1BE5-ACC8-4962-ABBB-DF03AFFF9BAF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11ED-CE2E-4DF9-9B14-EA9C8B0E6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1BE5-ACC8-4962-ABBB-DF03AFFF9BAF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11ED-CE2E-4DF9-9B14-EA9C8B0E6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1BE5-ACC8-4962-ABBB-DF03AFFF9BAF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11ED-CE2E-4DF9-9B14-EA9C8B0E6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1BE5-ACC8-4962-ABBB-DF03AFFF9BAF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11ED-CE2E-4DF9-9B14-EA9C8B0E6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1BE5-ACC8-4962-ABBB-DF03AFFF9BAF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711ED-CE2E-4DF9-9B14-EA9C8B0E6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analysis in Excel - the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Nabajyoti</a:t>
            </a:r>
            <a:r>
              <a:rPr lang="en-US" dirty="0" smtClean="0"/>
              <a:t> </a:t>
            </a:r>
            <a:r>
              <a:rPr lang="en-US" dirty="0" err="1" smtClean="0"/>
              <a:t>Pathak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Regression Practical</a:t>
            </a:r>
            <a:endParaRPr lang="en-US" dirty="0"/>
          </a:p>
        </p:txBody>
      </p:sp>
      <p:pic>
        <p:nvPicPr>
          <p:cNvPr id="21506" name="Picture 2" descr="C:\Users\server\Desktop\run-regression-exc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200400"/>
            <a:ext cx="4824413" cy="2990850"/>
          </a:xfrm>
          <a:prstGeom prst="rect">
            <a:avLst/>
          </a:prstGeom>
          <a:noFill/>
        </p:spPr>
      </p:pic>
      <p:pic>
        <p:nvPicPr>
          <p:cNvPr id="21509" name="Picture 5" descr="Click the Data Analysis button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600200"/>
            <a:ext cx="2133600" cy="1323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Regression</a:t>
            </a:r>
            <a:r>
              <a:rPr lang="en-US" dirty="0"/>
              <a:t> dialog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the </a:t>
            </a:r>
            <a:r>
              <a:rPr lang="en-US" i="1" dirty="0"/>
              <a:t>Regression</a:t>
            </a:r>
            <a:r>
              <a:rPr lang="en-US" dirty="0"/>
              <a:t> dialog box, configure the following settings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Select the </a:t>
            </a:r>
            <a:r>
              <a:rPr lang="en-US" i="1" dirty="0"/>
              <a:t>Input Y Range</a:t>
            </a:r>
            <a:r>
              <a:rPr lang="en-US" dirty="0"/>
              <a:t>, which is your</a:t>
            </a:r>
            <a:r>
              <a:rPr lang="en-US" b="1" dirty="0"/>
              <a:t> dependent variable</a:t>
            </a:r>
            <a:r>
              <a:rPr lang="en-US" dirty="0"/>
              <a:t>. In our case, it's umbrella sales (C1:C25).</a:t>
            </a:r>
          </a:p>
          <a:p>
            <a:pPr lvl="1"/>
            <a:r>
              <a:rPr lang="en-US" dirty="0"/>
              <a:t>Select the </a:t>
            </a:r>
            <a:r>
              <a:rPr lang="en-US" i="1" dirty="0"/>
              <a:t>Input X Range</a:t>
            </a:r>
            <a:r>
              <a:rPr lang="en-US" dirty="0"/>
              <a:t>, i.e. your </a:t>
            </a:r>
            <a:r>
              <a:rPr lang="en-US" b="1" dirty="0"/>
              <a:t>independent variable</a:t>
            </a:r>
            <a:r>
              <a:rPr lang="en-US" dirty="0"/>
              <a:t>. In this example, it's the average monthly rainfall (B1:B25).</a:t>
            </a:r>
          </a:p>
          <a:p>
            <a:pPr lvl="1"/>
            <a:r>
              <a:rPr lang="en-US" dirty="0"/>
              <a:t>If you are building a multiple regression model, select two or more adjacent columns with different independent variables.</a:t>
            </a:r>
          </a:p>
          <a:p>
            <a:pPr lvl="1"/>
            <a:r>
              <a:rPr lang="en-US" dirty="0"/>
              <a:t>Check the </a:t>
            </a:r>
            <a:r>
              <a:rPr lang="en-US" b="1" dirty="0"/>
              <a:t>Labels box</a:t>
            </a:r>
            <a:r>
              <a:rPr lang="en-US" dirty="0"/>
              <a:t> if there are headers at the top of your X and Y ranges.</a:t>
            </a:r>
          </a:p>
          <a:p>
            <a:pPr lvl="1"/>
            <a:r>
              <a:rPr lang="en-US" dirty="0"/>
              <a:t>Choose your preferred </a:t>
            </a:r>
            <a:r>
              <a:rPr lang="en-US" b="1" dirty="0"/>
              <a:t>Output option, </a:t>
            </a:r>
            <a:r>
              <a:rPr lang="en-US" dirty="0"/>
              <a:t>a new worksheet in our case.</a:t>
            </a:r>
          </a:p>
          <a:p>
            <a:pPr lvl="1"/>
            <a:r>
              <a:rPr lang="en-US" dirty="0"/>
              <a:t>Optionally, select the </a:t>
            </a:r>
            <a:r>
              <a:rPr lang="en-US" b="1" dirty="0"/>
              <a:t>Residuals</a:t>
            </a:r>
            <a:r>
              <a:rPr lang="en-US" dirty="0"/>
              <a:t> checkbox to get the difference between the predicted and actual values.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Regression</a:t>
            </a:r>
            <a:r>
              <a:rPr lang="en-US" dirty="0" smtClean="0"/>
              <a:t> dialog box(cont)</a:t>
            </a:r>
            <a:endParaRPr lang="en-US" dirty="0"/>
          </a:p>
        </p:txBody>
      </p:sp>
      <p:pic>
        <p:nvPicPr>
          <p:cNvPr id="23554" name="Picture 2" descr="Configure the settings for linear regression analysis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1"/>
            <a:ext cx="7239000" cy="4114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914400" y="594360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Click </a:t>
            </a:r>
            <a:r>
              <a:rPr lang="en-US" i="1" dirty="0"/>
              <a:t>OK</a:t>
            </a:r>
            <a:r>
              <a:rPr lang="en-US" dirty="0"/>
              <a:t> and observe the regression analysis output created by Excel.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analysis output: Summary </a:t>
            </a:r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25602" name="Picture 2" descr="Regression analysis output: Summary Outp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133600"/>
            <a:ext cx="365760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statistical modeling, </a:t>
            </a:r>
            <a:r>
              <a:rPr lang="en-US" b="1" dirty="0"/>
              <a:t>regression analysis</a:t>
            </a:r>
            <a:r>
              <a:rPr lang="en-US" dirty="0"/>
              <a:t> is used to estimate the relationships between two or more variables:</a:t>
            </a:r>
          </a:p>
          <a:p>
            <a:r>
              <a:rPr lang="en-US" b="1" dirty="0"/>
              <a:t>Dependent variable</a:t>
            </a:r>
            <a:r>
              <a:rPr lang="en-US" dirty="0"/>
              <a:t> (aka </a:t>
            </a:r>
            <a:r>
              <a:rPr lang="en-US" i="1" dirty="0"/>
              <a:t>criterion</a:t>
            </a:r>
            <a:r>
              <a:rPr lang="en-US" dirty="0"/>
              <a:t> variable) is the main factor you are trying to understand and predict.</a:t>
            </a:r>
          </a:p>
          <a:p>
            <a:r>
              <a:rPr lang="en-US" b="1" dirty="0"/>
              <a:t>Independent variables</a:t>
            </a:r>
            <a:r>
              <a:rPr lang="en-US" dirty="0"/>
              <a:t> (aka </a:t>
            </a:r>
            <a:r>
              <a:rPr lang="en-US" i="1" dirty="0"/>
              <a:t>explanatory </a:t>
            </a:r>
            <a:r>
              <a:rPr lang="en-US" dirty="0"/>
              <a:t>variables, or </a:t>
            </a:r>
            <a:r>
              <a:rPr lang="en-US" i="1" dirty="0"/>
              <a:t>predictors</a:t>
            </a:r>
            <a:r>
              <a:rPr lang="en-US" dirty="0"/>
              <a:t>) are the factors that might influence the dependent variable.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analysis helps you understand how the dependent variable changes when one of the independent variables varies and allows to mathematically determine which of those variables </a:t>
            </a:r>
            <a:r>
              <a:rPr lang="en-US" dirty="0" smtClean="0"/>
              <a:t>really </a:t>
            </a:r>
            <a:r>
              <a:rPr lang="en-US" dirty="0"/>
              <a:t>has an impact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</a:t>
            </a:r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Mathematically, a linear regression is defined by this </a:t>
            </a:r>
            <a:r>
              <a:rPr lang="en-US" dirty="0" smtClean="0"/>
              <a:t>equation : </a:t>
            </a:r>
            <a:r>
              <a:rPr lang="en-US" b="1" dirty="0" smtClean="0"/>
              <a:t>y </a:t>
            </a:r>
            <a:r>
              <a:rPr lang="en-US" b="1" dirty="0"/>
              <a:t>= </a:t>
            </a:r>
            <a:r>
              <a:rPr lang="en-US" b="1" dirty="0" err="1"/>
              <a:t>bx</a:t>
            </a:r>
            <a:r>
              <a:rPr lang="en-US" b="1" dirty="0"/>
              <a:t> + a + </a:t>
            </a:r>
            <a:r>
              <a:rPr lang="el-GR" b="1" dirty="0" smtClean="0"/>
              <a:t>ε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 lvl="1"/>
            <a:r>
              <a:rPr lang="en-US" i="1" dirty="0"/>
              <a:t>x</a:t>
            </a:r>
            <a:r>
              <a:rPr lang="en-US" dirty="0"/>
              <a:t> is an independent variable.</a:t>
            </a:r>
          </a:p>
          <a:p>
            <a:pPr lvl="1"/>
            <a:r>
              <a:rPr lang="en-US" i="1" dirty="0"/>
              <a:t>y</a:t>
            </a:r>
            <a:r>
              <a:rPr lang="en-US" dirty="0"/>
              <a:t> is a dependent variable.</a:t>
            </a:r>
          </a:p>
          <a:p>
            <a:pPr lvl="1"/>
            <a:r>
              <a:rPr lang="en-US" i="1" dirty="0"/>
              <a:t>a </a:t>
            </a:r>
            <a:r>
              <a:rPr lang="en-US" dirty="0"/>
              <a:t>is the </a:t>
            </a:r>
            <a:r>
              <a:rPr lang="en-US" i="1" dirty="0"/>
              <a:t>Y-intercept</a:t>
            </a:r>
            <a:r>
              <a:rPr lang="en-US" dirty="0"/>
              <a:t>, which is the expected mean value of </a:t>
            </a:r>
            <a:r>
              <a:rPr lang="en-US" i="1" dirty="0"/>
              <a:t>y</a:t>
            </a:r>
            <a:r>
              <a:rPr lang="en-US" dirty="0"/>
              <a:t> when all </a:t>
            </a:r>
            <a:r>
              <a:rPr lang="en-US" i="1" dirty="0"/>
              <a:t>x</a:t>
            </a:r>
            <a:r>
              <a:rPr lang="en-US" dirty="0"/>
              <a:t> variables are equal to 0. On a regression graph, it's the point where the line crosses the Y axis.</a:t>
            </a:r>
          </a:p>
          <a:p>
            <a:pPr lvl="1"/>
            <a:r>
              <a:rPr lang="en-US" dirty="0"/>
              <a:t>b is the </a:t>
            </a:r>
            <a:r>
              <a:rPr lang="en-US" i="1" dirty="0"/>
              <a:t>slope</a:t>
            </a:r>
            <a:r>
              <a:rPr lang="en-US" dirty="0"/>
              <a:t> of a regression line, which is the rate of change for </a:t>
            </a:r>
            <a:r>
              <a:rPr lang="en-US" i="1" dirty="0"/>
              <a:t>y</a:t>
            </a:r>
            <a:r>
              <a:rPr lang="en-US" dirty="0"/>
              <a:t> as </a:t>
            </a:r>
            <a:r>
              <a:rPr lang="en-US" i="1" dirty="0"/>
              <a:t>x</a:t>
            </a:r>
            <a:r>
              <a:rPr lang="en-US" dirty="0"/>
              <a:t> changes.</a:t>
            </a:r>
          </a:p>
          <a:p>
            <a:pPr lvl="1"/>
            <a:r>
              <a:rPr lang="en-US" i="1" dirty="0"/>
              <a:t>ε</a:t>
            </a:r>
            <a:r>
              <a:rPr lang="en-US" dirty="0"/>
              <a:t> is the random error term, which is the difference between the actual value of a dependent variable and its predicted value.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How to do linear regression in Excel with Analysis </a:t>
            </a:r>
            <a:r>
              <a:rPr lang="en-US" b="1" i="1" dirty="0" err="1" smtClean="0"/>
              <a:t>ToolPak</a:t>
            </a:r>
            <a:endParaRPr lang="en-US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Enable the Analysis </a:t>
            </a:r>
            <a:r>
              <a:rPr lang="en-US" b="1" i="1" dirty="0" err="1"/>
              <a:t>ToolPak</a:t>
            </a:r>
            <a:r>
              <a:rPr lang="en-US" b="1" i="1" dirty="0"/>
              <a:t> </a:t>
            </a:r>
            <a:r>
              <a:rPr lang="en-US" b="1" i="1" dirty="0" smtClean="0"/>
              <a:t>add-in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Analysis </a:t>
            </a:r>
            <a:r>
              <a:rPr lang="en-US" sz="2800" dirty="0" err="1"/>
              <a:t>ToolPak</a:t>
            </a:r>
            <a:r>
              <a:rPr lang="en-US" sz="2800" dirty="0"/>
              <a:t> is available in all versions of Excel 2019 to 2003 but is not enabled by default. </a:t>
            </a:r>
            <a:endParaRPr lang="en-US" sz="2800" dirty="0" smtClean="0"/>
          </a:p>
          <a:p>
            <a:r>
              <a:rPr lang="en-US" sz="2800" dirty="0" smtClean="0"/>
              <a:t>So</a:t>
            </a:r>
            <a:r>
              <a:rPr lang="en-US" sz="2800" dirty="0"/>
              <a:t>, you need to turn it on manually. </a:t>
            </a:r>
            <a:endParaRPr lang="en-US" sz="2800" dirty="0" smtClean="0"/>
          </a:p>
          <a:p>
            <a:r>
              <a:rPr lang="en-US" sz="2800" dirty="0" smtClean="0"/>
              <a:t>Here's </a:t>
            </a:r>
            <a:r>
              <a:rPr lang="en-US" sz="2800" dirty="0"/>
              <a:t>how</a:t>
            </a:r>
            <a:r>
              <a:rPr lang="en-US" sz="2800" dirty="0" smtClean="0"/>
              <a:t>:</a:t>
            </a:r>
            <a:endParaRPr lang="en-US" sz="2800" dirty="0" smtClean="0"/>
          </a:p>
          <a:p>
            <a:pPr lvl="1"/>
            <a:r>
              <a:rPr lang="en-US" dirty="0"/>
              <a:t>In your Excel, click </a:t>
            </a:r>
            <a:r>
              <a:rPr lang="en-US" i="1" dirty="0"/>
              <a:t>File</a:t>
            </a:r>
            <a:r>
              <a:rPr lang="en-US" dirty="0"/>
              <a:t> &gt; </a:t>
            </a:r>
            <a:r>
              <a:rPr lang="en-US" i="1" dirty="0"/>
              <a:t>Options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the </a:t>
            </a:r>
            <a:r>
              <a:rPr lang="en-US" i="1" dirty="0"/>
              <a:t>Excel Options</a:t>
            </a:r>
            <a:r>
              <a:rPr lang="en-US" dirty="0"/>
              <a:t> dialog box, select </a:t>
            </a:r>
            <a:r>
              <a:rPr lang="en-US" b="1" dirty="0"/>
              <a:t>Add-ins</a:t>
            </a:r>
            <a:r>
              <a:rPr lang="en-US" dirty="0"/>
              <a:t> on the left sidebar, make sure </a:t>
            </a:r>
            <a:r>
              <a:rPr lang="en-US" b="1" dirty="0"/>
              <a:t>Excel Add-ins</a:t>
            </a:r>
            <a:r>
              <a:rPr lang="en-US" dirty="0"/>
              <a:t> is selected in the </a:t>
            </a:r>
            <a:r>
              <a:rPr lang="en-US" i="1" dirty="0"/>
              <a:t>Manage</a:t>
            </a:r>
            <a:r>
              <a:rPr lang="en-US" dirty="0"/>
              <a:t> box, and click </a:t>
            </a:r>
            <a:r>
              <a:rPr lang="en-US" i="1" dirty="0"/>
              <a:t>Go</a:t>
            </a:r>
            <a:r>
              <a:rPr lang="en-US" dirty="0"/>
              <a:t>.</a:t>
            </a:r>
          </a:p>
          <a:p>
            <a:pPr lvl="1"/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Enable the Analysis </a:t>
            </a:r>
            <a:r>
              <a:rPr lang="en-US" dirty="0" err="1"/>
              <a:t>ToolPak</a:t>
            </a:r>
            <a:r>
              <a:rPr lang="en-US" dirty="0"/>
              <a:t> </a:t>
            </a:r>
            <a:r>
              <a:rPr lang="en-US" dirty="0" smtClean="0"/>
              <a:t>add-in</a:t>
            </a:r>
            <a:endParaRPr lang="en-US" dirty="0"/>
          </a:p>
        </p:txBody>
      </p:sp>
      <p:pic>
        <p:nvPicPr>
          <p:cNvPr id="1026" name="Picture 2" descr="C:\Users\server\Desktop\excel-addi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8001000" cy="495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</a:t>
            </a:r>
            <a:r>
              <a:rPr lang="en-US" b="1" dirty="0" err="1"/>
              <a:t>Toolpak</a:t>
            </a:r>
            <a:endParaRPr lang="en-US" dirty="0"/>
          </a:p>
        </p:txBody>
      </p:sp>
      <p:pic>
        <p:nvPicPr>
          <p:cNvPr id="2052" name="Picture 4" descr="Enable Analysis Toolpak in Excel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86000"/>
            <a:ext cx="5943600" cy="4114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533400" y="137160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will add the </a:t>
            </a:r>
            <a:r>
              <a:rPr lang="en-US" b="1" dirty="0"/>
              <a:t>Data Analysis</a:t>
            </a:r>
            <a:r>
              <a:rPr lang="en-US" dirty="0"/>
              <a:t> tools to the </a:t>
            </a:r>
            <a:r>
              <a:rPr lang="en-US" i="1" dirty="0"/>
              <a:t>Data</a:t>
            </a:r>
            <a:r>
              <a:rPr lang="en-US" dirty="0"/>
              <a:t> tab of your Excel ribbon.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regression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Analysis </a:t>
            </a:r>
            <a:r>
              <a:rPr lang="en-US" dirty="0" err="1"/>
              <a:t>Toolpak</a:t>
            </a:r>
            <a:r>
              <a:rPr lang="en-US" dirty="0"/>
              <a:t> added enabled, carry out these steps to perform regression analysis in Excel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 </a:t>
            </a:r>
            <a:r>
              <a:rPr lang="en-US" i="1" dirty="0"/>
              <a:t>Data</a:t>
            </a:r>
            <a:r>
              <a:rPr lang="en-US" dirty="0"/>
              <a:t> tab, in the </a:t>
            </a:r>
            <a:r>
              <a:rPr lang="en-US" i="1" dirty="0"/>
              <a:t>Analysis</a:t>
            </a:r>
            <a:r>
              <a:rPr lang="en-US" dirty="0"/>
              <a:t> group, click the </a:t>
            </a:r>
            <a:r>
              <a:rPr lang="en-US" b="1" dirty="0"/>
              <a:t>Data Analysis</a:t>
            </a:r>
            <a:r>
              <a:rPr lang="en-US" dirty="0"/>
              <a:t> button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 </a:t>
            </a:r>
            <a:r>
              <a:rPr lang="en-US" b="1" dirty="0"/>
              <a:t>Regression</a:t>
            </a:r>
            <a:r>
              <a:rPr lang="en-US" dirty="0"/>
              <a:t> and click </a:t>
            </a:r>
            <a:r>
              <a:rPr lang="en-US" i="1" dirty="0"/>
              <a:t>OK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 the </a:t>
            </a:r>
            <a:r>
              <a:rPr lang="en-US" i="1" dirty="0"/>
              <a:t>Regression</a:t>
            </a:r>
            <a:r>
              <a:rPr lang="en-US" dirty="0"/>
              <a:t> dialog box, configure the </a:t>
            </a:r>
            <a:r>
              <a:rPr lang="en-US" dirty="0" smtClean="0"/>
              <a:t>settings as shown in next slides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172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Regression analysis in Excel - the basics</vt:lpstr>
      <vt:lpstr>Basic of Linear Regression</vt:lpstr>
      <vt:lpstr>Basics</vt:lpstr>
      <vt:lpstr>Linear regression equation</vt:lpstr>
      <vt:lpstr>How to do linear regression in Excel with Analysis ToolPak</vt:lpstr>
      <vt:lpstr>Enable the Analysis ToolPak add-in</vt:lpstr>
      <vt:lpstr>Enable the Analysis ToolPak add-in</vt:lpstr>
      <vt:lpstr>Analysis Toolpak</vt:lpstr>
      <vt:lpstr>Run regression analysis</vt:lpstr>
      <vt:lpstr>Run Regression Practical</vt:lpstr>
      <vt:lpstr>Regression dialog box</vt:lpstr>
      <vt:lpstr>Regression dialog box(cont)</vt:lpstr>
      <vt:lpstr>Regression analysis output: Summary Output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 in Excel - the basics</dc:title>
  <dc:creator>server</dc:creator>
  <cp:lastModifiedBy>server</cp:lastModifiedBy>
  <cp:revision>4</cp:revision>
  <dcterms:created xsi:type="dcterms:W3CDTF">2019-10-19T16:13:41Z</dcterms:created>
  <dcterms:modified xsi:type="dcterms:W3CDTF">2019-10-19T16:34:53Z</dcterms:modified>
</cp:coreProperties>
</file>