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77" r:id="rId4"/>
    <p:sldId id="267" r:id="rId5"/>
    <p:sldId id="268" r:id="rId6"/>
    <p:sldId id="259" r:id="rId7"/>
    <p:sldId id="260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8" r:id="rId16"/>
    <p:sldId id="288" r:id="rId17"/>
    <p:sldId id="269" r:id="rId18"/>
    <p:sldId id="270" r:id="rId19"/>
    <p:sldId id="271" r:id="rId20"/>
    <p:sldId id="272" r:id="rId21"/>
    <p:sldId id="273" r:id="rId22"/>
    <p:sldId id="274" r:id="rId23"/>
    <p:sldId id="276" r:id="rId24"/>
    <p:sldId id="275" r:id="rId25"/>
    <p:sldId id="261" r:id="rId26"/>
    <p:sldId id="278" r:id="rId27"/>
    <p:sldId id="279" r:id="rId28"/>
    <p:sldId id="280" r:id="rId29"/>
    <p:sldId id="281" r:id="rId30"/>
    <p:sldId id="282" r:id="rId31"/>
    <p:sldId id="283" r:id="rId32"/>
    <p:sldId id="262" r:id="rId33"/>
    <p:sldId id="287" r:id="rId34"/>
    <p:sldId id="299" r:id="rId35"/>
    <p:sldId id="300" r:id="rId36"/>
    <p:sldId id="302" r:id="rId37"/>
    <p:sldId id="303" r:id="rId38"/>
    <p:sldId id="325" r:id="rId39"/>
    <p:sldId id="305" r:id="rId40"/>
    <p:sldId id="324" r:id="rId41"/>
    <p:sldId id="326" r:id="rId42"/>
    <p:sldId id="327" r:id="rId43"/>
    <p:sldId id="328" r:id="rId44"/>
    <p:sldId id="329" r:id="rId45"/>
    <p:sldId id="264" r:id="rId46"/>
    <p:sldId id="312" r:id="rId47"/>
    <p:sldId id="320" r:id="rId48"/>
    <p:sldId id="317" r:id="rId49"/>
    <p:sldId id="323" r:id="rId50"/>
    <p:sldId id="313" r:id="rId51"/>
    <p:sldId id="316" r:id="rId52"/>
    <p:sldId id="314" r:id="rId53"/>
    <p:sldId id="315" r:id="rId54"/>
    <p:sldId id="318" r:id="rId55"/>
    <p:sldId id="319" r:id="rId56"/>
    <p:sldId id="321" r:id="rId57"/>
    <p:sldId id="322" r:id="rId58"/>
    <p:sldId id="304" r:id="rId59"/>
    <p:sldId id="306" r:id="rId60"/>
    <p:sldId id="307" r:id="rId61"/>
    <p:sldId id="308" r:id="rId62"/>
    <p:sldId id="309" r:id="rId63"/>
    <p:sldId id="310" r:id="rId64"/>
    <p:sldId id="311" r:id="rId65"/>
    <p:sldId id="285" r:id="rId6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5892" autoAdjust="0"/>
    <p:restoredTop sz="94660"/>
  </p:normalViewPr>
  <p:slideViewPr>
    <p:cSldViewPr>
      <p:cViewPr>
        <p:scale>
          <a:sx n="60" d="100"/>
          <a:sy n="60" d="100"/>
        </p:scale>
        <p:origin x="-167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3B862-33F7-4328-9672-9190BB47F27E}" type="datetimeFigureOut">
              <a:rPr lang="ru-RU"/>
              <a:pPr>
                <a:defRPr/>
              </a:pPr>
              <a:t>10.11.2016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D9983-9B89-4CEF-A7D2-11FFE08418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E6F50-28BB-4CB7-AE03-50D5B406862F}" type="datetimeFigureOut">
              <a:rPr lang="ru-RU"/>
              <a:pPr>
                <a:defRPr/>
              </a:pPr>
              <a:t>10.11.2016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C5258-776B-48B9-BCE5-492FE7EF7C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C1659-5615-42AE-88F6-6EEEC93DF07F}" type="datetimeFigureOut">
              <a:rPr lang="ru-RU"/>
              <a:pPr>
                <a:defRPr/>
              </a:pPr>
              <a:t>10.11.2016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E14-176B-439E-A9D7-1A361957EA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7485C-8CC0-455A-9450-BCE1F6DD7095}" type="datetimeFigureOut">
              <a:rPr lang="ru-RU"/>
              <a:pPr>
                <a:defRPr/>
              </a:pPr>
              <a:t>10.11.2016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13F50-BC86-4298-83B7-B417423E43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21D4E-EE6F-4599-923A-8A4E28AF504E}" type="datetimeFigureOut">
              <a:rPr lang="ru-RU"/>
              <a:pPr>
                <a:defRPr/>
              </a:pPr>
              <a:t>10.11.2016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D7645-58E8-4B4A-BEC7-8DBA216244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D16E6-BE83-409F-85FE-5D47CE09CD13}" type="datetimeFigureOut">
              <a:rPr lang="ru-RU"/>
              <a:pPr>
                <a:defRPr/>
              </a:pPr>
              <a:t>10.11.2016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35C8F-68DF-48DB-BD0E-FCDFC789C0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84CB9-BB0F-4D45-8B29-2F3D8CE8EF3E}" type="datetimeFigureOut">
              <a:rPr lang="ru-RU"/>
              <a:pPr>
                <a:defRPr/>
              </a:pPr>
              <a:t>10.11.2016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F5FEE-4C7C-4E38-AA3D-CD4DCE4CAF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1B2E8-F69E-4370-801D-7820BEF1BDDD}" type="datetimeFigureOut">
              <a:rPr lang="ru-RU"/>
              <a:pPr>
                <a:defRPr/>
              </a:pPr>
              <a:t>10.11.2016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CDCAA-36F8-4F1A-96AF-2EA13713299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ECEB1-65D3-42A0-9830-A8D8C0C8774F}" type="datetimeFigureOut">
              <a:rPr lang="ru-RU"/>
              <a:pPr>
                <a:defRPr/>
              </a:pPr>
              <a:t>10.11.2016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D2E89-7980-4ABB-A074-8C7811B4B44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7CE303-CB84-4CB4-9BDF-60CDECB4AF34}" type="datetimeFigureOut">
              <a:rPr lang="ru-RU"/>
              <a:pPr>
                <a:defRPr/>
              </a:pPr>
              <a:t>10.11.2016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8DB42-E6F5-4B55-BD2D-10737F172D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7FC94-1432-4C26-812A-F64B40ABA5E1}" type="datetimeFigureOut">
              <a:rPr lang="ru-RU"/>
              <a:pPr>
                <a:defRPr/>
              </a:pPr>
              <a:t>10.11.2016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82409-361D-4AFC-AAD7-5ECBD28EEBA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4B9D8BE-F796-419C-AEDF-484BD3E8B1E0}" type="datetimeFigureOut">
              <a:rPr lang="ru-RU"/>
              <a:pPr>
                <a:defRPr/>
              </a:pPr>
              <a:t>10.11.2016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E845F04-8FA6-40A2-B423-919267961B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face.ru/fset.asp?Url=/case/defs72.htm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Методика Джексона</a:t>
            </a:r>
          </a:p>
        </p:txBody>
      </p:sp>
      <p:pic>
        <p:nvPicPr>
          <p:cNvPr id="2051" name="Рисунок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268413"/>
            <a:ext cx="8345487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554288"/>
            <a:ext cx="8742363" cy="424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Прямоугольник 1"/>
          <p:cNvSpPr>
            <a:spLocks noChangeArrowheads="1"/>
          </p:cNvSpPr>
          <p:nvPr/>
        </p:nvSpPr>
        <p:spPr bwMode="auto">
          <a:xfrm>
            <a:off x="179388" y="0"/>
            <a:ext cx="888682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200">
                <a:latin typeface="Arial" charset="0"/>
                <a:ea typeface="Calibri" pitchFamily="34" charset="0"/>
              </a:rPr>
              <a:t>Основная идея методики Джексона состоит в том, что «форма», или структура подлежащих обработке данных будет определять «форму» или структуру обрабатывающей программы. В этой методике основные конструкции структурного программирования применяются для построения структуры входных и выходных данных, и те же структуры используются для построения программы. При этом одна и та же нотация служит для обозначения и данных, и программ.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07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71625"/>
            <a:ext cx="917098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186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1"/>
          <p:cNvSpPr>
            <a:spLocks noChangeArrowheads="1"/>
          </p:cNvSpPr>
          <p:nvPr/>
        </p:nvSpPr>
        <p:spPr bwMode="auto">
          <a:xfrm>
            <a:off x="-107950" y="1588"/>
            <a:ext cx="9036050" cy="569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800" b="1">
                <a:latin typeface="Arial" charset="0"/>
                <a:ea typeface="Calibri" pitchFamily="34" charset="0"/>
              </a:rPr>
              <a:t>Описание формата файла F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>
                <a:latin typeface="Arial" charset="0"/>
                <a:ea typeface="Calibri" pitchFamily="34" charset="0"/>
              </a:rPr>
              <a:t>Файл F - это последовательность, которая представляет собой «Заголовок», за которым следует «Тело файла», а затем «Терминатор»: признак конца файла – строго в указанном порядке. Заголовок представляет собой выбор из компонент либо «H1», либо «H2». Повторение записи (ноль или более записей) образует «Тело Файла», и аналогично «Терминатор» является повторением компонента «Z». Число «8» в круглых скобках указывает, что «Терминатор» фактически состоит из восьми элементов типа «Z».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1"/>
          <p:cNvSpPr>
            <a:spLocks noChangeArrowheads="1"/>
          </p:cNvSpPr>
          <p:nvPr/>
        </p:nvSpPr>
        <p:spPr bwMode="auto">
          <a:xfrm>
            <a:off x="0" y="0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2800">
              <a:latin typeface="Arial" charset="0"/>
            </a:endParaRPr>
          </a:p>
          <a:p>
            <a:r>
              <a:rPr lang="ru-RU" sz="2800">
                <a:solidFill>
                  <a:srgbClr val="FF0000"/>
                </a:solidFill>
                <a:latin typeface="Arial" charset="0"/>
              </a:rPr>
              <a:t>Разработка структуры программы в соответствии с методикой выполняется следующим образом:</a:t>
            </a:r>
          </a:p>
          <a:p>
            <a:r>
              <a:rPr lang="ru-RU" sz="2800">
                <a:solidFill>
                  <a:srgbClr val="FF0000"/>
                </a:solidFill>
                <a:latin typeface="Arial" charset="0"/>
              </a:rPr>
              <a:t>•    строят изображение структур входных и выходных данных;</a:t>
            </a:r>
          </a:p>
          <a:p>
            <a:r>
              <a:rPr lang="ru-RU" sz="2800">
                <a:latin typeface="Arial" charset="0"/>
              </a:rPr>
              <a:t>•    выполняют идентификацию связей обработки (соответствия) между этими данными;</a:t>
            </a:r>
          </a:p>
          <a:p>
            <a:r>
              <a:rPr lang="ru-RU" sz="2800">
                <a:latin typeface="Arial" charset="0"/>
              </a:rPr>
              <a:t>•    формируют структуру программы на основании структур данных и обнаруженных соответствий;</a:t>
            </a:r>
          </a:p>
          <a:p>
            <a:r>
              <a:rPr lang="ru-RU" sz="2800"/>
              <a:t>•  </a:t>
            </a:r>
            <a:endParaRPr lang="ru-RU" sz="2800">
              <a:latin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1"/>
          <p:cNvSpPr>
            <a:spLocks noChangeArrowheads="1"/>
          </p:cNvSpPr>
          <p:nvPr/>
        </p:nvSpPr>
        <p:spPr bwMode="auto">
          <a:xfrm>
            <a:off x="0" y="0"/>
            <a:ext cx="9144000" cy="698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Arial" charset="0"/>
              </a:rPr>
              <a:t>•    добавляют блоки обработки элементов, для которых не обнаружены соответствия;</a:t>
            </a:r>
          </a:p>
          <a:p>
            <a:r>
              <a:rPr lang="ru-RU" sz="2800">
                <a:latin typeface="Arial" charset="0"/>
              </a:rPr>
              <a:t>•    анализируют и обрабатывают несоответствия, т.е. разрешают «столкновения»;</a:t>
            </a:r>
          </a:p>
          <a:p>
            <a:r>
              <a:rPr lang="ru-RU" sz="2800">
                <a:latin typeface="Arial" charset="0"/>
              </a:rPr>
              <a:t>•    добавляют необходимые операции (ввод, вывод, открытие/закрытие файлов и т. п.);</a:t>
            </a:r>
          </a:p>
          <a:p>
            <a:r>
              <a:rPr lang="ru-RU" sz="2800">
                <a:latin typeface="Arial" charset="0"/>
              </a:rPr>
              <a:t>•    записывают программу в структурной нотации (псевдокоде).</a:t>
            </a:r>
          </a:p>
          <a:p>
            <a:r>
              <a:rPr lang="ru-RU" sz="2800" b="1">
                <a:latin typeface="Arial" charset="0"/>
              </a:rPr>
              <a:t>Пример</a:t>
            </a:r>
            <a:r>
              <a:rPr lang="ru-RU" sz="2800">
                <a:latin typeface="Arial" charset="0"/>
              </a:rPr>
              <a:t>. Разработать структуру программы, которая читает записи об успеваемости студентов и формирует список неуспевающих студентов группы.</a:t>
            </a:r>
          </a:p>
          <a:p>
            <a:r>
              <a:rPr lang="ru-RU" sz="2800">
                <a:latin typeface="Arial" charset="0"/>
                <a:ea typeface="Times New Roman" pitchFamily="18" charset="0"/>
              </a:rPr>
              <a:t>На рис. представлены структуры входных и выходных данных программы. Анализ этих структур показывает, что между ними есть соответствия (на рис. эти соответствия показаны полужирными дугами).</a:t>
            </a:r>
            <a:endParaRPr lang="ru-RU" sz="2800">
              <a:latin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0" y="0"/>
            <a:ext cx="9144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ru-RU" sz="2400">
                <a:latin typeface="Arial" charset="0"/>
                <a:ea typeface="Times New Roman" pitchFamily="18" charset="0"/>
              </a:rPr>
              <a:t>Помимо полного соответствия, имеет место еще частичное соответствие</a:t>
            </a:r>
          </a:p>
          <a:p>
            <a:pPr eaLnBrk="0" hangingPunct="0"/>
            <a:r>
              <a:rPr lang="ru-RU" sz="2400">
                <a:latin typeface="Arial" charset="0"/>
                <a:ea typeface="Times New Roman" pitchFamily="18" charset="0"/>
              </a:rPr>
              <a:t>— соответствие, отмечаемое только, если студент имеет задолженности (на рис. оно отмечено полужирным пунктиром).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25" y="1704975"/>
            <a:ext cx="566737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0"/>
            <a:ext cx="7858125" cy="689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TextBox 2"/>
          <p:cNvSpPr txBox="1">
            <a:spLocks noChangeArrowheads="1"/>
          </p:cNvSpPr>
          <p:nvPr/>
        </p:nvSpPr>
        <p:spPr bwMode="auto">
          <a:xfrm>
            <a:off x="571500" y="6488113"/>
            <a:ext cx="1071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/>
              <a:t>Рис.3.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950" y="260350"/>
            <a:ext cx="8856663" cy="705961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Элементами предметной области для любой системы являются потоки, процессы и структуры данных. При структурном анализе активно работают только с потоками и процессами.</a:t>
            </a:r>
          </a:p>
          <a:p>
            <a:pPr fontAlgn="auto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Методы, ориентированные на структуры данных обеспечивают:</a:t>
            </a:r>
          </a:p>
          <a:p>
            <a:pPr marL="342900" indent="-342900" fontAlgn="auto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Определение ключевых информационных объектов и операций.</a:t>
            </a:r>
          </a:p>
          <a:p>
            <a:pPr marL="342900" indent="-342900" fontAlgn="auto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Определение иерархической структуры данных.</a:t>
            </a:r>
          </a:p>
          <a:p>
            <a:pPr marL="342900" indent="-342900" fontAlgn="auto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defRPr/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Компоновку структур данных из типовых конструкций- последовательности, выбора и повторения.</a:t>
            </a:r>
          </a:p>
          <a:p>
            <a:pPr marL="342900" indent="-342900" fontAlgn="auto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defRPr/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Последовательность шагов для превращения  иерархической структуры данных в структуру программы.</a:t>
            </a:r>
          </a:p>
          <a:p>
            <a:pPr fontAlgn="auto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ru-RU" sz="24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Наиболее известны два метода: метод Варнье-Орра и метод Джексона.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ChangeArrowheads="1"/>
          </p:cNvSpPr>
          <p:nvPr/>
        </p:nvSpPr>
        <p:spPr bwMode="auto">
          <a:xfrm>
            <a:off x="0" y="0"/>
            <a:ext cx="9144000" cy="637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ru-RU" sz="2400">
                <a:latin typeface="Arial" charset="0"/>
                <a:ea typeface="Times New Roman" pitchFamily="18" charset="0"/>
              </a:rPr>
              <a:t>Используя найденные полные и неполные соответствия, строится «каркас» программы (затемненные блоки на рис. 4). Согласно методике добавляются блоки, которые позволят разрешить «столкновения» (светлые блоки на рис.4).</a:t>
            </a:r>
          </a:p>
          <a:p>
            <a:r>
              <a:rPr lang="ru-RU" sz="2400">
                <a:latin typeface="Arial" charset="0"/>
                <a:ea typeface="Times New Roman" pitchFamily="18" charset="0"/>
              </a:rPr>
              <a:t>Используя найденные полные и неполные соответствия, строится «каркас» программы (затемненные блоки на рис. 4). Согласно методике добавляются блоки, которые позволят разрешить «столкновения» (светлые блоки на рис.4).</a:t>
            </a:r>
          </a:p>
          <a:p>
            <a:r>
              <a:rPr lang="ru-RU" sz="2400">
                <a:latin typeface="Arial" charset="0"/>
                <a:ea typeface="Times New Roman" pitchFamily="18" charset="0"/>
              </a:rPr>
              <a:t>Далее строится полный список операций, которые должна выполнять программа, учитывая, что не каждой записи исходного файла соответствует строка отчета (признак «формировать запись вывода» установлен), и выводить надо названия только тех предметов, по которым у студента есть задолженности (признак «задолженность» установлен):</a:t>
            </a:r>
          </a:p>
          <a:p>
            <a:r>
              <a:rPr lang="ru-RU" sz="2400">
                <a:latin typeface="Arial" charset="0"/>
                <a:ea typeface="Times New Roman" pitchFamily="18" charset="0"/>
              </a:rPr>
              <a:t>1    - завершить работу;</a:t>
            </a:r>
          </a:p>
          <a:p>
            <a:r>
              <a:rPr lang="ru-RU" sz="2400">
                <a:latin typeface="Arial" charset="0"/>
                <a:ea typeface="Times New Roman" pitchFamily="18" charset="0"/>
              </a:rPr>
              <a:t>2    - открыть входной файл;</a:t>
            </a:r>
          </a:p>
          <a:p>
            <a:r>
              <a:rPr lang="ru-RU" sz="2400">
                <a:latin typeface="Arial" charset="0"/>
                <a:ea typeface="Times New Roman" pitchFamily="18" charset="0"/>
              </a:rPr>
              <a:t>3    - открыть выходной файл;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0" y="0"/>
            <a:ext cx="91440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ru-RU" sz="2400">
                <a:latin typeface="Arial" charset="0"/>
                <a:ea typeface="Times New Roman" pitchFamily="18" charset="0"/>
              </a:rPr>
              <a:t>5    - закрыть выходной файл;</a:t>
            </a:r>
          </a:p>
          <a:p>
            <a:r>
              <a:rPr lang="ru-RU" sz="2400">
                <a:latin typeface="Arial" charset="0"/>
                <a:ea typeface="Times New Roman" pitchFamily="18" charset="0"/>
              </a:rPr>
              <a:t>6    - вывести заголовок;</a:t>
            </a:r>
          </a:p>
          <a:p>
            <a:r>
              <a:rPr lang="ru-RU" sz="2400">
                <a:latin typeface="Arial" charset="0"/>
                <a:ea typeface="Times New Roman" pitchFamily="18" charset="0"/>
              </a:rPr>
              <a:t>7    - вывести завершитель;</a:t>
            </a:r>
          </a:p>
          <a:p>
            <a:r>
              <a:rPr lang="ru-RU" sz="2400">
                <a:latin typeface="Arial" charset="0"/>
                <a:ea typeface="Times New Roman" pitchFamily="18" charset="0"/>
              </a:rPr>
              <a:t>8    - ввести запись входного файла;</a:t>
            </a:r>
          </a:p>
          <a:p>
            <a:r>
              <a:rPr lang="ru-RU" sz="2400">
                <a:latin typeface="Arial" charset="0"/>
                <a:ea typeface="Times New Roman" pitchFamily="18" charset="0"/>
              </a:rPr>
              <a:t>9 - вывести строку отчета (при включенном состоянии признака «формировать запись вывода»);</a:t>
            </a:r>
          </a:p>
          <a:p>
            <a:r>
              <a:rPr lang="ru-RU" sz="2400">
                <a:latin typeface="Arial" charset="0"/>
                <a:ea typeface="Times New Roman" pitchFamily="18" charset="0"/>
              </a:rPr>
              <a:t>10-очистить    буфер вывода;</a:t>
            </a:r>
          </a:p>
          <a:p>
            <a:r>
              <a:rPr lang="ru-RU" sz="2400">
                <a:latin typeface="Arial" charset="0"/>
                <a:ea typeface="Times New Roman" pitchFamily="18" charset="0"/>
              </a:rPr>
              <a:t>11-установить    признак «формировать запись вывода»;</a:t>
            </a:r>
          </a:p>
          <a:p>
            <a:r>
              <a:rPr lang="ru-RU" sz="2400">
                <a:latin typeface="Arial" charset="0"/>
                <a:ea typeface="Times New Roman" pitchFamily="18" charset="0"/>
              </a:rPr>
              <a:t>12-    сбросить признак «формировать запись вывода»;</a:t>
            </a:r>
          </a:p>
          <a:p>
            <a:r>
              <a:rPr lang="ru-RU" sz="2400">
                <a:latin typeface="Arial" charset="0"/>
                <a:ea typeface="Times New Roman" pitchFamily="18" charset="0"/>
              </a:rPr>
              <a:t>13-    поместить в строку вывода ФИО;</a:t>
            </a:r>
          </a:p>
          <a:p>
            <a:r>
              <a:rPr lang="ru-RU" sz="2400">
                <a:latin typeface="Arial" charset="0"/>
                <a:ea typeface="Times New Roman" pitchFamily="18" charset="0"/>
              </a:rPr>
              <a:t>14-установить    признак «задолженность»;</a:t>
            </a:r>
          </a:p>
          <a:p>
            <a:r>
              <a:rPr lang="ru-RU" sz="2400">
                <a:latin typeface="Arial" charset="0"/>
                <a:ea typeface="Times New Roman" pitchFamily="18" charset="0"/>
              </a:rPr>
              <a:t>15-    сбросить признак «задолженность»;</a:t>
            </a:r>
          </a:p>
          <a:p>
            <a:r>
              <a:rPr lang="ru-RU" sz="2400">
                <a:latin typeface="Arial" charset="0"/>
                <a:ea typeface="Times New Roman" pitchFamily="18" charset="0"/>
              </a:rPr>
              <a:t>16-    занести название предмета в строку вывода;</a:t>
            </a:r>
          </a:p>
          <a:p>
            <a:r>
              <a:rPr lang="ru-RU" sz="2400">
                <a:latin typeface="Arial" charset="0"/>
                <a:ea typeface="Times New Roman" pitchFamily="18" charset="0"/>
              </a:rPr>
              <a:t>17-    стереть название предмета из буфера.</a:t>
            </a:r>
          </a:p>
          <a:p>
            <a:endParaRPr lang="ru-RU" sz="2400">
              <a:latin typeface="Arial" charset="0"/>
              <a:ea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14300" y="0"/>
            <a:ext cx="90582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0" y="0"/>
            <a:ext cx="9144000" cy="649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ru-RU" sz="2400">
                <a:latin typeface="Arial" charset="0"/>
                <a:ea typeface="Times New Roman" pitchFamily="18" charset="0"/>
              </a:rPr>
              <a:t>Затем определяются местоположение операций обработки (на рис. 4 они показаны кружочками с номерами). Результатом является полная структура разрабатываемой программы в нотации Джексона. Далее в соответствии с методикой следует записать алгоритм программы на псевдокоде.</a:t>
            </a:r>
          </a:p>
          <a:p>
            <a:pPr eaLnBrk="0" hangingPunct="0"/>
            <a:r>
              <a:rPr lang="ru-RU" sz="2400">
                <a:latin typeface="Arial" charset="0"/>
                <a:ea typeface="Times New Roman" pitchFamily="18" charset="0"/>
              </a:rPr>
              <a:t>В методике Джексона предлагается псевдокод, точно соответствующий графической нотации. Он использует следующие конструкции.</a:t>
            </a:r>
          </a:p>
          <a:p>
            <a:pPr eaLnBrk="0" hangingPunct="0"/>
            <a:r>
              <a:rPr lang="ru-RU" sz="2400">
                <a:latin typeface="Arial" charset="0"/>
                <a:ea typeface="Times New Roman" pitchFamily="18" charset="0"/>
              </a:rPr>
              <a:t>Последовательность:</a:t>
            </a:r>
          </a:p>
          <a:p>
            <a:pPr eaLnBrk="0" hangingPunct="0"/>
            <a:r>
              <a:rPr lang="ru-RU" sz="2000">
                <a:latin typeface="Arial" charset="0"/>
                <a:ea typeface="Times New Roman" pitchFamily="18" charset="0"/>
              </a:rPr>
              <a:t>&lt;Имя&gt; Посл.</a:t>
            </a:r>
          </a:p>
          <a:p>
            <a:pPr eaLnBrk="0" hangingPunct="0"/>
            <a:r>
              <a:rPr lang="ru-RU" sz="2000">
                <a:latin typeface="Arial" charset="0"/>
                <a:ea typeface="Times New Roman" pitchFamily="18" charset="0"/>
              </a:rPr>
              <a:t>Выполнить &lt;действие 1&gt;</a:t>
            </a:r>
          </a:p>
          <a:p>
            <a:pPr eaLnBrk="0" hangingPunct="0"/>
            <a:r>
              <a:rPr lang="ru-RU" sz="2000">
                <a:latin typeface="Arial" charset="0"/>
                <a:ea typeface="Times New Roman" pitchFamily="18" charset="0"/>
              </a:rPr>
              <a:t>Выполнить &lt;действие 2&gt;</a:t>
            </a:r>
          </a:p>
          <a:p>
            <a:pPr eaLnBrk="0" hangingPunct="0"/>
            <a:r>
              <a:rPr lang="ru-RU" sz="2000">
                <a:latin typeface="Arial" charset="0"/>
                <a:ea typeface="Times New Roman" pitchFamily="18" charset="0"/>
              </a:rPr>
              <a:t>&lt;Имя&gt; конец</a:t>
            </a:r>
          </a:p>
          <a:p>
            <a:pPr eaLnBrk="0" hangingPunct="0"/>
            <a:r>
              <a:rPr lang="ru-RU" sz="2000">
                <a:latin typeface="Arial" charset="0"/>
                <a:ea typeface="Times New Roman" pitchFamily="18" charset="0"/>
              </a:rPr>
              <a:t>Выбор:</a:t>
            </a:r>
          </a:p>
          <a:p>
            <a:pPr eaLnBrk="0" hangingPunct="0"/>
            <a:r>
              <a:rPr lang="ru-RU" sz="2000">
                <a:latin typeface="Arial" charset="0"/>
                <a:ea typeface="Times New Roman" pitchFamily="18" charset="0"/>
              </a:rPr>
              <a:t>&lt;Имя&gt; Выбор &lt;условие действия 1&gt;</a:t>
            </a:r>
          </a:p>
          <a:p>
            <a:pPr eaLnBrk="0" hangingPunct="0"/>
            <a:r>
              <a:rPr lang="ru-RU" sz="2000">
                <a:latin typeface="Arial" charset="0"/>
                <a:ea typeface="Times New Roman" pitchFamily="18" charset="0"/>
              </a:rPr>
              <a:t>Выполнить &lt;действие 1&gt;</a:t>
            </a:r>
          </a:p>
          <a:p>
            <a:pPr eaLnBrk="0" hangingPunct="0"/>
            <a:r>
              <a:rPr lang="ru-RU" sz="2000">
                <a:latin typeface="Arial" charset="0"/>
                <a:ea typeface="Times New Roman" pitchFamily="18" charset="0"/>
              </a:rPr>
              <a:t>&lt;Имя&gt; или &lt;условие действия 2&gt;</a:t>
            </a:r>
          </a:p>
          <a:p>
            <a:pPr eaLnBrk="0" hangingPunct="0"/>
            <a:r>
              <a:rPr lang="ru-RU" sz="2000">
                <a:latin typeface="Arial" charset="0"/>
                <a:ea typeface="Times New Roman" pitchFamily="18" charset="0"/>
              </a:rPr>
              <a:t>Выполнить &lt;действие 2&gt;</a:t>
            </a:r>
          </a:p>
          <a:p>
            <a:pPr eaLnBrk="0" hangingPunct="0"/>
            <a:r>
              <a:rPr lang="ru-RU" sz="2000">
                <a:latin typeface="Arial" charset="0"/>
                <a:ea typeface="Times New Roman" pitchFamily="18" charset="0"/>
              </a:rPr>
              <a:t>&lt;Имя&gt; конец;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ChangeArrowheads="1"/>
          </p:cNvSpPr>
          <p:nvPr/>
        </p:nvSpPr>
        <p:spPr bwMode="auto">
          <a:xfrm>
            <a:off x="0" y="0"/>
            <a:ext cx="9144000" cy="66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ru-RU" sz="1700">
                <a:latin typeface="Arial" charset="0"/>
                <a:ea typeface="Times New Roman" pitchFamily="18" charset="0"/>
              </a:rPr>
              <a:t>С применением этого псевдокода запись алгоритма программы выглядит следующим образом:</a:t>
            </a:r>
          </a:p>
          <a:p>
            <a:pPr eaLnBrk="0" hangingPunct="0"/>
            <a:r>
              <a:rPr lang="ru-RU" sz="1700">
                <a:latin typeface="Arial" charset="0"/>
                <a:ea typeface="Times New Roman" pitchFamily="18" charset="0"/>
              </a:rPr>
              <a:t>Составление отчета посл.</a:t>
            </a:r>
          </a:p>
          <a:p>
            <a:pPr eaLnBrk="0" hangingPunct="0"/>
            <a:r>
              <a:rPr lang="ru-RU" sz="1700">
                <a:latin typeface="Arial" charset="0"/>
                <a:ea typeface="Times New Roman" pitchFamily="18" charset="0"/>
              </a:rPr>
              <a:t>Открыть входной файл Открыть выходной файл Вывести заголовок отчета</a:t>
            </a:r>
          </a:p>
          <a:p>
            <a:pPr eaLnBrk="0" hangingPunct="0"/>
            <a:r>
              <a:rPr lang="ru-RU" sz="1700">
                <a:latin typeface="Arial" charset="0"/>
                <a:ea typeface="Times New Roman" pitchFamily="18" charset="0"/>
              </a:rPr>
              <a:t>Формирование тела отчета повт. пока не конец входного файла Ввести запись Очистить буфер вывода</a:t>
            </a:r>
          </a:p>
          <a:p>
            <a:pPr eaLnBrk="0" hangingPunct="0"/>
            <a:r>
              <a:rPr lang="ru-RU" sz="1700">
                <a:latin typeface="Arial" charset="0"/>
                <a:ea typeface="Times New Roman" pitchFamily="18" charset="0"/>
              </a:rPr>
              <a:t>Сбросить признак «формировать запись вывода»</a:t>
            </a:r>
          </a:p>
          <a:p>
            <a:pPr eaLnBrk="0" hangingPunct="0"/>
            <a:r>
              <a:rPr lang="ru-RU" sz="1700">
                <a:latin typeface="Arial" charset="0"/>
                <a:ea typeface="Times New Roman" pitchFamily="18" charset="0"/>
              </a:rPr>
              <a:t>Сбросить признак «задолженность»</a:t>
            </a:r>
          </a:p>
          <a:p>
            <a:pPr eaLnBrk="0" hangingPunct="0"/>
            <a:r>
              <a:rPr lang="ru-RU" sz="1700">
                <a:latin typeface="Arial" charset="0"/>
                <a:ea typeface="Times New Roman" pitchFamily="18" charset="0"/>
              </a:rPr>
              <a:t>Вывести в буфер ФИО</a:t>
            </a:r>
          </a:p>
          <a:p>
            <a:pPr eaLnBrk="0" hangingPunct="0"/>
            <a:r>
              <a:rPr lang="ru-RU" sz="1700">
                <a:latin typeface="Arial" charset="0"/>
                <a:ea typeface="Times New Roman" pitchFamily="18" charset="0"/>
              </a:rPr>
              <a:t>Обработка данных повт. пока не конец записи Обработка предмета посл.</a:t>
            </a:r>
          </a:p>
          <a:p>
            <a:pPr eaLnBrk="0" hangingPunct="0"/>
            <a:r>
              <a:rPr lang="ru-RU" sz="1700">
                <a:latin typeface="Arial" charset="0"/>
                <a:ea typeface="Times New Roman" pitchFamily="18" charset="0"/>
              </a:rPr>
              <a:t>Занести название предмета в строку вывода Обработка предмета конец</a:t>
            </a:r>
          </a:p>
          <a:p>
            <a:pPr eaLnBrk="0" hangingPunct="0"/>
            <a:r>
              <a:rPr lang="ru-RU" sz="1700">
                <a:latin typeface="Arial" charset="0"/>
                <a:ea typeface="Times New Roman" pitchFamily="18" charset="0"/>
              </a:rPr>
              <a:t>Обработка оценки выбор если оценка положительна Стереть название предмета из буфера Обработка оценки или если оценка пропуск Установить признак «задолженность»</a:t>
            </a:r>
          </a:p>
          <a:p>
            <a:pPr eaLnBrk="0" hangingPunct="0"/>
            <a:r>
              <a:rPr lang="ru-RU" sz="1700">
                <a:latin typeface="Arial" charset="0"/>
                <a:ea typeface="Times New Roman" pitchFamily="18" charset="0"/>
              </a:rPr>
              <a:t>Обработка пропуска выбор если не установлен признак «формировать запись вывода»</a:t>
            </a:r>
          </a:p>
          <a:p>
            <a:pPr eaLnBrk="0" hangingPunct="0"/>
            <a:r>
              <a:rPr lang="ru-RU" sz="1700">
                <a:latin typeface="Arial" charset="0"/>
                <a:ea typeface="Times New Roman" pitchFamily="18" charset="0"/>
              </a:rPr>
              <a:t>Установить признак «формировать запись вывода»</a:t>
            </a:r>
          </a:p>
          <a:p>
            <a:pPr eaLnBrk="0" hangingPunct="0"/>
            <a:r>
              <a:rPr lang="ru-RU" sz="1700">
                <a:latin typeface="Arial" charset="0"/>
                <a:ea typeface="Times New Roman" pitchFamily="18" charset="0"/>
              </a:rPr>
              <a:t>Обработка пропуска конец Обработка оценки конец</a:t>
            </a:r>
          </a:p>
          <a:p>
            <a:pPr eaLnBrk="0" hangingPunct="0"/>
            <a:r>
              <a:rPr lang="ru-RU" sz="1700">
                <a:latin typeface="Arial" charset="0"/>
                <a:ea typeface="Times New Roman" pitchFamily="18" charset="0"/>
              </a:rPr>
              <a:t>Обработка конца записи выбор если установлен признак</a:t>
            </a:r>
          </a:p>
          <a:p>
            <a:pPr eaLnBrk="0" hangingPunct="0"/>
            <a:r>
              <a:rPr lang="ru-RU" sz="1700">
                <a:latin typeface="Arial" charset="0"/>
                <a:ea typeface="Times New Roman" pitchFamily="18" charset="0"/>
              </a:rPr>
              <a:t>«формировать запись вывода»</a:t>
            </a:r>
          </a:p>
          <a:p>
            <a:pPr eaLnBrk="0" hangingPunct="0"/>
            <a:r>
              <a:rPr lang="ru-RU" sz="1700">
                <a:latin typeface="Arial" charset="0"/>
                <a:ea typeface="Times New Roman" pitchFamily="18" charset="0"/>
              </a:rPr>
              <a:t>Вывести строку отчета Обработка конца записи конец Обработка данных конец</a:t>
            </a:r>
          </a:p>
          <a:p>
            <a:pPr eaLnBrk="0" hangingPunct="0"/>
            <a:r>
              <a:rPr lang="ru-RU" sz="1700">
                <a:latin typeface="Arial" charset="0"/>
                <a:ea typeface="Times New Roman" pitchFamily="18" charset="0"/>
              </a:rPr>
              <a:t>Формирование тела отчета конец</a:t>
            </a:r>
          </a:p>
          <a:p>
            <a:pPr eaLnBrk="0" hangingPunct="0"/>
            <a:r>
              <a:rPr lang="ru-RU" sz="1700">
                <a:latin typeface="Arial" charset="0"/>
                <a:ea typeface="Times New Roman" pitchFamily="18" charset="0"/>
              </a:rPr>
              <a:t>Вывести завершитель</a:t>
            </a:r>
          </a:p>
          <a:p>
            <a:pPr eaLnBrk="0" hangingPunct="0"/>
            <a:r>
              <a:rPr lang="ru-RU" sz="1700">
                <a:latin typeface="Arial" charset="0"/>
                <a:ea typeface="Times New Roman" pitchFamily="18" charset="0"/>
              </a:rPr>
              <a:t>Закрыть входной файл</a:t>
            </a:r>
          </a:p>
          <a:p>
            <a:pPr eaLnBrk="0" hangingPunct="0"/>
            <a:r>
              <a:rPr lang="ru-RU" sz="1700">
                <a:latin typeface="Arial" charset="0"/>
                <a:ea typeface="Times New Roman" pitchFamily="18" charset="0"/>
              </a:rPr>
              <a:t>Закрыть выходной файл</a:t>
            </a:r>
          </a:p>
          <a:p>
            <a:pPr eaLnBrk="0" hangingPunct="0"/>
            <a:r>
              <a:rPr lang="ru-RU" sz="1700">
                <a:latin typeface="Arial" charset="0"/>
                <a:ea typeface="Times New Roman" pitchFamily="18" charset="0"/>
              </a:rPr>
              <a:t>Завершить работу Составление </a:t>
            </a:r>
            <a:r>
              <a:rPr lang="ru-RU">
                <a:latin typeface="Arial" charset="0"/>
                <a:ea typeface="Times New Roman" pitchFamily="18" charset="0"/>
              </a:rPr>
              <a:t>отчета конец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Прямоугольник 1"/>
          <p:cNvSpPr>
            <a:spLocks noChangeArrowheads="1"/>
          </p:cNvSpPr>
          <p:nvPr/>
        </p:nvSpPr>
        <p:spPr bwMode="auto">
          <a:xfrm>
            <a:off x="0" y="0"/>
            <a:ext cx="9144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Arial" charset="0"/>
              </a:rPr>
              <a:t>Базовая идея метода состоит в том, что структура системы должна быть идентична структуре используемых данных. Следовательно, древовидная схема организации системы должна отражать структуру данных: в противном случае проект будет неправильным.</a:t>
            </a:r>
          </a:p>
          <a:p>
            <a:r>
              <a:rPr lang="ru-RU" sz="2800">
                <a:latin typeface="Arial" charset="0"/>
              </a:rPr>
              <a:t>Методика Джексона была распространена на проектирование и вошел в как одна из методик структурных методов программной инженерии.</a:t>
            </a:r>
            <a:endParaRPr lang="ru-RU"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ChangeArrowheads="1"/>
          </p:cNvSpPr>
          <p:nvPr/>
        </p:nvSpPr>
        <p:spPr bwMode="auto">
          <a:xfrm>
            <a:off x="0" y="0"/>
            <a:ext cx="9144000" cy="65563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ru-RU" sz="2800">
                <a:latin typeface="Arial" charset="0"/>
                <a:ea typeface="Times New Roman" pitchFamily="18" charset="0"/>
              </a:rPr>
              <a:t>Метод проектирования Джексона (Jackson System Development, JSD) - это метод спецификации и дизайна систем. В основе этого метода лежат базовые идеи структурного программирования Джексона (Jackson Structure programming, JSP). В JSD используются для моделирования два типа диаграмм – </a:t>
            </a:r>
          </a:p>
          <a:p>
            <a:pPr>
              <a:buFont typeface="Arial" charset="0"/>
              <a:buChar char="•"/>
            </a:pPr>
            <a:r>
              <a:rPr lang="ru-RU" sz="2800" b="1">
                <a:latin typeface="Arial" charset="0"/>
                <a:ea typeface="Times New Roman" pitchFamily="18" charset="0"/>
              </a:rPr>
              <a:t>Entity Structure Diagrams </a:t>
            </a:r>
            <a:r>
              <a:rPr lang="ru-RU" sz="2800">
                <a:latin typeface="Arial" charset="0"/>
                <a:ea typeface="Times New Roman" pitchFamily="18" charset="0"/>
              </a:rPr>
              <a:t>(ESD -диаграммы сущностей) </a:t>
            </a:r>
          </a:p>
          <a:p>
            <a:pPr>
              <a:buFont typeface="Arial" charset="0"/>
              <a:buChar char="•"/>
            </a:pPr>
            <a:r>
              <a:rPr lang="ru-RU" sz="2800" b="1">
                <a:latin typeface="Arial" charset="0"/>
                <a:ea typeface="Times New Roman" pitchFamily="18" charset="0"/>
              </a:rPr>
              <a:t>Network Diagrams</a:t>
            </a:r>
            <a:r>
              <a:rPr lang="ru-RU" sz="2800">
                <a:latin typeface="Arial" charset="0"/>
                <a:ea typeface="Times New Roman" pitchFamily="18" charset="0"/>
              </a:rPr>
              <a:t>.</a:t>
            </a:r>
          </a:p>
          <a:p>
            <a:r>
              <a:rPr lang="ru-RU" sz="2800">
                <a:latin typeface="Arial" charset="0"/>
                <a:ea typeface="Times New Roman" pitchFamily="18" charset="0"/>
              </a:rPr>
              <a:t> В JSD имеется три основных этапа: </a:t>
            </a:r>
          </a:p>
          <a:p>
            <a:r>
              <a:rPr lang="ru-RU" sz="2800">
                <a:latin typeface="Arial" charset="0"/>
                <a:ea typeface="Times New Roman" pitchFamily="18" charset="0"/>
              </a:rPr>
              <a:t>• этап моделирования (результатом этого этапа являются ESD)</a:t>
            </a:r>
          </a:p>
          <a:p>
            <a:r>
              <a:rPr lang="ru-RU" sz="2800">
                <a:latin typeface="Arial" charset="0"/>
                <a:ea typeface="Times New Roman" pitchFamily="18" charset="0"/>
              </a:rPr>
              <a:t> • network-этап </a:t>
            </a:r>
          </a:p>
          <a:p>
            <a:r>
              <a:rPr lang="ru-RU" sz="2800">
                <a:latin typeface="Arial" charset="0"/>
                <a:ea typeface="Times New Roman" pitchFamily="18" charset="0"/>
              </a:rPr>
              <a:t>• этап внедрения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554288"/>
            <a:ext cx="8742363" cy="424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Прямоугольник 1"/>
          <p:cNvSpPr>
            <a:spLocks noChangeArrowheads="1"/>
          </p:cNvSpPr>
          <p:nvPr/>
        </p:nvSpPr>
        <p:spPr bwMode="auto">
          <a:xfrm>
            <a:off x="179388" y="0"/>
            <a:ext cx="888682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200">
                <a:latin typeface="Arial" charset="0"/>
                <a:ea typeface="Calibri" pitchFamily="34" charset="0"/>
              </a:rPr>
              <a:t>Основная идея методики Джексона состоит в том, что «форма», или структура подлежащих обработке данных будет определять «форму» или структуру обрабатывающей программы. В этой методике основные конструкции структурного программирования применяются для построения структуры входных и выходных данных, и те же структуры используются для построения программы. При этом одна и та же нотация служит для обозначения и данных, и программ.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07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71625"/>
            <a:ext cx="917098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0" y="0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ru-RU" sz="2800">
                <a:latin typeface="Arial" charset="0"/>
                <a:ea typeface="Times New Roman" pitchFamily="18" charset="0"/>
              </a:rPr>
              <a:t>Практически одновременно были предложены методики проектирования программного обеспечения Джексона и Варнье-Орра, основанные на декомпозиции данных. Обе методики предназначены для создания «простых» программ, работающих со сложными, но иерархически организованными структурами данных. При необходимости разработки программных систем в обоих случаях предлагается вначале разбить систему на отдельные программы, а затем использовать данные методики.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186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"/>
            <a:ext cx="9144000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14563"/>
            <a:ext cx="9051925" cy="464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50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15261" cy="4534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858" y="0"/>
            <a:ext cx="8732859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143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72626" cy="269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001145" cy="500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21788" cy="578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1"/>
          <p:cNvSpPr>
            <a:spLocks noChangeArrowheads="1"/>
          </p:cNvSpPr>
          <p:nvPr/>
        </p:nvSpPr>
        <p:spPr bwMode="auto">
          <a:xfrm>
            <a:off x="0" y="0"/>
            <a:ext cx="9144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latin typeface="Arial" charset="0"/>
              </a:rPr>
              <a:t>В методе Варнье-Орра для представления структур применяют диаграммы Варнье.</a:t>
            </a:r>
          </a:p>
          <a:p>
            <a:r>
              <a:rPr lang="ru-RU" sz="2400">
                <a:latin typeface="Arial" charset="0"/>
              </a:rPr>
              <a:t>Для построения диаграмм Варнье используют 3 базовых элемента: последовательность, выбор, повторение </a:t>
            </a:r>
            <a:r>
              <a:rPr lang="ru-RU"/>
              <a:t>. </a:t>
            </a:r>
          </a:p>
        </p:txBody>
      </p:sp>
      <p:pic>
        <p:nvPicPr>
          <p:cNvPr id="5123" name="Рисунок 2" descr="http://ok-t.ru/studopediaru/baza6/3718032194695.files/image09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1571625"/>
            <a:ext cx="8786812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Прямоугольник 3"/>
          <p:cNvSpPr>
            <a:spLocks noChangeArrowheads="1"/>
          </p:cNvSpPr>
          <p:nvPr/>
        </p:nvSpPr>
        <p:spPr bwMode="auto">
          <a:xfrm>
            <a:off x="1143000" y="6143625"/>
            <a:ext cx="74120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/>
              <a:t>Рис.1. Базовые элементы в диаграммах Варнье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858280" cy="32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078399"/>
            <a:ext cx="6786610" cy="377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858280" cy="32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078399"/>
            <a:ext cx="6786610" cy="377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78" y="0"/>
            <a:ext cx="8958222" cy="6677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08842" cy="414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74528" cy="414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Прямоугольник 1"/>
          <p:cNvSpPr>
            <a:spLocks noChangeArrowheads="1"/>
          </p:cNvSpPr>
          <p:nvPr/>
        </p:nvSpPr>
        <p:spPr bwMode="auto">
          <a:xfrm>
            <a:off x="0" y="0"/>
            <a:ext cx="9144000" cy="717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600" dirty="0">
                <a:latin typeface="Arial" charset="0"/>
              </a:rPr>
              <a:t>Метод включает 6 шагов. Три шага выполняются на этапе анализа, а остальные — на этапе проектирования.</a:t>
            </a:r>
          </a:p>
          <a:p>
            <a:r>
              <a:rPr lang="ru-RU" sz="2600" dirty="0">
                <a:latin typeface="Arial" charset="0"/>
              </a:rPr>
              <a:t>1. </a:t>
            </a:r>
            <a:r>
              <a:rPr lang="ru-RU" sz="2600" b="1" i="1" dirty="0">
                <a:latin typeface="Arial" charset="0"/>
              </a:rPr>
              <a:t>Объект-действие</a:t>
            </a:r>
            <a:r>
              <a:rPr lang="ru-RU" sz="2600" i="1" dirty="0">
                <a:latin typeface="Arial" charset="0"/>
              </a:rPr>
              <a:t>. </a:t>
            </a:r>
            <a:r>
              <a:rPr lang="ru-RU" sz="2600" dirty="0">
                <a:latin typeface="Arial" charset="0"/>
              </a:rPr>
              <a:t>Определяются объекты — источники или приемники информации и действия — события реального мира, воздействующие на объекты.</a:t>
            </a:r>
          </a:p>
          <a:p>
            <a:r>
              <a:rPr lang="ru-RU" sz="2600" dirty="0">
                <a:latin typeface="Arial" charset="0"/>
              </a:rPr>
              <a:t>2. </a:t>
            </a:r>
            <a:r>
              <a:rPr lang="ru-RU" sz="2600" b="1" i="1" dirty="0">
                <a:latin typeface="Arial" charset="0"/>
              </a:rPr>
              <a:t>Объект-структура</a:t>
            </a:r>
            <a:r>
              <a:rPr lang="ru-RU" sz="2600" i="1" dirty="0">
                <a:latin typeface="Arial" charset="0"/>
              </a:rPr>
              <a:t>. </a:t>
            </a:r>
            <a:r>
              <a:rPr lang="ru-RU" sz="2600" dirty="0">
                <a:latin typeface="Arial" charset="0"/>
              </a:rPr>
              <a:t>Действия над объектами представляются диаграммами Джексона.</a:t>
            </a:r>
          </a:p>
          <a:p>
            <a:r>
              <a:rPr lang="ru-RU" sz="2600" dirty="0">
                <a:latin typeface="Arial" charset="0"/>
              </a:rPr>
              <a:t>3. </a:t>
            </a:r>
            <a:r>
              <a:rPr lang="ru-RU" sz="2600" b="1" i="1" dirty="0">
                <a:latin typeface="Arial" charset="0"/>
              </a:rPr>
              <a:t>Начальное моделирование</a:t>
            </a:r>
            <a:r>
              <a:rPr lang="ru-RU" sz="2600" i="1" dirty="0">
                <a:latin typeface="Arial" charset="0"/>
              </a:rPr>
              <a:t>. </a:t>
            </a:r>
            <a:r>
              <a:rPr lang="ru-RU" sz="2600" dirty="0">
                <a:latin typeface="Arial" charset="0"/>
              </a:rPr>
              <a:t>Объекты и действия представляются как обрабатывающая модель. Определяются связи между моделью и реальным миром.</a:t>
            </a:r>
          </a:p>
          <a:p>
            <a:r>
              <a:rPr lang="ru-RU" sz="2600" dirty="0">
                <a:latin typeface="Arial" charset="0"/>
              </a:rPr>
              <a:t>4. </a:t>
            </a:r>
            <a:r>
              <a:rPr lang="ru-RU" sz="2600" b="1" i="1" dirty="0" err="1">
                <a:latin typeface="Arial" charset="0"/>
              </a:rPr>
              <a:t>Доопределение</a:t>
            </a:r>
            <a:r>
              <a:rPr lang="ru-RU" sz="2600" b="1" i="1" dirty="0">
                <a:latin typeface="Arial" charset="0"/>
              </a:rPr>
              <a:t> функций</a:t>
            </a:r>
            <a:r>
              <a:rPr lang="ru-RU" sz="2600" i="1" dirty="0">
                <a:latin typeface="Arial" charset="0"/>
              </a:rPr>
              <a:t>. </a:t>
            </a:r>
            <a:r>
              <a:rPr lang="ru-RU" sz="2600" dirty="0">
                <a:latin typeface="Arial" charset="0"/>
              </a:rPr>
              <a:t>Выделяются и описываются сервисные функции.</a:t>
            </a:r>
          </a:p>
          <a:p>
            <a:r>
              <a:rPr lang="ru-RU" sz="2600" dirty="0">
                <a:latin typeface="Arial" charset="0"/>
              </a:rPr>
              <a:t>5. </a:t>
            </a:r>
            <a:r>
              <a:rPr lang="ru-RU" sz="2600" b="1" i="1" dirty="0">
                <a:latin typeface="Arial" charset="0"/>
              </a:rPr>
              <a:t>Учет системного времени</a:t>
            </a:r>
            <a:r>
              <a:rPr lang="ru-RU" sz="2600" i="1" dirty="0">
                <a:latin typeface="Arial" charset="0"/>
              </a:rPr>
              <a:t>. </a:t>
            </a:r>
            <a:r>
              <a:rPr lang="ru-RU" sz="2600" dirty="0">
                <a:latin typeface="Arial" charset="0"/>
              </a:rPr>
              <a:t>Определяются и оцениваются характеристики планирования будущих процессов.</a:t>
            </a:r>
          </a:p>
          <a:p>
            <a:r>
              <a:rPr lang="ru-RU" sz="2600" dirty="0">
                <a:latin typeface="Arial" charset="0"/>
              </a:rPr>
              <a:t>6. </a:t>
            </a:r>
            <a:r>
              <a:rPr lang="ru-RU" sz="2600" b="1" i="1" dirty="0">
                <a:latin typeface="Arial" charset="0"/>
              </a:rPr>
              <a:t>Реализация</a:t>
            </a:r>
            <a:r>
              <a:rPr lang="ru-RU" sz="2600" i="1" dirty="0">
                <a:latin typeface="Arial" charset="0"/>
              </a:rPr>
              <a:t>. </a:t>
            </a:r>
            <a:r>
              <a:rPr lang="ru-RU" sz="2600" dirty="0">
                <a:latin typeface="Arial" charset="0"/>
              </a:rPr>
              <a:t>Согласование с системной средой, разработка аппаратной платформы</a:t>
            </a:r>
            <a:r>
              <a:rPr lang="ru-RU" dirty="0"/>
              <a:t>.</a:t>
            </a:r>
          </a:p>
          <a:p>
            <a:endParaRPr lang="ru-RU" dirty="0">
              <a:latin typeface="Arial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1" dirty="0" smtClean="0">
                <a:latin typeface="Arial" charset="0"/>
              </a:rPr>
              <a:t>Объект-действие</a:t>
            </a:r>
            <a:r>
              <a:rPr lang="ru-RU" sz="2800" i="1" dirty="0" smtClean="0">
                <a:latin typeface="Arial" charset="0"/>
              </a:rPr>
              <a:t>. </a:t>
            </a:r>
          </a:p>
          <a:p>
            <a:r>
              <a:rPr lang="ru-RU" sz="2800" dirty="0" smtClean="0">
                <a:latin typeface="Arial" charset="0"/>
              </a:rPr>
              <a:t>Определяются объекты — источники или приемники информации и действия — события реального мира, воздействующие на объекты. </a:t>
            </a:r>
            <a:r>
              <a:rPr lang="ru-RU" sz="2800" b="1" dirty="0" smtClean="0"/>
              <a:t>Начинается </a:t>
            </a:r>
            <a:r>
              <a:rPr lang="ru-RU" sz="2800" b="1" dirty="0" smtClean="0"/>
              <a:t>с определения проблемы на естественном языке</a:t>
            </a:r>
            <a:r>
              <a:rPr lang="ru-RU" sz="2800" b="1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ChangeArrowheads="1"/>
          </p:cNvSpPr>
          <p:nvPr/>
        </p:nvSpPr>
        <p:spPr bwMode="auto">
          <a:xfrm>
            <a:off x="0" y="0"/>
            <a:ext cx="9144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424242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Разработать компьютерную систему для обслуживания университетских перевозок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424242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. Университет размещается на двух территориях. Для перемещения студентов используется один транспорт. Он перемещается между двумя фиксированными остановками. На каждой остановке имеется кнопка вызова.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424242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При нажатии кнопки: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424242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·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424242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если транспорт на остановке, то студенты заходят в него и перемещаются на другую остановку;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424242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424242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если транспорт в пути, то студенты ждут прибытия на другую остановку, приема студентов и возврата на текущую остановку;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424242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·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424242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если транспорт на другой остановке, то он ее покидает, прибывает на текущую остановку и принимает студентов, нажавших кнопку.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424242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Транспорт должен стоять на остановке до появления запроса на обслуживание.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ChangeArrowheads="1"/>
          </p:cNvSpPr>
          <p:nvPr/>
        </p:nvSpPr>
        <p:spPr bwMode="auto">
          <a:xfrm>
            <a:off x="0" y="0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424242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Описание исследуется для выделения объектов. Производится грамматический разбор. Возможны следующие кандидаты в объекты: территория, студенты, транспорт, остановка, кнопка. У нас нет нужды прямо использовать территорию, студентов, остановку - все они лежат вне области модели и отвергаются как возможные объекты. Таким образом, мы выбираем объекты транспорт и кнопка.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424242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Для выделения действий исследуются все глаголы описания.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424242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Кандидатами действий являются: перемещаться, прибывает, нажимать, принимать, покидать. Мы отвергаем перемещаться, принимать потому, что они относятся к студентам, а студенты не выделены как объект. Мы выбираем действия: прибывает, нажимать, покидать.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424242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Заметим, что при выделении объектов и действий возможны ошибки. Например, отвергнув студентов, мы лишились возможности исследовать загрузку транспорта. Впрочем, список объектов и действий может модифицироваться в ходе дальнейшего анализа.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Объект-структура</a:t>
            </a: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. 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Действия над объектами представляются диаграммами Джексона. Для представления структуры объектов Джексон предложил 3 типа структурных диаграмм. В первой диаграмме к объектам применяется такое действие, как последовательность, во второй — выбор, в третьей — повторение.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ru-RU" sz="2400">
                <a:solidFill>
                  <a:srgbClr val="000000"/>
                </a:solidFill>
                <a:latin typeface="Arial" charset="0"/>
                <a:ea typeface="Times New Roman" pitchFamily="18" charset="0"/>
              </a:rPr>
              <a:t>Как показано на рис., с помощью этих элементов можно строить информационные структуры с любым количеством уровней иерархии.</a:t>
            </a:r>
            <a:endParaRPr lang="ru-RU" sz="2400">
              <a:latin typeface="Arial" charset="0"/>
              <a:ea typeface="Times New Roman" pitchFamily="18" charset="0"/>
            </a:endParaRPr>
          </a:p>
          <a:p>
            <a:pPr eaLnBrk="0" hangingPunct="0"/>
            <a:endParaRPr lang="ru-RU">
              <a:latin typeface="Arial" charset="0"/>
              <a:ea typeface="Times New Roman" pitchFamily="18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57188" y="5500688"/>
            <a:ext cx="8358187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ru-RU" sz="1000">
                <a:solidFill>
                  <a:srgbClr val="000000"/>
                </a:solidFill>
                <a:latin typeface="Verdana" pitchFamily="34" charset="0"/>
                <a:ea typeface="Times New Roman" pitchFamily="18" charset="0"/>
              </a:rPr>
              <a:t> </a:t>
            </a:r>
            <a:endParaRPr lang="ru-RU" sz="1200">
              <a:latin typeface="Arial" charset="0"/>
              <a:ea typeface="Times New Roman" pitchFamily="18" charset="0"/>
            </a:endParaRPr>
          </a:p>
          <a:p>
            <a:pPr eaLnBrk="0" hangingPunct="0"/>
            <a:r>
              <a:rPr lang="ru-RU" sz="2400">
                <a:solidFill>
                  <a:srgbClr val="000000"/>
                </a:solidFill>
                <a:latin typeface="Verdana" pitchFamily="34" charset="0"/>
                <a:ea typeface="SimSun" pitchFamily="2" charset="-122"/>
              </a:rPr>
              <a:t>Как видим, для представления структуры газеты здесь используются три уровня иерархии</a:t>
            </a:r>
            <a:r>
              <a:rPr lang="ru-RU" sz="1000">
                <a:solidFill>
                  <a:srgbClr val="000000"/>
                </a:solidFill>
                <a:latin typeface="Verdana" pitchFamily="34" charset="0"/>
                <a:ea typeface="Times New Roman" pitchFamily="18" charset="0"/>
              </a:rPr>
              <a:t>.</a:t>
            </a:r>
            <a:endParaRPr lang="ru-RU">
              <a:latin typeface="Arial" charset="0"/>
            </a:endParaRPr>
          </a:p>
        </p:txBody>
      </p:sp>
      <p:pic>
        <p:nvPicPr>
          <p:cNvPr id="6148" name="Рисунок 4" descr="http://ok-t.ru/studopediaru/baza6/3718032194695.files/image1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1071563"/>
            <a:ext cx="8001000" cy="392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Прямоугольник 5"/>
          <p:cNvSpPr>
            <a:spLocks noChangeArrowheads="1"/>
          </p:cNvSpPr>
          <p:nvPr/>
        </p:nvSpPr>
        <p:spPr bwMode="auto">
          <a:xfrm>
            <a:off x="1571625" y="4929188"/>
            <a:ext cx="67595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/>
              <a:t>Рис.2. Структура газеты в виде диаграммы Варнье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5928" y="118022"/>
            <a:ext cx="3899211" cy="645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85720" y="428604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 Три типа диаграмм</a:t>
            </a:r>
            <a:endParaRPr lang="ru-RU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Рассмотрим объектную структуру для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транспорта.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Условимся, что начало и конец истории транспорта — у первой остановки. Действиями, влияющими на объект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, являются  </a:t>
            </a: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ПОКИНУТЬ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и </a:t>
            </a: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ПРИБЫТЬ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285860"/>
            <a:ext cx="6643734" cy="538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9144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42875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Диаграмма показывает, что транспорт начинает работу у остановки 1, тратит основное время на перемещение между остановками 1 и 2 и окончательно возвращается на остановку 1. Прибытие на остановку, следующее за отъездом с другой остановки, представляется как пара  действий </a:t>
            </a: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Прибыть(</a:t>
            </a:r>
            <a:r>
              <a:rPr kumimoji="0" 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i</a:t>
            </a: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)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и </a:t>
            </a: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Покинуть(</a:t>
            </a:r>
            <a:r>
              <a:rPr kumimoji="0" 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i</a:t>
            </a: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)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. </a:t>
            </a:r>
          </a:p>
          <a:p>
            <a:pPr marL="0" marR="0" lvl="0" indent="142875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Диаграмму можно сопровождать комментариями, которые не могут прямо представляться средствами метода. Например, значение </a:t>
            </a:r>
            <a:r>
              <a:rPr kumimoji="0" 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i</a:t>
            </a: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в двух последовательных остановках должно быть разным.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42875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http://eos.ibi.spb.ru/umk/11_2/5/pict/2_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89175" y="7938"/>
            <a:ext cx="676275" cy="733425"/>
          </a:xfrm>
          <a:prstGeom prst="rect">
            <a:avLst/>
          </a:prstGeom>
          <a:noFill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3786190"/>
            <a:ext cx="2975077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643570" y="5657671"/>
            <a:ext cx="3500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 smtClean="0"/>
              <a:t>Рис.3</a:t>
            </a:r>
            <a:r>
              <a:rPr lang="ru-RU" sz="2400" dirty="0" smtClean="0"/>
              <a:t>. </a:t>
            </a:r>
            <a:r>
              <a:rPr lang="ru-RU" sz="2400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Объектная структура для транспорта</a:t>
            </a:r>
            <a:r>
              <a:rPr lang="ru-RU" sz="2400" dirty="0" smtClean="0"/>
              <a:t> </a:t>
            </a:r>
            <a:endParaRPr lang="ru-RU" sz="24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142875" eaLnBrk="0" hangingPunct="0"/>
            <a:r>
              <a:rPr lang="ru-RU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Структурную </a:t>
            </a:r>
            <a:r>
              <a:rPr lang="ru-RU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диаграмму для объекта </a:t>
            </a:r>
            <a:r>
              <a:rPr lang="ru-RU" sz="24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Кнопка</a:t>
            </a:r>
            <a:r>
              <a:rPr lang="ru-RU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показывает Рис. </a:t>
            </a:r>
            <a:r>
              <a:rPr lang="ru-RU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2, </a:t>
            </a:r>
            <a:r>
              <a:rPr lang="ru-RU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что к нему многократно применяется действие </a:t>
            </a:r>
            <a:r>
              <a:rPr lang="ru-RU" sz="24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Нажать</a:t>
            </a:r>
            <a:r>
              <a:rPr lang="ru-RU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lvl="0" indent="142875" eaLnBrk="0" hangingPunct="0"/>
            <a:r>
              <a:rPr lang="ru-RU" sz="2400" i="1" dirty="0" smtClean="0">
                <a:solidFill>
                  <a:srgbClr val="742700"/>
                </a:solidFill>
                <a:latin typeface="Arial" pitchFamily="34" charset="0"/>
                <a:cs typeface="Arial" pitchFamily="34" charset="0"/>
              </a:rPr>
              <a:t>Структурная диаграмма</a:t>
            </a:r>
            <a:r>
              <a:rPr lang="ru-RU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— время, ориентированное описание действий, выполняемых над объектом. Она создается для каждого объекта модели.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928802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Шаг начального моделирования. </a:t>
            </a: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Начальное моделирование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 — это шаг к созданию описания системы как модели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реального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мира. Описание создается с помощью диаграммы системной спецификации.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Элементами диаграммы системной спецификации являются физические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процессы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и их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модели. Как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показано на Рис.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4,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предусматриваются два вида соединений между физическими процессами и моделями.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0"/>
            <a:ext cx="6475425" cy="2919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0" y="3071810"/>
            <a:ext cx="9144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Рис</a:t>
            </a:r>
            <a:r>
              <a:rPr lang="ru-RU" sz="2400" dirty="0" smtClean="0"/>
              <a:t>. </a:t>
            </a:r>
            <a:r>
              <a:rPr lang="ru-RU" sz="2400" dirty="0" smtClean="0"/>
              <a:t>4. </a:t>
            </a:r>
            <a:r>
              <a:rPr lang="ru-RU" sz="2400" dirty="0" smtClean="0"/>
              <a:t>Виды соединений между физическими процессами и моделями</a:t>
            </a:r>
          </a:p>
          <a:p>
            <a:endParaRPr lang="ru-RU" dirty="0" smtClean="0"/>
          </a:p>
          <a:p>
            <a:r>
              <a:rPr lang="ru-RU" sz="2400" dirty="0" smtClean="0"/>
              <a:t>Соединение </a:t>
            </a:r>
            <a:r>
              <a:rPr lang="ru-RU" sz="2400" dirty="0" smtClean="0"/>
              <a:t>потоком данных производится, когда физический процесс передает, а модель принимает информационный поток. Полагают, что поток передается через буфер неограниченной емкости типа </a:t>
            </a:r>
            <a:r>
              <a:rPr lang="ru-RU" sz="2400" dirty="0" err="1" smtClean="0"/>
              <a:t>FIFO</a:t>
            </a:r>
            <a:r>
              <a:rPr lang="ru-RU" sz="2400" dirty="0" smtClean="0"/>
              <a:t> (обозначается овалом). Соединение по вектору состояний происходит, когда модель наблюдает вектор состояния физического процесса. Вектор состояния обозначается ромбиком.</a:t>
            </a:r>
            <a:endParaRPr lang="ru-RU" sz="24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Диаграмма системной спецификации для системы обслуживания перевозок приведена на Рис. </a:t>
            </a:r>
            <a:r>
              <a:rPr lang="ru-RU" sz="2400" dirty="0" smtClean="0"/>
              <a:t>5. При </a:t>
            </a:r>
            <a:r>
              <a:rPr lang="ru-RU" sz="2400" dirty="0" smtClean="0"/>
              <a:t>нажатии кнопки формируется импульс, который может быть передан в модель как элемент данных, поэтому для кнопки выбрано соединение потоком данных. Датчики, регистрирующие прибытие и убытие транспорта, не формируют импульса, они воздействуют на электронный переключатель. Состояние переключателя может быть оценено. Поэтому для транспорта выбрано соединение по вектору состояний.</a:t>
            </a:r>
            <a:endParaRPr lang="ru-RU" sz="2400" dirty="0"/>
          </a:p>
        </p:txBody>
      </p:sp>
      <p:pic>
        <p:nvPicPr>
          <p:cNvPr id="665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917870"/>
            <a:ext cx="5881318" cy="2297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571440" y="5214950"/>
            <a:ext cx="8572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Рис. </a:t>
            </a:r>
            <a:r>
              <a:rPr lang="ru-RU" sz="2400" dirty="0" smtClean="0"/>
              <a:t>5. </a:t>
            </a:r>
            <a:r>
              <a:rPr lang="ru-RU" sz="2400" dirty="0" smtClean="0"/>
              <a:t>Диаграмма системной спецификации </a:t>
            </a:r>
            <a:br>
              <a:rPr lang="ru-RU" sz="2400" dirty="0" smtClean="0"/>
            </a:br>
            <a:r>
              <a:rPr lang="ru-RU" sz="2400" dirty="0" smtClean="0"/>
              <a:t>для системы обслуживания перевозок</a:t>
            </a:r>
            <a:endParaRPr lang="ru-RU" sz="24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Для </a:t>
            </a:r>
            <a:r>
              <a:rPr lang="ru-RU" sz="2400" dirty="0" smtClean="0"/>
              <a:t>фиксации особенностей процессов - моделей Джексон предлагает специальное описание — структурный текст. Структурная диаграмма модели примет вид, изображенный на </a:t>
            </a:r>
            <a:endParaRPr lang="ru-RU" sz="2400" dirty="0" smtClean="0"/>
          </a:p>
          <a:p>
            <a:r>
              <a:rPr lang="ru-RU" sz="2400" dirty="0" smtClean="0"/>
              <a:t>Рис</a:t>
            </a:r>
            <a:r>
              <a:rPr lang="ru-RU" sz="2400" dirty="0" smtClean="0"/>
              <a:t>. </a:t>
            </a:r>
            <a:r>
              <a:rPr lang="ru-RU" sz="2400" dirty="0" smtClean="0"/>
              <a:t>7. </a:t>
            </a:r>
            <a:r>
              <a:rPr lang="ru-RU" sz="2400" dirty="0" smtClean="0"/>
              <a:t>Соответственно, структурный текст модели записывается в следующей форме</a:t>
            </a:r>
            <a:endParaRPr lang="ru-RU" sz="2400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1928802"/>
            <a:ext cx="40290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85720" y="6143644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 smtClean="0"/>
              <a:t>Рис.6</a:t>
            </a:r>
            <a:r>
              <a:rPr lang="ru-RU" sz="2400" dirty="0" smtClean="0"/>
              <a:t>. </a:t>
            </a:r>
            <a:r>
              <a:rPr lang="ru-RU" sz="2400" dirty="0" smtClean="0"/>
              <a:t>Структурный текст</a:t>
            </a:r>
            <a:endParaRPr lang="ru-RU" sz="24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346" y="0"/>
            <a:ext cx="8330374" cy="52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2285984" y="5500702"/>
            <a:ext cx="529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Рис. </a:t>
            </a:r>
            <a:r>
              <a:rPr lang="ru-RU" sz="2400" dirty="0" smtClean="0"/>
              <a:t>7. </a:t>
            </a:r>
            <a:r>
              <a:rPr lang="ru-RU" sz="2400" dirty="0" smtClean="0"/>
              <a:t>Структурная диаграмма модели</a:t>
            </a:r>
            <a:endParaRPr lang="ru-RU" sz="24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001145" cy="500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858280" cy="32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078399"/>
            <a:ext cx="6786610" cy="377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0" y="0"/>
            <a:ext cx="9144000" cy="649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ru-RU" sz="3200" b="1">
                <a:latin typeface="Arial" charset="0"/>
                <a:ea typeface="Times New Roman" pitchFamily="18" charset="0"/>
              </a:rPr>
              <a:t>Методика Джексона.</a:t>
            </a:r>
          </a:p>
          <a:p>
            <a:r>
              <a:rPr lang="ru-RU" sz="2400">
                <a:latin typeface="Arial" charset="0"/>
                <a:ea typeface="Times New Roman" pitchFamily="18" charset="0"/>
              </a:rPr>
              <a:t>При создании своей методики М. Джексон исходил из того, что структуры исходных данных и результатов определяют структуру программы.</a:t>
            </a:r>
          </a:p>
          <a:p>
            <a:pPr eaLnBrk="0" hangingPunct="0"/>
            <a:r>
              <a:rPr lang="ru-RU" sz="2400">
                <a:latin typeface="Arial" charset="0"/>
                <a:ea typeface="Times New Roman" pitchFamily="18" charset="0"/>
              </a:rPr>
              <a:t>Методика основана на поиске соответствий структур исходных данных и результатов. Однако при ее применении возможны ситуации, когда на каких-то уровнях соответствия отсутствуют. Например, записи исходного файла сортированы не в том порядке, в котором соответствующие строки должны появляться в отчете. Такие ситуации были названы «столкновениями». Выделяют несколько типов столкновений, которые разрешают по-разному. При различной последовательности записей их просто сортируют до обработки. </a:t>
            </a:r>
          </a:p>
          <a:p>
            <a:pPr eaLnBrk="0" hangingPunct="0"/>
            <a:r>
              <a:rPr lang="ru-RU" sz="2400">
                <a:latin typeface="Arial" charset="0"/>
                <a:ea typeface="Times New Roman" pitchFamily="18" charset="0"/>
              </a:rPr>
              <a:t>Структурные схемы Джексона предназначены для описания внутренней структуры модулей, являющихся базовыми строительными блоками  программной системы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78" y="0"/>
            <a:ext cx="8958222" cy="6677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08842" cy="414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55047" cy="492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74528" cy="414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Прямоугольник 1"/>
          <p:cNvSpPr>
            <a:spLocks noChangeArrowheads="1"/>
          </p:cNvSpPr>
          <p:nvPr/>
        </p:nvSpPr>
        <p:spPr bwMode="auto">
          <a:xfrm>
            <a:off x="3143240" y="3357562"/>
            <a:ext cx="457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 err="1">
                <a:hlinkClick r:id="rId2"/>
              </a:rPr>
              <a:t>http</a:t>
            </a:r>
            <a:r>
              <a:rPr lang="ru-RU" dirty="0">
                <a:hlinkClick r:id="rId2"/>
              </a:rPr>
              <a:t>://</a:t>
            </a:r>
            <a:r>
              <a:rPr lang="ru-RU" dirty="0" err="1">
                <a:hlinkClick r:id="rId2"/>
              </a:rPr>
              <a:t>www.interface.ru</a:t>
            </a:r>
            <a:r>
              <a:rPr lang="ru-RU" dirty="0">
                <a:hlinkClick r:id="rId2"/>
              </a:rPr>
              <a:t>/</a:t>
            </a:r>
            <a:r>
              <a:rPr lang="ru-RU" dirty="0" err="1">
                <a:hlinkClick r:id="rId2"/>
              </a:rPr>
              <a:t>fset.asp?Url=</a:t>
            </a:r>
            <a:r>
              <a:rPr lang="ru-RU" dirty="0">
                <a:hlinkClick r:id="rId2"/>
              </a:rPr>
              <a:t>/</a:t>
            </a:r>
            <a:r>
              <a:rPr lang="ru-RU" dirty="0" err="1">
                <a:hlinkClick r:id="rId2"/>
              </a:rPr>
              <a:t>case</a:t>
            </a:r>
            <a:r>
              <a:rPr lang="ru-RU" dirty="0">
                <a:hlinkClick r:id="rId2"/>
              </a:rPr>
              <a:t>/</a:t>
            </a:r>
            <a:r>
              <a:rPr lang="ru-RU" dirty="0" err="1">
                <a:hlinkClick r:id="rId2"/>
              </a:rPr>
              <a:t>defs72.htm</a:t>
            </a:r>
            <a:r>
              <a:rPr lang="ru-RU" dirty="0"/>
              <a:t> </a:t>
            </a:r>
            <a:r>
              <a:rPr lang="ru-RU" dirty="0" err="1"/>
              <a:t>сципление</a:t>
            </a:r>
            <a:r>
              <a:rPr lang="ru-RU" dirty="0"/>
              <a:t> в картах </a:t>
            </a:r>
            <a:r>
              <a:rPr lang="ru-RU" dirty="0" err="1"/>
              <a:t>джексона</a:t>
            </a:r>
            <a:endParaRPr lang="ru-RU" dirty="0"/>
          </a:p>
          <a:p>
            <a:endParaRPr lang="ru-RU" dirty="0"/>
          </a:p>
        </p:txBody>
      </p:sp>
      <p:sp>
        <p:nvSpPr>
          <p:cNvPr id="35843" name="Прямоугольник 2"/>
          <p:cNvSpPr>
            <a:spLocks noChangeArrowheads="1"/>
          </p:cNvSpPr>
          <p:nvPr/>
        </p:nvSpPr>
        <p:spPr bwMode="auto">
          <a:xfrm>
            <a:off x="611188" y="476250"/>
            <a:ext cx="4249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https://files.ttuwiki.ee/SPJackson_2010.pdf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5406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Метод Джексона появился в период революции структурного программирования. Фактически оба метода решали одинаковую задачу: распространить базовые структуры программирования (последовательность, выбор, повторение) на всю область конструирования сложных программных систем. В соответствии с этой методикой строятся иерархически структурированные программы, имеющие четыре компонента, подобные структурам управления в </a:t>
            </a:r>
            <a:r>
              <a:rPr lang="ru-RU" sz="2600" b="1" dirty="0">
                <a:latin typeface="Arial" pitchFamily="34" charset="0"/>
                <a:cs typeface="Arial" pitchFamily="34" charset="0"/>
              </a:rPr>
              <a:t>структурном программировании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ru-RU" sz="2800" b="1" dirty="0">
                <a:latin typeface="Arial" pitchFamily="34" charset="0"/>
                <a:cs typeface="Arial" pitchFamily="34" charset="0"/>
              </a:rPr>
              <a:t>Элемент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. Функция, которая не может быть разбита на более простые функции.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>
                <a:latin typeface="Arial" pitchFamily="34" charset="0"/>
                <a:cs typeface="Arial" pitchFamily="34" charset="0"/>
              </a:rPr>
              <a:t>Последовательность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. Ряд функций, реализуемых последовательно и однократно.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800" b="1" dirty="0">
                <a:latin typeface="Arial" pitchFamily="34" charset="0"/>
                <a:cs typeface="Arial" pitchFamily="34" charset="0"/>
              </a:rPr>
              <a:t>Выборка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. Одна из возможных  последователь-</a:t>
            </a:r>
            <a:r>
              <a:rPr lang="ru-RU" sz="2800" dirty="0" err="1">
                <a:latin typeface="Arial" pitchFamily="34" charset="0"/>
                <a:cs typeface="Arial" pitchFamily="34" charset="0"/>
              </a:rPr>
              <a:t>ностей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>
                <a:latin typeface="Arial" pitchFamily="34" charset="0"/>
                <a:cs typeface="Arial" pitchFamily="34" charset="0"/>
              </a:rPr>
              <a:t>Итерация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. Функция, выполняемая заданное число раз, включая нулевое.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1"/>
          <p:cNvSpPr>
            <a:spLocks noChangeArrowheads="1"/>
          </p:cNvSpPr>
          <p:nvPr/>
        </p:nvSpPr>
        <p:spPr bwMode="auto">
          <a:xfrm>
            <a:off x="0" y="0"/>
            <a:ext cx="9144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Arial" charset="0"/>
              </a:rPr>
              <a:t>Базовая идея метода состоит в том, что структура системы должна быть идентична структуре используемых данных. Следовательно, древовидная схема организации системы должна отражать структуру данных: в противном случае проект будет неправильным.</a:t>
            </a:r>
          </a:p>
          <a:p>
            <a:r>
              <a:rPr lang="ru-RU" sz="2800">
                <a:latin typeface="Arial" charset="0"/>
              </a:rPr>
              <a:t>Методика Джексона была распространена на проектирование и вошел в как одна из методик структурных методов программной инженерии.</a:t>
            </a:r>
            <a:endParaRPr lang="ru-RU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0" y="0"/>
            <a:ext cx="9144000" cy="65563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ru-RU" sz="2800">
                <a:latin typeface="Arial" charset="0"/>
                <a:ea typeface="Times New Roman" pitchFamily="18" charset="0"/>
              </a:rPr>
              <a:t>Метод проектирования Джексона (Jackson System Development, JSD) - это метод спецификации и дизайна систем. В основе этого метода лежат базовые идеи структурного программирования Джексона (Jackson Structure programming, JSP). В JSD используются для моделирования два типа диаграмм – </a:t>
            </a:r>
          </a:p>
          <a:p>
            <a:pPr>
              <a:buFont typeface="Arial" charset="0"/>
              <a:buChar char="•"/>
            </a:pPr>
            <a:r>
              <a:rPr lang="ru-RU" sz="2800" b="1">
                <a:latin typeface="Arial" charset="0"/>
                <a:ea typeface="Times New Roman" pitchFamily="18" charset="0"/>
              </a:rPr>
              <a:t>Entity Structure Diagrams </a:t>
            </a:r>
            <a:r>
              <a:rPr lang="ru-RU" sz="2800">
                <a:latin typeface="Arial" charset="0"/>
                <a:ea typeface="Times New Roman" pitchFamily="18" charset="0"/>
              </a:rPr>
              <a:t>(ESD -диаграммы сущностей) </a:t>
            </a:r>
          </a:p>
          <a:p>
            <a:pPr>
              <a:buFont typeface="Arial" charset="0"/>
              <a:buChar char="•"/>
            </a:pPr>
            <a:r>
              <a:rPr lang="ru-RU" sz="2800" b="1">
                <a:latin typeface="Arial" charset="0"/>
                <a:ea typeface="Times New Roman" pitchFamily="18" charset="0"/>
              </a:rPr>
              <a:t>Network Diagrams</a:t>
            </a:r>
            <a:r>
              <a:rPr lang="ru-RU" sz="2800">
                <a:latin typeface="Arial" charset="0"/>
                <a:ea typeface="Times New Roman" pitchFamily="18" charset="0"/>
              </a:rPr>
              <a:t>.</a:t>
            </a:r>
          </a:p>
          <a:p>
            <a:r>
              <a:rPr lang="ru-RU" sz="2800">
                <a:latin typeface="Arial" charset="0"/>
                <a:ea typeface="Times New Roman" pitchFamily="18" charset="0"/>
              </a:rPr>
              <a:t> В JSD имеется три основных этапа: </a:t>
            </a:r>
          </a:p>
          <a:p>
            <a:r>
              <a:rPr lang="ru-RU" sz="2800">
                <a:latin typeface="Arial" charset="0"/>
                <a:ea typeface="Times New Roman" pitchFamily="18" charset="0"/>
              </a:rPr>
              <a:t>• этап моделирования (результатом этого этапа являются ESD)</a:t>
            </a:r>
          </a:p>
          <a:p>
            <a:r>
              <a:rPr lang="ru-RU" sz="2800">
                <a:latin typeface="Arial" charset="0"/>
                <a:ea typeface="Times New Roman" pitchFamily="18" charset="0"/>
              </a:rPr>
              <a:t> • network-этап </a:t>
            </a:r>
          </a:p>
          <a:p>
            <a:r>
              <a:rPr lang="ru-RU" sz="2800">
                <a:latin typeface="Arial" charset="0"/>
                <a:ea typeface="Times New Roman" pitchFamily="18" charset="0"/>
              </a:rPr>
              <a:t>• этап внедрения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1871</Words>
  <Application>Microsoft Office PowerPoint</Application>
  <PresentationFormat>Экран (4:3)</PresentationFormat>
  <Paragraphs>155</Paragraphs>
  <Slides>65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66" baseType="lpstr">
      <vt:lpstr>Тема Office</vt:lpstr>
      <vt:lpstr>Методика Джексона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Слайд 52</vt:lpstr>
      <vt:lpstr>Слайд 53</vt:lpstr>
      <vt:lpstr>Слайд 54</vt:lpstr>
      <vt:lpstr>Слайд 55</vt:lpstr>
      <vt:lpstr>Слайд 56</vt:lpstr>
      <vt:lpstr>Слайд 57</vt:lpstr>
      <vt:lpstr>Слайд 58</vt:lpstr>
      <vt:lpstr>Слайд 59</vt:lpstr>
      <vt:lpstr>Слайд 60</vt:lpstr>
      <vt:lpstr>Слайд 61</vt:lpstr>
      <vt:lpstr>Слайд 62</vt:lpstr>
      <vt:lpstr>Слайд 63</vt:lpstr>
      <vt:lpstr>Слайд 64</vt:lpstr>
      <vt:lpstr>Слайд 65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Сабира</dc:creator>
  <cp:lastModifiedBy>Сабира</cp:lastModifiedBy>
  <cp:revision>43</cp:revision>
  <dcterms:created xsi:type="dcterms:W3CDTF">2016-10-27T04:16:37Z</dcterms:created>
  <dcterms:modified xsi:type="dcterms:W3CDTF">2016-11-10T05:11:21Z</dcterms:modified>
</cp:coreProperties>
</file>