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1" r:id="rId7"/>
    <p:sldId id="265" r:id="rId8"/>
    <p:sldId id="269" r:id="rId9"/>
    <p:sldId id="268" r:id="rId10"/>
    <p:sldId id="262"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8" d="100"/>
          <a:sy n="58" d="100"/>
        </p:scale>
        <p:origin x="-136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A4FBA66-BB0E-428E-9695-3439004A75E6}" type="datetimeFigureOut">
              <a:rPr lang="ru-RU" smtClean="0"/>
              <a:pPr/>
              <a:t>30.01.2017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272897-AC66-49A4-99A3-CE69022BE96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BA66-BB0E-428E-9695-3439004A75E6}" type="datetimeFigureOut">
              <a:rPr lang="ru-RU" smtClean="0"/>
              <a:pPr/>
              <a:t>30.01.2017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72897-AC66-49A4-99A3-CE69022BE96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en-US" dirty="0" smtClean="0">
                <a:solidFill>
                  <a:srgbClr val="C00000"/>
                </a:solidFill>
                <a:latin typeface="Arial" pitchFamily="34" charset="0"/>
                <a:cs typeface="Arial" pitchFamily="34" charset="0"/>
              </a:rPr>
              <a:t>Introduction to the methods and tools of software engineering</a:t>
            </a:r>
            <a:endParaRPr lang="ru-RU" dirty="0">
              <a:solidFill>
                <a:srgbClr val="C00000"/>
              </a:solidFill>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071538" y="2071678"/>
            <a:ext cx="7717725" cy="447881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0"/>
            <a:ext cx="9144000" cy="5170598"/>
          </a:xfrm>
          <a:prstGeom prst="rect">
            <a:avLst/>
          </a:prstGeom>
          <a:noFill/>
          <a:ln w="9525">
            <a:noFill/>
            <a:miter lim="800000"/>
            <a:headEnd/>
            <a:tailEnd/>
          </a:ln>
          <a:effectLst/>
        </p:spPr>
        <p:txBody>
          <a:bodyPr vert="horz" wrap="square" lIns="91440" tIns="76176" rIns="91440" bIns="76176" numCol="1" anchor="ctr" anchorCtr="0" compatLnSpc="1">
            <a:prstTxWarp prst="textNoShape">
              <a:avLst/>
            </a:prstTxWarp>
            <a:spAutoFit/>
          </a:bodyPr>
          <a:lstStyle/>
          <a:p>
            <a:pPr marL="1828800" marR="0" lvl="4" indent="-1371600" algn="l" defTabSz="914400" rtl="0" eaLnBrk="1" fontAlgn="base" latinLnBrk="0" hangingPunct="1">
              <a:lnSpc>
                <a:spcPct val="100000"/>
              </a:lnSpc>
              <a:spcBef>
                <a:spcPct val="0"/>
              </a:spcBef>
              <a:spcAft>
                <a:spcPct val="0"/>
              </a:spcAft>
              <a:buClrTx/>
              <a:buSzTx/>
              <a:tabLst/>
            </a:pPr>
            <a:endParaRPr kumimoji="0" lang="ru-RU"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4" indent="-1371600" algn="ctr" fontAlgn="base">
              <a:spcBef>
                <a:spcPct val="0"/>
              </a:spcBef>
              <a:spcAft>
                <a:spcPct val="0"/>
              </a:spcAft>
            </a:pPr>
            <a:r>
              <a:rPr lang="ru-RU" sz="2800" b="1" dirty="0" smtClean="0">
                <a:solidFill>
                  <a:srgbClr val="C00000"/>
                </a:solidFill>
                <a:latin typeface="Arial" pitchFamily="34" charset="0"/>
                <a:ea typeface="Times New Roman" pitchFamily="18" charset="0"/>
                <a:cs typeface="Arial" pitchFamily="34" charset="0"/>
              </a:rPr>
              <a:t>(</a:t>
            </a:r>
            <a:r>
              <a:rPr lang="ru-RU" sz="2800" i="1" dirty="0" err="1">
                <a:solidFill>
                  <a:srgbClr val="C00000"/>
                </a:solidFill>
              </a:rPr>
              <a:t>Software</a:t>
            </a:r>
            <a:r>
              <a:rPr lang="ru-RU" sz="2800" i="1" dirty="0">
                <a:solidFill>
                  <a:srgbClr val="C00000"/>
                </a:solidFill>
              </a:rPr>
              <a:t> </a:t>
            </a:r>
            <a:r>
              <a:rPr lang="ru-RU" sz="2800" i="1" dirty="0" err="1">
                <a:solidFill>
                  <a:srgbClr val="C00000"/>
                </a:solidFill>
              </a:rPr>
              <a:t>Requirements</a:t>
            </a:r>
            <a:r>
              <a:rPr lang="ru-RU" sz="2800" i="1" dirty="0">
                <a:solidFill>
                  <a:srgbClr val="C00000"/>
                </a:solidFill>
              </a:rPr>
              <a:t> </a:t>
            </a:r>
            <a:r>
              <a:rPr lang="ru-RU" sz="2800" i="1" dirty="0" err="1">
                <a:solidFill>
                  <a:srgbClr val="C00000"/>
                </a:solidFill>
              </a:rPr>
              <a:t>Tools</a:t>
            </a:r>
            <a:r>
              <a:rPr lang="ru-RU" sz="2800" b="1" dirty="0" smtClean="0">
                <a:solidFill>
                  <a:srgbClr val="C00000"/>
                </a:solidFill>
                <a:latin typeface="Arial" pitchFamily="34" charset="0"/>
                <a:ea typeface="Times New Roman" pitchFamily="18" charset="0"/>
                <a:cs typeface="Arial" pitchFamily="34" charset="0"/>
              </a:rPr>
              <a:t>)</a:t>
            </a:r>
            <a:endParaRPr kumimoji="0" lang="ru-RU" sz="28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p>
            <a:r>
              <a:rPr lang="ru-RU" sz="2800" i="1" dirty="0" smtClean="0">
                <a:solidFill>
                  <a:srgbClr val="C00000"/>
                </a:solidFill>
                <a:latin typeface="Arial" pitchFamily="34" charset="0"/>
                <a:cs typeface="Arial" pitchFamily="34" charset="0"/>
              </a:rPr>
              <a:t>(</a:t>
            </a:r>
            <a:r>
              <a:rPr lang="ru-RU" sz="2800" i="1" dirty="0" err="1">
                <a:solidFill>
                  <a:srgbClr val="C00000"/>
                </a:solidFill>
                <a:latin typeface="Arial" pitchFamily="34" charset="0"/>
                <a:cs typeface="Arial" pitchFamily="34" charset="0"/>
              </a:rPr>
              <a:t>Software</a:t>
            </a:r>
            <a:r>
              <a:rPr lang="ru-RU" sz="2800" i="1" dirty="0">
                <a:solidFill>
                  <a:srgbClr val="C00000"/>
                </a:solidFill>
                <a:latin typeface="Arial" pitchFamily="34" charset="0"/>
                <a:cs typeface="Arial" pitchFamily="34" charset="0"/>
              </a:rPr>
              <a:t> </a:t>
            </a:r>
            <a:r>
              <a:rPr lang="ru-RU" sz="2800" i="1" dirty="0" err="1">
                <a:solidFill>
                  <a:srgbClr val="C00000"/>
                </a:solidFill>
                <a:latin typeface="Arial" pitchFamily="34" charset="0"/>
                <a:cs typeface="Arial" pitchFamily="34" charset="0"/>
              </a:rPr>
              <a:t>Requirements</a:t>
            </a:r>
            <a:r>
              <a:rPr lang="ru-RU" sz="2800" i="1" dirty="0">
                <a:solidFill>
                  <a:srgbClr val="C00000"/>
                </a:solidFill>
                <a:latin typeface="Arial" pitchFamily="34" charset="0"/>
                <a:cs typeface="Arial" pitchFamily="34" charset="0"/>
              </a:rPr>
              <a:t> </a:t>
            </a:r>
            <a:r>
              <a:rPr lang="ru-RU" sz="2800" i="1" dirty="0" err="1">
                <a:solidFill>
                  <a:srgbClr val="C00000"/>
                </a:solidFill>
                <a:latin typeface="Arial" pitchFamily="34" charset="0"/>
                <a:cs typeface="Arial" pitchFamily="34" charset="0"/>
              </a:rPr>
              <a:t>Tools</a:t>
            </a:r>
            <a:r>
              <a:rPr lang="ru-RU" sz="2800" i="1" dirty="0">
                <a:solidFill>
                  <a:srgbClr val="C00000"/>
                </a:solidFill>
                <a:latin typeface="Arial" pitchFamily="34" charset="0"/>
                <a:cs typeface="Arial" pitchFamily="34" charset="0"/>
              </a:rPr>
              <a:t>)</a:t>
            </a:r>
            <a:r>
              <a:rPr lang="ru-RU" sz="2800" dirty="0">
                <a:solidFill>
                  <a:srgbClr val="C00000"/>
                </a:solidFill>
                <a:latin typeface="Arial" pitchFamily="34" charset="0"/>
                <a:cs typeface="Arial" pitchFamily="34" charset="0"/>
              </a:rPr>
              <a:t> - </a:t>
            </a:r>
            <a:endParaRPr lang="ru-RU" sz="2800" dirty="0">
              <a:latin typeface="Arial" pitchFamily="34" charset="0"/>
              <a:cs typeface="Arial" pitchFamily="34" charset="0"/>
            </a:endParaRPr>
          </a:p>
          <a:p>
            <a:pPr lvl="0">
              <a:buBlip>
                <a:blip r:embed="rId2"/>
              </a:buBlip>
            </a:pPr>
            <a:r>
              <a:rPr lang="ru-RU" sz="2800" i="1" dirty="0" err="1" smtClean="0">
                <a:latin typeface="Arial" pitchFamily="34" charset="0"/>
                <a:cs typeface="Arial" pitchFamily="34" charset="0"/>
              </a:rPr>
              <a:t>Requirement</a:t>
            </a:r>
            <a:r>
              <a:rPr lang="ru-RU" sz="2800" i="1" dirty="0" smtClean="0">
                <a:latin typeface="Arial" pitchFamily="34" charset="0"/>
                <a:cs typeface="Arial" pitchFamily="34" charset="0"/>
              </a:rPr>
              <a:t> </a:t>
            </a:r>
            <a:r>
              <a:rPr lang="ru-RU" sz="2800" i="1" dirty="0" err="1" smtClean="0">
                <a:latin typeface="Arial" pitchFamily="34" charset="0"/>
                <a:cs typeface="Arial" pitchFamily="34" charset="0"/>
              </a:rPr>
              <a:t>Development</a:t>
            </a:r>
            <a:r>
              <a:rPr lang="en-US" sz="2800" i="1" dirty="0" smtClean="0">
                <a:latin typeface="Arial" pitchFamily="34" charset="0"/>
                <a:cs typeface="Arial" pitchFamily="34" charset="0"/>
              </a:rPr>
              <a:t> </a:t>
            </a:r>
            <a:r>
              <a:rPr lang="ru-RU" sz="2800" i="1" dirty="0" err="1" smtClean="0">
                <a:latin typeface="Arial" pitchFamily="34" charset="0"/>
                <a:cs typeface="Arial" pitchFamily="34" charset="0"/>
              </a:rPr>
              <a:t>Requirement</a:t>
            </a:r>
            <a:r>
              <a:rPr lang="ru-RU" sz="2800" i="1" dirty="0" smtClean="0">
                <a:latin typeface="Arial" pitchFamily="34" charset="0"/>
                <a:cs typeface="Arial" pitchFamily="34" charset="0"/>
              </a:rPr>
              <a:t> </a:t>
            </a:r>
            <a:r>
              <a:rPr lang="ru-RU" sz="2800" i="1" dirty="0" err="1" smtClean="0">
                <a:latin typeface="Arial" pitchFamily="34" charset="0"/>
                <a:cs typeface="Arial" pitchFamily="34" charset="0"/>
              </a:rPr>
              <a:t>Management</a:t>
            </a:r>
            <a:r>
              <a:rPr lang="en-US" sz="2800" i="1" dirty="0" smtClean="0">
                <a:latin typeface="Arial" pitchFamily="34" charset="0"/>
                <a:cs typeface="Arial" pitchFamily="34" charset="0"/>
              </a:rPr>
              <a:t> – are </a:t>
            </a:r>
            <a:r>
              <a:rPr lang="en-US" sz="2800" dirty="0" smtClean="0">
                <a:latin typeface="Arial" pitchFamily="34" charset="0"/>
                <a:cs typeface="Arial" pitchFamily="34" charset="0"/>
              </a:rPr>
              <a:t>analysis, collection, and testing requirements </a:t>
            </a:r>
            <a:r>
              <a:rPr lang="en-US" sz="2800" dirty="0" smtClean="0">
                <a:latin typeface="Arial" pitchFamily="34" charset="0"/>
                <a:cs typeface="Arial" pitchFamily="34" charset="0"/>
              </a:rPr>
              <a:t>specifying.</a:t>
            </a:r>
          </a:p>
          <a:p>
            <a:pPr lvl="0">
              <a:buBlip>
                <a:blip r:embed="rId2"/>
              </a:buBlip>
            </a:pPr>
            <a:r>
              <a:rPr lang="ru-RU" sz="2800" dirty="0" err="1" smtClean="0">
                <a:solidFill>
                  <a:srgbClr val="000000"/>
                </a:solidFill>
                <a:latin typeface="Arial" pitchFamily="34" charset="0"/>
                <a:ea typeface="Times New Roman" pitchFamily="18" charset="0"/>
                <a:cs typeface="Arial" pitchFamily="34" charset="0"/>
              </a:rPr>
              <a:t>Software</a:t>
            </a:r>
            <a:r>
              <a:rPr lang="ru-RU" sz="2800" dirty="0" smtClean="0">
                <a:solidFill>
                  <a:srgbClr val="000000"/>
                </a:solidFill>
                <a:latin typeface="Arial" pitchFamily="34" charset="0"/>
                <a:ea typeface="Times New Roman" pitchFamily="18" charset="0"/>
                <a:cs typeface="Arial" pitchFamily="34" charset="0"/>
              </a:rPr>
              <a:t> </a:t>
            </a:r>
            <a:r>
              <a:rPr lang="ru-RU" sz="2800" dirty="0" err="1" smtClean="0">
                <a:solidFill>
                  <a:srgbClr val="000000"/>
                </a:solidFill>
                <a:latin typeface="Arial" pitchFamily="34" charset="0"/>
                <a:ea typeface="Times New Roman" pitchFamily="18" charset="0"/>
                <a:cs typeface="Arial" pitchFamily="34" charset="0"/>
              </a:rPr>
              <a:t>Design</a:t>
            </a:r>
            <a:r>
              <a:rPr lang="ru-RU" sz="2800" dirty="0" smtClean="0">
                <a:solidFill>
                  <a:srgbClr val="000000"/>
                </a:solidFill>
                <a:latin typeface="Arial" pitchFamily="34" charset="0"/>
                <a:ea typeface="Times New Roman" pitchFamily="18" charset="0"/>
                <a:cs typeface="Arial" pitchFamily="34" charset="0"/>
              </a:rPr>
              <a:t> </a:t>
            </a:r>
            <a:r>
              <a:rPr lang="ru-RU" sz="2800" dirty="0" err="1" smtClean="0">
                <a:solidFill>
                  <a:srgbClr val="000000"/>
                </a:solidFill>
                <a:latin typeface="Arial" pitchFamily="34" charset="0"/>
                <a:ea typeface="Times New Roman" pitchFamily="18" charset="0"/>
                <a:cs typeface="Arial" pitchFamily="34" charset="0"/>
              </a:rPr>
              <a:t>Tools</a:t>
            </a:r>
            <a:r>
              <a:rPr lang="en-US" sz="2800" dirty="0" smtClean="0">
                <a:solidFill>
                  <a:srgbClr val="000000"/>
                </a:solidFill>
                <a:latin typeface="Arial" pitchFamily="34" charset="0"/>
                <a:ea typeface="Times New Roman" pitchFamily="18" charset="0"/>
                <a:cs typeface="Arial" pitchFamily="34" charset="0"/>
              </a:rPr>
              <a:t> are for </a:t>
            </a:r>
            <a:r>
              <a:rPr lang="en-US" sz="2800" dirty="0" smtClean="0">
                <a:solidFill>
                  <a:srgbClr val="000000"/>
                </a:solidFill>
                <a:latin typeface="Arial" pitchFamily="34" charset="0"/>
                <a:ea typeface="Times New Roman" pitchFamily="18" charset="0"/>
                <a:cs typeface="Arial" pitchFamily="34" charset="0"/>
              </a:rPr>
              <a:t>creating software using the basic notation</a:t>
            </a:r>
            <a:r>
              <a:rPr lang="ru-RU" sz="2800" dirty="0" smtClean="0">
                <a:solidFill>
                  <a:srgbClr val="000000"/>
                </a:solidFill>
                <a:latin typeface="Arial" pitchFamily="34" charset="0"/>
                <a:ea typeface="Times New Roman" pitchFamily="18" charset="0"/>
                <a:cs typeface="Arial" pitchFamily="34" charset="0"/>
              </a:rPr>
              <a:t>(</a:t>
            </a:r>
            <a:r>
              <a:rPr lang="ru-RU" sz="2800" dirty="0" err="1" smtClean="0">
                <a:solidFill>
                  <a:srgbClr val="000000"/>
                </a:solidFill>
                <a:latin typeface="Arial" pitchFamily="34" charset="0"/>
                <a:ea typeface="Times New Roman" pitchFamily="18" charset="0"/>
                <a:cs typeface="Arial" pitchFamily="34" charset="0"/>
              </a:rPr>
              <a:t>SADT</a:t>
            </a:r>
            <a:r>
              <a:rPr lang="ru-RU" sz="2800" dirty="0" smtClean="0">
                <a:solidFill>
                  <a:srgbClr val="000000"/>
                </a:solidFill>
                <a:latin typeface="Arial" pitchFamily="34" charset="0"/>
                <a:ea typeface="Times New Roman" pitchFamily="18" charset="0"/>
                <a:cs typeface="Arial" pitchFamily="34" charset="0"/>
              </a:rPr>
              <a:t>/</a:t>
            </a:r>
            <a:r>
              <a:rPr lang="ru-RU" sz="2800" dirty="0" err="1" smtClean="0">
                <a:solidFill>
                  <a:srgbClr val="000000"/>
                </a:solidFill>
                <a:latin typeface="Arial" pitchFamily="34" charset="0"/>
                <a:ea typeface="Times New Roman" pitchFamily="18" charset="0"/>
                <a:cs typeface="Arial" pitchFamily="34" charset="0"/>
              </a:rPr>
              <a:t>IDEF</a:t>
            </a:r>
            <a:r>
              <a:rPr lang="ru-RU" sz="2800" dirty="0" smtClean="0">
                <a:solidFill>
                  <a:srgbClr val="000000"/>
                </a:solidFill>
                <a:latin typeface="Arial" pitchFamily="34" charset="0"/>
                <a:ea typeface="Times New Roman" pitchFamily="18" charset="0"/>
                <a:cs typeface="Arial" pitchFamily="34" charset="0"/>
              </a:rPr>
              <a:t>, </a:t>
            </a:r>
            <a:r>
              <a:rPr lang="ru-RU" sz="2800" dirty="0" err="1" smtClean="0">
                <a:solidFill>
                  <a:srgbClr val="000000"/>
                </a:solidFill>
                <a:latin typeface="Arial" pitchFamily="34" charset="0"/>
                <a:ea typeface="Times New Roman" pitchFamily="18" charset="0"/>
                <a:cs typeface="Arial" pitchFamily="34" charset="0"/>
              </a:rPr>
              <a:t>UML</a:t>
            </a:r>
            <a:r>
              <a:rPr lang="ru-RU" sz="2800" dirty="0" smtClean="0">
                <a:solidFill>
                  <a:srgbClr val="000000"/>
                </a:solidFill>
                <a:latin typeface="Arial" pitchFamily="34" charset="0"/>
                <a:ea typeface="Times New Roman" pitchFamily="18" charset="0"/>
                <a:cs typeface="Arial" pitchFamily="34" charset="0"/>
              </a:rPr>
              <a:t>, </a:t>
            </a:r>
            <a:r>
              <a:rPr lang="ru-RU" sz="2800" dirty="0" err="1" smtClean="0">
                <a:solidFill>
                  <a:srgbClr val="000000"/>
                </a:solidFill>
                <a:latin typeface="Arial" pitchFamily="34" charset="0"/>
                <a:ea typeface="Times New Roman" pitchFamily="18" charset="0"/>
                <a:cs typeface="Arial" pitchFamily="34" charset="0"/>
              </a:rPr>
              <a:t>Microsoft</a:t>
            </a:r>
            <a:r>
              <a:rPr lang="ru-RU" sz="2800" dirty="0" smtClean="0">
                <a:solidFill>
                  <a:srgbClr val="000000"/>
                </a:solidFill>
                <a:latin typeface="Arial" pitchFamily="34" charset="0"/>
                <a:ea typeface="Times New Roman" pitchFamily="18" charset="0"/>
                <a:cs typeface="Arial" pitchFamily="34" charset="0"/>
              </a:rPr>
              <a:t> </a:t>
            </a:r>
            <a:r>
              <a:rPr lang="ru-RU" sz="2800" dirty="0" err="1" smtClean="0">
                <a:solidFill>
                  <a:srgbClr val="000000"/>
                </a:solidFill>
                <a:latin typeface="Arial" pitchFamily="34" charset="0"/>
                <a:ea typeface="Times New Roman" pitchFamily="18" charset="0"/>
                <a:cs typeface="Arial" pitchFamily="34" charset="0"/>
              </a:rPr>
              <a:t>DSL</a:t>
            </a:r>
            <a:r>
              <a:rPr lang="ru-RU" sz="2800" dirty="0" smtClean="0">
                <a:solidFill>
                  <a:srgbClr val="000000"/>
                </a:solidFill>
                <a:latin typeface="Arial" pitchFamily="34" charset="0"/>
                <a:ea typeface="Times New Roman" pitchFamily="18" charset="0"/>
                <a:cs typeface="Arial" pitchFamily="34" charset="0"/>
              </a:rPr>
              <a:t>, </a:t>
            </a:r>
            <a:r>
              <a:rPr lang="ru-RU" sz="2800" dirty="0" err="1" smtClean="0">
                <a:solidFill>
                  <a:srgbClr val="000000"/>
                </a:solidFill>
                <a:latin typeface="Arial" pitchFamily="34" charset="0"/>
                <a:ea typeface="Times New Roman" pitchFamily="18" charset="0"/>
                <a:cs typeface="Arial" pitchFamily="34" charset="0"/>
              </a:rPr>
              <a:t>Oracle</a:t>
            </a:r>
            <a:r>
              <a:rPr lang="en-US" sz="2800" dirty="0" smtClean="0">
                <a:solidFill>
                  <a:srgbClr val="000000"/>
                </a:solidFill>
                <a:latin typeface="Arial" pitchFamily="34" charset="0"/>
                <a:ea typeface="Times New Roman" pitchFamily="18" charset="0"/>
                <a:cs typeface="Arial" pitchFamily="34" charset="0"/>
              </a:rPr>
              <a:t> et </a:t>
            </a:r>
            <a:r>
              <a:rPr lang="en-US" sz="2800" dirty="0" err="1" smtClean="0">
                <a:solidFill>
                  <a:srgbClr val="000000"/>
                </a:solidFill>
                <a:latin typeface="Arial" pitchFamily="34" charset="0"/>
                <a:ea typeface="Times New Roman" pitchFamily="18" charset="0"/>
                <a:cs typeface="Arial" pitchFamily="34" charset="0"/>
              </a:rPr>
              <a:t>cet</a:t>
            </a:r>
            <a:r>
              <a:rPr lang="en-US" sz="2800" dirty="0" smtClean="0">
                <a:solidFill>
                  <a:srgbClr val="000000"/>
                </a:solidFill>
                <a:latin typeface="Arial" pitchFamily="34" charset="0"/>
                <a:ea typeface="Times New Roman" pitchFamily="18" charset="0"/>
                <a:cs typeface="Arial" pitchFamily="34" charset="0"/>
              </a:rPr>
              <a:t>);</a:t>
            </a:r>
          </a:p>
          <a:p>
            <a:pPr lvl="0">
              <a:buBlip>
                <a:blip r:embed="rId2"/>
              </a:buBlip>
            </a:pPr>
            <a:r>
              <a:rPr lang="ru-RU" sz="2800" i="1" dirty="0" err="1" smtClean="0">
                <a:latin typeface="Arial" pitchFamily="34" charset="0"/>
                <a:cs typeface="Arial" pitchFamily="34" charset="0"/>
              </a:rPr>
              <a:t>Software</a:t>
            </a:r>
            <a:r>
              <a:rPr lang="ru-RU" sz="2800" i="1" dirty="0" smtClean="0">
                <a:latin typeface="Arial" pitchFamily="34" charset="0"/>
                <a:cs typeface="Arial" pitchFamily="34" charset="0"/>
              </a:rPr>
              <a:t> </a:t>
            </a:r>
            <a:r>
              <a:rPr lang="ru-RU" sz="2800" i="1" dirty="0" err="1" smtClean="0">
                <a:latin typeface="Arial" pitchFamily="34" charset="0"/>
                <a:cs typeface="Arial" pitchFamily="34" charset="0"/>
              </a:rPr>
              <a:t>Construction</a:t>
            </a:r>
            <a:r>
              <a:rPr lang="ru-RU" sz="2800" i="1" dirty="0" smtClean="0">
                <a:latin typeface="Arial" pitchFamily="34" charset="0"/>
                <a:cs typeface="Arial" pitchFamily="34" charset="0"/>
              </a:rPr>
              <a:t> </a:t>
            </a:r>
            <a:r>
              <a:rPr lang="ru-RU" sz="2800" i="1" dirty="0" err="1" smtClean="0">
                <a:latin typeface="Arial" pitchFamily="34" charset="0"/>
                <a:cs typeface="Arial" pitchFamily="34" charset="0"/>
              </a:rPr>
              <a:t>Tools</a:t>
            </a:r>
            <a:r>
              <a:rPr lang="en-US" sz="2800" i="1" dirty="0" smtClean="0">
                <a:latin typeface="Arial" pitchFamily="34" charset="0"/>
                <a:cs typeface="Arial" pitchFamily="34" charset="0"/>
              </a:rPr>
              <a:t> are  production and broadcasting of programs of machine </a:t>
            </a:r>
            <a:r>
              <a:rPr lang="en-US" sz="2800" i="1" dirty="0" smtClean="0">
                <a:latin typeface="Arial" pitchFamily="34" charset="0"/>
                <a:cs typeface="Arial" pitchFamily="34" charset="0"/>
              </a:rPr>
              <a:t>performance.</a:t>
            </a:r>
            <a:endParaRPr lang="ru-RU" sz="2800" dirty="0">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b="1" dirty="0" smtClean="0">
                <a:solidFill>
                  <a:srgbClr val="333333"/>
                </a:solidFill>
                <a:latin typeface="Arial" pitchFamily="34" charset="0"/>
                <a:ea typeface="Times New Roman" pitchFamily="18" charset="0"/>
                <a:cs typeface="Arial" pitchFamily="34" charset="0"/>
              </a:rPr>
              <a:t>Software engineering </a:t>
            </a:r>
            <a:r>
              <a:rPr lang="en-US" sz="2800" dirty="0" smtClean="0">
                <a:solidFill>
                  <a:srgbClr val="333333"/>
                </a:solidFill>
                <a:latin typeface="Arial" pitchFamily="34" charset="0"/>
                <a:ea typeface="Times New Roman" pitchFamily="18" charset="0"/>
                <a:cs typeface="Arial" pitchFamily="34" charset="0"/>
              </a:rPr>
              <a:t>- is an area of ​​computer science and technology, which is engaged in the construction of software systems ... This is an engineering discipline that is associated with all aspects of software production (software) from the initial stages of creating a specification to support the system after commissioning. The term - software engineering (software engineering) - was first made public in October 1968 at the NATO conference Subcommittee on Science and Technology (</a:t>
            </a:r>
            <a:r>
              <a:rPr lang="en-US" sz="2800" dirty="0" err="1" smtClean="0">
                <a:solidFill>
                  <a:srgbClr val="333333"/>
                </a:solidFill>
                <a:latin typeface="Arial" pitchFamily="34" charset="0"/>
                <a:ea typeface="Times New Roman" pitchFamily="18" charset="0"/>
                <a:cs typeface="Arial" pitchFamily="34" charset="0"/>
              </a:rPr>
              <a:t>g.Garmish</a:t>
            </a:r>
            <a:r>
              <a:rPr lang="en-US" sz="2800" dirty="0" smtClean="0">
                <a:solidFill>
                  <a:srgbClr val="333333"/>
                </a:solidFill>
                <a:latin typeface="Arial" pitchFamily="34" charset="0"/>
                <a:ea typeface="Times New Roman" pitchFamily="18" charset="0"/>
                <a:cs typeface="Arial" pitchFamily="34" charset="0"/>
              </a:rPr>
              <a:t>, Germany).</a:t>
            </a:r>
          </a:p>
          <a:p>
            <a:pPr lvl="0" fontAlgn="base">
              <a:spcBef>
                <a:spcPct val="0"/>
              </a:spcBef>
              <a:spcAft>
                <a:spcPct val="0"/>
              </a:spcAft>
            </a:pPr>
            <a:r>
              <a:rPr lang="en-US" sz="2800" dirty="0" smtClean="0">
                <a:solidFill>
                  <a:srgbClr val="333333"/>
                </a:solidFill>
                <a:latin typeface="Arial" pitchFamily="34" charset="0"/>
                <a:ea typeface="Times New Roman" pitchFamily="18" charset="0"/>
                <a:cs typeface="Arial" pitchFamily="34" charset="0"/>
              </a:rPr>
              <a:t>The essence of software engineering methodology is to apply a systematic, scientific and predictable process design, development and maintenance of software.</a:t>
            </a:r>
            <a:endParaRPr lang="ru-RU" sz="2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
            <a:ext cx="9144000" cy="5509200"/>
          </a:xfrm>
          <a:prstGeom prst="rect">
            <a:avLst/>
          </a:prstGeom>
        </p:spPr>
        <p:txBody>
          <a:bodyPr wrap="square">
            <a:spAutoFit/>
          </a:bodyPr>
          <a:lstStyle/>
          <a:p>
            <a:r>
              <a:rPr lang="en-US" sz="3200" dirty="0" smtClean="0">
                <a:latin typeface="Arial" pitchFamily="34" charset="0"/>
                <a:cs typeface="Arial" pitchFamily="34" charset="0"/>
              </a:rPr>
              <a:t>One of the basic concepts of software engineering is that of the </a:t>
            </a:r>
            <a:r>
              <a:rPr lang="en-US" sz="3200" b="1" dirty="0" smtClean="0">
                <a:latin typeface="Arial" pitchFamily="34" charset="0"/>
                <a:cs typeface="Arial" pitchFamily="34" charset="0"/>
              </a:rPr>
              <a:t>software life cycle and software process</a:t>
            </a:r>
            <a:r>
              <a:rPr lang="en-US" sz="3200" dirty="0" smtClean="0">
                <a:latin typeface="Arial" pitchFamily="34" charset="0"/>
                <a:cs typeface="Arial" pitchFamily="34" charset="0"/>
              </a:rPr>
              <a:t>. The life cycle of the software - the period that begins with the decision on the need for a software product and ends at the moment of its complete withdrawal from service. This cycle - the process of building and developing software. The life cycle is divided into individual processes. Process </a:t>
            </a:r>
            <a:r>
              <a:rPr lang="en-US" sz="3200" dirty="0" smtClean="0">
                <a:latin typeface="Arial" pitchFamily="34" charset="0"/>
                <a:cs typeface="Arial" pitchFamily="34" charset="0"/>
              </a:rPr>
              <a:t>is  </a:t>
            </a:r>
            <a:r>
              <a:rPr lang="en-US" sz="3200" dirty="0" smtClean="0">
                <a:latin typeface="Arial" pitchFamily="34" charset="0"/>
                <a:cs typeface="Arial" pitchFamily="34" charset="0"/>
              </a:rPr>
              <a:t>a set of actions and objectives which will achieve significant results.</a:t>
            </a:r>
            <a:endParaRPr kumimoji="0" lang="ru-RU"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ПО1-1"/>
          <p:cNvPicPr/>
          <p:nvPr/>
        </p:nvPicPr>
        <p:blipFill>
          <a:blip r:embed="rId2"/>
          <a:srcRect/>
          <a:stretch>
            <a:fillRect/>
          </a:stretch>
        </p:blipFill>
        <p:spPr bwMode="auto">
          <a:xfrm>
            <a:off x="500034" y="428604"/>
            <a:ext cx="7715304" cy="600079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solidFill>
                  <a:srgbClr val="333333"/>
                </a:solidFill>
                <a:latin typeface="Arial" pitchFamily="34" charset="0"/>
                <a:ea typeface="Times New Roman" pitchFamily="18" charset="0"/>
                <a:cs typeface="Arial" pitchFamily="34" charset="0"/>
              </a:rPr>
              <a:t>The main processes (sometimes referred to as stages or phases) of the life cycle are:</a:t>
            </a:r>
          </a:p>
          <a:p>
            <a:pPr lvl="0" fontAlgn="base">
              <a:spcBef>
                <a:spcPct val="0"/>
              </a:spcBef>
              <a:spcAft>
                <a:spcPct val="0"/>
              </a:spcAft>
              <a:buFontTx/>
              <a:buChar char="-"/>
            </a:pPr>
            <a:r>
              <a:rPr lang="en-US" sz="2800" dirty="0" smtClean="0">
                <a:solidFill>
                  <a:srgbClr val="333333"/>
                </a:solidFill>
                <a:latin typeface="Arial" pitchFamily="34" charset="0"/>
                <a:ea typeface="Times New Roman" pitchFamily="18" charset="0"/>
                <a:cs typeface="Arial" pitchFamily="34" charset="0"/>
              </a:rPr>
              <a:t>Development </a:t>
            </a:r>
            <a:r>
              <a:rPr lang="en-US" sz="2800" dirty="0" smtClean="0">
                <a:solidFill>
                  <a:srgbClr val="333333"/>
                </a:solidFill>
                <a:latin typeface="Arial" pitchFamily="34" charset="0"/>
                <a:ea typeface="Times New Roman" pitchFamily="18" charset="0"/>
                <a:cs typeface="Arial" pitchFamily="34" charset="0"/>
              </a:rPr>
              <a:t>of requirements specification (result - describe the requirements for the program, which are required to perform - a description of what the program should do); </a:t>
            </a:r>
            <a:endParaRPr lang="en-US" sz="2800" dirty="0" smtClean="0">
              <a:solidFill>
                <a:srgbClr val="333333"/>
              </a:solidFill>
              <a:latin typeface="Arial" pitchFamily="34" charset="0"/>
              <a:ea typeface="Times New Roman" pitchFamily="18" charset="0"/>
              <a:cs typeface="Arial" pitchFamily="34" charset="0"/>
            </a:endParaRPr>
          </a:p>
          <a:p>
            <a:pPr lvl="0" fontAlgn="base">
              <a:spcBef>
                <a:spcPct val="0"/>
              </a:spcBef>
              <a:spcAft>
                <a:spcPct val="0"/>
              </a:spcAft>
              <a:buFontTx/>
              <a:buChar char="-"/>
            </a:pPr>
            <a:r>
              <a:rPr lang="en-US" sz="2800" dirty="0" smtClean="0">
                <a:solidFill>
                  <a:srgbClr val="333333"/>
                </a:solidFill>
                <a:latin typeface="Arial" pitchFamily="34" charset="0"/>
                <a:ea typeface="Times New Roman" pitchFamily="18" charset="0"/>
                <a:cs typeface="Arial" pitchFamily="34" charset="0"/>
              </a:rPr>
              <a:t>- </a:t>
            </a:r>
            <a:r>
              <a:rPr lang="en-US" sz="2800" dirty="0" smtClean="0">
                <a:solidFill>
                  <a:srgbClr val="333333"/>
                </a:solidFill>
                <a:latin typeface="Arial" pitchFamily="34" charset="0"/>
                <a:ea typeface="Times New Roman" pitchFamily="18" charset="0"/>
                <a:cs typeface="Arial" pitchFamily="34" charset="0"/>
              </a:rPr>
              <a:t>Development of a project (the result - a description of how the program will work</a:t>
            </a:r>
            <a:r>
              <a:rPr lang="en-US" sz="2800" dirty="0" smtClean="0">
                <a:solidFill>
                  <a:srgbClr val="333333"/>
                </a:solidFill>
                <a:latin typeface="Arial" pitchFamily="34" charset="0"/>
                <a:ea typeface="Times New Roman" pitchFamily="18" charset="0"/>
                <a:cs typeface="Arial" pitchFamily="34" charset="0"/>
              </a:rPr>
              <a:t>);</a:t>
            </a:r>
          </a:p>
          <a:p>
            <a:pPr lvl="0" fontAlgn="base">
              <a:spcBef>
                <a:spcPct val="0"/>
              </a:spcBef>
              <a:spcAft>
                <a:spcPct val="0"/>
              </a:spcAft>
              <a:buFontTx/>
              <a:buChar char="-"/>
            </a:pPr>
            <a:r>
              <a:rPr lang="en-US" sz="2800" dirty="0" smtClean="0">
                <a:solidFill>
                  <a:srgbClr val="333333"/>
                </a:solidFill>
                <a:latin typeface="Arial" pitchFamily="34" charset="0"/>
                <a:ea typeface="Times New Roman" pitchFamily="18" charset="0"/>
                <a:cs typeface="Arial" pitchFamily="34" charset="0"/>
              </a:rPr>
              <a:t> </a:t>
            </a:r>
            <a:r>
              <a:rPr lang="en-US" sz="2800" dirty="0" smtClean="0">
                <a:solidFill>
                  <a:srgbClr val="333333"/>
                </a:solidFill>
                <a:latin typeface="Arial" pitchFamily="34" charset="0"/>
                <a:ea typeface="Times New Roman" pitchFamily="18" charset="0"/>
                <a:cs typeface="Arial" pitchFamily="34" charset="0"/>
              </a:rPr>
              <a:t>- Coding (result - source code and configuration files); - Testing of the program (result - the program requirements for the control</a:t>
            </a:r>
            <a:r>
              <a:rPr lang="en-US" sz="2800" dirty="0" smtClean="0">
                <a:solidFill>
                  <a:srgbClr val="333333"/>
                </a:solidFill>
                <a:latin typeface="Arial" pitchFamily="34" charset="0"/>
                <a:ea typeface="Times New Roman" pitchFamily="18" charset="0"/>
                <a:cs typeface="Arial" pitchFamily="34" charset="0"/>
              </a:rPr>
              <a:t>);</a:t>
            </a:r>
          </a:p>
          <a:p>
            <a:pPr lvl="0" fontAlgn="base">
              <a:spcBef>
                <a:spcPct val="0"/>
              </a:spcBef>
              <a:spcAft>
                <a:spcPct val="0"/>
              </a:spcAft>
              <a:buFontTx/>
              <a:buChar char="-"/>
            </a:pPr>
            <a:r>
              <a:rPr lang="en-US" sz="2800" dirty="0" smtClean="0">
                <a:solidFill>
                  <a:srgbClr val="333333"/>
                </a:solidFill>
                <a:latin typeface="Arial" pitchFamily="34" charset="0"/>
                <a:ea typeface="Times New Roman" pitchFamily="18" charset="0"/>
                <a:cs typeface="Arial" pitchFamily="34" charset="0"/>
              </a:rPr>
              <a:t> </a:t>
            </a:r>
            <a:r>
              <a:rPr lang="en-US" sz="2800" dirty="0" smtClean="0">
                <a:solidFill>
                  <a:srgbClr val="333333"/>
                </a:solidFill>
                <a:latin typeface="Arial" pitchFamily="34" charset="0"/>
                <a:ea typeface="Times New Roman" pitchFamily="18" charset="0"/>
                <a:cs typeface="Arial" pitchFamily="34" charset="0"/>
              </a:rPr>
              <a:t>- documentation (result - the documentation of the program); </a:t>
            </a:r>
            <a:endParaRPr lang="en-US" sz="2800" dirty="0" smtClean="0">
              <a:solidFill>
                <a:srgbClr val="333333"/>
              </a:solidFill>
              <a:latin typeface="Arial" pitchFamily="34" charset="0"/>
              <a:ea typeface="Times New Roman" pitchFamily="18" charset="0"/>
              <a:cs typeface="Arial" pitchFamily="34" charset="0"/>
            </a:endParaRPr>
          </a:p>
          <a:p>
            <a:pPr lvl="0" fontAlgn="base">
              <a:spcBef>
                <a:spcPct val="0"/>
              </a:spcBef>
              <a:spcAft>
                <a:spcPct val="0"/>
              </a:spcAft>
              <a:buFontTx/>
              <a:buChar char="-"/>
            </a:pPr>
            <a:r>
              <a:rPr lang="en-US" sz="2800" dirty="0" smtClean="0">
                <a:solidFill>
                  <a:srgbClr val="333333"/>
                </a:solidFill>
                <a:latin typeface="Arial" pitchFamily="34" charset="0"/>
                <a:ea typeface="Times New Roman" pitchFamily="18" charset="0"/>
                <a:cs typeface="Arial" pitchFamily="34" charset="0"/>
              </a:rPr>
              <a:t>- </a:t>
            </a:r>
            <a:r>
              <a:rPr lang="en-US" sz="2800" dirty="0" smtClean="0">
                <a:solidFill>
                  <a:srgbClr val="333333"/>
                </a:solidFill>
                <a:latin typeface="Arial" pitchFamily="34" charset="0"/>
                <a:ea typeface="Times New Roman" pitchFamily="18" charset="0"/>
                <a:cs typeface="Arial" pitchFamily="34" charset="0"/>
              </a:rPr>
              <a:t>Support (changes in the software to correct errors, increase productivity and adapt to changing conditions work or requirements).</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 y="0"/>
            <a:ext cx="9144000" cy="4832092"/>
          </a:xfrm>
          <a:prstGeom prst="rect">
            <a:avLst/>
          </a:prstGeom>
        </p:spPr>
        <p:txBody>
          <a:bodyPr wrap="square">
            <a:spAutoFit/>
          </a:bodyPr>
          <a:lstStyle/>
          <a:p>
            <a:r>
              <a:rPr lang="en-US" sz="2800" dirty="0" smtClean="0">
                <a:latin typeface="Arial" pitchFamily="34" charset="0"/>
                <a:cs typeface="Arial" pitchFamily="34" charset="0"/>
              </a:rPr>
              <a:t>Currently </a:t>
            </a:r>
            <a:r>
              <a:rPr lang="en-US" sz="2800" dirty="0" err="1" smtClean="0">
                <a:latin typeface="Arial" pitchFamily="34" charset="0"/>
                <a:cs typeface="Arial" pitchFamily="34" charset="0"/>
              </a:rPr>
              <a:t>SWBOK</a:t>
            </a:r>
            <a:r>
              <a:rPr lang="en-US" sz="2800" dirty="0" smtClean="0">
                <a:latin typeface="Arial" pitchFamily="34" charset="0"/>
                <a:cs typeface="Arial" pitchFamily="34" charset="0"/>
              </a:rPr>
              <a:t> community included 15 area of expertise, including</a:t>
            </a:r>
          </a:p>
          <a:p>
            <a:r>
              <a:rPr lang="en-US" sz="2800" b="1" dirty="0" smtClean="0">
                <a:latin typeface="Arial" pitchFamily="34" charset="0"/>
                <a:cs typeface="Arial" pitchFamily="34" charset="0"/>
              </a:rPr>
              <a:t>Software Engineering Models and Methods - Models and methods of development</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Knowledge Area "Methods and tools of software engineering (Software Engineering Tools and Methods)" is divided into sections:</a:t>
            </a:r>
          </a:p>
          <a:p>
            <a:r>
              <a:rPr lang="en-US" sz="2800" dirty="0" smtClean="0">
                <a:latin typeface="Arial" pitchFamily="34" charset="0"/>
                <a:cs typeface="Arial" pitchFamily="34" charset="0"/>
              </a:rPr>
              <a:t>Software </a:t>
            </a:r>
            <a:r>
              <a:rPr lang="en-US" sz="2800" dirty="0" smtClean="0">
                <a:latin typeface="Arial" pitchFamily="34" charset="0"/>
                <a:cs typeface="Arial" pitchFamily="34" charset="0"/>
              </a:rPr>
              <a:t>Engineering </a:t>
            </a:r>
            <a:r>
              <a:rPr lang="en-US" sz="2800" dirty="0" smtClean="0">
                <a:latin typeface="Arial" pitchFamily="34" charset="0"/>
                <a:cs typeface="Arial" pitchFamily="34" charset="0"/>
              </a:rPr>
              <a:t>Tools;</a:t>
            </a:r>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Software </a:t>
            </a:r>
            <a:r>
              <a:rPr lang="en-US" sz="2800" dirty="0" smtClean="0">
                <a:latin typeface="Arial" pitchFamily="34" charset="0"/>
                <a:cs typeface="Arial" pitchFamily="34" charset="0"/>
              </a:rPr>
              <a:t>Engineering </a:t>
            </a:r>
            <a:r>
              <a:rPr lang="en-US" sz="2800" dirty="0" smtClean="0">
                <a:latin typeface="Arial" pitchFamily="34" charset="0"/>
                <a:cs typeface="Arial" pitchFamily="34" charset="0"/>
              </a:rPr>
              <a:t>Methods;</a:t>
            </a:r>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Tools and methods of software engineering.</a:t>
            </a:r>
            <a:endParaRPr lang="ru-RU" sz="2800" dirty="0">
              <a:latin typeface="Arial" pitchFamily="34" charset="0"/>
              <a:cs typeface="Arial" pitchFamily="34" charset="0"/>
            </a:endParaRPr>
          </a:p>
          <a:p>
            <a:endParaRPr lang="ru-RU" sz="28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0"/>
            <a:ext cx="91440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solidFill>
                  <a:srgbClr val="000000"/>
                </a:solidFill>
                <a:latin typeface="Arial" pitchFamily="34" charset="0"/>
                <a:ea typeface="Times New Roman" pitchFamily="18" charset="0"/>
                <a:cs typeface="Arial" pitchFamily="34" charset="0"/>
              </a:rPr>
              <a:t>Methods provide design, implementation and execution of the software. They impose some restrictions on the engineering software in connection with the peculiarities of their application notations and procedures, and provide assessment and validation of processes and products. Tools are software support individual methods of software engineering, and provide automated tasks lifecycle processes.</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latin typeface="Arial" pitchFamily="34" charset="0"/>
                <a:ea typeface="Calibri" pitchFamily="34" charset="0"/>
                <a:cs typeface="Arial" pitchFamily="34" charset="0"/>
              </a:rPr>
              <a:t>Methods of software engineering form some action procedures aimed at achieving success in a particular field. Methods usually provide a corresponding notation, Glossary and the procedure of a certain set of tasks, as well as recommendations for assessment and verification of a running process and gets the result in its product. Methods as tools can have a different scale</a:t>
            </a:r>
            <a:r>
              <a:rPr lang="en-US" sz="2800" dirty="0" smtClean="0">
                <a:latin typeface="Arial" pitchFamily="34" charset="0"/>
                <a:ea typeface="Calibri" pitchFamily="34" charset="0"/>
                <a:cs typeface="Arial" pitchFamily="34" charset="0"/>
              </a:rPr>
              <a:t>.</a:t>
            </a:r>
          </a:p>
          <a:p>
            <a:pPr lvl="0" fontAlgn="base">
              <a:spcBef>
                <a:spcPct val="0"/>
              </a:spcBef>
              <a:spcAft>
                <a:spcPct val="0"/>
              </a:spcAft>
            </a:pPr>
            <a:r>
              <a:rPr lang="en-US" sz="2800" dirty="0" smtClean="0">
                <a:latin typeface="Arial" pitchFamily="34" charset="0"/>
                <a:cs typeface="Arial" pitchFamily="34" charset="0"/>
              </a:rPr>
              <a:t>CASE (Computer-Aided Software Engineering) - a set of tools and methods for software engineering design software, which helps to ensure the high quality of the programs, the absence of errors and ease of maintenance of software products.</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tools_area_small"/>
          <p:cNvPicPr/>
          <p:nvPr/>
        </p:nvPicPr>
        <p:blipFill>
          <a:blip r:embed="rId2"/>
          <a:srcRect/>
          <a:stretch>
            <a:fillRect/>
          </a:stretch>
        </p:blipFill>
        <p:spPr bwMode="auto">
          <a:xfrm>
            <a:off x="0" y="214290"/>
            <a:ext cx="8429652" cy="6429420"/>
          </a:xfrm>
          <a:prstGeom prst="rect">
            <a:avLst/>
          </a:prstGeom>
          <a:noFill/>
          <a:ln w="9525">
            <a:noFill/>
            <a:miter lim="800000"/>
            <a:headEnd/>
            <a:tailEnd/>
          </a:ln>
        </p:spPr>
      </p:pic>
      <p:sp>
        <p:nvSpPr>
          <p:cNvPr id="3" name="Прямоугольник 2"/>
          <p:cNvSpPr/>
          <p:nvPr/>
        </p:nvSpPr>
        <p:spPr>
          <a:xfrm>
            <a:off x="4929190" y="6211669"/>
            <a:ext cx="4000528" cy="646331"/>
          </a:xfrm>
          <a:prstGeom prst="rect">
            <a:avLst/>
          </a:prstGeom>
        </p:spPr>
        <p:txBody>
          <a:bodyPr wrap="square">
            <a:spAutoFit/>
          </a:bodyPr>
          <a:lstStyle/>
          <a:p>
            <a:r>
              <a:rPr lang="ru-RU" dirty="0"/>
              <a:t>Область знаний “Инструменты и методы программной инженерии” </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572</Words>
  <Application>Microsoft Office PowerPoint</Application>
  <PresentationFormat>Экран (4:3)</PresentationFormat>
  <Paragraphs>26</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Introduction to the methods and tools of software engineering</vt:lpstr>
      <vt:lpstr>Слайд 2</vt:lpstr>
      <vt:lpstr>Слайд 3</vt:lpstr>
      <vt:lpstr>Слайд 4</vt:lpstr>
      <vt:lpstr>Слайд 5</vt:lpstr>
      <vt:lpstr>Слайд 6</vt:lpstr>
      <vt:lpstr>Слайд 7</vt:lpstr>
      <vt:lpstr>Слайд 8</vt:lpstr>
      <vt:lpstr>Слайд 9</vt:lpstr>
      <vt:lpstr>Слайд 10</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методы и инструменты программной инженерии</dc:title>
  <dc:creator>Сабира</dc:creator>
  <cp:lastModifiedBy>Сабира</cp:lastModifiedBy>
  <cp:revision>16</cp:revision>
  <dcterms:created xsi:type="dcterms:W3CDTF">2016-09-07T15:03:28Z</dcterms:created>
  <dcterms:modified xsi:type="dcterms:W3CDTF">2017-01-30T06:45:18Z</dcterms:modified>
</cp:coreProperties>
</file>