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1.xml" ContentType="application/vnd.openxmlformats-officedocument.presentationml.notesSlide+xml"/>
  <Override PartName="/ppt/ink/ink7.xml" ContentType="application/inkml+xml"/>
  <Override PartName="/ppt/ink/ink8.xml" ContentType="application/inkml+xml"/>
  <Override PartName="/ppt/notesSlides/notesSlide22.xml" ContentType="application/vnd.openxmlformats-officedocument.presentationml.notesSlide+xml"/>
  <Override PartName="/ppt/ink/ink9.xml" ContentType="application/inkml+xml"/>
  <Override PartName="/ppt/ink/ink10.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1.xml" ContentType="application/inkml+xml"/>
  <Override PartName="/ppt/ink/ink12.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86" r:id="rId2"/>
    <p:sldId id="273" r:id="rId3"/>
    <p:sldId id="274" r:id="rId4"/>
    <p:sldId id="305" r:id="rId5"/>
    <p:sldId id="287" r:id="rId6"/>
    <p:sldId id="299" r:id="rId7"/>
    <p:sldId id="279" r:id="rId8"/>
    <p:sldId id="306" r:id="rId9"/>
    <p:sldId id="289" r:id="rId10"/>
    <p:sldId id="297" r:id="rId11"/>
    <p:sldId id="298" r:id="rId12"/>
    <p:sldId id="290" r:id="rId13"/>
    <p:sldId id="313" r:id="rId14"/>
    <p:sldId id="307" r:id="rId15"/>
    <p:sldId id="314" r:id="rId16"/>
    <p:sldId id="277" r:id="rId17"/>
    <p:sldId id="300" r:id="rId18"/>
    <p:sldId id="292" r:id="rId19"/>
    <p:sldId id="293" r:id="rId20"/>
    <p:sldId id="308" r:id="rId21"/>
    <p:sldId id="309" r:id="rId22"/>
    <p:sldId id="301" r:id="rId23"/>
    <p:sldId id="294" r:id="rId24"/>
    <p:sldId id="310" r:id="rId25"/>
    <p:sldId id="291" r:id="rId26"/>
    <p:sldId id="295" r:id="rId27"/>
    <p:sldId id="302" r:id="rId28"/>
    <p:sldId id="311" r:id="rId29"/>
    <p:sldId id="312" r:id="rId30"/>
    <p:sldId id="258" r:id="rId31"/>
    <p:sldId id="260" r:id="rId32"/>
    <p:sldId id="267" r:id="rId33"/>
    <p:sldId id="315" r:id="rId34"/>
    <p:sldId id="30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a:srgbClr val="1F2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4" autoAdjust="0"/>
    <p:restoredTop sz="82696" autoAdjust="0"/>
  </p:normalViewPr>
  <p:slideViewPr>
    <p:cSldViewPr snapToGrid="0">
      <p:cViewPr varScale="1">
        <p:scale>
          <a:sx n="84" d="100"/>
          <a:sy n="84" d="100"/>
        </p:scale>
        <p:origin x="1384" y="18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6/27/24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17:33.7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1 305,'16'-8,"0"2,0 0,1 1,-1 1,1 1,29-3,108 3,-109 3,1462 2,-1467-5,0-1,-1-2,70-19,-66 13,0 2,78-6,97-3,47-1,198-27,-267 21,-87 8,-59 9,63-4,-71 9,48-10,-49 7,57-4,227 10,-275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16:00:36.25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233 102,'59'-1,"0"0,-3 0,-3 0,31-2,5-9,-31 5,2-9,-31 5,-2-1,3-1,4 3,5 2,7 4,4 3,-1 1,-6 0,-10 0,-11 0,-7 0,6 0,3 0,7 0,-3 0,-9 0,-6 0,8 1,0 2,15 4,-7 0,-1 0,-6-2,-4-4,-2 0,2-1,4 0,13 0,12 2,8 2,-1 3,-7 2,-13-2,-10-2,-8-3,-2-2,7 0,-3 0,10 0,-6 0,2 0,-2 0,-3 0,-3 0,4 0,-6 0,5 0,-5 0,1 2,0 4,8 3,-1 3,2-1,-6-3,-5-2,0-2,7 8,-1 0,3 3,-6-6,-58-3,16-2,-47 0,38-2,5 0,6-2,5 0,1 0,2 0,-1 0,-1 0,0 0,1 0,2 0,-8 0,0 0,-15 2,-7 0,-13 2,-11 1,-2 1,-2-1,2 0,-2 0,4 0,6 2,9 1,6 1,3 2,1 1,-1 1,0-1,3-1,4-2,5-3,5-2,4 0,4 0,3-2,5 0,-4-2,0-1,-8-1,-2-3,-3-1,4 1,4 0,6 1,3-2,-5 1,-2 1,-9 2,3 2,4 0,4 0,1 0,-3 1,-18 4,-16 4,-15 3,-8 1,5-3,16-3,16-1,17-2,11-1,46-19,-7 6,34-11,-26 13,-7 4,-6 2,-6 2,-5 0,6 0,-3 0,10 0,-5-1,0 0,-4-4,-4-1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41:53.64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7969 1,'-41'10,"-36"0,-1-4,-88-5,93-1,-2508-1,2426 13,14 1,-67-14,-64 2,166 12,69-7,-45 1,-296-7,172-1,179 3,0 1,1 1,-46 13,43-9,-1-2,-56 6,-1-10,-81 5,-99 12,75-7,-346-1,344-13,177 3,1 1,0 1,0 0,-30 11,-19 3,-2-8,0-3,0-3,-68-7,11 2,-711 2,806 1,-56 10,72-8,-14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42:01.7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1 104,'77'1,"116"17,84 13,-215-28,-1-3,93-11,-5-16,45-5,327 21,-324 13,1265-2,-1435-2,-1-1,0-1,33-9,29-5,132 5,0-1,-56 3,-136 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42:18.0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17:35.6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0 267,'4'-3,"0"-1,1 1,-1 1,1-1,-1 1,1 0,0 0,0 0,0 1,9-3,57-2,-31 3,69-14,-57 8,83-5,256 16,125-3,-445-6,0-2,-1-4,106-32,-73 20,1 5,107-7,-69 10,156-10,-264 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17:37.5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1 153,'222'-18,"-33"0,54 17,-109 3,155-19,-15-1,-111 10,-38-10,-84 10,63-3,88-7,-3 1,291 15,-248 3,-194-1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17:39.5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39,'3061'0,"-3018"-2,80-15,-77 9,57-3,-71 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17:42.4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1 153,'9'6,"1"0,-1 0,1-1,1-1,-1 1,1-2,-1 1,1-1,18 2,-17-2,55 9,-1-2,90 1,141-13,-123-2,-14 5,342-17,-164-4,-176 13,-2-10,14-1,53 0,9-1,-194 16,60-13,-60 8,59-3,22 8,205-18,-210 7,61-11,-137 19,0 1,1 2,55 3,-77 0,12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17:44.7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1,'23'0,"105"-1,199 25,-213-4,-48-7,125 8,326-23,-508 3,0-1,-1-1,1 0,0 0,0 0,0-1,-1 0,1-1,-1 0,11-5,5-9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32:20.58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1,'5'0,"0"1,-1 0,1 0,-1 0,1 0,-1 1,1 0,5 3,14 5,198 48,-176-48,16 3,108 6,67-16,466-4,-389 1,-275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32:23.05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1 388,'95'-4,"165"-29,-216 26,135-17,39-7,-178 24,235-34,-254 39,-1 0,0-1,0-1,0-1,0-1,-1-1,36-17,-27 9,0 3,1 0,58-14,90-7,-49 17,166-2,-248 17,48-9,22-2,-82 12,-21 0,0 0,1-1,-1 0,0-1,0 0,0-1,0 0,13-6,-5-2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8T05:32:11.12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179 16,'0'-1,"0"0,0 0,1 1,-1-1,0 0,1 0,-1 1,1-1,-1 0,1 1,-1-1,1 0,-1 1,1-1,0 1,-1-1,1 1,0-1,0 1,-1-1,1 1,0 0,0 0,0-1,-1 1,1 0,0 0,0 0,0 0,0 0,1 0,32-1,-29 1,65 4,-1 4,130 30,116 24,-197-41,97 11,-94-19,73 3,-97-17,-33-1,126 14,-96-2,184-3,-186-8,-85 1,-1 0,1 1,-1 0,0 0,8 3,-13-4,1 0,-1 0,0 1,0-1,-1 0,1 1,0-1,0 1,0-1,0 1,0-1,0 1,-1 0,1-1,0 1,0 0,-1 0,1-1,0 1,-1 0,1 0,-1 0,1 0,-1 0,0 0,1 0,-1 0,0 0,0 0,0 0,0 0,0 0,0 0,0 0,0 0,0 0,0 0,0 0,0 0,-1 0,0 2,0-1,-1 0,1 0,-1 0,0 0,0 0,1 0,-1-1,-1 1,1 0,0-1,0 0,0 1,-1-1,1 0,-4 1,-42 11,41-12,-37 7,-55 2,-15 2,13 5,-196 7,-886-26,1180 2,-5 0,1 0,-1 0,1 1,-11 2,16-2,0 0,0-1,0 1,0 0,0 0,0 0,1 0,-1 0,0 1,1-1,-1 0,1 1,0-1,-1 1,1 0,0-1,0 1,0 0,0 0,0 0,-1 2,-1 7,1 0,0 1,1-1,0 1,0 12,1-15,0 1,0 0,-1-1,-1 1,0-1,0 1,0-1,-6 13,-5 1,-1 0,-1 0,-1-1,0-1,-2-1,-26 24,23-20,15-16,-1-1,0 1,0-1,-11 9,17-15,-1 0,1-1,0 1,-1 0,1 0,-1-1,1 1,-1 0,1-1,-1 0,1 1,-1-1,1 0,-1 0,0 0,1 0,-1 0,1 0,-1 0,1 0,-1-1,0 1,1-1,-1 1,1-1,0 0,-1 1,1-1,-1 0,1 0,0 0,0 0,-2-1,2 1,0-1,0 1,0 0,1-1,-1 1,0 0,0-1,1 1,-1-1,1 1,-1-1,1 1,0-1,-1 1,1-1,0 0,0 1,0-1,0 1,1-1,-1 1,0-1,1 0,-1 1,1-1,-1 1,1 0,-1-1,1 1,0-1,0 1,0 0,0 0,0-1,2-1,2-2,0 0,0 1,0-1,1 1,-1 0,1 1,8-5,7 0,-1 1,1 1,1 0,-1 2,41-3,-11 4,75 8,80 19,103 5,-286-27,0 2,0 0,-1 1,1 2,41 17,16 5,-37-18,83 9,-88-15,-1 0,1 3,42 14,-53-14,0 0,0-2,1-1,49 3,117-9,-83-2,962 3,-914 13,-101-7,-39-5,-19-1,0 0,0 0,1 0,-1 0,0 0,0 0,0 0,0 0,0 0,0 0,0 0,0 0,1 0,-1 0,0 0,0 0,0 0,0 0,0 0,0 0,0 0,0 0,0 0,1-1,-1 1,0 0,0 0,0 0,0 0,0 0,0 0,0 0,0 0,0 0,0 0,0-1,0 1,0 0,0 0,0 0,0 0,0 0,0 0,0 0,0 0,0-1,0 1,0 0,0 0,0 0,0 0,0 0,0 0,0 0,0 0,0 0,0-1,0 1,0 0,0 0,-27-17,24 16,-109-61,9 3,-188-77,267 128,1 2,-1 1,0 0,-48-2,-99 10,73 1,-906-1,577-4,368 4,1 3,-64 14,43-6,61-10,0 1,0 0,-18 10,21-9,-1 0,1-1,-1 0,-29 4,-55 2,-93 5,182-16,-6 0,0 0,0-1,0-1,-20-4,31 4,1 1,0-1,-1-1,1 1,0-1,0 0,0 0,1-1,-1 1,1-1,0 0,0 0,0 0,0-1,1 1,-5-9,3 4,1 0,0-1,0 1,1-1,0 0,-2-18,-2-64,2 8,-8-31,21 170,8 76,-16-37,-1-55,5 58,-3-91,0 1,1 0,0-1,0 1,1-1,0 0,0 0,0 0,1 0,0 0,0-1,0 1,1-1,-1 0,1-1,1 1,-1-1,0 0,12 6,8 2,0 0,0-2,44 11,-38-11,-1-2,1-1,-1-1,1-2,0-1,0-1,0-1,0-2,0-2,0 0,0-3,53-15,-57 14,1 1,0 2,47-3,88 8,-63 1,-99-2,19 0,0 0,0 1,0 1,-1 0,1 2,23 7,-14-2,0-2,0 0,0-3,44 3,122-8,-83-1,-81 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6/27/24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16072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2558236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 regression made coefficients zero/close to zero for some of the variables with lambda = 0.138</a:t>
            </a:r>
          </a:p>
          <a:p>
            <a:endParaRPr lang="en-US" dirty="0"/>
          </a:p>
          <a:p>
            <a:r>
              <a:rPr lang="en-US" dirty="0"/>
              <a:t>When compared with the full model the p-value as 0.12. FRH0. Hence, we proceeded with only 12 variables in our next step as all 4 of these variables are correlated with other variables. For example, </a:t>
            </a:r>
            <a:r>
              <a:rPr lang="en-US" dirty="0" err="1"/>
              <a:t>medIncome</a:t>
            </a:r>
            <a:r>
              <a:rPr lang="en-US" dirty="0"/>
              <a:t> is related with </a:t>
            </a:r>
            <a:r>
              <a:rPr lang="en-US" dirty="0" err="1"/>
              <a:t>povertyPercent</a:t>
            </a:r>
            <a:r>
              <a:rPr lang="en-US" dirty="0"/>
              <a:t>.</a:t>
            </a:r>
          </a:p>
        </p:txBody>
      </p:sp>
      <p:sp>
        <p:nvSpPr>
          <p:cNvPr id="4" name="Slide Number Placeholder 3"/>
          <p:cNvSpPr>
            <a:spLocks noGrp="1"/>
          </p:cNvSpPr>
          <p:nvPr>
            <p:ph type="sldNum" sz="quarter" idx="5"/>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249691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L.I.N.E assumptions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built an elementary multivariate linear regression model first, and checked that data satisfaction of the “L.I.N.E” statistics assumptions. There is linear relationship between target and variables(R square is 0.32), errors are independent, normally distributed, and have equal variance.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LASSO Regression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further reduce the number of predictors, we fit the data with LASSO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2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Predictions for the "Target Death Rate" were generated using the LASSO model. fine-tuned through cross-validation with an optimal lambda value of 0.114574. Variables such as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MedianAge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PctWhite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PctEmployed16_Over,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medIncome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have coefficients close to zero, indicating minimal influence on predictions. The model highlighted the significance of variables such as Intercept,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AvgHouseholdSize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PctBlack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others, with coefficients above 0.01. Finally, the LASSO model identified 12 variables as influential for predicting the "Target Death Rate."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20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Standardization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2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the variables have different scale, we standardized features and then build multivariate regression model based on 12 independent features and 2895 observations. The data size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satisfies rule of thumb and the sample size of model is more than 10 times the number of predictors.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3976598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2362241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lnSpc>
                <a:spcPct val="107000"/>
              </a:lnSpc>
              <a:spcBef>
                <a:spcPts val="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conducted a thorough examination of the dataset to ensure its completeness, addressing issues such as missing values, data errors, and outliers. Given that our dataset originates from various sources, we identified overlapping columns that could lead to multicollinearity.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381835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263518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part, we addressed our research questions Hypothesis test by categories. Based on the full model (lm2.data_normal), we categorized 12 predictors into 5 categories: Race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PctBlack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PctAsian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PctOtherRace), Household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AvgHouseholdSize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PctMarriedHouseholds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Birth rate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BirthRate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Education (PctLowEducation,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PctHighEducation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Economic (PctUnemployed16_Over, povertyPercent,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MeanPrivateCoverage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MeanPublicCoverage). Instead of comparing variables within each category,  each category as a whole was tested if it is significant. We assessed whether all variables in a category had coefficients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bi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 or if at least one of them was not zero.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2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example: Hypothesis Test for Race category in the Model, the Null Hypothesis (H0): The coefficients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PctBlack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PctAsian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PctOtherRace are equal to zero, which means these variables have no effect on the target variable. Alternative Hypothesis (Ha): The coefficients of the variables are not all equal to zero, which means at least one of these variables influence the target.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Decision Rule: based on the p-value, If p-value &lt; α, we reject H0; If p-value &gt; α, we fail to reject H0.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6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Conclusion for Race category: The F-statistic is 29.013. The p-value is less than 2.2e-16, which is much smaller than the significance level of 0.05, indicating a highly significant result.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6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Based on this output, we reject the null hypothesis that the coefficients for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PctBlack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PctAsian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"PctOtherRace" are all equal to zero. This means that including these race terms significantly improves the model's predictive ability for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TARGET_deathRate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6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After that we did the same hypothesis tests for the other four categories(household, birth rate, education, and economic). They all obtain similar results. The p-value are all less than the significance level of 0.05. We reject the each of null hypothesis that the coefficients for predictors in each category are equal to zero. The addition of category to the model (lm2.data_normal) significantly improves its ability to predict the target death rate. This is evidenced by the substantial decrease in RSS and the highly significant p-value, indicating that these five categories are crucial in modeling the target death rate in this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context.The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all-category hypothesis has significantly improved its ability to predict the target death rate.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2104585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344989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spcBef>
                <a:spcPts val="0"/>
              </a:spcBef>
              <a:spcAft>
                <a:spcPts val="6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Here stepwise regression was applied to choose best model. The full model is “lm2.data_Normal” which has 12 variables chosen by LASSO. Both forward and backward direction were tested and they both show same results. With 10 variables included, model AIC value reached smallest -1107.08. 2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variabels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PctBlack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AvgHouseholdSize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reduced.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Also, regression subsets selection procedure was applied to compare with stepwise regression results. It shows that for subsets size of 10 variables, same like step wise results,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avghouseholdsize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pctblack.variables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can be deleted.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74676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on regression results, compared different criteria such as R2,Cp, AIC, PRESS and decided the best model.</a:t>
            </a:r>
          </a:p>
          <a:p>
            <a:pPr marL="0" marR="0" indent="2286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shows that: r square reach maximum with 12 variables; adjust r square, reach maximum at 10 variables; Cp reaches minimum at 10 variables; BIC reaches minimum at 9 variable. Overall, from the previous results, the model has the best results by 9 variables included. (exclude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PctBlack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Thus, we built new full model with these 9 variables and the Summary of the model expressed that R square value of 0.3219,and adjusted R squared value of 0.3198. the intercept estimated is not significant at all( with t value of 0 and p-value =1), so the intercept term b0 of model could be 0. Other than that, all the 9 variables are significant and their p value is less than 0.001, The overall F statistics is 152 and p-value is also significant.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ANOVA table of this model shows the SSR of each single variable. It can be tell that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meanPublicCoverage”,”PctOtherRace”,”povertyPercent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“PctLowEducation” are 4 variables which explained most sum of squared regression amount among 9 variables.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421194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51813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662862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1048324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1163910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spcBef>
                <a:spcPts val="0"/>
              </a:spcBef>
              <a:spcAft>
                <a:spcPts val="6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Here stepwise regression was applied to choose best model. The full model is “lm2.data_Normal” which has 12 variables chosen by LASSO. Both forward and backward direction were tested and they both show same results. With 10 variables included, model AIC value reached smallest -1107.08. 2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variabels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PctBlack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AvgHouseholdSize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reduced.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Also, regression subsets selection procedure was applied to compare with stepwise regression results. It shows that for subsets size of 10 variables, same like step wise results,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avghouseholdsize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pctblack.variables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can be deleted.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3479405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24</a:t>
            </a:fld>
            <a:endParaRPr lang="en-US"/>
          </a:p>
        </p:txBody>
      </p:sp>
    </p:spTree>
    <p:extLst>
      <p:ext uri="{BB962C8B-B14F-4D97-AF65-F5344CB8AC3E}">
        <p14:creationId xmlns:p14="http://schemas.microsoft.com/office/powerpoint/2010/main" val="518685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spcBef>
                <a:spcPts val="0"/>
              </a:spcBef>
              <a:spcAft>
                <a:spcPts val="6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test the interaction terms are significant or not, model with all the possible interaction terms was build. Null Hypothesis (H0): The coefficients of interaction terms are equal to zero, which means these variables have no effect on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TARGET_deathRate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Alternative Hypothesis (Ha): The coefficients of the variables are not all equal to zero, which means at least one term will effect on target.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spcBef>
                <a:spcPts val="0"/>
              </a:spcBef>
              <a:spcAft>
                <a:spcPts val="6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Decision Rule: based on the p-value: If p-value &lt; α, we reject H0.If p-value &gt; α, we fail to reject H0.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spcBef>
                <a:spcPts val="0"/>
              </a:spcBef>
              <a:spcAft>
                <a:spcPts val="6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Conclusion: Overall Model Significance: Based on the R output, the overall F-statistic (26.26) and its associated p-value (&lt; 2.2e-16) indicate that the model with all the predictors and their interaction terms is statistically significant when compared to a model without these predictors.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spcBef>
                <a:spcPts val="0"/>
              </a:spcBef>
              <a:spcAft>
                <a:spcPts val="6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Even though interaction terms have improved the model, not all of them might be necessary. we can use stepwise regression to simplify the model, retaining only the terms that contribute significantly to the model. This helps to prevent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overfitting.The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predictors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simplified_model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was selected using stepwise, based on CIA-</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value.Based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on the R output provided, there are 46 predictors in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simplified_model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including 12 original predictors and 34 interaction terms. This is still a large number of predictors for a regression model, which could potentially lead to an overfitting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667E1-E601-4AAF-B95C-B25720D70A60}" type="slidenum">
              <a:rPr lang="en-US" smtClean="0"/>
              <a:t>25</a:t>
            </a:fld>
            <a:endParaRPr lang="en-US"/>
          </a:p>
        </p:txBody>
      </p:sp>
    </p:spTree>
    <p:extLst>
      <p:ext uri="{BB962C8B-B14F-4D97-AF65-F5344CB8AC3E}">
        <p14:creationId xmlns:p14="http://schemas.microsoft.com/office/powerpoint/2010/main" val="4019880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observed 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intercation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terms based on best model: between 'MeanPublicCoverage' and 'PctLowEducation';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MeanPrivateCoverage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'PctUnemployed16_Over'; between 'PctUnemployed16_Over'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PctMarriedHouseholds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between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BirthRate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PctHighEducation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FB667E1-E601-4AAF-B95C-B25720D70A60}" type="slidenum">
              <a:rPr lang="en-US" smtClean="0"/>
              <a:t>26</a:t>
            </a:fld>
            <a:endParaRPr lang="en-US"/>
          </a:p>
        </p:txBody>
      </p:sp>
    </p:spTree>
    <p:extLst>
      <p:ext uri="{BB962C8B-B14F-4D97-AF65-F5344CB8AC3E}">
        <p14:creationId xmlns:p14="http://schemas.microsoft.com/office/powerpoint/2010/main" val="1787741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27</a:t>
            </a:fld>
            <a:endParaRPr lang="en-US"/>
          </a:p>
        </p:txBody>
      </p:sp>
    </p:spTree>
    <p:extLst>
      <p:ext uri="{BB962C8B-B14F-4D97-AF65-F5344CB8AC3E}">
        <p14:creationId xmlns:p14="http://schemas.microsoft.com/office/powerpoint/2010/main" val="1337962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28</a:t>
            </a:fld>
            <a:endParaRPr lang="en-US"/>
          </a:p>
        </p:txBody>
      </p:sp>
    </p:spTree>
    <p:extLst>
      <p:ext uri="{BB962C8B-B14F-4D97-AF65-F5344CB8AC3E}">
        <p14:creationId xmlns:p14="http://schemas.microsoft.com/office/powerpoint/2010/main" val="3728238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29</a:t>
            </a:fld>
            <a:endParaRPr lang="en-US"/>
          </a:p>
        </p:txBody>
      </p:sp>
    </p:spTree>
    <p:extLst>
      <p:ext uri="{BB962C8B-B14F-4D97-AF65-F5344CB8AC3E}">
        <p14:creationId xmlns:p14="http://schemas.microsoft.com/office/powerpoint/2010/main" val="74719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Cancer remains one of the leading causes of death worldwide. Understanding the factors that contribute to cancer mortality rates can help in formulating effective public health policies and interventions. Based on the cancer data of U.S. counties, this project aims to address the following main issues: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Building a multivariate linear regression model based on the cancer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Identifying the key factors that tightly correlated with cancer mortality rates in US counties.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Understanding the relationships and interactions between different variables in the context of cancer mortality.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Estimating cancer mortality rates based on these factors.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Our research questions and hypotheses include: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Which socio-economic factors have the most significant impact on cancer mortality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 do demographic factors such as race, and marital status influence cancer mortality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there a correlation between the availability of health coverage and cancer mortality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Hypothesis: Higher median income and lower poverty rates in a county will be associated with lower cancer mortality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Hypothesis: Counties with higher percentages of residents with health coverage will have lower cancer mortality rates.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How accurate can we predict cancer mortality rate for us counties?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What’s relationship between age and target variable? Is it same for men and women?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1254596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main purpose of this project is to inference from regression model, we also did prediction with the model. We trained best model on training data ,and use it to predict test death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rate.The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results shows very high RMSE rate which is 0.797. It may indicate that for prediction purpose, building regression model on this data set is not desirable.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30</a:t>
            </a:fld>
            <a:endParaRPr lang="en-US"/>
          </a:p>
        </p:txBody>
      </p:sp>
    </p:spTree>
    <p:extLst>
      <p:ext uri="{BB962C8B-B14F-4D97-AF65-F5344CB8AC3E}">
        <p14:creationId xmlns:p14="http://schemas.microsoft.com/office/powerpoint/2010/main" val="3257642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Answer the question in the introduction: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Comment on difficulties: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Very complicated real life data, hard to fit with appropriate regression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Too many features, relationship hard to analysis.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Very high prediction error.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Possible improvement: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Dimension reduction method may needed :PCA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prediction, may need other machine learning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method:SVM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RandomForest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regression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31</a:t>
            </a:fld>
            <a:endParaRPr lang="en-US"/>
          </a:p>
        </p:txBody>
      </p:sp>
    </p:spTree>
    <p:extLst>
      <p:ext uri="{BB962C8B-B14F-4D97-AF65-F5344CB8AC3E}">
        <p14:creationId xmlns:p14="http://schemas.microsoft.com/office/powerpoint/2010/main" val="2643279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32</a:t>
            </a:fld>
            <a:endParaRPr lang="en-US"/>
          </a:p>
        </p:txBody>
      </p:sp>
    </p:spTree>
    <p:extLst>
      <p:ext uri="{BB962C8B-B14F-4D97-AF65-F5344CB8AC3E}">
        <p14:creationId xmlns:p14="http://schemas.microsoft.com/office/powerpoint/2010/main" val="3761116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33</a:t>
            </a:fld>
            <a:endParaRPr lang="en-US"/>
          </a:p>
        </p:txBody>
      </p:sp>
    </p:spTree>
    <p:extLst>
      <p:ext uri="{BB962C8B-B14F-4D97-AF65-F5344CB8AC3E}">
        <p14:creationId xmlns:p14="http://schemas.microsoft.com/office/powerpoint/2010/main" val="392478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34</a:t>
            </a:fld>
            <a:endParaRPr lang="en-US"/>
          </a:p>
        </p:txBody>
      </p:sp>
    </p:spTree>
    <p:extLst>
      <p:ext uri="{BB962C8B-B14F-4D97-AF65-F5344CB8AC3E}">
        <p14:creationId xmlns:p14="http://schemas.microsoft.com/office/powerpoint/2010/main" val="288163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329385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dataset for this project is called “cancer” and it includes 3047 observations and 34 variables. Originally, this “cancer” dataset was aggregated from three sources: American Community Survey, clinicaltrials.gov, and cancer.gov. The data was compiled by Noah Ripper 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data.World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website.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“cancer” data includes 3047 observations which are 3047 U.S. counties. There are 34 variables in this data, with 33 independent variables and 1 target variable. These variables were related to demographics, socio-economic status, health coverage, and cancer-related clinical trials.  The Target variable is “Mean per capita cancer mortalities” which is the mean number of deaths related to cancer per year for every 100,000 population in a county through year 2010-2016.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2860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33 Independent variables were divided into 5 categories (detailed variable list in appendix)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Number of cases diagnosed, 4 variables.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Economic factors such as income, unemployment rate, health coverage,10 variables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Population, age, marriage, and other social factors, 9 variables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Education, 6 variables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Ethnicity, 4 variables</a:t>
            </a:r>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401862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snapshot of our analysis</a:t>
            </a:r>
          </a:p>
        </p:txBody>
      </p:sp>
      <p:sp>
        <p:nvSpPr>
          <p:cNvPr id="4" name="Slide Number Placeholder 3"/>
          <p:cNvSpPr>
            <a:spLocks noGrp="1"/>
          </p:cNvSpPr>
          <p:nvPr>
            <p:ph type="sldNum" sz="quarter" idx="5"/>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3703142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28600">
              <a:lnSpc>
                <a:spcPct val="107000"/>
              </a:lnSpc>
              <a:spcBef>
                <a:spcPts val="0"/>
              </a:spcBef>
              <a:spcAft>
                <a:spcPts val="2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conducted a thorough examination of the dataset to ensure its completeness, addressing issues such as missing values, data errors, and outliers. Given that our dataset originates from various sources, we identified overlapping columns that could lead to multicollinearity.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180214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1590834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see lot of multicollinearity for different factors within economic categories and among different races</a:t>
            </a:r>
          </a:p>
          <a:p>
            <a:pPr marL="171450" indent="-171450">
              <a:buFont typeface="Arial" panose="020B0604020202020204" pitchFamily="34" charset="0"/>
              <a:buChar char="•"/>
            </a:pPr>
            <a:r>
              <a:rPr lang="en-US" dirty="0"/>
              <a:t>The highest correlations is around 44% between the target and different predictors</a:t>
            </a:r>
          </a:p>
          <a:p>
            <a:pPr marL="342900" marR="0" lvl="0" indent="-342900">
              <a:lnSpc>
                <a:spcPct val="107000"/>
              </a:lnSpc>
              <a:spcBef>
                <a:spcPts val="0"/>
              </a:spcBef>
              <a:spcAft>
                <a:spcPts val="0"/>
              </a:spcAft>
              <a:buFont typeface="Symbol" pitchFamily="2"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Correlation Analysis: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2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correlation matrix and plot highlighted significant association between "Target Death Rate" and variables. The top 5 highest correlations coefficient observed are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PctUnemployed16_Over(0.37),  Employed16_Over (-0.41),  Poverty Percent (0.43),  Median Income (-0.43),  Mean Public Coverage (0.44). </a:t>
            </a:r>
          </a:p>
          <a:p>
            <a:pPr marL="0" marR="0" indent="457200">
              <a:lnSpc>
                <a:spcPct val="107000"/>
              </a:lnSpc>
              <a:spcBef>
                <a:spcPts val="0"/>
              </a:spcBef>
              <a:spcAft>
                <a:spcPts val="200"/>
              </a:spcAft>
            </a:pPr>
            <a:endParaRPr lang="en-US" sz="1200" dirty="0">
              <a:effectLst/>
              <a:latin typeface="Times New Roman" panose="02020603050405020304" pitchFamily="18" charset="0"/>
              <a:cs typeface="Times New Roman" panose="02020603050405020304" pitchFamily="18" charset="0"/>
            </a:endParaRPr>
          </a:p>
          <a:p>
            <a:pPr marL="171450" marR="0" indent="-171450">
              <a:lnSpc>
                <a:spcPct val="107000"/>
              </a:lnSpc>
              <a:spcBef>
                <a:spcPts val="0"/>
              </a:spcBef>
              <a:spcAft>
                <a:spcPts val="200"/>
              </a:spcAft>
              <a:buFont typeface="Arial" panose="020B0604020202020204" pitchFamily="34" charset="0"/>
              <a:buChar char="•"/>
            </a:pPr>
            <a:r>
              <a:rPr lang="en-US" dirty="0"/>
              <a:t>Nature of the data implies that we can use this data for inferences rather than prediction</a:t>
            </a:r>
          </a:p>
          <a:p>
            <a:pPr marL="0" marR="0" indent="457200">
              <a:lnSpc>
                <a:spcPct val="107000"/>
              </a:lnSpc>
              <a:spcBef>
                <a:spcPts val="0"/>
              </a:spcBef>
              <a:spcAft>
                <a:spcPts val="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itchFamily="2" charset="2"/>
              <a:buChar cha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Multicollinearity checking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2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For the 16 variables, we checked multicollinearity with VIF values and found that all 16 variables have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vif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value less than 7, the highest one is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PctWhite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with 6.98.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2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705255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lvl1pPr>
              <a:defRPr>
                <a:solidFill>
                  <a:schemeClr val="tx2"/>
                </a:solidFill>
              </a:defRPr>
            </a:lvl1pPr>
          </a:lstStyle>
          <a:p>
            <a:fld id="{F95AAEB2-229A-5646-AE1F-664709044D48}" type="datetime1">
              <a:rPr lang="en-US" smtClean="0"/>
              <a:t>6/27/24</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E73E835D-5BE7-674A-8E5C-A1F4DFD8BCDA}" type="datetime1">
              <a:rPr lang="en-US" smtClean="0"/>
              <a:t>6/27/24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7581C43A-01E0-394C-8FDE-952975065C2E}" type="datetime1">
              <a:rPr lang="en-US" smtClean="0"/>
              <a:t>6/27/24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BAA89EE9-C2BD-FF41-A1C7-C283E92DFA9B}" type="datetime1">
              <a:rPr lang="en-US" smtClean="0"/>
              <a:t>6/27/24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39454F7A-E684-DD44-9278-A8DF9D212E8F}" type="datetime1">
              <a:rPr lang="en-US" smtClean="0"/>
              <a:t>6/27/24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1"/>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2"/>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3FEDC711-B865-7846-BD2E-C65E4EAE618D}" type="datetime1">
              <a:rPr lang="en-US" smtClean="0"/>
              <a:t>6/27/24</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lvl1pPr>
              <a:defRPr>
                <a:solidFill>
                  <a:schemeClr val="tx2"/>
                </a:solidFill>
              </a:defRPr>
            </a:lvl1pPr>
          </a:lstStyle>
          <a:p>
            <a:endParaRPr/>
          </a:p>
        </p:txBody>
      </p:sp>
      <p:sp>
        <p:nvSpPr>
          <p:cNvPr id="4" name="Date Placeholder 4"/>
          <p:cNvSpPr>
            <a:spLocks noGrp="1"/>
          </p:cNvSpPr>
          <p:nvPr>
            <p:ph type="dt" sz="half" idx="10"/>
          </p:nvPr>
        </p:nvSpPr>
        <p:spPr/>
        <p:txBody>
          <a:bodyPr/>
          <a:lstStyle>
            <a:lvl1pPr>
              <a:defRPr>
                <a:solidFill>
                  <a:schemeClr val="tx2"/>
                </a:solidFill>
              </a:defRPr>
            </a:lvl1pPr>
          </a:lstStyle>
          <a:p>
            <a:fld id="{42C38C73-87B0-BC45-8F77-5C6B2D851714}" type="datetime1">
              <a:rPr lang="en-US" smtClean="0"/>
              <a:t>6/27/24</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5B27FF4D-916D-FD4F-96A8-5197608381E3}" type="datetime1">
              <a:rPr lang="en-US" smtClean="0"/>
              <a:t>6/27/24</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a:p>
        </p:txBody>
      </p:sp>
      <p:sp>
        <p:nvSpPr>
          <p:cNvPr id="7" name="Date Placeholder 7"/>
          <p:cNvSpPr>
            <a:spLocks noGrp="1"/>
          </p:cNvSpPr>
          <p:nvPr>
            <p:ph type="dt" sz="half" idx="10"/>
          </p:nvPr>
        </p:nvSpPr>
        <p:spPr/>
        <p:txBody>
          <a:bodyPr/>
          <a:lstStyle/>
          <a:p>
            <a:fld id="{04B83117-48BD-564F-AF1A-4BB1555904DB}" type="datetime1">
              <a:rPr lang="en-US" smtClean="0"/>
              <a:t>6/27/24</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a:p>
        </p:txBody>
      </p:sp>
      <p:sp>
        <p:nvSpPr>
          <p:cNvPr id="3" name="Date Placeholder 3"/>
          <p:cNvSpPr>
            <a:spLocks noGrp="1"/>
          </p:cNvSpPr>
          <p:nvPr>
            <p:ph type="dt" sz="half" idx="10"/>
          </p:nvPr>
        </p:nvSpPr>
        <p:spPr/>
        <p:txBody>
          <a:bodyPr/>
          <a:lstStyle/>
          <a:p>
            <a:fld id="{F8F0F6BA-58E0-4F46-AC87-AF5A6DFC0787}" type="datetime1">
              <a:rPr lang="en-US" smtClean="0"/>
              <a:t>6/27/24</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lvl1pPr>
              <a:defRPr>
                <a:solidFill>
                  <a:schemeClr val="tx2"/>
                </a:solidFill>
              </a:defRPr>
            </a:lvl1pPr>
          </a:lstStyle>
          <a:p>
            <a:endParaRPr/>
          </a:p>
        </p:txBody>
      </p:sp>
      <p:sp>
        <p:nvSpPr>
          <p:cNvPr id="2" name="Date Placeholder 2"/>
          <p:cNvSpPr>
            <a:spLocks noGrp="1"/>
          </p:cNvSpPr>
          <p:nvPr>
            <p:ph type="dt" sz="half" idx="10"/>
          </p:nvPr>
        </p:nvSpPr>
        <p:spPr/>
        <p:txBody>
          <a:bodyPr/>
          <a:lstStyle>
            <a:lvl1pPr>
              <a:defRPr>
                <a:solidFill>
                  <a:schemeClr val="tx2"/>
                </a:solidFill>
              </a:defRPr>
            </a:lvl1pPr>
          </a:lstStyle>
          <a:p>
            <a:fld id="{D8D1E7F3-5A7A-664E-8A29-BD393E72B65F}" type="datetime1">
              <a:rPr lang="en-US" smtClean="0"/>
              <a:t>6/27/24</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F69FA8A1-471F-954B-88A9-18F24E8AE596}" type="datetime1">
              <a:rPr lang="en-US" smtClean="0"/>
              <a:t>6/27/24</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3"/>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5" name="Footer Placeholder 4"/>
          <p:cNvSpPr>
            <a:spLocks noGrp="1"/>
          </p:cNvSpPr>
          <p:nvPr>
            <p:ph type="ftr" sz="quarter" idx="3"/>
          </p:nvPr>
        </p:nvSpPr>
        <p:spPr>
          <a:xfrm>
            <a:off x="1341120" y="6614494"/>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8" name="Rectangle 5"/>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Date Placeholder 6"/>
          <p:cNvSpPr>
            <a:spLocks noGrp="1"/>
          </p:cNvSpPr>
          <p:nvPr>
            <p:ph type="dt" sz="half" idx="2"/>
          </p:nvPr>
        </p:nvSpPr>
        <p:spPr>
          <a:xfrm>
            <a:off x="8875776" y="6614494"/>
            <a:ext cx="960120" cy="237744"/>
          </a:xfrm>
          <a:prstGeom prst="rect">
            <a:avLst/>
          </a:prstGeom>
        </p:spPr>
        <p:txBody>
          <a:bodyPr vert="horz" lIns="91440" tIns="45720" rIns="91440" bIns="45720" rtlCol="0" anchor="ctr"/>
          <a:lstStyle>
            <a:lvl1pPr algn="r">
              <a:defRPr sz="1100">
                <a:solidFill>
                  <a:schemeClr val="bg2"/>
                </a:solidFill>
              </a:defRPr>
            </a:lvl1pPr>
          </a:lstStyle>
          <a:p>
            <a:fld id="{B257D3F9-3341-B145-A053-C095218CC342}" type="datetime1">
              <a:rPr lang="en-US" smtClean="0"/>
              <a:t>6/27/24</a:t>
            </a:fld>
            <a:endParaRPr lang="en-US"/>
          </a:p>
        </p:txBody>
      </p:sp>
      <p:sp>
        <p:nvSpPr>
          <p:cNvPr id="6" name="Slide Number Placeholder 7"/>
          <p:cNvSpPr>
            <a:spLocks noGrp="1"/>
          </p:cNvSpPr>
          <p:nvPr>
            <p:ph type="sldNum" sz="quarter" idx="4"/>
          </p:nvPr>
        </p:nvSpPr>
        <p:spPr>
          <a:xfrm>
            <a:off x="10210800" y="6614494"/>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100000"/>
        <a:buFont typeface="Arial" pitchFamily="34" charset="0"/>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100000"/>
        <a:buFont typeface="Arial" pitchFamily="34" charset="0"/>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100000"/>
        <a:buFont typeface="Arial" pitchFamily="34" charset="0"/>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100000"/>
        <a:buFont typeface="Arial" pitchFamily="34" charset="0"/>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5.xml"/><Relationship Id="rId3" Type="http://schemas.openxmlformats.org/officeDocument/2006/relationships/image" Target="../media/image8.png"/><Relationship Id="rId7" Type="http://schemas.openxmlformats.org/officeDocument/2006/relationships/customXml" Target="../ink/ink2.xml"/><Relationship Id="rId12" Type="http://schemas.openxmlformats.org/officeDocument/2006/relationships/image" Target="../media/image13.png"/><Relationship Id="rId2" Type="http://schemas.openxmlformats.org/officeDocument/2006/relationships/notesSlide" Target="../notesSlides/notesSlide20.xml"/><Relationship Id="rId16"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00.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3.xml"/><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customXml" Target="../ink/ink8.xml"/><Relationship Id="rId5" Type="http://schemas.openxmlformats.org/officeDocument/2006/relationships/image" Target="../media/image16.png"/><Relationship Id="rId4" Type="http://schemas.openxmlformats.org/officeDocument/2006/relationships/customXml" Target="../ink/ink7.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customXml" Target="../ink/ink1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9.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3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220.png"/><Relationship Id="rId4" Type="http://schemas.openxmlformats.org/officeDocument/2006/relationships/customXml" Target="../ink/ink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50.png"/><Relationship Id="rId4" Type="http://schemas.openxmlformats.org/officeDocument/2006/relationships/customXml" Target="../ink/ink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5" name="Content Placeholder 4" descr="A map of the united states with blue and orange dots&#10;&#10;Description automatically generated">
            <a:extLst>
              <a:ext uri="{FF2B5EF4-FFF2-40B4-BE49-F238E27FC236}">
                <a16:creationId xmlns:a16="http://schemas.microsoft.com/office/drawing/2014/main" id="{0EB260FE-D542-9FEA-7467-248CB5B9353F}"/>
              </a:ext>
            </a:extLst>
          </p:cNvPr>
          <p:cNvPicPr>
            <a:picLocks noGrp="1" noChangeAspect="1"/>
          </p:cNvPicPr>
          <p:nvPr>
            <p:ph idx="1"/>
          </p:nvPr>
        </p:nvPicPr>
        <p:blipFill rotWithShape="1">
          <a:blip r:embed="rId3">
            <a:extLst>
              <a:ext uri="{BEBA8EAE-BF5A-486C-A8C5-ECC9F3942E4B}">
                <a14:imgProps xmlns:a14="http://schemas.microsoft.com/office/drawing/2010/main">
                  <a14:imgLayer r:embed="rId4">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t="4206" b="1256"/>
          <a:stretch/>
        </p:blipFill>
        <p:spPr>
          <a:xfrm>
            <a:off x="20" y="10"/>
            <a:ext cx="12191980" cy="6857990"/>
          </a:xfrm>
          <a:noFill/>
        </p:spPr>
      </p:pic>
      <p:sp>
        <p:nvSpPr>
          <p:cNvPr id="6" name="Rectangle 5">
            <a:extLst>
              <a:ext uri="{FF2B5EF4-FFF2-40B4-BE49-F238E27FC236}">
                <a16:creationId xmlns:a16="http://schemas.microsoft.com/office/drawing/2014/main" id="{2B61D48E-EB3A-1690-31B5-BE97A2AD79E5}"/>
              </a:ext>
            </a:extLst>
          </p:cNvPr>
          <p:cNvSpPr/>
          <p:nvPr/>
        </p:nvSpPr>
        <p:spPr>
          <a:xfrm>
            <a:off x="0" y="155644"/>
            <a:ext cx="12192000" cy="5924144"/>
          </a:xfrm>
          <a:prstGeom prst="rect">
            <a:avLst/>
          </a:prstGeom>
          <a:solidFill>
            <a:srgbClr val="1F2741">
              <a:alpha val="7363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300" b="0" i="0" dirty="0">
                <a:solidFill>
                  <a:schemeClr val="bg1"/>
                </a:solidFill>
                <a:effectLst>
                  <a:glow>
                    <a:schemeClr val="bg1">
                      <a:alpha val="40000"/>
                    </a:schemeClr>
                  </a:glow>
                  <a:outerShdw blurRad="50800" dist="50800" dir="5400000" algn="ctr" rotWithShape="0">
                    <a:srgbClr val="000000">
                      <a:alpha val="63000"/>
                    </a:srgbClr>
                  </a:outerShdw>
                </a:effectLst>
                <a:latin typeface="+mn-lt"/>
              </a:rPr>
              <a:t>Data</a:t>
            </a:r>
            <a:r>
              <a:rPr lang="en-US" sz="4300" b="0" i="0" dirty="0">
                <a:solidFill>
                  <a:schemeClr val="bg1"/>
                </a:solidFill>
                <a:effectLst>
                  <a:outerShdw blurRad="50800" dist="50800" dir="5400000" algn="ctr" rotWithShape="0">
                    <a:srgbClr val="000000">
                      <a:alpha val="63000"/>
                    </a:srgbClr>
                  </a:outerShdw>
                </a:effectLst>
                <a:latin typeface="+mn-lt"/>
              </a:rPr>
              <a:t> analysis on U.S. Cancer Mortality data with multivariate linear regression </a:t>
            </a:r>
            <a:endParaRPr lang="en-US" sz="4300" dirty="0">
              <a:solidFill>
                <a:schemeClr val="bg1"/>
              </a:solidFill>
              <a:effectLst>
                <a:outerShdw blurRad="50800" dist="50800" dir="5400000" algn="ctr" rotWithShape="0">
                  <a:srgbClr val="000000">
                    <a:alpha val="63000"/>
                  </a:srgbClr>
                </a:outerShdw>
              </a:effectLst>
            </a:endParaRPr>
          </a:p>
        </p:txBody>
      </p:sp>
      <p:sp>
        <p:nvSpPr>
          <p:cNvPr id="8" name="Rectangle 7">
            <a:extLst>
              <a:ext uri="{FF2B5EF4-FFF2-40B4-BE49-F238E27FC236}">
                <a16:creationId xmlns:a16="http://schemas.microsoft.com/office/drawing/2014/main" id="{1CF8B2CF-C5DE-D75D-7B8E-B580FBEAA21F}"/>
              </a:ext>
            </a:extLst>
          </p:cNvPr>
          <p:cNvSpPr/>
          <p:nvPr/>
        </p:nvSpPr>
        <p:spPr>
          <a:xfrm>
            <a:off x="0" y="6079788"/>
            <a:ext cx="12191980" cy="778212"/>
          </a:xfrm>
          <a:prstGeom prst="rect">
            <a:avLst/>
          </a:prstGeom>
          <a:solidFill>
            <a:srgbClr val="1F2741">
              <a:alpha val="9723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rgbClr val="D1D5DB"/>
                </a:solidFill>
                <a:effectLst/>
              </a:rPr>
              <a:t>          Group Members: Elaheh Rajabi, Lulu Xu, Nabanita Gupta, Yi Zhang                                                                              </a:t>
            </a:r>
            <a:endParaRPr lang="en-US" dirty="0"/>
          </a:p>
        </p:txBody>
      </p:sp>
      <p:sp>
        <p:nvSpPr>
          <p:cNvPr id="9" name="TextBox 8">
            <a:extLst>
              <a:ext uri="{FF2B5EF4-FFF2-40B4-BE49-F238E27FC236}">
                <a16:creationId xmlns:a16="http://schemas.microsoft.com/office/drawing/2014/main" id="{2EEA419D-EFB3-B012-BD35-A27DCAACBE6F}"/>
              </a:ext>
            </a:extLst>
          </p:cNvPr>
          <p:cNvSpPr txBox="1"/>
          <p:nvPr/>
        </p:nvSpPr>
        <p:spPr>
          <a:xfrm>
            <a:off x="9494196" y="6236458"/>
            <a:ext cx="3229583" cy="464871"/>
          </a:xfrm>
          <a:prstGeom prst="rect">
            <a:avLst/>
          </a:prstGeom>
          <a:noFill/>
        </p:spPr>
        <p:txBody>
          <a:bodyPr wrap="square" rtlCol="0">
            <a:spAutoFit/>
          </a:bodyPr>
          <a:lstStyle/>
          <a:p>
            <a:pPr marL="0" marR="0" algn="ctr">
              <a:lnSpc>
                <a:spcPct val="150000"/>
              </a:lnSpc>
              <a:spcBef>
                <a:spcPts val="0"/>
              </a:spcBef>
              <a:spcAft>
                <a:spcPts val="200"/>
              </a:spcAft>
            </a:pPr>
            <a:r>
              <a:rPr lang="en-US" sz="1800" kern="0" dirty="0">
                <a:solidFill>
                  <a:schemeClr val="bg1">
                    <a:lumMod val="85000"/>
                  </a:schemeClr>
                </a:solidFill>
                <a:effectLst/>
                <a:ea typeface="SimSun" panose="02010600030101010101" pitchFamily="2" charset="-122"/>
                <a:cs typeface="Arial" panose="020B0604020202020204" pitchFamily="34" charset="0"/>
              </a:rPr>
              <a:t>11/08/2023</a:t>
            </a:r>
            <a:endParaRPr lang="en-US" sz="1800" kern="100" dirty="0">
              <a:solidFill>
                <a:schemeClr val="bg1">
                  <a:lumMod val="85000"/>
                </a:schemeClr>
              </a:solidFill>
              <a:effectLst/>
              <a:ea typeface="SimSun" panose="02010600030101010101" pitchFamily="2" charset="-122"/>
              <a:cs typeface="Arial" panose="020B0604020202020204" pitchFamily="34" charset="0"/>
            </a:endParaRPr>
          </a:p>
        </p:txBody>
      </p:sp>
      <p:sp>
        <p:nvSpPr>
          <p:cNvPr id="11" name="Rectangle 10">
            <a:extLst>
              <a:ext uri="{FF2B5EF4-FFF2-40B4-BE49-F238E27FC236}">
                <a16:creationId xmlns:a16="http://schemas.microsoft.com/office/drawing/2014/main" id="{C24946E7-B266-F933-4439-CA7B537BF6C9}"/>
              </a:ext>
            </a:extLst>
          </p:cNvPr>
          <p:cNvSpPr/>
          <p:nvPr/>
        </p:nvSpPr>
        <p:spPr>
          <a:xfrm>
            <a:off x="0" y="0"/>
            <a:ext cx="12192000" cy="155643"/>
          </a:xfrm>
          <a:prstGeom prst="rect">
            <a:avLst/>
          </a:prstGeom>
          <a:solidFill>
            <a:srgbClr val="1F274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724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7007134-F95D-8FA7-4291-8CCFEE3B578C}"/>
              </a:ext>
            </a:extLst>
          </p:cNvPr>
          <p:cNvGraphicFramePr>
            <a:graphicFrameLocks noGrp="1"/>
          </p:cNvGraphicFramePr>
          <p:nvPr>
            <p:extLst>
              <p:ext uri="{D42A27DB-BD31-4B8C-83A1-F6EECF244321}">
                <p14:modId xmlns:p14="http://schemas.microsoft.com/office/powerpoint/2010/main" val="3638753011"/>
              </p:ext>
            </p:extLst>
          </p:nvPr>
        </p:nvGraphicFramePr>
        <p:xfrm>
          <a:off x="175557" y="3199485"/>
          <a:ext cx="10681629" cy="2622176"/>
        </p:xfrm>
        <a:graphic>
          <a:graphicData uri="http://schemas.openxmlformats.org/drawingml/2006/table">
            <a:tbl>
              <a:tblPr>
                <a:tableStyleId>{793D81CF-94F2-401A-BA57-92F5A7B2D0C5}</a:tableStyleId>
              </a:tblPr>
              <a:tblGrid>
                <a:gridCol w="2214264">
                  <a:extLst>
                    <a:ext uri="{9D8B030D-6E8A-4147-A177-3AD203B41FA5}">
                      <a16:colId xmlns:a16="http://schemas.microsoft.com/office/drawing/2014/main" val="3261557343"/>
                    </a:ext>
                  </a:extLst>
                </a:gridCol>
                <a:gridCol w="2447992">
                  <a:extLst>
                    <a:ext uri="{9D8B030D-6E8A-4147-A177-3AD203B41FA5}">
                      <a16:colId xmlns:a16="http://schemas.microsoft.com/office/drawing/2014/main" val="60378902"/>
                    </a:ext>
                  </a:extLst>
                </a:gridCol>
                <a:gridCol w="1300228">
                  <a:extLst>
                    <a:ext uri="{9D8B030D-6E8A-4147-A177-3AD203B41FA5}">
                      <a16:colId xmlns:a16="http://schemas.microsoft.com/office/drawing/2014/main" val="2085846623"/>
                    </a:ext>
                  </a:extLst>
                </a:gridCol>
                <a:gridCol w="2207173">
                  <a:extLst>
                    <a:ext uri="{9D8B030D-6E8A-4147-A177-3AD203B41FA5}">
                      <a16:colId xmlns:a16="http://schemas.microsoft.com/office/drawing/2014/main" val="3261780567"/>
                    </a:ext>
                  </a:extLst>
                </a:gridCol>
                <a:gridCol w="2511972">
                  <a:extLst>
                    <a:ext uri="{9D8B030D-6E8A-4147-A177-3AD203B41FA5}">
                      <a16:colId xmlns:a16="http://schemas.microsoft.com/office/drawing/2014/main" val="3500183033"/>
                    </a:ext>
                  </a:extLst>
                </a:gridCol>
              </a:tblGrid>
              <a:tr h="327772">
                <a:tc>
                  <a:txBody>
                    <a:bodyPr/>
                    <a:lstStyle/>
                    <a:p>
                      <a:pPr algn="l" fontAlgn="b"/>
                      <a:r>
                        <a:rPr lang="en-US" sz="1800" b="1" u="none" strike="noStrike" dirty="0" err="1">
                          <a:effectLst/>
                        </a:rPr>
                        <a:t>MedianAge</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err="1">
                          <a:effectLst/>
                        </a:rPr>
                        <a:t>AvgHouseholdSize</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err="1">
                          <a:effectLst/>
                          <a:highlight>
                            <a:srgbClr val="FFFF00"/>
                          </a:highlight>
                        </a:rPr>
                        <a:t>PctWhite</a:t>
                      </a:r>
                      <a:endParaRPr lang="en-US" sz="1800" b="1" i="0" u="none" strike="noStrike" dirty="0">
                        <a:solidFill>
                          <a:srgbClr val="000000"/>
                        </a:solidFill>
                        <a:effectLst/>
                        <a:highlight>
                          <a:srgbClr val="FFFF00"/>
                        </a:highligh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err="1">
                          <a:effectLst/>
                        </a:rPr>
                        <a:t>PctBlack</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err="1">
                          <a:effectLst/>
                        </a:rPr>
                        <a:t>PctAsian</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2891269"/>
                  </a:ext>
                </a:extLst>
              </a:tr>
              <a:tr h="327772">
                <a:tc>
                  <a:txBody>
                    <a:bodyPr/>
                    <a:lstStyle/>
                    <a:p>
                      <a:pPr algn="r" fontAlgn="b"/>
                      <a:r>
                        <a:rPr lang="en-US" sz="1800" u="none" strike="noStrike">
                          <a:effectLst/>
                        </a:rPr>
                        <a:t>1.012389</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1.248041</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highlight>
                            <a:srgbClr val="FFFF00"/>
                          </a:highlight>
                        </a:rPr>
                        <a:t>6.984307</a:t>
                      </a:r>
                      <a:endParaRPr lang="en-US" sz="1800" b="0" i="0" u="none" strike="noStrike" dirty="0">
                        <a:solidFill>
                          <a:srgbClr val="000000"/>
                        </a:solidFill>
                        <a:effectLst/>
                        <a:highlight>
                          <a:srgbClr val="FFFF00"/>
                        </a:highligh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5.152302</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1.769346</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1624287"/>
                  </a:ext>
                </a:extLst>
              </a:tr>
              <a:tr h="327772">
                <a:tc>
                  <a:txBody>
                    <a:bodyPr/>
                    <a:lstStyle/>
                    <a:p>
                      <a:pPr algn="l" fontAlgn="b"/>
                      <a:r>
                        <a:rPr lang="en-US" sz="1800" b="1" u="none" strike="noStrike" dirty="0" err="1">
                          <a:effectLst/>
                        </a:rPr>
                        <a:t>PctOtherRace</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err="1">
                          <a:effectLst/>
                        </a:rPr>
                        <a:t>PctMarriedHouseholds</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a:effectLst/>
                        </a:rPr>
                        <a:t>BirthRate</a:t>
                      </a:r>
                      <a:endParaRPr lang="en-US" sz="1800" b="1"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PctEmployed16_Over</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a:effectLst/>
                        </a:rPr>
                        <a:t>PctUnemployed16_Over</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037836"/>
                  </a:ext>
                </a:extLst>
              </a:tr>
              <a:tr h="327772">
                <a:tc>
                  <a:txBody>
                    <a:bodyPr/>
                    <a:lstStyle/>
                    <a:p>
                      <a:pPr algn="r" fontAlgn="b"/>
                      <a:r>
                        <a:rPr lang="en-US" sz="1800" u="none" strike="noStrike">
                          <a:effectLst/>
                        </a:rPr>
                        <a:t>1.350847</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2.678539</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1.091232</a:t>
                      </a:r>
                      <a:endParaRPr lang="en-US" sz="1800" b="0"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3.781947</a:t>
                      </a:r>
                      <a:endParaRPr lang="en-US" sz="1800" b="0"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2.433859</a:t>
                      </a:r>
                      <a:endParaRPr lang="en-US" sz="1800" b="0"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9416603"/>
                  </a:ext>
                </a:extLst>
              </a:tr>
              <a:tr h="327772">
                <a:tc>
                  <a:txBody>
                    <a:bodyPr/>
                    <a:lstStyle/>
                    <a:p>
                      <a:pPr algn="l" fontAlgn="b"/>
                      <a:r>
                        <a:rPr lang="en-US" sz="1800" b="1" u="none" strike="noStrike" dirty="0" err="1">
                          <a:effectLst/>
                        </a:rPr>
                        <a:t>PctLowEducation</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err="1">
                          <a:effectLst/>
                        </a:rPr>
                        <a:t>PctHighEducation</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err="1">
                          <a:effectLst/>
                        </a:rPr>
                        <a:t>medIncome</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err="1">
                          <a:effectLst/>
                        </a:rPr>
                        <a:t>povertyPercent</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u="none" strike="noStrike" dirty="0" err="1">
                          <a:effectLst/>
                        </a:rPr>
                        <a:t>MeanPrivateCoverage</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860782"/>
                  </a:ext>
                </a:extLst>
              </a:tr>
              <a:tr h="327772">
                <a:tc>
                  <a:txBody>
                    <a:bodyPr/>
                    <a:lstStyle/>
                    <a:p>
                      <a:pPr algn="r" fontAlgn="b"/>
                      <a:r>
                        <a:rPr lang="en-US" sz="1800" u="none" strike="noStrike">
                          <a:effectLst/>
                        </a:rPr>
                        <a:t>1.98773</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1.656416</a:t>
                      </a:r>
                      <a:endParaRPr lang="en-US" sz="1800" b="0"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5.426431</a:t>
                      </a:r>
                      <a:endParaRPr lang="en-US" sz="1800" b="0"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6.144861</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6.424273</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718419"/>
                  </a:ext>
                </a:extLst>
              </a:tr>
              <a:tr h="327772">
                <a:tc>
                  <a:txBody>
                    <a:bodyPr/>
                    <a:lstStyle/>
                    <a:p>
                      <a:pPr algn="l" fontAlgn="b"/>
                      <a:r>
                        <a:rPr lang="en-US" sz="1800" b="1" u="none" strike="noStrike" dirty="0" err="1">
                          <a:effectLst/>
                        </a:rPr>
                        <a:t>MeanPublicCoverage</a:t>
                      </a:r>
                      <a:endParaRPr lang="en-US" sz="1800" b="1"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573626"/>
                  </a:ext>
                </a:extLst>
              </a:tr>
              <a:tr h="327772">
                <a:tc>
                  <a:txBody>
                    <a:bodyPr/>
                    <a:lstStyle/>
                    <a:p>
                      <a:pPr algn="r" fontAlgn="b"/>
                      <a:r>
                        <a:rPr lang="en-US" sz="1800" u="none" strike="noStrike">
                          <a:effectLst/>
                        </a:rPr>
                        <a:t>5.348816</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 </a:t>
                      </a:r>
                      <a:endParaRPr lang="en-US" sz="1800" b="0" i="0" u="none" strike="noStrike">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a:t>
                      </a:r>
                      <a:endParaRPr lang="en-US" sz="1800" b="0" i="0" u="none" strike="noStrike" dirty="0">
                        <a:solidFill>
                          <a:srgbClr val="000000"/>
                        </a:solidFill>
                        <a:effectLst/>
                        <a:latin typeface="Monaco" pitchFamily="2" charset="77"/>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6308975"/>
                  </a:ext>
                </a:extLst>
              </a:tr>
            </a:tbl>
          </a:graphicData>
        </a:graphic>
      </p:graphicFrame>
      <p:sp>
        <p:nvSpPr>
          <p:cNvPr id="7" name="TextBox 6">
            <a:extLst>
              <a:ext uri="{FF2B5EF4-FFF2-40B4-BE49-F238E27FC236}">
                <a16:creationId xmlns:a16="http://schemas.microsoft.com/office/drawing/2014/main" id="{2609E7C0-DA9D-981F-B508-FEC1D10159C3}"/>
              </a:ext>
            </a:extLst>
          </p:cNvPr>
          <p:cNvSpPr txBox="1"/>
          <p:nvPr/>
        </p:nvSpPr>
        <p:spPr>
          <a:xfrm>
            <a:off x="175557" y="1851275"/>
            <a:ext cx="11388912" cy="1795428"/>
          </a:xfrm>
          <a:prstGeom prst="rect">
            <a:avLst/>
          </a:prstGeom>
          <a:noFill/>
        </p:spPr>
        <p:txBody>
          <a:bodyPr wrap="square">
            <a:spAutoFit/>
          </a:bodyPr>
          <a:lstStyle/>
          <a:p>
            <a:pPr marL="285750" marR="0" indent="-285750">
              <a:lnSpc>
                <a:spcPct val="107000"/>
              </a:lnSpc>
              <a:spcBef>
                <a:spcPts val="0"/>
              </a:spcBef>
              <a:spcAft>
                <a:spcPts val="2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VIF </a:t>
            </a:r>
            <a:r>
              <a:rPr lang="en-US" sz="2000" dirty="0">
                <a:ea typeface="Times New Roman" panose="02020603050405020304" pitchFamily="18" charset="0"/>
                <a:cs typeface="Times New Roman" panose="02020603050405020304" pitchFamily="18" charset="0"/>
              </a:rPr>
              <a:t>&gt;4, need more observations,  VIF&gt;10, strong collinearity issue</a:t>
            </a:r>
            <a:endParaRPr lang="en-US" sz="2000" dirty="0">
              <a:effectLst/>
              <a:ea typeface="Times New Roman" panose="02020603050405020304" pitchFamily="18" charset="0"/>
              <a:cs typeface="Times New Roman" panose="02020603050405020304" pitchFamily="18" charset="0"/>
            </a:endParaRPr>
          </a:p>
          <a:p>
            <a:pPr marL="285750" marR="0" indent="-285750">
              <a:lnSpc>
                <a:spcPct val="107000"/>
              </a:lnSpc>
              <a:spcBef>
                <a:spcPts val="0"/>
              </a:spcBef>
              <a:spcAft>
                <a:spcPts val="200"/>
              </a:spcAft>
              <a:buFont typeface="Arial" panose="020B0604020202020204" pitchFamily="34" charset="0"/>
              <a:buChar char="•"/>
            </a:pPr>
            <a:r>
              <a:rPr lang="en-US" sz="2000" dirty="0">
                <a:ea typeface="Times New Roman" panose="02020603050405020304" pitchFamily="18" charset="0"/>
                <a:cs typeface="Times New Roman" panose="02020603050405020304" pitchFamily="18" charset="0"/>
              </a:rPr>
              <a:t>H</a:t>
            </a:r>
            <a:r>
              <a:rPr lang="en-US" sz="2000" dirty="0">
                <a:effectLst/>
                <a:ea typeface="Times New Roman" panose="02020603050405020304" pitchFamily="18" charset="0"/>
                <a:cs typeface="Times New Roman" panose="02020603050405020304" pitchFamily="18" charset="0"/>
              </a:rPr>
              <a:t>ighest one is “</a:t>
            </a:r>
            <a:r>
              <a:rPr lang="en-US" sz="2000" dirty="0" err="1">
                <a:effectLst/>
                <a:ea typeface="Times New Roman" panose="02020603050405020304" pitchFamily="18" charset="0"/>
                <a:cs typeface="Times New Roman" panose="02020603050405020304" pitchFamily="18" charset="0"/>
              </a:rPr>
              <a:t>PctWhite</a:t>
            </a:r>
            <a:r>
              <a:rPr lang="en-US" sz="2000" dirty="0">
                <a:effectLst/>
                <a:ea typeface="Times New Roman" panose="02020603050405020304" pitchFamily="18" charset="0"/>
                <a:cs typeface="Times New Roman" panose="02020603050405020304" pitchFamily="18" charset="0"/>
              </a:rPr>
              <a:t>” with 6.98 </a:t>
            </a:r>
          </a:p>
          <a:p>
            <a:pPr marL="285750" marR="0" indent="-285750">
              <a:lnSpc>
                <a:spcPct val="107000"/>
              </a:lnSpc>
              <a:spcBef>
                <a:spcPts val="0"/>
              </a:spcBef>
              <a:spcAft>
                <a:spcPts val="200"/>
              </a:spcAft>
              <a:buFont typeface="Arial" panose="020B0604020202020204" pitchFamily="34" charset="0"/>
              <a:buChar char="•"/>
            </a:pPr>
            <a:r>
              <a:rPr lang="en-US" sz="2000" dirty="0">
                <a:ea typeface="Calibri" panose="020F0502020204030204" pitchFamily="34" charset="0"/>
                <a:cs typeface="Times New Roman" panose="02020603050405020304" pitchFamily="18" charset="0"/>
              </a:rPr>
              <a:t>Pay attention to these high VIF value variables latter</a:t>
            </a:r>
          </a:p>
          <a:p>
            <a:pPr marL="285750" marR="0" indent="-285750">
              <a:lnSpc>
                <a:spcPct val="107000"/>
              </a:lnSpc>
              <a:spcBef>
                <a:spcPts val="0"/>
              </a:spcBef>
              <a:spcAft>
                <a:spcPts val="200"/>
              </a:spcAft>
              <a:buFont typeface="Arial" panose="020B0604020202020204" pitchFamily="34" charset="0"/>
              <a:buChar char="•"/>
            </a:pPr>
            <a:endParaRPr lang="en-US" sz="2000" dirty="0">
              <a:effectLst/>
              <a:ea typeface="Calibri" panose="020F0502020204030204" pitchFamily="34" charset="0"/>
              <a:cs typeface="Times New Roman" panose="02020603050405020304" pitchFamily="18" charset="0"/>
            </a:endParaRPr>
          </a:p>
          <a:p>
            <a:pPr marL="0" marR="0" indent="457200">
              <a:lnSpc>
                <a:spcPct val="107000"/>
              </a:lnSpc>
              <a:spcBef>
                <a:spcPts val="0"/>
              </a:spcBef>
              <a:spcAft>
                <a:spcPts val="200"/>
              </a:spcAft>
            </a:pPr>
            <a:endParaRPr lang="en-US" sz="1800" dirty="0">
              <a:effectLst/>
              <a:ea typeface="Calibri" panose="020F0502020204030204" pitchFamily="34" charset="0"/>
              <a:cs typeface="Times New Roman" panose="02020603050405020304" pitchFamily="18" charset="0"/>
            </a:endParaRPr>
          </a:p>
        </p:txBody>
      </p:sp>
      <p:sp>
        <p:nvSpPr>
          <p:cNvPr id="8" name="Title 7">
            <a:extLst>
              <a:ext uri="{FF2B5EF4-FFF2-40B4-BE49-F238E27FC236}">
                <a16:creationId xmlns:a16="http://schemas.microsoft.com/office/drawing/2014/main" id="{611B9F85-F472-139C-082B-727F5F3D8C01}"/>
              </a:ext>
            </a:extLst>
          </p:cNvPr>
          <p:cNvSpPr>
            <a:spLocks noGrp="1"/>
          </p:cNvSpPr>
          <p:nvPr>
            <p:ph type="title"/>
          </p:nvPr>
        </p:nvSpPr>
        <p:spPr/>
        <p:txBody>
          <a:bodyPr anchor="ctr"/>
          <a:lstStyle/>
          <a:p>
            <a:r>
              <a:rPr lang="en-US" sz="3600" dirty="0">
                <a:latin typeface="Söhne"/>
              </a:rPr>
              <a:t>Assess Multicollinearity : VIF</a:t>
            </a:r>
            <a:endParaRPr lang="en-US" dirty="0"/>
          </a:p>
        </p:txBody>
      </p:sp>
      <p:sp>
        <p:nvSpPr>
          <p:cNvPr id="3" name="Slide Number Placeholder 2">
            <a:extLst>
              <a:ext uri="{FF2B5EF4-FFF2-40B4-BE49-F238E27FC236}">
                <a16:creationId xmlns:a16="http://schemas.microsoft.com/office/drawing/2014/main" id="{917A6FF6-F7CB-ED48-4B6C-2E881CF7C267}"/>
              </a:ext>
            </a:extLst>
          </p:cNvPr>
          <p:cNvSpPr>
            <a:spLocks noGrp="1"/>
          </p:cNvSpPr>
          <p:nvPr>
            <p:ph type="sldNum" sz="quarter" idx="12"/>
          </p:nvPr>
        </p:nvSpPr>
        <p:spPr/>
        <p:txBody>
          <a:bodyPr/>
          <a:lstStyle/>
          <a:p>
            <a:fld id="{CA8D9AD5-F248-4919-864A-CFD76CC027D6}" type="slidenum">
              <a:rPr lang="en-US" smtClean="0"/>
              <a:t>10</a:t>
            </a:fld>
            <a:endParaRPr lang="en-US"/>
          </a:p>
        </p:txBody>
      </p:sp>
    </p:spTree>
    <p:extLst>
      <p:ext uri="{BB962C8B-B14F-4D97-AF65-F5344CB8AC3E}">
        <p14:creationId xmlns:p14="http://schemas.microsoft.com/office/powerpoint/2010/main" val="85904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3D7F-A676-D4F3-CF5F-641DE5159579}"/>
              </a:ext>
            </a:extLst>
          </p:cNvPr>
          <p:cNvSpPr>
            <a:spLocks noGrp="1"/>
          </p:cNvSpPr>
          <p:nvPr>
            <p:ph type="title"/>
          </p:nvPr>
        </p:nvSpPr>
        <p:spPr/>
        <p:txBody>
          <a:bodyPr anchor="ctr"/>
          <a:lstStyle/>
          <a:p>
            <a:r>
              <a:rPr lang="en-US" sz="4000" dirty="0">
                <a:latin typeface="Söhne"/>
              </a:rPr>
              <a:t>LASSO Regression</a:t>
            </a:r>
          </a:p>
        </p:txBody>
      </p:sp>
      <p:grpSp>
        <p:nvGrpSpPr>
          <p:cNvPr id="9" name="Group 8">
            <a:extLst>
              <a:ext uri="{FF2B5EF4-FFF2-40B4-BE49-F238E27FC236}">
                <a16:creationId xmlns:a16="http://schemas.microsoft.com/office/drawing/2014/main" id="{75C8BE87-574A-3922-1741-5232E5E48F5A}"/>
              </a:ext>
            </a:extLst>
          </p:cNvPr>
          <p:cNvGrpSpPr/>
          <p:nvPr/>
        </p:nvGrpSpPr>
        <p:grpSpPr>
          <a:xfrm>
            <a:off x="5749967" y="1268738"/>
            <a:ext cx="5231210" cy="4027202"/>
            <a:chOff x="5749967" y="1268738"/>
            <a:chExt cx="5231210" cy="4027202"/>
          </a:xfrm>
        </p:grpSpPr>
        <p:pic>
          <p:nvPicPr>
            <p:cNvPr id="3" name="Picture 2">
              <a:extLst>
                <a:ext uri="{FF2B5EF4-FFF2-40B4-BE49-F238E27FC236}">
                  <a16:creationId xmlns:a16="http://schemas.microsoft.com/office/drawing/2014/main" id="{1C552616-3166-DBE8-7F9E-7B816BAB6AF3}"/>
                </a:ext>
              </a:extLst>
            </p:cNvPr>
            <p:cNvPicPr>
              <a:picLocks noChangeAspect="1"/>
            </p:cNvPicPr>
            <p:nvPr/>
          </p:nvPicPr>
          <p:blipFill>
            <a:blip r:embed="rId3"/>
            <a:stretch>
              <a:fillRect/>
            </a:stretch>
          </p:blipFill>
          <p:spPr>
            <a:xfrm>
              <a:off x="5749967" y="1268738"/>
              <a:ext cx="5231210" cy="4027202"/>
            </a:xfrm>
            <a:prstGeom prst="rect">
              <a:avLst/>
            </a:prstGeom>
          </p:spPr>
        </p:pic>
        <p:sp>
          <p:nvSpPr>
            <p:cNvPr id="5" name="TextBox 4">
              <a:extLst>
                <a:ext uri="{FF2B5EF4-FFF2-40B4-BE49-F238E27FC236}">
                  <a16:creationId xmlns:a16="http://schemas.microsoft.com/office/drawing/2014/main" id="{E9644A60-D665-E939-10A2-1200B65881B5}"/>
                </a:ext>
              </a:extLst>
            </p:cNvPr>
            <p:cNvSpPr txBox="1"/>
            <p:nvPr/>
          </p:nvSpPr>
          <p:spPr>
            <a:xfrm>
              <a:off x="6723762" y="2132830"/>
              <a:ext cx="2262466" cy="369332"/>
            </a:xfrm>
            <a:prstGeom prst="rect">
              <a:avLst/>
            </a:prstGeom>
            <a:noFill/>
          </p:spPr>
          <p:txBody>
            <a:bodyPr wrap="square">
              <a:spAutoFit/>
            </a:bodyPr>
            <a:lstStyle/>
            <a:p>
              <a:r>
                <a:rPr lang="en-US" dirty="0">
                  <a:highlight>
                    <a:srgbClr val="FFFF00"/>
                  </a:highlight>
                </a:rPr>
                <a:t>Lambda:  0.1380048</a:t>
              </a:r>
            </a:p>
          </p:txBody>
        </p:sp>
      </p:grpSp>
      <p:sp>
        <p:nvSpPr>
          <p:cNvPr id="7" name="TextBox 6">
            <a:extLst>
              <a:ext uri="{FF2B5EF4-FFF2-40B4-BE49-F238E27FC236}">
                <a16:creationId xmlns:a16="http://schemas.microsoft.com/office/drawing/2014/main" id="{1E613458-CB96-2614-F7F8-E2EE9A8FA525}"/>
              </a:ext>
            </a:extLst>
          </p:cNvPr>
          <p:cNvSpPr txBox="1"/>
          <p:nvPr/>
        </p:nvSpPr>
        <p:spPr>
          <a:xfrm>
            <a:off x="5274411" y="5358429"/>
            <a:ext cx="6098240" cy="1200329"/>
          </a:xfrm>
          <a:prstGeom prst="rect">
            <a:avLst/>
          </a:prstGeom>
          <a:noFill/>
          <a:ln>
            <a:solidFill>
              <a:srgbClr val="1F2741"/>
            </a:solidFill>
          </a:ln>
        </p:spPr>
        <p:txBody>
          <a:bodyPr wrap="square">
            <a:spAutoFit/>
          </a:bodyPr>
          <a:lstStyle/>
          <a:p>
            <a:r>
              <a:rPr lang="en-US" dirty="0">
                <a:highlight>
                  <a:srgbClr val="FFFF00"/>
                </a:highlight>
              </a:rPr>
              <a:t>General Linear Test</a:t>
            </a:r>
          </a:p>
          <a:p>
            <a:r>
              <a:rPr lang="en-US" dirty="0" err="1"/>
              <a:t>Res.Df</a:t>
            </a:r>
            <a:r>
              <a:rPr lang="en-US" dirty="0"/>
              <a:t>    	RSS 	</a:t>
            </a:r>
            <a:r>
              <a:rPr lang="en-US" dirty="0" err="1"/>
              <a:t>Df</a:t>
            </a:r>
            <a:r>
              <a:rPr lang="en-US" dirty="0"/>
              <a:t> 	Sum of Sq      F 	</a:t>
            </a:r>
            <a:r>
              <a:rPr lang="en-US" dirty="0" err="1"/>
              <a:t>Pr</a:t>
            </a:r>
            <a:r>
              <a:rPr lang="en-US" dirty="0"/>
              <a:t>(&gt;F)</a:t>
            </a:r>
          </a:p>
          <a:p>
            <a:r>
              <a:rPr lang="en-US" dirty="0"/>
              <a:t>2882 	1959.7                           </a:t>
            </a:r>
          </a:p>
          <a:p>
            <a:r>
              <a:rPr lang="en-US" dirty="0"/>
              <a:t>2878 	1954.8  	4    	4.9151 	1.8091 	</a:t>
            </a:r>
            <a:r>
              <a:rPr lang="en-US" dirty="0">
                <a:highlight>
                  <a:srgbClr val="FFFF00"/>
                </a:highlight>
              </a:rPr>
              <a:t>0.1242</a:t>
            </a:r>
          </a:p>
        </p:txBody>
      </p:sp>
      <p:graphicFrame>
        <p:nvGraphicFramePr>
          <p:cNvPr id="10" name="Table 9">
            <a:extLst>
              <a:ext uri="{FF2B5EF4-FFF2-40B4-BE49-F238E27FC236}">
                <a16:creationId xmlns:a16="http://schemas.microsoft.com/office/drawing/2014/main" id="{415AC726-F8AB-68D2-F4A8-94DFB1D71160}"/>
              </a:ext>
            </a:extLst>
          </p:cNvPr>
          <p:cNvGraphicFramePr>
            <a:graphicFrameLocks noGrp="1"/>
          </p:cNvGraphicFramePr>
          <p:nvPr>
            <p:extLst>
              <p:ext uri="{D42A27DB-BD31-4B8C-83A1-F6EECF244321}">
                <p14:modId xmlns:p14="http://schemas.microsoft.com/office/powerpoint/2010/main" val="2077476058"/>
              </p:ext>
            </p:extLst>
          </p:nvPr>
        </p:nvGraphicFramePr>
        <p:xfrm>
          <a:off x="135631" y="1425389"/>
          <a:ext cx="3467284" cy="5093446"/>
        </p:xfrm>
        <a:graphic>
          <a:graphicData uri="http://schemas.openxmlformats.org/drawingml/2006/table">
            <a:tbl>
              <a:tblPr>
                <a:tableStyleId>{793D81CF-94F2-401A-BA57-92F5A7B2D0C5}</a:tableStyleId>
              </a:tblPr>
              <a:tblGrid>
                <a:gridCol w="2526886">
                  <a:extLst>
                    <a:ext uri="{9D8B030D-6E8A-4147-A177-3AD203B41FA5}">
                      <a16:colId xmlns:a16="http://schemas.microsoft.com/office/drawing/2014/main" val="391381622"/>
                    </a:ext>
                  </a:extLst>
                </a:gridCol>
                <a:gridCol w="940398">
                  <a:extLst>
                    <a:ext uri="{9D8B030D-6E8A-4147-A177-3AD203B41FA5}">
                      <a16:colId xmlns:a16="http://schemas.microsoft.com/office/drawing/2014/main" val="857481944"/>
                    </a:ext>
                  </a:extLst>
                </a:gridCol>
              </a:tblGrid>
              <a:tr h="163756">
                <a:tc gridSpan="2">
                  <a:txBody>
                    <a:bodyPr/>
                    <a:lstStyle/>
                    <a:p>
                      <a:pPr algn="l" fontAlgn="b"/>
                      <a:r>
                        <a:rPr lang="en-US" sz="1800" u="none" strike="noStrike">
                          <a:effectLst/>
                        </a:rPr>
                        <a:t>LASSO coefficient</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22451568"/>
                  </a:ext>
                </a:extLst>
              </a:tr>
              <a:tr h="154123">
                <a:tc>
                  <a:txBody>
                    <a:bodyPr/>
                    <a:lstStyle/>
                    <a:p>
                      <a:pPr algn="l" fontAlgn="b"/>
                      <a:r>
                        <a:rPr lang="en-US" sz="1800" u="none" strike="noStrike">
                          <a:effectLst/>
                        </a:rPr>
                        <a:t>(Intercept)</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112.78</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41136"/>
                  </a:ext>
                </a:extLst>
              </a:tr>
              <a:tr h="284647">
                <a:tc>
                  <a:txBody>
                    <a:bodyPr/>
                    <a:lstStyle/>
                    <a:p>
                      <a:pPr algn="l" fontAlgn="b"/>
                      <a:r>
                        <a:rPr lang="en-US" sz="1800" u="none" strike="noStrike">
                          <a:effectLst/>
                        </a:rPr>
                        <a:t>PctLowEducation</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1.09</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6149"/>
                  </a:ext>
                </a:extLst>
              </a:tr>
              <a:tr h="284647">
                <a:tc>
                  <a:txBody>
                    <a:bodyPr/>
                    <a:lstStyle/>
                    <a:p>
                      <a:pPr algn="l" fontAlgn="b"/>
                      <a:r>
                        <a:rPr lang="en-US" sz="1800" u="none" strike="noStrike">
                          <a:effectLst/>
                        </a:rPr>
                        <a:t>PctOtherRace</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-1.06</a:t>
                      </a:r>
                      <a:endParaRPr lang="en-US" sz="1800" b="0" i="0" u="none" strike="noStrike" dirty="0">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945411"/>
                  </a:ext>
                </a:extLst>
              </a:tr>
              <a:tr h="284647">
                <a:tc>
                  <a:txBody>
                    <a:bodyPr/>
                    <a:lstStyle/>
                    <a:p>
                      <a:pPr algn="l" fontAlgn="b"/>
                      <a:r>
                        <a:rPr lang="en-US" sz="1800" u="none" strike="noStrike">
                          <a:effectLst/>
                        </a:rPr>
                        <a:t>PctUnemployed16_Over</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1.01</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7783618"/>
                  </a:ext>
                </a:extLst>
              </a:tr>
              <a:tr h="231185">
                <a:tc>
                  <a:txBody>
                    <a:bodyPr/>
                    <a:lstStyle/>
                    <a:p>
                      <a:pPr algn="l" fontAlgn="b"/>
                      <a:r>
                        <a:rPr lang="en-US" sz="1800" u="none" strike="noStrike">
                          <a:effectLst/>
                        </a:rPr>
                        <a:t>BirthRate</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-0.89</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467045"/>
                  </a:ext>
                </a:extLst>
              </a:tr>
              <a:tr h="284647">
                <a:tc>
                  <a:txBody>
                    <a:bodyPr/>
                    <a:lstStyle/>
                    <a:p>
                      <a:pPr algn="l" fontAlgn="b"/>
                      <a:r>
                        <a:rPr lang="en-US" sz="1800" u="none" strike="noStrike">
                          <a:effectLst/>
                        </a:rPr>
                        <a:t>MeanPublicCoverage</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0.77</a:t>
                      </a:r>
                      <a:endParaRPr lang="en-US" sz="1800" b="0" i="0" u="none" strike="noStrike" dirty="0">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234119"/>
                  </a:ext>
                </a:extLst>
              </a:tr>
              <a:tr h="284647">
                <a:tc>
                  <a:txBody>
                    <a:bodyPr/>
                    <a:lstStyle/>
                    <a:p>
                      <a:pPr algn="l" fontAlgn="b"/>
                      <a:r>
                        <a:rPr lang="en-US" sz="1800" u="none" strike="noStrike">
                          <a:effectLst/>
                        </a:rPr>
                        <a:t>povertyPercent</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0.71</a:t>
                      </a:r>
                      <a:endParaRPr lang="en-US" sz="1800" b="0" i="0" u="none" strike="noStrike" dirty="0">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9502149"/>
                  </a:ext>
                </a:extLst>
              </a:tr>
              <a:tr h="284647">
                <a:tc>
                  <a:txBody>
                    <a:bodyPr/>
                    <a:lstStyle/>
                    <a:p>
                      <a:pPr algn="l" fontAlgn="b"/>
                      <a:r>
                        <a:rPr lang="en-US" sz="1800" u="none" strike="noStrike">
                          <a:effectLst/>
                        </a:rPr>
                        <a:t>MeanPrivateCoverage</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0.66</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349452"/>
                  </a:ext>
                </a:extLst>
              </a:tr>
              <a:tr h="284647">
                <a:tc>
                  <a:txBody>
                    <a:bodyPr/>
                    <a:lstStyle/>
                    <a:p>
                      <a:pPr algn="l" fontAlgn="b"/>
                      <a:r>
                        <a:rPr lang="en-US" sz="1800" u="none" strike="noStrike">
                          <a:effectLst/>
                        </a:rPr>
                        <a:t>PctMarriedHouseholds</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-0.46</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495837"/>
                  </a:ext>
                </a:extLst>
              </a:tr>
              <a:tr h="284647">
                <a:tc>
                  <a:txBody>
                    <a:bodyPr/>
                    <a:lstStyle/>
                    <a:p>
                      <a:pPr algn="l" fontAlgn="b"/>
                      <a:r>
                        <a:rPr lang="en-US" sz="1800" u="none" strike="noStrike">
                          <a:effectLst/>
                        </a:rPr>
                        <a:t>AvgHouseholdSize</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0.31</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9828082"/>
                  </a:ext>
                </a:extLst>
              </a:tr>
              <a:tr h="284647">
                <a:tc>
                  <a:txBody>
                    <a:bodyPr/>
                    <a:lstStyle/>
                    <a:p>
                      <a:pPr algn="l" fontAlgn="b"/>
                      <a:r>
                        <a:rPr lang="en-US" sz="1800" u="none" strike="noStrike">
                          <a:effectLst/>
                        </a:rPr>
                        <a:t>PctHighEducation</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-0.26</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899355"/>
                  </a:ext>
                </a:extLst>
              </a:tr>
              <a:tr h="231185">
                <a:tc>
                  <a:txBody>
                    <a:bodyPr/>
                    <a:lstStyle/>
                    <a:p>
                      <a:pPr algn="l" fontAlgn="b"/>
                      <a:r>
                        <a:rPr lang="en-US" sz="1800" u="none" strike="noStrike">
                          <a:effectLst/>
                        </a:rPr>
                        <a:t>PctAsian</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-0.12</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0771504"/>
                  </a:ext>
                </a:extLst>
              </a:tr>
              <a:tr h="231185">
                <a:tc>
                  <a:txBody>
                    <a:bodyPr/>
                    <a:lstStyle/>
                    <a:p>
                      <a:pPr algn="l" fontAlgn="b"/>
                      <a:r>
                        <a:rPr lang="en-US" sz="1800" u="none" strike="noStrike">
                          <a:effectLst/>
                        </a:rPr>
                        <a:t>PctBlack</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rPr>
                        <a:t>0.03</a:t>
                      </a:r>
                      <a:endParaRPr lang="en-US" sz="1800" b="0" i="0" u="none" strike="noStrike">
                        <a:solidFill>
                          <a:srgbClr val="000000"/>
                        </a:solidFill>
                        <a:effectLs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978137"/>
                  </a:ext>
                </a:extLst>
              </a:tr>
              <a:tr h="231185">
                <a:tc>
                  <a:txBody>
                    <a:bodyPr/>
                    <a:lstStyle/>
                    <a:p>
                      <a:pPr algn="l" fontAlgn="b"/>
                      <a:r>
                        <a:rPr lang="en-US" sz="1800" u="none" strike="noStrike" dirty="0" err="1">
                          <a:effectLst/>
                          <a:highlight>
                            <a:srgbClr val="C0C0C0"/>
                          </a:highlight>
                        </a:rPr>
                        <a:t>MedianAge</a:t>
                      </a:r>
                      <a:endParaRPr lang="en-US" sz="1800" b="0" i="0" u="none" strike="noStrike" dirty="0">
                        <a:solidFill>
                          <a:srgbClr val="000000"/>
                        </a:solidFill>
                        <a:effectLst/>
                        <a:highlight>
                          <a:srgbClr val="C0C0C0"/>
                        </a:highligh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highlight>
                            <a:srgbClr val="C0C0C0"/>
                          </a:highlight>
                        </a:rPr>
                        <a:t>-0.01</a:t>
                      </a:r>
                      <a:endParaRPr lang="en-US" sz="1800" b="0" i="0" u="none" strike="noStrike">
                        <a:solidFill>
                          <a:srgbClr val="000000"/>
                        </a:solidFill>
                        <a:effectLst/>
                        <a:highlight>
                          <a:srgbClr val="C0C0C0"/>
                        </a:highligh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003710"/>
                  </a:ext>
                </a:extLst>
              </a:tr>
              <a:tr h="231185">
                <a:tc>
                  <a:txBody>
                    <a:bodyPr/>
                    <a:lstStyle/>
                    <a:p>
                      <a:pPr algn="l" fontAlgn="b"/>
                      <a:r>
                        <a:rPr lang="en-US" sz="1800" u="none" strike="noStrike" dirty="0" err="1">
                          <a:effectLst/>
                          <a:highlight>
                            <a:srgbClr val="C0C0C0"/>
                          </a:highlight>
                        </a:rPr>
                        <a:t>PctWhite</a:t>
                      </a:r>
                      <a:endParaRPr lang="en-US" sz="1800" b="0" i="0" u="none" strike="noStrike" dirty="0">
                        <a:solidFill>
                          <a:srgbClr val="000000"/>
                        </a:solidFill>
                        <a:effectLst/>
                        <a:highlight>
                          <a:srgbClr val="C0C0C0"/>
                        </a:highligh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highlight>
                            <a:srgbClr val="C0C0C0"/>
                          </a:highlight>
                        </a:rPr>
                        <a:t>0</a:t>
                      </a:r>
                      <a:endParaRPr lang="en-US" sz="1800" b="0" i="0" u="none" strike="noStrike">
                        <a:solidFill>
                          <a:srgbClr val="000000"/>
                        </a:solidFill>
                        <a:effectLst/>
                        <a:highlight>
                          <a:srgbClr val="C0C0C0"/>
                        </a:highligh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1458701"/>
                  </a:ext>
                </a:extLst>
              </a:tr>
              <a:tr h="284647">
                <a:tc>
                  <a:txBody>
                    <a:bodyPr/>
                    <a:lstStyle/>
                    <a:p>
                      <a:pPr algn="l" fontAlgn="b"/>
                      <a:r>
                        <a:rPr lang="en-US" sz="1800" u="none" strike="noStrike" dirty="0">
                          <a:effectLst/>
                          <a:highlight>
                            <a:srgbClr val="C0C0C0"/>
                          </a:highlight>
                        </a:rPr>
                        <a:t>PctEmployed16_Over</a:t>
                      </a:r>
                      <a:endParaRPr lang="en-US" sz="1800" b="0" i="0" u="none" strike="noStrike" dirty="0">
                        <a:solidFill>
                          <a:srgbClr val="000000"/>
                        </a:solidFill>
                        <a:effectLst/>
                        <a:highlight>
                          <a:srgbClr val="C0C0C0"/>
                        </a:highligh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a:effectLst/>
                          <a:highlight>
                            <a:srgbClr val="C0C0C0"/>
                          </a:highlight>
                        </a:rPr>
                        <a:t>0</a:t>
                      </a:r>
                      <a:endParaRPr lang="en-US" sz="1800" b="0" i="0" u="none" strike="noStrike">
                        <a:solidFill>
                          <a:srgbClr val="000000"/>
                        </a:solidFill>
                        <a:effectLst/>
                        <a:highlight>
                          <a:srgbClr val="C0C0C0"/>
                        </a:highligh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871802"/>
                  </a:ext>
                </a:extLst>
              </a:tr>
              <a:tr h="231185">
                <a:tc>
                  <a:txBody>
                    <a:bodyPr/>
                    <a:lstStyle/>
                    <a:p>
                      <a:pPr algn="l" fontAlgn="b"/>
                      <a:r>
                        <a:rPr lang="en-US" sz="1800" u="none" strike="noStrike" dirty="0" err="1">
                          <a:effectLst/>
                          <a:highlight>
                            <a:srgbClr val="C0C0C0"/>
                          </a:highlight>
                        </a:rPr>
                        <a:t>medIncome</a:t>
                      </a:r>
                      <a:endParaRPr lang="en-US" sz="1800" b="0" i="0" u="none" strike="noStrike" dirty="0">
                        <a:solidFill>
                          <a:srgbClr val="000000"/>
                        </a:solidFill>
                        <a:effectLst/>
                        <a:highlight>
                          <a:srgbClr val="C0C0C0"/>
                        </a:highligh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highlight>
                            <a:srgbClr val="C0C0C0"/>
                          </a:highlight>
                        </a:rPr>
                        <a:t>0</a:t>
                      </a:r>
                      <a:endParaRPr lang="en-US" sz="1800" b="0" i="0" u="none" strike="noStrike" dirty="0">
                        <a:solidFill>
                          <a:srgbClr val="000000"/>
                        </a:solidFill>
                        <a:effectLst/>
                        <a:highlight>
                          <a:srgbClr val="C0C0C0"/>
                        </a:highlight>
                        <a:latin typeface="Calibri" panose="020F0502020204030204" pitchFamily="34" charset="0"/>
                      </a:endParaRPr>
                    </a:p>
                  </a:txBody>
                  <a:tcPr marL="6552" marR="6552" marT="655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0630834"/>
                  </a:ext>
                </a:extLst>
              </a:tr>
            </a:tbl>
          </a:graphicData>
        </a:graphic>
      </p:graphicFrame>
      <p:sp>
        <p:nvSpPr>
          <p:cNvPr id="8" name="TextBox 7">
            <a:extLst>
              <a:ext uri="{FF2B5EF4-FFF2-40B4-BE49-F238E27FC236}">
                <a16:creationId xmlns:a16="http://schemas.microsoft.com/office/drawing/2014/main" id="{7611259F-6D92-88D4-9B3D-C39A2ECB3D80}"/>
              </a:ext>
            </a:extLst>
          </p:cNvPr>
          <p:cNvSpPr txBox="1"/>
          <p:nvPr/>
        </p:nvSpPr>
        <p:spPr>
          <a:xfrm>
            <a:off x="5179977" y="899406"/>
            <a:ext cx="4699748" cy="369332"/>
          </a:xfrm>
          <a:prstGeom prst="rect">
            <a:avLst/>
          </a:prstGeom>
          <a:noFill/>
        </p:spPr>
        <p:txBody>
          <a:bodyPr wrap="square">
            <a:spAutoFit/>
          </a:bodyPr>
          <a:lstStyle/>
          <a:p>
            <a:pPr algn="l">
              <a:spcAft>
                <a:spcPts val="600"/>
              </a:spcAft>
            </a:pPr>
            <a:r>
              <a:rPr lang="en-US" sz="1800" dirty="0">
                <a:latin typeface="Söhne"/>
              </a:rPr>
              <a:t>R</a:t>
            </a:r>
            <a:r>
              <a:rPr lang="en-US" sz="1800" b="0" i="0" dirty="0">
                <a:effectLst/>
                <a:latin typeface="Söhne"/>
              </a:rPr>
              <a:t>educe predictor variables </a:t>
            </a:r>
            <a:r>
              <a:rPr lang="en-US" dirty="0">
                <a:latin typeface="Söhne"/>
              </a:rPr>
              <a:t>from </a:t>
            </a:r>
            <a:r>
              <a:rPr lang="en-US" b="1" dirty="0">
                <a:latin typeface="Söhne"/>
              </a:rPr>
              <a:t>16 into 12</a:t>
            </a:r>
            <a:endParaRPr lang="en-US" dirty="0"/>
          </a:p>
        </p:txBody>
      </p:sp>
      <p:sp>
        <p:nvSpPr>
          <p:cNvPr id="6" name="Slide Number Placeholder 5">
            <a:extLst>
              <a:ext uri="{FF2B5EF4-FFF2-40B4-BE49-F238E27FC236}">
                <a16:creationId xmlns:a16="http://schemas.microsoft.com/office/drawing/2014/main" id="{D7F87DFC-2911-3A4A-CC15-91F2293DC90F}"/>
              </a:ext>
            </a:extLst>
          </p:cNvPr>
          <p:cNvSpPr>
            <a:spLocks noGrp="1"/>
          </p:cNvSpPr>
          <p:nvPr>
            <p:ph type="sldNum" sz="quarter" idx="12"/>
          </p:nvPr>
        </p:nvSpPr>
        <p:spPr/>
        <p:txBody>
          <a:bodyPr/>
          <a:lstStyle/>
          <a:p>
            <a:fld id="{CA8D9AD5-F248-4919-864A-CFD76CC027D6}" type="slidenum">
              <a:rPr lang="en-US" smtClean="0"/>
              <a:t>11</a:t>
            </a:fld>
            <a:endParaRPr lang="en-US"/>
          </a:p>
        </p:txBody>
      </p:sp>
    </p:spTree>
    <p:extLst>
      <p:ext uri="{BB962C8B-B14F-4D97-AF65-F5344CB8AC3E}">
        <p14:creationId xmlns:p14="http://schemas.microsoft.com/office/powerpoint/2010/main" val="335531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E607A5F2-0AB2-2B98-4ADD-853D95A7AC44}"/>
              </a:ext>
            </a:extLst>
          </p:cNvPr>
          <p:cNvSpPr>
            <a:spLocks noGrp="1"/>
          </p:cNvSpPr>
          <p:nvPr>
            <p:ph type="body" sz="half" idx="4294967295"/>
          </p:nvPr>
        </p:nvSpPr>
        <p:spPr>
          <a:xfrm>
            <a:off x="0" y="4367213"/>
            <a:ext cx="3200400" cy="1622425"/>
          </a:xfrm>
        </p:spPr>
        <p:txBody>
          <a:bodyPr/>
          <a:lstStyle/>
          <a:p>
            <a:br>
              <a:rPr lang="en-US" sz="1600" kern="100" dirty="0">
                <a:effectLst/>
              </a:rPr>
            </a:br>
            <a:endParaRPr lang="en-US" dirty="0"/>
          </a:p>
        </p:txBody>
      </p:sp>
      <p:sp>
        <p:nvSpPr>
          <p:cNvPr id="3" name="Content Placeholder 2"/>
          <p:cNvSpPr>
            <a:spLocks noGrp="1"/>
          </p:cNvSpPr>
          <p:nvPr>
            <p:ph idx="4294967295"/>
          </p:nvPr>
        </p:nvSpPr>
        <p:spPr>
          <a:xfrm>
            <a:off x="8342103" y="2405175"/>
            <a:ext cx="3849897" cy="2986112"/>
          </a:xfrm>
        </p:spPr>
        <p:txBody>
          <a:bodyPr>
            <a:normAutofit/>
          </a:bodyPr>
          <a:lstStyle/>
          <a:p>
            <a:pPr algn="l">
              <a:buFont typeface="Arial" panose="020B0604020202020204" pitchFamily="34" charset="0"/>
              <a:buChar char="•"/>
            </a:pPr>
            <a:r>
              <a:rPr lang="en-US" sz="1800" b="0" i="0" dirty="0">
                <a:effectLst/>
                <a:latin typeface="Söhne"/>
              </a:rPr>
              <a:t>Building an elementary multivariate linear regression model</a:t>
            </a:r>
          </a:p>
          <a:p>
            <a:pPr algn="l">
              <a:buFont typeface="Arial" panose="020B0604020202020204" pitchFamily="34" charset="0"/>
              <a:buChar char="•"/>
            </a:pPr>
            <a:r>
              <a:rPr lang="en-US" sz="1800" b="0" i="0" dirty="0">
                <a:effectLst/>
                <a:latin typeface="Söhne"/>
              </a:rPr>
              <a:t>Checking the L.I.N.E statistics assumptions</a:t>
            </a:r>
          </a:p>
          <a:p>
            <a:pPr algn="l">
              <a:buFont typeface="Arial" panose="020B0604020202020204" pitchFamily="34" charset="0"/>
              <a:buChar char="•"/>
            </a:pPr>
            <a:r>
              <a:rPr lang="en-US" sz="1800" dirty="0">
                <a:latin typeface="Söhne"/>
              </a:rPr>
              <a:t>R </a:t>
            </a:r>
            <a:r>
              <a:rPr lang="en-US" sz="1800" dirty="0" err="1">
                <a:latin typeface="Söhne"/>
              </a:rPr>
              <a:t>squre</a:t>
            </a:r>
            <a:r>
              <a:rPr lang="en-US" sz="1800" dirty="0">
                <a:latin typeface="Söhne"/>
              </a:rPr>
              <a:t> 0.32, linear relation</a:t>
            </a:r>
          </a:p>
          <a:p>
            <a:pPr algn="l">
              <a:buFont typeface="Arial" panose="020B0604020202020204" pitchFamily="34" charset="0"/>
              <a:buChar char="•"/>
            </a:pPr>
            <a:r>
              <a:rPr lang="en-US" sz="1800" b="0" i="0" dirty="0">
                <a:effectLst/>
                <a:latin typeface="Söhne"/>
              </a:rPr>
              <a:t>Independent error</a:t>
            </a:r>
          </a:p>
          <a:p>
            <a:pPr algn="l">
              <a:buFont typeface="Arial" panose="020B0604020202020204" pitchFamily="34" charset="0"/>
              <a:buChar char="•"/>
            </a:pPr>
            <a:r>
              <a:rPr lang="en-US" sz="1800" dirty="0">
                <a:latin typeface="Söhne"/>
              </a:rPr>
              <a:t>Normality</a:t>
            </a:r>
            <a:endParaRPr lang="en-US" sz="1800" b="0" i="0" dirty="0">
              <a:effectLst/>
              <a:latin typeface="Söhne"/>
            </a:endParaRPr>
          </a:p>
        </p:txBody>
      </p:sp>
      <p:pic>
        <p:nvPicPr>
          <p:cNvPr id="5" name="Picture 4" descr="A collage of graphs and charts&#10;&#10;Description automatically generated">
            <a:extLst>
              <a:ext uri="{FF2B5EF4-FFF2-40B4-BE49-F238E27FC236}">
                <a16:creationId xmlns:a16="http://schemas.microsoft.com/office/drawing/2014/main" id="{A709D7A7-45C6-F5FE-9FC0-1C967E092A40}"/>
              </a:ext>
            </a:extLst>
          </p:cNvPr>
          <p:cNvPicPr>
            <a:picLocks noChangeAspect="1"/>
          </p:cNvPicPr>
          <p:nvPr/>
        </p:nvPicPr>
        <p:blipFill>
          <a:blip r:embed="rId3"/>
          <a:stretch>
            <a:fillRect/>
          </a:stretch>
        </p:blipFill>
        <p:spPr>
          <a:xfrm>
            <a:off x="160629" y="1556084"/>
            <a:ext cx="8077642" cy="4684295"/>
          </a:xfrm>
          <a:prstGeom prst="rect">
            <a:avLst/>
          </a:prstGeom>
        </p:spPr>
      </p:pic>
      <p:sp>
        <p:nvSpPr>
          <p:cNvPr id="7" name="Title 6">
            <a:extLst>
              <a:ext uri="{FF2B5EF4-FFF2-40B4-BE49-F238E27FC236}">
                <a16:creationId xmlns:a16="http://schemas.microsoft.com/office/drawing/2014/main" id="{8A93559B-A07B-80C5-4AA4-593A205DA711}"/>
              </a:ext>
            </a:extLst>
          </p:cNvPr>
          <p:cNvSpPr>
            <a:spLocks noGrp="1"/>
          </p:cNvSpPr>
          <p:nvPr>
            <p:ph type="title"/>
          </p:nvPr>
        </p:nvSpPr>
        <p:spPr>
          <a:xfrm>
            <a:off x="1341120" y="467360"/>
            <a:ext cx="9509760" cy="1233424"/>
          </a:xfrm>
        </p:spPr>
        <p:txBody>
          <a:bodyPr anchor="ctr" anchorCtr="0"/>
          <a:lstStyle/>
          <a:p>
            <a:r>
              <a:rPr lang="en-US" sz="4000" dirty="0">
                <a:latin typeface="Söhne"/>
              </a:rPr>
              <a:t>Checking L.I.N.E. Assumptions </a:t>
            </a:r>
          </a:p>
        </p:txBody>
      </p:sp>
      <p:sp>
        <p:nvSpPr>
          <p:cNvPr id="4" name="Slide Number Placeholder 3">
            <a:extLst>
              <a:ext uri="{FF2B5EF4-FFF2-40B4-BE49-F238E27FC236}">
                <a16:creationId xmlns:a16="http://schemas.microsoft.com/office/drawing/2014/main" id="{E3C6728E-05A6-A93B-26D1-C543ABC661B0}"/>
              </a:ext>
            </a:extLst>
          </p:cNvPr>
          <p:cNvSpPr>
            <a:spLocks noGrp="1"/>
          </p:cNvSpPr>
          <p:nvPr>
            <p:ph type="sldNum" sz="quarter" idx="12"/>
          </p:nvPr>
        </p:nvSpPr>
        <p:spPr/>
        <p:txBody>
          <a:bodyPr/>
          <a:lstStyle/>
          <a:p>
            <a:fld id="{CA8D9AD5-F248-4919-864A-CFD76CC027D6}" type="slidenum">
              <a:rPr lang="en-US" smtClean="0"/>
              <a:t>12</a:t>
            </a:fld>
            <a:endParaRPr lang="en-US"/>
          </a:p>
        </p:txBody>
      </p:sp>
    </p:spTree>
    <p:extLst>
      <p:ext uri="{BB962C8B-B14F-4D97-AF65-F5344CB8AC3E}">
        <p14:creationId xmlns:p14="http://schemas.microsoft.com/office/powerpoint/2010/main" val="6953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EAA3-3294-1BC6-6F8A-8F9D3406E060}"/>
              </a:ext>
            </a:extLst>
          </p:cNvPr>
          <p:cNvSpPr>
            <a:spLocks noGrp="1"/>
          </p:cNvSpPr>
          <p:nvPr>
            <p:ph type="title"/>
          </p:nvPr>
        </p:nvSpPr>
        <p:spPr>
          <a:xfrm>
            <a:off x="151625" y="141889"/>
            <a:ext cx="4046050" cy="2145323"/>
          </a:xfrm>
        </p:spPr>
        <p:txBody>
          <a:bodyPr anchor="b">
            <a:normAutofit fontScale="90000"/>
          </a:bodyPr>
          <a:lstStyle/>
          <a:p>
            <a:pPr algn="l"/>
            <a:r>
              <a:rPr lang="en-US" b="1" i="0" dirty="0">
                <a:solidFill>
                  <a:srgbClr val="374151"/>
                </a:solidFill>
                <a:effectLst/>
                <a:latin typeface="Söhne"/>
              </a:rPr>
              <a:t>Dataset Summary</a:t>
            </a:r>
            <a:br>
              <a:rPr lang="en-US" b="1" i="0" dirty="0">
                <a:solidFill>
                  <a:srgbClr val="374151"/>
                </a:solidFill>
                <a:effectLst/>
                <a:latin typeface="Söhne"/>
              </a:rPr>
            </a:br>
            <a:br>
              <a:rPr lang="en-US" b="1" i="0" dirty="0">
                <a:solidFill>
                  <a:srgbClr val="374151"/>
                </a:solidFill>
                <a:effectLst/>
                <a:latin typeface="Söhne"/>
              </a:rPr>
            </a:br>
            <a:br>
              <a:rPr lang="en-US" b="1" i="0" dirty="0">
                <a:solidFill>
                  <a:srgbClr val="374151"/>
                </a:solidFill>
                <a:effectLst/>
                <a:latin typeface="Söhne"/>
              </a:rPr>
            </a:br>
            <a:br>
              <a:rPr lang="en-US" b="1" i="0" dirty="0">
                <a:solidFill>
                  <a:srgbClr val="374151"/>
                </a:solidFill>
                <a:effectLst/>
                <a:latin typeface="Söhne"/>
              </a:rPr>
            </a:br>
            <a:endParaRPr lang="en-US" b="1" i="0" dirty="0">
              <a:effectLst/>
              <a:latin typeface="Söhne"/>
            </a:endParaRPr>
          </a:p>
        </p:txBody>
      </p:sp>
      <p:sp>
        <p:nvSpPr>
          <p:cNvPr id="8" name="Text Placeholder 2">
            <a:extLst>
              <a:ext uri="{FF2B5EF4-FFF2-40B4-BE49-F238E27FC236}">
                <a16:creationId xmlns:a16="http://schemas.microsoft.com/office/drawing/2014/main" id="{B562CEB8-F7A3-2FAD-224D-B7D4746FBFAD}"/>
              </a:ext>
            </a:extLst>
          </p:cNvPr>
          <p:cNvSpPr>
            <a:spLocks noGrp="1"/>
          </p:cNvSpPr>
          <p:nvPr>
            <p:ph type="body" sz="half" idx="2"/>
          </p:nvPr>
        </p:nvSpPr>
        <p:spPr>
          <a:xfrm>
            <a:off x="361833" y="709728"/>
            <a:ext cx="4315269" cy="3154967"/>
          </a:xfrm>
          <a:solidFill>
            <a:srgbClr val="942092">
              <a:alpha val="40392"/>
            </a:srgbClr>
          </a:solidFill>
        </p:spPr>
        <p:txBody>
          <a:bodyPr>
            <a:noAutofit/>
          </a:bodyPr>
          <a:lstStyle/>
          <a:p>
            <a:pPr algn="ctr"/>
            <a:r>
              <a:rPr lang="en-US" sz="1800" b="1" dirty="0">
                <a:solidFill>
                  <a:srgbClr val="374151"/>
                </a:solidFill>
              </a:rPr>
              <a:t>Response variable</a:t>
            </a:r>
          </a:p>
          <a:p>
            <a:pPr algn="ctr"/>
            <a:r>
              <a:rPr lang="en-US" sz="1800" b="1" i="1" u="sng" dirty="0">
                <a:effectLst/>
              </a:rPr>
              <a:t>Death rate </a:t>
            </a:r>
          </a:p>
          <a:p>
            <a:pPr algn="ctr"/>
            <a:r>
              <a:rPr lang="en-US" sz="1800" dirty="0">
                <a:effectLst/>
              </a:rPr>
              <a:t>Mean per capita (100,000) cancer mortalities</a:t>
            </a:r>
          </a:p>
          <a:p>
            <a:pPr marL="285750" indent="-285750">
              <a:lnSpc>
                <a:spcPct val="160000"/>
              </a:lnSpc>
              <a:buFont typeface="Arial" panose="020B0604020202020204" pitchFamily="34" charset="0"/>
              <a:buChar char="•"/>
            </a:pPr>
            <a:r>
              <a:rPr lang="en-US" sz="1800" b="1" i="0" dirty="0">
                <a:solidFill>
                  <a:srgbClr val="374151"/>
                </a:solidFill>
                <a:effectLst/>
              </a:rPr>
              <a:t>13 numeric Variables</a:t>
            </a:r>
          </a:p>
          <a:p>
            <a:pPr marL="285750" indent="-285750">
              <a:lnSpc>
                <a:spcPct val="160000"/>
              </a:lnSpc>
              <a:buFont typeface="Arial" panose="020B0604020202020204" pitchFamily="34" charset="0"/>
              <a:buChar char="•"/>
            </a:pPr>
            <a:r>
              <a:rPr lang="en-US" sz="1800" b="1" i="0" dirty="0">
                <a:solidFill>
                  <a:srgbClr val="374151"/>
                </a:solidFill>
                <a:effectLst/>
              </a:rPr>
              <a:t>2895 Observations</a:t>
            </a:r>
          </a:p>
          <a:p>
            <a:pPr>
              <a:lnSpc>
                <a:spcPct val="160000"/>
              </a:lnSpc>
            </a:pPr>
            <a:endParaRPr lang="en-US" sz="1800" b="1" dirty="0">
              <a:solidFill>
                <a:srgbClr val="374151"/>
              </a:solidFill>
            </a:endParaRPr>
          </a:p>
          <a:p>
            <a:pPr>
              <a:lnSpc>
                <a:spcPct val="160000"/>
              </a:lnSpc>
            </a:pPr>
            <a:endParaRPr lang="en-US" sz="1800" b="1" i="0" dirty="0">
              <a:solidFill>
                <a:srgbClr val="374151"/>
              </a:solidFill>
              <a:effectLst/>
            </a:endParaRPr>
          </a:p>
          <a:p>
            <a:pPr>
              <a:lnSpc>
                <a:spcPct val="160000"/>
              </a:lnSpc>
            </a:pPr>
            <a:endParaRPr lang="en-US" sz="1800" b="1" dirty="0">
              <a:solidFill>
                <a:srgbClr val="374151"/>
              </a:solidFill>
            </a:endParaRPr>
          </a:p>
          <a:p>
            <a:pPr>
              <a:lnSpc>
                <a:spcPct val="160000"/>
              </a:lnSpc>
            </a:pPr>
            <a:endParaRPr lang="en-US" sz="1800" b="1" i="0" dirty="0">
              <a:solidFill>
                <a:srgbClr val="374151"/>
              </a:solidFill>
              <a:effectLst/>
            </a:endParaRPr>
          </a:p>
          <a:p>
            <a:pPr>
              <a:lnSpc>
                <a:spcPct val="160000"/>
              </a:lnSpc>
            </a:pPr>
            <a:endParaRPr lang="en-US" sz="1800" b="1" dirty="0">
              <a:solidFill>
                <a:srgbClr val="374151"/>
              </a:solidFill>
            </a:endParaRPr>
          </a:p>
          <a:p>
            <a:pPr>
              <a:lnSpc>
                <a:spcPct val="160000"/>
              </a:lnSpc>
            </a:pPr>
            <a:endParaRPr lang="en-US" sz="1800" b="1" i="0" dirty="0">
              <a:solidFill>
                <a:srgbClr val="374151"/>
              </a:solidFill>
              <a:effectLst/>
            </a:endParaRPr>
          </a:p>
        </p:txBody>
      </p:sp>
      <p:graphicFrame>
        <p:nvGraphicFramePr>
          <p:cNvPr id="9" name="Table 8">
            <a:extLst>
              <a:ext uri="{FF2B5EF4-FFF2-40B4-BE49-F238E27FC236}">
                <a16:creationId xmlns:a16="http://schemas.microsoft.com/office/drawing/2014/main" id="{80337129-43A1-3AA4-31E7-ECB5BA747404}"/>
              </a:ext>
            </a:extLst>
          </p:cNvPr>
          <p:cNvGraphicFramePr>
            <a:graphicFrameLocks noGrp="1"/>
          </p:cNvGraphicFramePr>
          <p:nvPr>
            <p:extLst>
              <p:ext uri="{D42A27DB-BD31-4B8C-83A1-F6EECF244321}">
                <p14:modId xmlns:p14="http://schemas.microsoft.com/office/powerpoint/2010/main" val="1781856988"/>
              </p:ext>
            </p:extLst>
          </p:nvPr>
        </p:nvGraphicFramePr>
        <p:xfrm>
          <a:off x="5034455" y="494068"/>
          <a:ext cx="7083973" cy="6017009"/>
        </p:xfrm>
        <a:graphic>
          <a:graphicData uri="http://schemas.openxmlformats.org/drawingml/2006/table">
            <a:tbl>
              <a:tblPr/>
              <a:tblGrid>
                <a:gridCol w="2381369">
                  <a:extLst>
                    <a:ext uri="{9D8B030D-6E8A-4147-A177-3AD203B41FA5}">
                      <a16:colId xmlns:a16="http://schemas.microsoft.com/office/drawing/2014/main" val="1378496593"/>
                    </a:ext>
                  </a:extLst>
                </a:gridCol>
                <a:gridCol w="4702604">
                  <a:extLst>
                    <a:ext uri="{9D8B030D-6E8A-4147-A177-3AD203B41FA5}">
                      <a16:colId xmlns:a16="http://schemas.microsoft.com/office/drawing/2014/main" val="1585230028"/>
                    </a:ext>
                  </a:extLst>
                </a:gridCol>
              </a:tblGrid>
              <a:tr h="397484">
                <a:tc>
                  <a:txBody>
                    <a:bodyPr/>
                    <a:lstStyle/>
                    <a:p>
                      <a:pPr algn="ctr" fontAlgn="b"/>
                      <a:r>
                        <a:rPr lang="en-US" sz="1800" b="1" i="0" u="none" strike="noStrike" dirty="0">
                          <a:solidFill>
                            <a:srgbClr val="000000"/>
                          </a:solidFill>
                          <a:effectLst/>
                          <a:latin typeface="+mn-lt"/>
                        </a:rPr>
                        <a:t>Variables</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mn-lt"/>
                        </a:rPr>
                        <a:t> Description</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9915825"/>
                  </a:ext>
                </a:extLst>
              </a:tr>
              <a:tr h="397484">
                <a:tc>
                  <a:txBody>
                    <a:bodyPr/>
                    <a:lstStyle/>
                    <a:p>
                      <a:pPr algn="l" fontAlgn="b"/>
                      <a:r>
                        <a:rPr lang="en-US" sz="1800" b="0" i="0" u="none" strike="noStrike" dirty="0" err="1">
                          <a:solidFill>
                            <a:srgbClr val="000000"/>
                          </a:solidFill>
                          <a:effectLst/>
                          <a:latin typeface="+mn-lt"/>
                        </a:rPr>
                        <a:t>PctAsian</a:t>
                      </a:r>
                      <a:endParaRPr lang="en-US" sz="1800" b="0" i="0" u="none" strike="noStrike" dirty="0">
                        <a:solidFill>
                          <a:srgbClr val="000000"/>
                        </a:solidFill>
                        <a:effectLst/>
                        <a:latin typeface="+mn-lt"/>
                      </a:endParaRPr>
                    </a:p>
                  </a:txBody>
                  <a:tcPr marL="3227" marR="3227" marT="322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 Percent of county residents who identify as Asian</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569381"/>
                  </a:ext>
                </a:extLst>
              </a:tr>
              <a:tr h="397484">
                <a:tc>
                  <a:txBody>
                    <a:bodyPr/>
                    <a:lstStyle/>
                    <a:p>
                      <a:pPr algn="l" fontAlgn="b"/>
                      <a:r>
                        <a:rPr lang="en-US" sz="1800" b="0" i="0" u="none" strike="noStrike" dirty="0" err="1">
                          <a:solidFill>
                            <a:srgbClr val="000000"/>
                          </a:solidFill>
                          <a:effectLst/>
                          <a:latin typeface="+mn-lt"/>
                        </a:rPr>
                        <a:t>PctBlack</a:t>
                      </a:r>
                      <a:endParaRPr lang="en-US" sz="1800" b="0" i="0" u="none" strike="noStrike" dirty="0">
                        <a:solidFill>
                          <a:srgbClr val="000000"/>
                        </a:solidFill>
                        <a:effectLst/>
                        <a:latin typeface="+mn-lt"/>
                      </a:endParaRPr>
                    </a:p>
                  </a:txBody>
                  <a:tcPr marL="3227" marR="3227" marT="322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 Percent of county residents who identify as Black</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0241075"/>
                  </a:ext>
                </a:extLst>
              </a:tr>
              <a:tr h="712192">
                <a:tc>
                  <a:txBody>
                    <a:bodyPr/>
                    <a:lstStyle/>
                    <a:p>
                      <a:pPr algn="l" fontAlgn="b"/>
                      <a:r>
                        <a:rPr lang="en-US" sz="1800" b="0" i="0" u="none" strike="noStrike" dirty="0" err="1">
                          <a:solidFill>
                            <a:srgbClr val="000000"/>
                          </a:solidFill>
                          <a:effectLst/>
                          <a:latin typeface="+mn-lt"/>
                        </a:rPr>
                        <a:t>PctOtherRace</a:t>
                      </a:r>
                      <a:endParaRPr lang="en-US" sz="1800" b="0" i="0" u="none" strike="noStrike" dirty="0">
                        <a:solidFill>
                          <a:srgbClr val="000000"/>
                        </a:solidFill>
                        <a:effectLst/>
                        <a:latin typeface="+mn-lt"/>
                      </a:endParaRPr>
                    </a:p>
                  </a:txBody>
                  <a:tcPr marL="3227" marR="3227" marT="3227"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Percent of county residents who identify in a category which is not White, Black, or Asian (b)</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795001"/>
                  </a:ext>
                </a:extLst>
              </a:tr>
              <a:tr h="240129">
                <a:tc>
                  <a:txBody>
                    <a:bodyPr/>
                    <a:lstStyle/>
                    <a:p>
                      <a:pPr algn="l" fontAlgn="b"/>
                      <a:r>
                        <a:rPr lang="en-US" sz="1800" b="0" i="0" u="none" strike="noStrike" dirty="0" err="1">
                          <a:solidFill>
                            <a:srgbClr val="000000"/>
                          </a:solidFill>
                          <a:effectLst/>
                          <a:latin typeface="+mn-lt"/>
                        </a:rPr>
                        <a:t>PctMarriedHouseholds</a:t>
                      </a:r>
                      <a:endParaRPr lang="en-US" sz="1800" b="0" i="0" u="none" strike="noStrike" dirty="0">
                        <a:solidFill>
                          <a:srgbClr val="000000"/>
                        </a:solidFill>
                        <a:effectLst/>
                        <a:latin typeface="+mn-lt"/>
                      </a:endParaRP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Percent of married households</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1665604"/>
                  </a:ext>
                </a:extLst>
              </a:tr>
              <a:tr h="318805">
                <a:tc>
                  <a:txBody>
                    <a:bodyPr/>
                    <a:lstStyle/>
                    <a:p>
                      <a:pPr algn="l" fontAlgn="b"/>
                      <a:r>
                        <a:rPr lang="en-US" sz="1800" b="0" i="0" u="none" strike="noStrike" dirty="0" err="1">
                          <a:solidFill>
                            <a:srgbClr val="000000"/>
                          </a:solidFill>
                          <a:effectLst/>
                          <a:latin typeface="+mn-lt"/>
                        </a:rPr>
                        <a:t>AvgHouseholdSize</a:t>
                      </a:r>
                      <a:endParaRPr lang="en-US" sz="1800" b="0" i="0" u="none" strike="noStrike" dirty="0">
                        <a:solidFill>
                          <a:srgbClr val="000000"/>
                        </a:solidFill>
                        <a:effectLst/>
                        <a:latin typeface="+mn-lt"/>
                      </a:endParaRP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Mean household size of county</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6016440"/>
                  </a:ext>
                </a:extLst>
              </a:tr>
              <a:tr h="476160">
                <a:tc>
                  <a:txBody>
                    <a:bodyPr/>
                    <a:lstStyle/>
                    <a:p>
                      <a:pPr algn="l" fontAlgn="b"/>
                      <a:r>
                        <a:rPr lang="en-US" sz="1800" b="0" i="0" u="none" strike="noStrike" dirty="0" err="1">
                          <a:solidFill>
                            <a:srgbClr val="000000"/>
                          </a:solidFill>
                          <a:effectLst/>
                          <a:latin typeface="+mn-lt"/>
                        </a:rPr>
                        <a:t>BirthRate</a:t>
                      </a:r>
                      <a:endParaRPr lang="en-US" sz="1800" b="0" i="0" u="none" strike="noStrike" dirty="0">
                        <a:solidFill>
                          <a:srgbClr val="000000"/>
                        </a:solidFill>
                        <a:effectLst/>
                        <a:latin typeface="+mn-lt"/>
                      </a:endParaRP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Number of live births relative to number of women in county</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2350851"/>
                  </a:ext>
                </a:extLst>
              </a:tr>
              <a:tr h="476160">
                <a:tc>
                  <a:txBody>
                    <a:bodyPr/>
                    <a:lstStyle/>
                    <a:p>
                      <a:pPr algn="l" fontAlgn="b"/>
                      <a:r>
                        <a:rPr lang="en-US" sz="1800" b="0" i="0" u="none" strike="noStrike">
                          <a:solidFill>
                            <a:srgbClr val="000000"/>
                          </a:solidFill>
                          <a:effectLst/>
                          <a:latin typeface="+mn-lt"/>
                        </a:rPr>
                        <a:t>PctHighEducation</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Percentage of population with high education (college)</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6537357"/>
                  </a:ext>
                </a:extLst>
              </a:tr>
              <a:tr h="397484">
                <a:tc>
                  <a:txBody>
                    <a:bodyPr/>
                    <a:lstStyle/>
                    <a:p>
                      <a:pPr algn="l" fontAlgn="b"/>
                      <a:r>
                        <a:rPr lang="en-US" sz="1800" b="0" i="0" u="none" strike="noStrike" dirty="0" err="1">
                          <a:solidFill>
                            <a:srgbClr val="000000"/>
                          </a:solidFill>
                          <a:effectLst/>
                          <a:latin typeface="+mn-lt"/>
                        </a:rPr>
                        <a:t>PctLowEducation</a:t>
                      </a:r>
                      <a:endParaRPr lang="en-US" sz="1800" b="0" i="0" u="none" strike="noStrike" dirty="0">
                        <a:solidFill>
                          <a:srgbClr val="000000"/>
                        </a:solidFill>
                        <a:effectLst/>
                        <a:latin typeface="+mn-lt"/>
                      </a:endParaRP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Percentage of population with low education</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4818866"/>
                  </a:ext>
                </a:extLst>
              </a:tr>
              <a:tr h="633514">
                <a:tc>
                  <a:txBody>
                    <a:bodyPr/>
                    <a:lstStyle/>
                    <a:p>
                      <a:pPr algn="l" fontAlgn="b"/>
                      <a:r>
                        <a:rPr lang="en-US" sz="1800" b="0" i="0" u="none" strike="noStrike" dirty="0" err="1">
                          <a:solidFill>
                            <a:srgbClr val="000000"/>
                          </a:solidFill>
                          <a:effectLst/>
                          <a:latin typeface="+mn-lt"/>
                        </a:rPr>
                        <a:t>MeanPublicCoverage</a:t>
                      </a:r>
                      <a:endParaRPr lang="en-US" sz="1800" b="0" i="0" u="none" strike="noStrike" dirty="0">
                        <a:solidFill>
                          <a:srgbClr val="000000"/>
                        </a:solidFill>
                        <a:effectLst/>
                        <a:latin typeface="+mn-lt"/>
                      </a:endParaRP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Percent of county residents with government-provided health coverage</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7125487"/>
                  </a:ext>
                </a:extLst>
              </a:tr>
              <a:tr h="240129">
                <a:tc>
                  <a:txBody>
                    <a:bodyPr/>
                    <a:lstStyle/>
                    <a:p>
                      <a:pPr algn="l" fontAlgn="b"/>
                      <a:r>
                        <a:rPr lang="en-US" sz="1800" b="0" i="0" u="none" strike="noStrike" dirty="0" err="1">
                          <a:solidFill>
                            <a:srgbClr val="000000"/>
                          </a:solidFill>
                          <a:effectLst/>
                          <a:latin typeface="+mn-lt"/>
                        </a:rPr>
                        <a:t>povertyPercent</a:t>
                      </a:r>
                      <a:endParaRPr lang="en-US" sz="1800" b="0" i="0" u="none" strike="noStrike" dirty="0">
                        <a:solidFill>
                          <a:srgbClr val="000000"/>
                        </a:solidFill>
                        <a:effectLst/>
                        <a:latin typeface="+mn-lt"/>
                      </a:endParaRP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Percent of populace in poverty</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7423586"/>
                  </a:ext>
                </a:extLst>
              </a:tr>
              <a:tr h="476160">
                <a:tc>
                  <a:txBody>
                    <a:bodyPr/>
                    <a:lstStyle/>
                    <a:p>
                      <a:pPr algn="l" fontAlgn="b"/>
                      <a:r>
                        <a:rPr lang="en-US" sz="1800" b="0" i="0" u="none" strike="noStrike" dirty="0" err="1">
                          <a:solidFill>
                            <a:srgbClr val="000000"/>
                          </a:solidFill>
                          <a:effectLst/>
                          <a:latin typeface="+mn-lt"/>
                        </a:rPr>
                        <a:t>MeanPrivateCoverage</a:t>
                      </a:r>
                      <a:endParaRPr lang="en-US" sz="1800" b="0" i="0" u="none" strike="noStrike" dirty="0">
                        <a:solidFill>
                          <a:srgbClr val="000000"/>
                        </a:solidFill>
                        <a:effectLst/>
                        <a:latin typeface="+mn-lt"/>
                      </a:endParaRP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Percent of county residents with private health coverage</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0705042"/>
                  </a:ext>
                </a:extLst>
              </a:tr>
              <a:tr h="476160">
                <a:tc>
                  <a:txBody>
                    <a:bodyPr/>
                    <a:lstStyle/>
                    <a:p>
                      <a:pPr algn="l" fontAlgn="b"/>
                      <a:r>
                        <a:rPr lang="en-US" sz="1800" b="0" i="0" u="none" strike="noStrike" dirty="0">
                          <a:solidFill>
                            <a:srgbClr val="000000"/>
                          </a:solidFill>
                          <a:effectLst/>
                          <a:latin typeface="+mn-lt"/>
                        </a:rPr>
                        <a:t>PctUnemployed16_Over</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n-lt"/>
                        </a:rPr>
                        <a:t>Percent of county residents ages 16 and over unemployed</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7124502"/>
                  </a:ext>
                </a:extLst>
              </a:tr>
            </a:tbl>
          </a:graphicData>
        </a:graphic>
      </p:graphicFrame>
      <p:sp>
        <p:nvSpPr>
          <p:cNvPr id="4" name="Slide Number Placeholder 3">
            <a:extLst>
              <a:ext uri="{FF2B5EF4-FFF2-40B4-BE49-F238E27FC236}">
                <a16:creationId xmlns:a16="http://schemas.microsoft.com/office/drawing/2014/main" id="{09C1BBC7-629E-A878-9B5E-302AE8539657}"/>
              </a:ext>
            </a:extLst>
          </p:cNvPr>
          <p:cNvSpPr>
            <a:spLocks noGrp="1"/>
          </p:cNvSpPr>
          <p:nvPr>
            <p:ph type="sldNum" sz="quarter" idx="12"/>
          </p:nvPr>
        </p:nvSpPr>
        <p:spPr/>
        <p:txBody>
          <a:bodyPr/>
          <a:lstStyle/>
          <a:p>
            <a:fld id="{CA8D9AD5-F248-4919-864A-CFD76CC027D6}" type="slidenum">
              <a:rPr lang="en-US" smtClean="0"/>
              <a:t>13</a:t>
            </a:fld>
            <a:endParaRPr lang="en-US"/>
          </a:p>
        </p:txBody>
      </p:sp>
    </p:spTree>
    <p:extLst>
      <p:ext uri="{BB962C8B-B14F-4D97-AF65-F5344CB8AC3E}">
        <p14:creationId xmlns:p14="http://schemas.microsoft.com/office/powerpoint/2010/main" val="201680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66" y="2449720"/>
            <a:ext cx="4113212" cy="1379329"/>
          </a:xfrm>
        </p:spPr>
        <p:txBody>
          <a:bodyPr anchor="b">
            <a:normAutofit/>
          </a:bodyPr>
          <a:lstStyle/>
          <a:p>
            <a:pPr marR="0" lvl="0">
              <a:lnSpc>
                <a:spcPct val="107000"/>
              </a:lnSpc>
              <a:spcBef>
                <a:spcPts val="0"/>
              </a:spcBef>
              <a:spcAft>
                <a:spcPts val="0"/>
              </a:spcAft>
            </a:pPr>
            <a:r>
              <a:rPr lang="en-US" sz="4000" b="1" dirty="0">
                <a:effectLst/>
                <a:latin typeface="+mn-lt"/>
                <a:ea typeface="Times New Roman" panose="02020603050405020304" pitchFamily="18" charset="0"/>
                <a:cs typeface="Times New Roman" panose="02020603050405020304" pitchFamily="18" charset="0"/>
              </a:rPr>
              <a:t>Data Analysis</a:t>
            </a:r>
            <a:endParaRPr lang="en-US" sz="4000" dirty="0">
              <a:effectLst/>
              <a:latin typeface="+mn-lt"/>
              <a:ea typeface="Calibri" panose="020F0502020204030204" pitchFamily="34" charset="0"/>
              <a:cs typeface="Times New Roman" panose="02020603050405020304" pitchFamily="18" charset="0"/>
            </a:endParaRPr>
          </a:p>
        </p:txBody>
      </p:sp>
      <p:sp>
        <p:nvSpPr>
          <p:cNvPr id="8" name="Text Placeholder 2">
            <a:extLst>
              <a:ext uri="{FF2B5EF4-FFF2-40B4-BE49-F238E27FC236}">
                <a16:creationId xmlns:a16="http://schemas.microsoft.com/office/drawing/2014/main" id="{E607A5F2-0AB2-2B98-4ADD-853D95A7AC44}"/>
              </a:ext>
            </a:extLst>
          </p:cNvPr>
          <p:cNvSpPr>
            <a:spLocks noGrp="1"/>
          </p:cNvSpPr>
          <p:nvPr>
            <p:ph type="body" sz="half" idx="2"/>
          </p:nvPr>
        </p:nvSpPr>
        <p:spPr/>
        <p:txBody>
          <a:bodyPr/>
          <a:lstStyle/>
          <a:p>
            <a:br>
              <a:rPr lang="en-US" sz="1600" kern="100" dirty="0">
                <a:effectLst/>
              </a:rPr>
            </a:br>
            <a:endParaRPr lang="en-US" dirty="0"/>
          </a:p>
        </p:txBody>
      </p:sp>
      <p:sp>
        <p:nvSpPr>
          <p:cNvPr id="6" name="TextBox 5">
            <a:extLst>
              <a:ext uri="{FF2B5EF4-FFF2-40B4-BE49-F238E27FC236}">
                <a16:creationId xmlns:a16="http://schemas.microsoft.com/office/drawing/2014/main" id="{25A2C003-56B0-B078-194F-80C1C6A4C301}"/>
              </a:ext>
            </a:extLst>
          </p:cNvPr>
          <p:cNvSpPr txBox="1"/>
          <p:nvPr/>
        </p:nvSpPr>
        <p:spPr>
          <a:xfrm>
            <a:off x="5102724" y="892076"/>
            <a:ext cx="5404757" cy="707886"/>
          </a:xfrm>
          <a:prstGeom prst="rect">
            <a:avLst/>
          </a:prstGeom>
          <a:noFill/>
        </p:spPr>
        <p:txBody>
          <a:bodyPr wrap="square" rtlCol="0">
            <a:spAutoFit/>
          </a:bodyPr>
          <a:lstStyle/>
          <a:p>
            <a:r>
              <a:rPr lang="en-US" sz="4000" dirty="0">
                <a:solidFill>
                  <a:schemeClr val="tx2">
                    <a:lumMod val="75000"/>
                  </a:schemeClr>
                </a:solidFill>
                <a:latin typeface="Söhne"/>
                <a:ea typeface="+mj-ea"/>
                <a:cs typeface="+mj-cs"/>
              </a:rPr>
              <a:t>Overview</a:t>
            </a:r>
          </a:p>
        </p:txBody>
      </p:sp>
      <p:cxnSp>
        <p:nvCxnSpPr>
          <p:cNvPr id="11" name="Straight Connector 10">
            <a:extLst>
              <a:ext uri="{FF2B5EF4-FFF2-40B4-BE49-F238E27FC236}">
                <a16:creationId xmlns:a16="http://schemas.microsoft.com/office/drawing/2014/main" id="{9161418C-FA8D-490C-068D-9DC00453F566}"/>
              </a:ext>
            </a:extLst>
          </p:cNvPr>
          <p:cNvCxnSpPr/>
          <p:nvPr/>
        </p:nvCxnSpPr>
        <p:spPr>
          <a:xfrm>
            <a:off x="5257800" y="1583871"/>
            <a:ext cx="5666014" cy="0"/>
          </a:xfrm>
          <a:prstGeom prst="line">
            <a:avLst/>
          </a:prstGeom>
          <a:ln>
            <a:solidFill>
              <a:srgbClr val="1F274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88B3CBAB-D35E-B15D-C30D-E2B60E232326}"/>
              </a:ext>
            </a:extLst>
          </p:cNvPr>
          <p:cNvSpPr>
            <a:spLocks noGrp="1"/>
          </p:cNvSpPr>
          <p:nvPr>
            <p:ph idx="1"/>
          </p:nvPr>
        </p:nvSpPr>
        <p:spPr>
          <a:xfrm>
            <a:off x="5362892" y="1752446"/>
            <a:ext cx="6370320" cy="4419753"/>
          </a:xfrm>
        </p:spPr>
        <p:txBody>
          <a:bodyPr>
            <a:normAutofit/>
          </a:bodyPr>
          <a:lstStyle/>
          <a:p>
            <a:r>
              <a:rPr lang="en-US" sz="2400" dirty="0"/>
              <a:t>Hypothesis test</a:t>
            </a:r>
          </a:p>
          <a:p>
            <a:pPr lvl="1"/>
            <a:r>
              <a:rPr lang="en-US" sz="2200" dirty="0"/>
              <a:t>Categorical parameters</a:t>
            </a:r>
          </a:p>
          <a:p>
            <a:pPr lvl="1"/>
            <a:r>
              <a:rPr lang="en-US" sz="2200" dirty="0"/>
              <a:t>Interaction terms</a:t>
            </a:r>
          </a:p>
          <a:p>
            <a:r>
              <a:rPr lang="en-US" sz="2400" dirty="0"/>
              <a:t>Stepwise regression</a:t>
            </a:r>
          </a:p>
          <a:p>
            <a:r>
              <a:rPr lang="en-US" sz="2400" dirty="0"/>
              <a:t>Regression subsets selection </a:t>
            </a:r>
          </a:p>
          <a:p>
            <a:r>
              <a:rPr lang="en-US" sz="2400" dirty="0"/>
              <a:t>Model comparison with criterion  </a:t>
            </a:r>
          </a:p>
          <a:p>
            <a:endParaRPr lang="en-US" sz="2400" dirty="0"/>
          </a:p>
        </p:txBody>
      </p:sp>
      <p:sp>
        <p:nvSpPr>
          <p:cNvPr id="4" name="Slide Number Placeholder 3">
            <a:extLst>
              <a:ext uri="{FF2B5EF4-FFF2-40B4-BE49-F238E27FC236}">
                <a16:creationId xmlns:a16="http://schemas.microsoft.com/office/drawing/2014/main" id="{3DF656A9-7116-03BE-EB1F-7491DFEBE898}"/>
              </a:ext>
            </a:extLst>
          </p:cNvPr>
          <p:cNvSpPr>
            <a:spLocks noGrp="1"/>
          </p:cNvSpPr>
          <p:nvPr>
            <p:ph type="sldNum" sz="quarter" idx="12"/>
          </p:nvPr>
        </p:nvSpPr>
        <p:spPr/>
        <p:txBody>
          <a:bodyPr/>
          <a:lstStyle/>
          <a:p>
            <a:fld id="{CA8D9AD5-F248-4919-864A-CFD76CC027D6}" type="slidenum">
              <a:rPr lang="en-US" smtClean="0"/>
              <a:pPr/>
              <a:t>14</a:t>
            </a:fld>
            <a:endParaRPr lang="en-US"/>
          </a:p>
        </p:txBody>
      </p:sp>
    </p:spTree>
    <p:extLst>
      <p:ext uri="{BB962C8B-B14F-4D97-AF65-F5344CB8AC3E}">
        <p14:creationId xmlns:p14="http://schemas.microsoft.com/office/powerpoint/2010/main" val="105235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EAA3-3294-1BC6-6F8A-8F9D3406E060}"/>
              </a:ext>
            </a:extLst>
          </p:cNvPr>
          <p:cNvSpPr>
            <a:spLocks noGrp="1"/>
          </p:cNvSpPr>
          <p:nvPr>
            <p:ph type="title"/>
          </p:nvPr>
        </p:nvSpPr>
        <p:spPr>
          <a:xfrm>
            <a:off x="151625" y="141889"/>
            <a:ext cx="4046050" cy="2145323"/>
          </a:xfrm>
        </p:spPr>
        <p:txBody>
          <a:bodyPr anchor="b">
            <a:normAutofit fontScale="90000"/>
          </a:bodyPr>
          <a:lstStyle/>
          <a:p>
            <a:pPr algn="l"/>
            <a:r>
              <a:rPr lang="en-US" b="1" i="0" dirty="0">
                <a:solidFill>
                  <a:srgbClr val="374151"/>
                </a:solidFill>
                <a:effectLst/>
                <a:latin typeface="Söhne"/>
              </a:rPr>
              <a:t>Dataset Summary</a:t>
            </a:r>
            <a:br>
              <a:rPr lang="en-US" b="1" i="0" dirty="0">
                <a:solidFill>
                  <a:srgbClr val="374151"/>
                </a:solidFill>
                <a:effectLst/>
                <a:latin typeface="Söhne"/>
              </a:rPr>
            </a:br>
            <a:br>
              <a:rPr lang="en-US" b="1" i="0" dirty="0">
                <a:solidFill>
                  <a:srgbClr val="374151"/>
                </a:solidFill>
                <a:effectLst/>
                <a:latin typeface="Söhne"/>
              </a:rPr>
            </a:br>
            <a:br>
              <a:rPr lang="en-US" b="1" i="0" dirty="0">
                <a:solidFill>
                  <a:srgbClr val="374151"/>
                </a:solidFill>
                <a:effectLst/>
                <a:latin typeface="Söhne"/>
              </a:rPr>
            </a:br>
            <a:br>
              <a:rPr lang="en-US" b="1" i="0" dirty="0">
                <a:solidFill>
                  <a:srgbClr val="374151"/>
                </a:solidFill>
                <a:effectLst/>
                <a:latin typeface="Söhne"/>
              </a:rPr>
            </a:br>
            <a:endParaRPr lang="en-US" b="1" i="0" dirty="0">
              <a:effectLst/>
              <a:latin typeface="Söhne"/>
            </a:endParaRPr>
          </a:p>
        </p:txBody>
      </p:sp>
      <p:graphicFrame>
        <p:nvGraphicFramePr>
          <p:cNvPr id="9" name="Table 8">
            <a:extLst>
              <a:ext uri="{FF2B5EF4-FFF2-40B4-BE49-F238E27FC236}">
                <a16:creationId xmlns:a16="http://schemas.microsoft.com/office/drawing/2014/main" id="{80337129-43A1-3AA4-31E7-ECB5BA747404}"/>
              </a:ext>
            </a:extLst>
          </p:cNvPr>
          <p:cNvGraphicFramePr>
            <a:graphicFrameLocks noGrp="1"/>
          </p:cNvGraphicFramePr>
          <p:nvPr>
            <p:extLst>
              <p:ext uri="{D42A27DB-BD31-4B8C-83A1-F6EECF244321}">
                <p14:modId xmlns:p14="http://schemas.microsoft.com/office/powerpoint/2010/main" val="1420434514"/>
              </p:ext>
            </p:extLst>
          </p:nvPr>
        </p:nvGraphicFramePr>
        <p:xfrm>
          <a:off x="2764721" y="580969"/>
          <a:ext cx="4823748" cy="5705186"/>
        </p:xfrm>
        <a:graphic>
          <a:graphicData uri="http://schemas.openxmlformats.org/drawingml/2006/table">
            <a:tbl>
              <a:tblPr/>
              <a:tblGrid>
                <a:gridCol w="3111979">
                  <a:extLst>
                    <a:ext uri="{9D8B030D-6E8A-4147-A177-3AD203B41FA5}">
                      <a16:colId xmlns:a16="http://schemas.microsoft.com/office/drawing/2014/main" val="1378496593"/>
                    </a:ext>
                  </a:extLst>
                </a:gridCol>
                <a:gridCol w="1711769">
                  <a:extLst>
                    <a:ext uri="{9D8B030D-6E8A-4147-A177-3AD203B41FA5}">
                      <a16:colId xmlns:a16="http://schemas.microsoft.com/office/drawing/2014/main" val="4015807279"/>
                    </a:ext>
                  </a:extLst>
                </a:gridCol>
              </a:tblGrid>
              <a:tr h="396791">
                <a:tc>
                  <a:txBody>
                    <a:bodyPr/>
                    <a:lstStyle/>
                    <a:p>
                      <a:pPr algn="ctr" fontAlgn="b"/>
                      <a:r>
                        <a:rPr lang="en-US" sz="1800" b="0" i="0" u="none" strike="noStrike" dirty="0">
                          <a:solidFill>
                            <a:srgbClr val="000000"/>
                          </a:solidFill>
                          <a:effectLst/>
                          <a:latin typeface="+mn-lt"/>
                        </a:rPr>
                        <a:t>Variables</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mn-lt"/>
                        </a:rPr>
                        <a:t>Category</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9915825"/>
                  </a:ext>
                </a:extLst>
              </a:tr>
              <a:tr h="396791">
                <a:tc>
                  <a:txBody>
                    <a:bodyPr/>
                    <a:lstStyle/>
                    <a:p>
                      <a:pPr algn="l" fontAlgn="b"/>
                      <a:r>
                        <a:rPr lang="en-US" sz="1800" b="0" i="0" u="none" strike="noStrike" dirty="0" err="1">
                          <a:solidFill>
                            <a:srgbClr val="000000"/>
                          </a:solidFill>
                          <a:effectLst/>
                          <a:latin typeface="+mn-lt"/>
                        </a:rPr>
                        <a:t>PctAsian</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algn="l" fontAlgn="b"/>
                      <a:r>
                        <a:rPr lang="en-US" sz="1800" b="1" i="0" u="none" strike="noStrike" dirty="0">
                          <a:solidFill>
                            <a:srgbClr val="000000"/>
                          </a:solidFill>
                          <a:effectLst/>
                          <a:latin typeface="+mn-lt"/>
                        </a:rPr>
                        <a:t>1. Race</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23569381"/>
                  </a:ext>
                </a:extLst>
              </a:tr>
              <a:tr h="396791">
                <a:tc>
                  <a:txBody>
                    <a:bodyPr/>
                    <a:lstStyle/>
                    <a:p>
                      <a:pPr algn="l" fontAlgn="b"/>
                      <a:r>
                        <a:rPr lang="en-US" sz="1800" b="0" i="0" u="none" strike="noStrike" dirty="0" err="1">
                          <a:solidFill>
                            <a:srgbClr val="000000"/>
                          </a:solidFill>
                          <a:effectLst/>
                          <a:latin typeface="+mn-lt"/>
                        </a:rPr>
                        <a:t>PctBlack</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20000"/>
                        <a:lumOff val="80000"/>
                      </a:schemeClr>
                    </a:solidFill>
                  </a:tcPr>
                </a:tc>
                <a:tc>
                  <a:txBody>
                    <a:bodyPr/>
                    <a:lstStyle/>
                    <a:p>
                      <a:pPr algn="l" fontAlgn="b"/>
                      <a:r>
                        <a:rPr lang="en-US" sz="1800" b="0"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160241075"/>
                  </a:ext>
                </a:extLst>
              </a:tr>
              <a:tr h="710950">
                <a:tc>
                  <a:txBody>
                    <a:bodyPr/>
                    <a:lstStyle/>
                    <a:p>
                      <a:pPr algn="l" fontAlgn="b"/>
                      <a:r>
                        <a:rPr lang="en-US" sz="1800" b="0" i="0" u="none" strike="noStrike" dirty="0" err="1">
                          <a:solidFill>
                            <a:srgbClr val="000000"/>
                          </a:solidFill>
                          <a:effectLst/>
                          <a:latin typeface="+mn-lt"/>
                        </a:rPr>
                        <a:t>PctOtherRace</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algn="l" fontAlgn="b"/>
                      <a:r>
                        <a:rPr lang="en-US" sz="1800" b="0"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24795001"/>
                  </a:ext>
                </a:extLst>
              </a:tr>
              <a:tr h="277063">
                <a:tc>
                  <a:txBody>
                    <a:bodyPr/>
                    <a:lstStyle/>
                    <a:p>
                      <a:pPr algn="l" fontAlgn="b"/>
                      <a:r>
                        <a:rPr lang="en-US" sz="1800" b="0" i="0" u="none" strike="noStrike" dirty="0" err="1">
                          <a:solidFill>
                            <a:srgbClr val="000000"/>
                          </a:solidFill>
                          <a:effectLst/>
                          <a:latin typeface="+mn-lt"/>
                        </a:rPr>
                        <a:t>PctMarriedHouseholds</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1800" b="1" i="0" u="none" strike="noStrike" dirty="0">
                          <a:solidFill>
                            <a:srgbClr val="000000"/>
                          </a:solidFill>
                          <a:effectLst/>
                          <a:latin typeface="+mn-lt"/>
                        </a:rPr>
                        <a:t>2. Household</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401665604"/>
                  </a:ext>
                </a:extLst>
              </a:tr>
              <a:tr h="318249">
                <a:tc>
                  <a:txBody>
                    <a:bodyPr/>
                    <a:lstStyle/>
                    <a:p>
                      <a:pPr algn="l" fontAlgn="b"/>
                      <a:r>
                        <a:rPr lang="en-US" sz="1800" b="0" i="0" u="none" strike="noStrike" dirty="0" err="1">
                          <a:solidFill>
                            <a:srgbClr val="000000"/>
                          </a:solidFill>
                          <a:effectLst/>
                          <a:latin typeface="+mn-lt"/>
                        </a:rPr>
                        <a:t>AvgHouseholdSize</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fontAlgn="b"/>
                      <a:r>
                        <a:rPr lang="en-US" sz="1800" b="1"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886016440"/>
                  </a:ext>
                </a:extLst>
              </a:tr>
              <a:tr h="475330">
                <a:tc>
                  <a:txBody>
                    <a:bodyPr/>
                    <a:lstStyle/>
                    <a:p>
                      <a:pPr algn="l" fontAlgn="b"/>
                      <a:r>
                        <a:rPr lang="en-US" sz="1800" b="0" i="0" u="none" strike="noStrike" dirty="0" err="1">
                          <a:solidFill>
                            <a:srgbClr val="000000"/>
                          </a:solidFill>
                          <a:effectLst/>
                          <a:latin typeface="+mn-lt"/>
                        </a:rPr>
                        <a:t>BirthRate</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800" b="1" i="0" u="none" strike="noStrike" dirty="0">
                          <a:solidFill>
                            <a:srgbClr val="000000"/>
                          </a:solidFill>
                          <a:effectLst/>
                          <a:latin typeface="+mn-lt"/>
                        </a:rPr>
                        <a:t>3. Birth rate</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262350851"/>
                  </a:ext>
                </a:extLst>
              </a:tr>
              <a:tr h="475330">
                <a:tc>
                  <a:txBody>
                    <a:bodyPr/>
                    <a:lstStyle/>
                    <a:p>
                      <a:pPr algn="l" fontAlgn="b"/>
                      <a:r>
                        <a:rPr lang="en-US" sz="1800" b="0" i="0" u="none" strike="noStrike" dirty="0" err="1">
                          <a:solidFill>
                            <a:srgbClr val="000000"/>
                          </a:solidFill>
                          <a:effectLst/>
                          <a:latin typeface="+mn-lt"/>
                        </a:rPr>
                        <a:t>PctHighEducation</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dirty="0">
                          <a:solidFill>
                            <a:srgbClr val="000000"/>
                          </a:solidFill>
                          <a:effectLst/>
                          <a:latin typeface="+mn-lt"/>
                        </a:rPr>
                        <a:t>4. Education</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076537357"/>
                  </a:ext>
                </a:extLst>
              </a:tr>
              <a:tr h="396791">
                <a:tc>
                  <a:txBody>
                    <a:bodyPr/>
                    <a:lstStyle/>
                    <a:p>
                      <a:pPr algn="l" fontAlgn="b"/>
                      <a:r>
                        <a:rPr lang="en-US" sz="1800" b="0" i="0" u="none" strike="noStrike" dirty="0" err="1">
                          <a:solidFill>
                            <a:srgbClr val="000000"/>
                          </a:solidFill>
                          <a:effectLst/>
                          <a:latin typeface="+mn-lt"/>
                        </a:rPr>
                        <a:t>PctLowEducation</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224818866"/>
                  </a:ext>
                </a:extLst>
              </a:tr>
              <a:tr h="632409">
                <a:tc>
                  <a:txBody>
                    <a:bodyPr/>
                    <a:lstStyle/>
                    <a:p>
                      <a:pPr algn="l" fontAlgn="b"/>
                      <a:r>
                        <a:rPr lang="en-US" sz="1800" b="0" i="0" u="none" strike="noStrike" dirty="0" err="1">
                          <a:solidFill>
                            <a:srgbClr val="000000"/>
                          </a:solidFill>
                          <a:effectLst/>
                          <a:latin typeface="+mn-lt"/>
                        </a:rPr>
                        <a:t>MeanPublicCoverage</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b="1" i="0" u="none" strike="noStrike" dirty="0">
                          <a:solidFill>
                            <a:srgbClr val="000000"/>
                          </a:solidFill>
                          <a:effectLst/>
                          <a:latin typeface="+mn-lt"/>
                        </a:rPr>
                        <a:t>5. Economic</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77125487"/>
                  </a:ext>
                </a:extLst>
              </a:tr>
              <a:tr h="277063">
                <a:tc>
                  <a:txBody>
                    <a:bodyPr/>
                    <a:lstStyle/>
                    <a:p>
                      <a:pPr algn="l" fontAlgn="b"/>
                      <a:r>
                        <a:rPr lang="en-US" sz="1800" b="0" i="0" u="none" strike="noStrike" dirty="0" err="1">
                          <a:solidFill>
                            <a:srgbClr val="000000"/>
                          </a:solidFill>
                          <a:effectLst/>
                          <a:latin typeface="+mn-lt"/>
                        </a:rPr>
                        <a:t>povertyPercent</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b="0"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57423586"/>
                  </a:ext>
                </a:extLst>
              </a:tr>
              <a:tr h="475330">
                <a:tc>
                  <a:txBody>
                    <a:bodyPr/>
                    <a:lstStyle/>
                    <a:p>
                      <a:pPr algn="l" fontAlgn="b"/>
                      <a:r>
                        <a:rPr lang="en-US" sz="1800" b="0" i="0" u="none" strike="noStrike" dirty="0" err="1">
                          <a:solidFill>
                            <a:srgbClr val="000000"/>
                          </a:solidFill>
                          <a:effectLst/>
                          <a:latin typeface="+mn-lt"/>
                        </a:rPr>
                        <a:t>MeanPrivateCoverage</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b="0"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690705042"/>
                  </a:ext>
                </a:extLst>
              </a:tr>
              <a:tr h="475330">
                <a:tc>
                  <a:txBody>
                    <a:bodyPr/>
                    <a:lstStyle/>
                    <a:p>
                      <a:pPr algn="l" fontAlgn="b"/>
                      <a:r>
                        <a:rPr lang="en-US" sz="1800" b="0" i="0" u="none" strike="noStrike" dirty="0">
                          <a:solidFill>
                            <a:srgbClr val="000000"/>
                          </a:solidFill>
                          <a:effectLst/>
                          <a:latin typeface="+mn-lt"/>
                        </a:rPr>
                        <a:t>PctUnemployed16_Over</a:t>
                      </a: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b="0"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97124502"/>
                  </a:ext>
                </a:extLst>
              </a:tr>
            </a:tbl>
          </a:graphicData>
        </a:graphic>
      </p:graphicFrame>
      <p:sp>
        <p:nvSpPr>
          <p:cNvPr id="4" name="Slide Number Placeholder 3">
            <a:extLst>
              <a:ext uri="{FF2B5EF4-FFF2-40B4-BE49-F238E27FC236}">
                <a16:creationId xmlns:a16="http://schemas.microsoft.com/office/drawing/2014/main" id="{62D015F2-C17B-F5C5-C1B3-F6AB2186E5A8}"/>
              </a:ext>
            </a:extLst>
          </p:cNvPr>
          <p:cNvSpPr>
            <a:spLocks noGrp="1"/>
          </p:cNvSpPr>
          <p:nvPr>
            <p:ph type="sldNum" sz="quarter" idx="12"/>
          </p:nvPr>
        </p:nvSpPr>
        <p:spPr/>
        <p:txBody>
          <a:bodyPr/>
          <a:lstStyle/>
          <a:p>
            <a:fld id="{CA8D9AD5-F248-4919-864A-CFD76CC027D6}" type="slidenum">
              <a:rPr lang="en-US" smtClean="0"/>
              <a:t>15</a:t>
            </a:fld>
            <a:endParaRPr lang="en-US"/>
          </a:p>
        </p:txBody>
      </p:sp>
    </p:spTree>
    <p:extLst>
      <p:ext uri="{BB962C8B-B14F-4D97-AF65-F5344CB8AC3E}">
        <p14:creationId xmlns:p14="http://schemas.microsoft.com/office/powerpoint/2010/main" val="164684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38" y="339969"/>
            <a:ext cx="10287345" cy="753725"/>
          </a:xfrm>
        </p:spPr>
        <p:txBody>
          <a:bodyPr>
            <a:normAutofit/>
          </a:bodyPr>
          <a:lstStyle/>
          <a:p>
            <a:pPr>
              <a:lnSpc>
                <a:spcPct val="107000"/>
              </a:lnSpc>
              <a:spcBef>
                <a:spcPts val="0"/>
              </a:spcBef>
              <a:spcAft>
                <a:spcPts val="200"/>
              </a:spcAft>
            </a:pPr>
            <a:r>
              <a:rPr lang="en-US" sz="4000" dirty="0">
                <a:latin typeface="Söhne"/>
              </a:rPr>
              <a:t>Hypothesis Test: Categorical Parameters </a:t>
            </a:r>
          </a:p>
        </p:txBody>
      </p:sp>
      <p:sp>
        <p:nvSpPr>
          <p:cNvPr id="6" name="TextBox 5">
            <a:extLst>
              <a:ext uri="{FF2B5EF4-FFF2-40B4-BE49-F238E27FC236}">
                <a16:creationId xmlns:a16="http://schemas.microsoft.com/office/drawing/2014/main" id="{2A312D1E-4364-5737-4330-A1A49D47A013}"/>
              </a:ext>
            </a:extLst>
          </p:cNvPr>
          <p:cNvSpPr txBox="1"/>
          <p:nvPr/>
        </p:nvSpPr>
        <p:spPr>
          <a:xfrm>
            <a:off x="247855" y="1346169"/>
            <a:ext cx="10857683" cy="1092607"/>
          </a:xfrm>
          <a:prstGeom prst="rect">
            <a:avLst/>
          </a:prstGeom>
          <a:noFill/>
        </p:spPr>
        <p:txBody>
          <a:bodyPr wrap="square" rtlCol="0">
            <a:spAutoFit/>
          </a:bodyPr>
          <a:lstStyle/>
          <a:p>
            <a:pPr marL="285750" indent="-285750" algn="l">
              <a:spcAft>
                <a:spcPts val="600"/>
              </a:spcAft>
              <a:buFont typeface="Wingdings" pitchFamily="2" charset="2"/>
              <a:buChar char="v"/>
            </a:pPr>
            <a:r>
              <a:rPr lang="en-US" sz="2000" b="1" i="0" dirty="0">
                <a:effectLst/>
              </a:rPr>
              <a:t>  Categories: (1) Race, (2) Household, (3) Birth rate, (4) Education, (5) Economic</a:t>
            </a:r>
            <a:endParaRPr lang="en-US" sz="2000" b="1" dirty="0"/>
          </a:p>
          <a:p>
            <a:pPr marL="285750" indent="-285750" algn="l">
              <a:spcAft>
                <a:spcPts val="600"/>
              </a:spcAft>
              <a:buFont typeface="Wingdings" pitchFamily="2" charset="2"/>
              <a:buChar char="v"/>
            </a:pPr>
            <a:r>
              <a:rPr lang="en-US" sz="2000" b="1" i="0" dirty="0">
                <a:effectLst/>
              </a:rPr>
              <a:t> Research questions: what the effects of 1 category on cancer mortality rate after taking into account all the other categories?</a:t>
            </a:r>
          </a:p>
        </p:txBody>
      </p:sp>
      <p:sp>
        <p:nvSpPr>
          <p:cNvPr id="4" name="TextBox 3">
            <a:extLst>
              <a:ext uri="{FF2B5EF4-FFF2-40B4-BE49-F238E27FC236}">
                <a16:creationId xmlns:a16="http://schemas.microsoft.com/office/drawing/2014/main" id="{BE1CB130-12A0-55BF-6F74-E37EBF72F0F1}"/>
              </a:ext>
            </a:extLst>
          </p:cNvPr>
          <p:cNvSpPr txBox="1"/>
          <p:nvPr/>
        </p:nvSpPr>
        <p:spPr>
          <a:xfrm>
            <a:off x="983945" y="2691251"/>
            <a:ext cx="10644838" cy="2737673"/>
          </a:xfrm>
          <a:prstGeom prst="rect">
            <a:avLst/>
          </a:prstGeom>
          <a:noFill/>
        </p:spPr>
        <p:txBody>
          <a:bodyPr wrap="square" rtlCol="0">
            <a:spAutoFit/>
          </a:bodyPr>
          <a:lstStyle/>
          <a:p>
            <a:pPr marL="285750" marR="0" indent="-285750">
              <a:lnSpc>
                <a:spcPct val="150000"/>
              </a:lnSpc>
              <a:spcBef>
                <a:spcPts val="0"/>
              </a:spcBef>
              <a:spcAft>
                <a:spcPts val="600"/>
              </a:spcAft>
              <a:buFont typeface="Arial" panose="020B0604020202020204" pitchFamily="34" charset="0"/>
              <a:buChar char="•"/>
            </a:pPr>
            <a:r>
              <a:rPr lang="en-US" sz="2000" b="1" kern="100" dirty="0">
                <a:effectLst/>
                <a:ea typeface="Calibri" panose="020F0502020204030204" pitchFamily="34" charset="0"/>
                <a:cs typeface="Times New Roman" panose="02020603050405020304" pitchFamily="18" charset="0"/>
              </a:rPr>
              <a:t>Null Hypothesis (H</a:t>
            </a:r>
            <a:r>
              <a:rPr lang="en-US" sz="2000" b="1" kern="100" baseline="-25000" dirty="0">
                <a:effectLst/>
                <a:ea typeface="Calibri" panose="020F0502020204030204" pitchFamily="34" charset="0"/>
                <a:cs typeface="Times New Roman" panose="02020603050405020304" pitchFamily="18" charset="0"/>
              </a:rPr>
              <a:t>0</a:t>
            </a:r>
            <a:r>
              <a:rPr lang="en-US" sz="2000" b="1" kern="100" dirty="0">
                <a:effectLst/>
                <a:ea typeface="Calibri" panose="020F0502020204030204" pitchFamily="34" charset="0"/>
                <a:cs typeface="Times New Roman" panose="02020603050405020304" pitchFamily="18" charset="0"/>
              </a:rPr>
              <a:t>)</a:t>
            </a:r>
            <a:r>
              <a:rPr lang="en-US" sz="2000" kern="100" dirty="0">
                <a:effectLst/>
                <a:ea typeface="Calibri" panose="020F0502020204030204" pitchFamily="34" charset="0"/>
                <a:cs typeface="Times New Roman" panose="02020603050405020304" pitchFamily="18" charset="0"/>
              </a:rPr>
              <a:t>: </a:t>
            </a:r>
            <a:r>
              <a:rPr lang="en-US" sz="2000" b="1" kern="100" dirty="0">
                <a:effectLst/>
                <a:ea typeface="Calibri" panose="020F0502020204030204" pitchFamily="34" charset="0"/>
                <a:cs typeface="Times New Roman" panose="02020603050405020304" pitchFamily="18" charset="0"/>
              </a:rPr>
              <a:t>The coefficients of predictors </a:t>
            </a:r>
            <a:r>
              <a:rPr lang="en-US" sz="2000" kern="100" dirty="0">
                <a:effectLst/>
                <a:ea typeface="Calibri" panose="020F0502020204030204" pitchFamily="34" charset="0"/>
                <a:cs typeface="Times New Roman" panose="02020603050405020304" pitchFamily="18" charset="0"/>
              </a:rPr>
              <a:t>in each category are </a:t>
            </a:r>
            <a:r>
              <a:rPr lang="en-US" sz="2000" b="1" kern="100" dirty="0">
                <a:effectLst/>
                <a:ea typeface="Calibri" panose="020F0502020204030204" pitchFamily="34" charset="0"/>
                <a:cs typeface="Times New Roman" panose="02020603050405020304" pitchFamily="18" charset="0"/>
              </a:rPr>
              <a:t>equal to zero.</a:t>
            </a:r>
            <a:endParaRPr lang="en-US" sz="2000" kern="100" dirty="0">
              <a:effectLst/>
              <a:ea typeface="Calibri" panose="020F0502020204030204" pitchFamily="34" charset="0"/>
              <a:cs typeface="Times New Roman" panose="02020603050405020304" pitchFamily="18" charset="0"/>
            </a:endParaRPr>
          </a:p>
          <a:p>
            <a:pPr marL="285750" marR="0" indent="-285750">
              <a:lnSpc>
                <a:spcPct val="150000"/>
              </a:lnSpc>
              <a:spcBef>
                <a:spcPts val="0"/>
              </a:spcBef>
              <a:spcAft>
                <a:spcPts val="600"/>
              </a:spcAft>
              <a:buFont typeface="Arial" panose="020B0604020202020204" pitchFamily="34" charset="0"/>
              <a:buChar char="•"/>
            </a:pPr>
            <a:r>
              <a:rPr lang="en-US" sz="2000" b="1" kern="100" dirty="0">
                <a:effectLst/>
                <a:ea typeface="Calibri" panose="020F0502020204030204" pitchFamily="34" charset="0"/>
                <a:cs typeface="Times New Roman" panose="02020603050405020304" pitchFamily="18" charset="0"/>
              </a:rPr>
              <a:t>Alternative Hypothesis (H</a:t>
            </a:r>
            <a:r>
              <a:rPr lang="en-US" sz="2000" b="1" kern="100" baseline="-25000" dirty="0">
                <a:effectLst/>
                <a:ea typeface="Calibri" panose="020F0502020204030204" pitchFamily="34" charset="0"/>
                <a:cs typeface="Times New Roman" panose="02020603050405020304" pitchFamily="18" charset="0"/>
              </a:rPr>
              <a:t>a</a:t>
            </a:r>
            <a:r>
              <a:rPr lang="en-US" sz="2000" b="1" kern="100" dirty="0">
                <a:effectLst/>
                <a:ea typeface="Calibri" panose="020F0502020204030204" pitchFamily="34" charset="0"/>
                <a:cs typeface="Times New Roman" panose="02020603050405020304" pitchFamily="18" charset="0"/>
              </a:rPr>
              <a:t>)</a:t>
            </a:r>
            <a:r>
              <a:rPr lang="en-US" sz="2000" kern="100" dirty="0">
                <a:effectLst/>
                <a:ea typeface="Calibri" panose="020F0502020204030204" pitchFamily="34" charset="0"/>
                <a:cs typeface="Times New Roman" panose="02020603050405020304" pitchFamily="18" charset="0"/>
              </a:rPr>
              <a:t>: At least one of </a:t>
            </a:r>
            <a:r>
              <a:rPr lang="en-US" sz="2000" b="1" kern="100" dirty="0">
                <a:ea typeface="Calibri" panose="020F0502020204030204" pitchFamily="34" charset="0"/>
                <a:cs typeface="Times New Roman" panose="02020603050405020304" pitchFamily="18" charset="0"/>
              </a:rPr>
              <a:t>t</a:t>
            </a:r>
            <a:r>
              <a:rPr lang="en-US" sz="2000" b="1" kern="100" dirty="0">
                <a:effectLst/>
                <a:ea typeface="Calibri" panose="020F0502020204030204" pitchFamily="34" charset="0"/>
                <a:cs typeface="Times New Roman" panose="02020603050405020304" pitchFamily="18" charset="0"/>
              </a:rPr>
              <a:t>he coefficients of predictors </a:t>
            </a:r>
            <a:r>
              <a:rPr lang="en-US" sz="2000" kern="100" dirty="0">
                <a:effectLst/>
                <a:ea typeface="Calibri" panose="020F0502020204030204" pitchFamily="34" charset="0"/>
                <a:cs typeface="Times New Roman" panose="02020603050405020304" pitchFamily="18" charset="0"/>
              </a:rPr>
              <a:t>is </a:t>
            </a:r>
            <a:r>
              <a:rPr lang="en-US" sz="2000" b="1" kern="100" dirty="0">
                <a:effectLst/>
                <a:ea typeface="Calibri" panose="020F0502020204030204" pitchFamily="34" charset="0"/>
                <a:cs typeface="Times New Roman" panose="02020603050405020304" pitchFamily="18" charset="0"/>
              </a:rPr>
              <a:t>NOT zero. </a:t>
            </a:r>
          </a:p>
          <a:p>
            <a:pPr marL="285750" marR="0" indent="-285750">
              <a:spcBef>
                <a:spcPts val="0"/>
              </a:spcBef>
              <a:spcAft>
                <a:spcPts val="600"/>
              </a:spcAft>
              <a:buFont typeface="Arial" panose="020B0604020202020204" pitchFamily="34" charset="0"/>
              <a:buChar char="•"/>
            </a:pPr>
            <a:r>
              <a:rPr lang="en-US" sz="2000" b="1" kern="100" dirty="0">
                <a:effectLst/>
                <a:ea typeface="Calibri" panose="020F0502020204030204" pitchFamily="34" charset="0"/>
                <a:cs typeface="Times New Roman" panose="02020603050405020304" pitchFamily="18" charset="0"/>
              </a:rPr>
              <a:t>Decision Rule: </a:t>
            </a:r>
            <a:r>
              <a:rPr lang="en-US" sz="2000" kern="100" dirty="0">
                <a:effectLst/>
                <a:ea typeface="Calibri" panose="020F0502020204030204" pitchFamily="34" charset="0"/>
                <a:cs typeface="Times New Roman" panose="02020603050405020304" pitchFamily="18" charset="0"/>
              </a:rPr>
              <a:t>The decision rule is based on the p-value:</a:t>
            </a:r>
          </a:p>
          <a:p>
            <a:pPr marL="914400" marR="0">
              <a:spcBef>
                <a:spcPts val="0"/>
              </a:spcBef>
              <a:spcAft>
                <a:spcPts val="600"/>
              </a:spcAft>
            </a:pPr>
            <a:r>
              <a:rPr lang="en-US" sz="2000" kern="100" dirty="0">
                <a:effectLst/>
                <a:ea typeface="Calibri" panose="020F0502020204030204" pitchFamily="34" charset="0"/>
                <a:cs typeface="Times New Roman" panose="02020603050405020304" pitchFamily="18" charset="0"/>
              </a:rPr>
              <a:t>                         If p-value &lt; α, we reject H</a:t>
            </a:r>
            <a:r>
              <a:rPr lang="en-US" sz="2000" kern="100" baseline="-25000" dirty="0">
                <a:effectLst/>
                <a:ea typeface="Calibri" panose="020F0502020204030204" pitchFamily="34" charset="0"/>
                <a:cs typeface="Times New Roman" panose="02020603050405020304" pitchFamily="18" charset="0"/>
              </a:rPr>
              <a:t>0</a:t>
            </a:r>
            <a:endParaRPr lang="en-US" sz="2000" kern="100" dirty="0">
              <a:effectLst/>
              <a:ea typeface="Calibri" panose="020F0502020204030204" pitchFamily="34" charset="0"/>
              <a:cs typeface="Times New Roman" panose="02020603050405020304" pitchFamily="18" charset="0"/>
            </a:endParaRPr>
          </a:p>
          <a:p>
            <a:pPr marL="914400" marR="0">
              <a:spcBef>
                <a:spcPts val="0"/>
              </a:spcBef>
              <a:spcAft>
                <a:spcPts val="600"/>
              </a:spcAft>
            </a:pPr>
            <a:r>
              <a:rPr lang="en-US" sz="2000" kern="100" dirty="0">
                <a:effectLst/>
                <a:ea typeface="Calibri" panose="020F0502020204030204" pitchFamily="34" charset="0"/>
                <a:cs typeface="Times New Roman" panose="02020603050405020304" pitchFamily="18" charset="0"/>
              </a:rPr>
              <a:t>                         If p-value &gt; α, we fail to reject H</a:t>
            </a:r>
            <a:r>
              <a:rPr lang="en-US" sz="2000" kern="100" baseline="-25000" dirty="0">
                <a:effectLst/>
                <a:ea typeface="Calibri" panose="020F0502020204030204" pitchFamily="34" charset="0"/>
                <a:cs typeface="Times New Roman" panose="02020603050405020304" pitchFamily="18" charset="0"/>
              </a:rPr>
              <a:t>0</a:t>
            </a:r>
            <a:endParaRPr lang="en-US" sz="2000" kern="100" dirty="0">
              <a:effectLst/>
              <a:ea typeface="Calibri" panose="020F0502020204030204" pitchFamily="34"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2000" b="1" kern="100" dirty="0">
                <a:effectLst/>
                <a:ea typeface="Calibri" panose="020F0502020204030204" pitchFamily="34" charset="0"/>
                <a:cs typeface="Times New Roman" panose="02020603050405020304" pitchFamily="18" charset="0"/>
              </a:rPr>
              <a:t>Conclusion:</a:t>
            </a:r>
            <a:r>
              <a:rPr lang="en-US" sz="2000" kern="100" dirty="0">
                <a:effectLst/>
                <a:ea typeface="Calibri" panose="020F0502020204030204" pitchFamily="34" charset="0"/>
                <a:cs typeface="Times New Roman" panose="02020603050405020304" pitchFamily="18" charset="0"/>
              </a:rPr>
              <a:t> </a:t>
            </a:r>
            <a:r>
              <a:rPr lang="en-US" sz="2000" b="1" i="0" dirty="0">
                <a:effectLst/>
              </a:rPr>
              <a:t>Significant influence </a:t>
            </a:r>
            <a:r>
              <a:rPr lang="en-US" sz="2000" b="0" i="0" dirty="0">
                <a:effectLst/>
              </a:rPr>
              <a:t>of each category on cancer mortality rates.</a:t>
            </a:r>
          </a:p>
        </p:txBody>
      </p:sp>
      <p:sp>
        <p:nvSpPr>
          <p:cNvPr id="5" name="Slide Number Placeholder 4">
            <a:extLst>
              <a:ext uri="{FF2B5EF4-FFF2-40B4-BE49-F238E27FC236}">
                <a16:creationId xmlns:a16="http://schemas.microsoft.com/office/drawing/2014/main" id="{744522A0-DBF6-3281-215E-021B3588980E}"/>
              </a:ext>
            </a:extLst>
          </p:cNvPr>
          <p:cNvSpPr>
            <a:spLocks noGrp="1"/>
          </p:cNvSpPr>
          <p:nvPr>
            <p:ph type="sldNum" sz="quarter" idx="12"/>
          </p:nvPr>
        </p:nvSpPr>
        <p:spPr/>
        <p:txBody>
          <a:bodyPr/>
          <a:lstStyle/>
          <a:p>
            <a:fld id="{CA8D9AD5-F248-4919-864A-CFD76CC027D6}" type="slidenum">
              <a:rPr lang="en-US" smtClean="0"/>
              <a:t>16</a:t>
            </a:fld>
            <a:endParaRPr lang="en-US"/>
          </a:p>
        </p:txBody>
      </p:sp>
    </p:spTree>
    <p:extLst>
      <p:ext uri="{BB962C8B-B14F-4D97-AF65-F5344CB8AC3E}">
        <p14:creationId xmlns:p14="http://schemas.microsoft.com/office/powerpoint/2010/main" val="372293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03E3-DC0B-59D5-4321-39C6477CCAD9}"/>
              </a:ext>
            </a:extLst>
          </p:cNvPr>
          <p:cNvSpPr>
            <a:spLocks noGrp="1"/>
          </p:cNvSpPr>
          <p:nvPr>
            <p:ph type="title"/>
          </p:nvPr>
        </p:nvSpPr>
        <p:spPr>
          <a:xfrm>
            <a:off x="1341119" y="467360"/>
            <a:ext cx="10850881" cy="1233424"/>
          </a:xfrm>
        </p:spPr>
        <p:txBody>
          <a:bodyPr anchor="ctr"/>
          <a:lstStyle/>
          <a:p>
            <a:r>
              <a:rPr lang="en-US" sz="4000" dirty="0">
                <a:latin typeface="Söhne"/>
              </a:rPr>
              <a:t>Categorical Parameters: General Linear Test</a:t>
            </a:r>
          </a:p>
        </p:txBody>
      </p:sp>
      <p:sp>
        <p:nvSpPr>
          <p:cNvPr id="6" name="TextBox 5">
            <a:extLst>
              <a:ext uri="{FF2B5EF4-FFF2-40B4-BE49-F238E27FC236}">
                <a16:creationId xmlns:a16="http://schemas.microsoft.com/office/drawing/2014/main" id="{41E2E9BB-9463-8014-242C-BB13A600E1D4}"/>
              </a:ext>
            </a:extLst>
          </p:cNvPr>
          <p:cNvSpPr txBox="1"/>
          <p:nvPr/>
        </p:nvSpPr>
        <p:spPr>
          <a:xfrm>
            <a:off x="0" y="1694945"/>
            <a:ext cx="6972302" cy="923330"/>
          </a:xfrm>
          <a:prstGeom prst="rect">
            <a:avLst/>
          </a:prstGeom>
          <a:noFill/>
          <a:ln>
            <a:solidFill>
              <a:srgbClr val="1F2741"/>
            </a:solidFill>
          </a:ln>
        </p:spPr>
        <p:txBody>
          <a:bodyPr wrap="square">
            <a:spAutoFit/>
          </a:bodyPr>
          <a:lstStyle/>
          <a:p>
            <a:r>
              <a:rPr lang="en-US" dirty="0"/>
              <a:t> </a:t>
            </a:r>
            <a:r>
              <a:rPr lang="en-US" dirty="0" err="1"/>
              <a:t>Res.Df</a:t>
            </a:r>
            <a:r>
              <a:rPr lang="en-US" dirty="0"/>
              <a:t>    		RSS 	</a:t>
            </a:r>
            <a:r>
              <a:rPr lang="en-US" dirty="0" err="1"/>
              <a:t>Df</a:t>
            </a:r>
            <a:r>
              <a:rPr lang="en-US" dirty="0"/>
              <a:t> 	Sum of Sq      F    	</a:t>
            </a:r>
            <a:r>
              <a:rPr lang="en-US" dirty="0" err="1"/>
              <a:t>Pr</a:t>
            </a:r>
            <a:r>
              <a:rPr lang="en-US" dirty="0"/>
              <a:t>(&gt;F)    </a:t>
            </a:r>
          </a:p>
          <a:p>
            <a:r>
              <a:rPr lang="en-US" dirty="0"/>
              <a:t>2885 		2018.9                                  </a:t>
            </a:r>
          </a:p>
          <a:p>
            <a:r>
              <a:rPr lang="en-US" dirty="0"/>
              <a:t>2882 		1959.7  	</a:t>
            </a:r>
            <a:r>
              <a:rPr lang="en-US" dirty="0">
                <a:highlight>
                  <a:srgbClr val="FFFF00"/>
                </a:highlight>
              </a:rPr>
              <a:t>3</a:t>
            </a:r>
            <a:r>
              <a:rPr lang="en-US" dirty="0"/>
              <a:t>    	59.186 	29.013 	</a:t>
            </a:r>
            <a:r>
              <a:rPr lang="en-US" dirty="0">
                <a:highlight>
                  <a:srgbClr val="FFFF00"/>
                </a:highlight>
              </a:rPr>
              <a:t>&lt; 2.2e-16 ***</a:t>
            </a:r>
          </a:p>
        </p:txBody>
      </p:sp>
      <p:sp>
        <p:nvSpPr>
          <p:cNvPr id="8" name="TextBox 7">
            <a:extLst>
              <a:ext uri="{FF2B5EF4-FFF2-40B4-BE49-F238E27FC236}">
                <a16:creationId xmlns:a16="http://schemas.microsoft.com/office/drawing/2014/main" id="{45CE249E-62EB-9065-140A-903580C7DE90}"/>
              </a:ext>
            </a:extLst>
          </p:cNvPr>
          <p:cNvSpPr txBox="1"/>
          <p:nvPr/>
        </p:nvSpPr>
        <p:spPr>
          <a:xfrm>
            <a:off x="7240772" y="1926172"/>
            <a:ext cx="4875914" cy="646331"/>
          </a:xfrm>
          <a:prstGeom prst="rect">
            <a:avLst/>
          </a:prstGeom>
          <a:noFill/>
          <a:ln>
            <a:solidFill>
              <a:srgbClr val="1F2741"/>
            </a:solidFill>
          </a:ln>
        </p:spPr>
        <p:txBody>
          <a:bodyPr wrap="square">
            <a:spAutoFit/>
          </a:bodyPr>
          <a:lstStyle/>
          <a:p>
            <a:r>
              <a:rPr lang="en-US" dirty="0">
                <a:highlight>
                  <a:srgbClr val="FFFF00"/>
                </a:highlight>
              </a:rPr>
              <a:t>RH0</a:t>
            </a:r>
            <a:r>
              <a:rPr lang="en-US" dirty="0"/>
              <a:t>. Hence, </a:t>
            </a:r>
            <a:r>
              <a:rPr lang="en-US" dirty="0">
                <a:highlight>
                  <a:srgbClr val="FFFF00"/>
                </a:highlight>
              </a:rPr>
              <a:t>race</a:t>
            </a:r>
            <a:r>
              <a:rPr lang="en-US" dirty="0"/>
              <a:t>( 1.PctBlack , 2.PctAsian , 3.PctOtherRace ) is statistically </a:t>
            </a:r>
            <a:r>
              <a:rPr lang="en-US" b="1" dirty="0">
                <a:highlight>
                  <a:srgbClr val="FFFF00"/>
                </a:highlight>
              </a:rPr>
              <a:t>significant</a:t>
            </a:r>
          </a:p>
        </p:txBody>
      </p:sp>
      <p:sp>
        <p:nvSpPr>
          <p:cNvPr id="9" name="TextBox 8">
            <a:extLst>
              <a:ext uri="{FF2B5EF4-FFF2-40B4-BE49-F238E27FC236}">
                <a16:creationId xmlns:a16="http://schemas.microsoft.com/office/drawing/2014/main" id="{F789C25E-5E78-1897-1590-C7B9BFD71764}"/>
              </a:ext>
            </a:extLst>
          </p:cNvPr>
          <p:cNvSpPr txBox="1"/>
          <p:nvPr/>
        </p:nvSpPr>
        <p:spPr>
          <a:xfrm>
            <a:off x="7240772" y="2866127"/>
            <a:ext cx="4875914" cy="646331"/>
          </a:xfrm>
          <a:prstGeom prst="rect">
            <a:avLst/>
          </a:prstGeom>
          <a:noFill/>
          <a:ln>
            <a:solidFill>
              <a:srgbClr val="1F2741"/>
            </a:solidFill>
          </a:ln>
        </p:spPr>
        <p:txBody>
          <a:bodyPr wrap="square">
            <a:spAutoFit/>
          </a:bodyPr>
          <a:lstStyle/>
          <a:p>
            <a:r>
              <a:rPr lang="en-US" dirty="0">
                <a:highlight>
                  <a:srgbClr val="FFFF00"/>
                </a:highlight>
              </a:rPr>
              <a:t>RH0</a:t>
            </a:r>
            <a:r>
              <a:rPr lang="en-US" dirty="0"/>
              <a:t>. Hence, </a:t>
            </a:r>
            <a:r>
              <a:rPr lang="en-US" dirty="0">
                <a:highlight>
                  <a:srgbClr val="FFFF00"/>
                </a:highlight>
              </a:rPr>
              <a:t>household</a:t>
            </a:r>
            <a:r>
              <a:rPr lang="en-US" dirty="0"/>
              <a:t>,(1. </a:t>
            </a:r>
            <a:r>
              <a:rPr lang="en-US" dirty="0" err="1"/>
              <a:t>AvgHouseholdSize</a:t>
            </a:r>
            <a:r>
              <a:rPr lang="en-US" dirty="0"/>
              <a:t>, 2. </a:t>
            </a:r>
            <a:r>
              <a:rPr lang="en-US" dirty="0" err="1"/>
              <a:t>PctMarriedHouseholds</a:t>
            </a:r>
            <a:r>
              <a:rPr lang="en-US" dirty="0"/>
              <a:t> ) is statistically </a:t>
            </a:r>
            <a:r>
              <a:rPr lang="en-US" b="1" dirty="0">
                <a:highlight>
                  <a:srgbClr val="FFFF00"/>
                </a:highlight>
              </a:rPr>
              <a:t>significant</a:t>
            </a:r>
          </a:p>
        </p:txBody>
      </p:sp>
      <p:sp>
        <p:nvSpPr>
          <p:cNvPr id="10" name="TextBox 9">
            <a:extLst>
              <a:ext uri="{FF2B5EF4-FFF2-40B4-BE49-F238E27FC236}">
                <a16:creationId xmlns:a16="http://schemas.microsoft.com/office/drawing/2014/main" id="{7672CDEE-0CFA-566A-5B01-C3EC1BF26FFE}"/>
              </a:ext>
            </a:extLst>
          </p:cNvPr>
          <p:cNvSpPr txBox="1"/>
          <p:nvPr/>
        </p:nvSpPr>
        <p:spPr>
          <a:xfrm>
            <a:off x="7240772" y="3795576"/>
            <a:ext cx="4875914" cy="646331"/>
          </a:xfrm>
          <a:prstGeom prst="rect">
            <a:avLst/>
          </a:prstGeom>
          <a:noFill/>
          <a:ln>
            <a:solidFill>
              <a:srgbClr val="1F2741"/>
            </a:solidFill>
          </a:ln>
        </p:spPr>
        <p:txBody>
          <a:bodyPr wrap="square">
            <a:spAutoFit/>
          </a:bodyPr>
          <a:lstStyle/>
          <a:p>
            <a:r>
              <a:rPr lang="en-US" dirty="0">
                <a:highlight>
                  <a:srgbClr val="FFFF00"/>
                </a:highlight>
              </a:rPr>
              <a:t>RH0</a:t>
            </a:r>
            <a:r>
              <a:rPr lang="en-US" dirty="0"/>
              <a:t>. Hence, </a:t>
            </a:r>
            <a:r>
              <a:rPr lang="en-US" dirty="0">
                <a:highlight>
                  <a:srgbClr val="FFFF00"/>
                </a:highlight>
              </a:rPr>
              <a:t>Birth</a:t>
            </a:r>
            <a:r>
              <a:rPr lang="en-US" dirty="0"/>
              <a:t>( </a:t>
            </a:r>
            <a:r>
              <a:rPr lang="en-US" dirty="0" err="1"/>
              <a:t>BirthRate</a:t>
            </a:r>
            <a:r>
              <a:rPr lang="en-US" dirty="0"/>
              <a:t> ) is statistically </a:t>
            </a:r>
            <a:r>
              <a:rPr lang="en-US" b="1" dirty="0">
                <a:highlight>
                  <a:srgbClr val="FFFF00"/>
                </a:highlight>
              </a:rPr>
              <a:t>significant</a:t>
            </a:r>
          </a:p>
        </p:txBody>
      </p:sp>
      <p:sp>
        <p:nvSpPr>
          <p:cNvPr id="11" name="TextBox 10">
            <a:extLst>
              <a:ext uri="{FF2B5EF4-FFF2-40B4-BE49-F238E27FC236}">
                <a16:creationId xmlns:a16="http://schemas.microsoft.com/office/drawing/2014/main" id="{C0C36132-0CBE-F828-9FC5-EDF12A7F0B81}"/>
              </a:ext>
            </a:extLst>
          </p:cNvPr>
          <p:cNvSpPr txBox="1"/>
          <p:nvPr/>
        </p:nvSpPr>
        <p:spPr>
          <a:xfrm>
            <a:off x="7240772" y="4672475"/>
            <a:ext cx="4875914" cy="646331"/>
          </a:xfrm>
          <a:prstGeom prst="rect">
            <a:avLst/>
          </a:prstGeom>
          <a:noFill/>
          <a:ln>
            <a:solidFill>
              <a:srgbClr val="1F2741"/>
            </a:solidFill>
          </a:ln>
        </p:spPr>
        <p:txBody>
          <a:bodyPr wrap="square">
            <a:spAutoFit/>
          </a:bodyPr>
          <a:lstStyle/>
          <a:p>
            <a:r>
              <a:rPr lang="en-US" dirty="0">
                <a:highlight>
                  <a:srgbClr val="FFFF00"/>
                </a:highlight>
              </a:rPr>
              <a:t>RH0</a:t>
            </a:r>
            <a:r>
              <a:rPr lang="en-US" dirty="0"/>
              <a:t>. Hence, </a:t>
            </a:r>
            <a:r>
              <a:rPr lang="en-US" dirty="0">
                <a:highlight>
                  <a:srgbClr val="FFFF00"/>
                </a:highlight>
              </a:rPr>
              <a:t>education </a:t>
            </a:r>
            <a:r>
              <a:rPr lang="en-US" dirty="0"/>
              <a:t>( 1. </a:t>
            </a:r>
            <a:r>
              <a:rPr lang="en-US" dirty="0" err="1"/>
              <a:t>PctLowEducation</a:t>
            </a:r>
            <a:r>
              <a:rPr lang="en-US" dirty="0"/>
              <a:t> , 2. </a:t>
            </a:r>
            <a:r>
              <a:rPr lang="en-US" dirty="0" err="1"/>
              <a:t>PctHighEducation</a:t>
            </a:r>
            <a:r>
              <a:rPr lang="en-US" dirty="0"/>
              <a:t> )is statistically </a:t>
            </a:r>
            <a:r>
              <a:rPr lang="en-US" b="1" dirty="0">
                <a:highlight>
                  <a:srgbClr val="FFFF00"/>
                </a:highlight>
              </a:rPr>
              <a:t>significant</a:t>
            </a:r>
          </a:p>
        </p:txBody>
      </p:sp>
      <p:sp>
        <p:nvSpPr>
          <p:cNvPr id="12" name="TextBox 11">
            <a:extLst>
              <a:ext uri="{FF2B5EF4-FFF2-40B4-BE49-F238E27FC236}">
                <a16:creationId xmlns:a16="http://schemas.microsoft.com/office/drawing/2014/main" id="{33EF7198-9496-D000-BD68-E29F052B3E72}"/>
              </a:ext>
            </a:extLst>
          </p:cNvPr>
          <p:cNvSpPr txBox="1"/>
          <p:nvPr/>
        </p:nvSpPr>
        <p:spPr>
          <a:xfrm>
            <a:off x="7240772" y="5412743"/>
            <a:ext cx="4875914" cy="1200329"/>
          </a:xfrm>
          <a:prstGeom prst="rect">
            <a:avLst/>
          </a:prstGeom>
          <a:noFill/>
          <a:ln>
            <a:solidFill>
              <a:srgbClr val="1F2741"/>
            </a:solidFill>
          </a:ln>
        </p:spPr>
        <p:txBody>
          <a:bodyPr wrap="square">
            <a:spAutoFit/>
          </a:bodyPr>
          <a:lstStyle/>
          <a:p>
            <a:r>
              <a:rPr lang="en-US" dirty="0">
                <a:highlight>
                  <a:srgbClr val="FFFF00"/>
                </a:highlight>
              </a:rPr>
              <a:t>RH0</a:t>
            </a:r>
            <a:r>
              <a:rPr lang="en-US" dirty="0"/>
              <a:t>. Hence, </a:t>
            </a:r>
            <a:r>
              <a:rPr lang="en-US" dirty="0">
                <a:highlight>
                  <a:srgbClr val="FFFF00"/>
                </a:highlight>
              </a:rPr>
              <a:t>economic parameters </a:t>
            </a:r>
            <a:r>
              <a:rPr lang="en-US" dirty="0"/>
              <a:t>(1.PctUnemployed16_Over,2.povertyPercent,3.MeanPrivateCoverage,4. </a:t>
            </a:r>
            <a:r>
              <a:rPr lang="en-US" dirty="0" err="1"/>
              <a:t>MeanPublicCoverage</a:t>
            </a:r>
            <a:r>
              <a:rPr lang="en-US" dirty="0"/>
              <a:t>)is statistically </a:t>
            </a:r>
            <a:r>
              <a:rPr lang="en-US" b="1" dirty="0">
                <a:highlight>
                  <a:srgbClr val="FFFF00"/>
                </a:highlight>
              </a:rPr>
              <a:t>significant</a:t>
            </a:r>
          </a:p>
        </p:txBody>
      </p:sp>
      <p:sp>
        <p:nvSpPr>
          <p:cNvPr id="14" name="TextBox 13">
            <a:extLst>
              <a:ext uri="{FF2B5EF4-FFF2-40B4-BE49-F238E27FC236}">
                <a16:creationId xmlns:a16="http://schemas.microsoft.com/office/drawing/2014/main" id="{F9A51648-8B3B-2768-91F8-30B260AB0FDA}"/>
              </a:ext>
            </a:extLst>
          </p:cNvPr>
          <p:cNvSpPr txBox="1"/>
          <p:nvPr/>
        </p:nvSpPr>
        <p:spPr>
          <a:xfrm>
            <a:off x="0" y="5673018"/>
            <a:ext cx="6972302" cy="923330"/>
          </a:xfrm>
          <a:prstGeom prst="rect">
            <a:avLst/>
          </a:prstGeom>
          <a:noFill/>
          <a:ln>
            <a:solidFill>
              <a:srgbClr val="1F2741"/>
            </a:solidFill>
          </a:ln>
        </p:spPr>
        <p:txBody>
          <a:bodyPr wrap="square">
            <a:spAutoFit/>
          </a:bodyPr>
          <a:lstStyle/>
          <a:p>
            <a:r>
              <a:rPr lang="en-US" dirty="0"/>
              <a:t> </a:t>
            </a:r>
            <a:r>
              <a:rPr lang="en-US" dirty="0" err="1"/>
              <a:t>Res.Df</a:t>
            </a:r>
            <a:r>
              <a:rPr lang="en-US" dirty="0"/>
              <a:t>    		RSS 	</a:t>
            </a:r>
            <a:r>
              <a:rPr lang="en-US" dirty="0" err="1"/>
              <a:t>Df</a:t>
            </a:r>
            <a:r>
              <a:rPr lang="en-US" dirty="0"/>
              <a:t> 	Sum of Sq     F    	</a:t>
            </a:r>
            <a:r>
              <a:rPr lang="en-US" dirty="0" err="1"/>
              <a:t>Pr</a:t>
            </a:r>
            <a:r>
              <a:rPr lang="en-US" dirty="0"/>
              <a:t>(&gt;F)    </a:t>
            </a:r>
          </a:p>
          <a:p>
            <a:r>
              <a:rPr lang="en-US" dirty="0"/>
              <a:t>2886 		2104.8                                 </a:t>
            </a:r>
          </a:p>
          <a:p>
            <a:r>
              <a:rPr lang="en-US" dirty="0"/>
              <a:t>2882 		1959.7  	</a:t>
            </a:r>
            <a:r>
              <a:rPr lang="en-US" dirty="0">
                <a:highlight>
                  <a:srgbClr val="FFFF00"/>
                </a:highlight>
              </a:rPr>
              <a:t>4  </a:t>
            </a:r>
            <a:r>
              <a:rPr lang="en-US" dirty="0"/>
              <a:t>  	145.03 	53.32 	</a:t>
            </a:r>
            <a:r>
              <a:rPr lang="en-US" dirty="0">
                <a:highlight>
                  <a:srgbClr val="FFFF00"/>
                </a:highlight>
              </a:rPr>
              <a:t>&lt; 2.2e-16 ***</a:t>
            </a:r>
          </a:p>
        </p:txBody>
      </p:sp>
      <p:sp>
        <p:nvSpPr>
          <p:cNvPr id="16" name="TextBox 15">
            <a:extLst>
              <a:ext uri="{FF2B5EF4-FFF2-40B4-BE49-F238E27FC236}">
                <a16:creationId xmlns:a16="http://schemas.microsoft.com/office/drawing/2014/main" id="{633787DC-879A-EEC0-0B53-9AB71B1CDAF3}"/>
              </a:ext>
            </a:extLst>
          </p:cNvPr>
          <p:cNvSpPr txBox="1"/>
          <p:nvPr/>
        </p:nvSpPr>
        <p:spPr>
          <a:xfrm>
            <a:off x="0" y="2689463"/>
            <a:ext cx="6982934" cy="923330"/>
          </a:xfrm>
          <a:prstGeom prst="rect">
            <a:avLst/>
          </a:prstGeom>
          <a:noFill/>
          <a:ln>
            <a:solidFill>
              <a:srgbClr val="1F2741"/>
            </a:solidFill>
          </a:ln>
        </p:spPr>
        <p:txBody>
          <a:bodyPr wrap="square">
            <a:spAutoFit/>
          </a:bodyPr>
          <a:lstStyle/>
          <a:p>
            <a:r>
              <a:rPr lang="en-US" dirty="0" err="1"/>
              <a:t>Res.Df</a:t>
            </a:r>
            <a:r>
              <a:rPr lang="en-US" dirty="0"/>
              <a:t>    		RSS 	</a:t>
            </a:r>
            <a:r>
              <a:rPr lang="en-US" dirty="0" err="1"/>
              <a:t>Df</a:t>
            </a:r>
            <a:r>
              <a:rPr lang="en-US" dirty="0"/>
              <a:t> 	Sum of Sq      F   	</a:t>
            </a:r>
            <a:r>
              <a:rPr lang="en-US" dirty="0" err="1"/>
              <a:t>Pr</a:t>
            </a:r>
            <a:r>
              <a:rPr lang="en-US" dirty="0"/>
              <a:t>(&gt;F)    </a:t>
            </a:r>
          </a:p>
          <a:p>
            <a:r>
              <a:rPr lang="en-US" dirty="0"/>
              <a:t>2884 		1979.3                                 </a:t>
            </a:r>
          </a:p>
          <a:p>
            <a:r>
              <a:rPr lang="en-US" dirty="0"/>
              <a:t>2882 		1959.7  	</a:t>
            </a:r>
            <a:r>
              <a:rPr lang="en-US" dirty="0">
                <a:highlight>
                  <a:srgbClr val="FFFF00"/>
                </a:highlight>
              </a:rPr>
              <a:t>2 </a:t>
            </a:r>
            <a:r>
              <a:rPr lang="en-US" dirty="0"/>
              <a:t>    	19.54 	14.368 	</a:t>
            </a:r>
            <a:r>
              <a:rPr lang="en-US" dirty="0">
                <a:highlight>
                  <a:srgbClr val="FFFF00"/>
                </a:highlight>
              </a:rPr>
              <a:t>6.18e-07 ***</a:t>
            </a:r>
          </a:p>
        </p:txBody>
      </p:sp>
      <p:sp>
        <p:nvSpPr>
          <p:cNvPr id="19" name="TextBox 18">
            <a:extLst>
              <a:ext uri="{FF2B5EF4-FFF2-40B4-BE49-F238E27FC236}">
                <a16:creationId xmlns:a16="http://schemas.microsoft.com/office/drawing/2014/main" id="{8D0DFBF3-0EB4-D892-9B7C-80A30204180F}"/>
              </a:ext>
            </a:extLst>
          </p:cNvPr>
          <p:cNvSpPr txBox="1"/>
          <p:nvPr/>
        </p:nvSpPr>
        <p:spPr>
          <a:xfrm>
            <a:off x="0" y="3683981"/>
            <a:ext cx="6982934" cy="923330"/>
          </a:xfrm>
          <a:prstGeom prst="rect">
            <a:avLst/>
          </a:prstGeom>
          <a:noFill/>
          <a:ln>
            <a:solidFill>
              <a:srgbClr val="1F2741"/>
            </a:solidFill>
          </a:ln>
        </p:spPr>
        <p:txBody>
          <a:bodyPr wrap="square">
            <a:spAutoFit/>
          </a:bodyPr>
          <a:lstStyle/>
          <a:p>
            <a:r>
              <a:rPr lang="en-US" dirty="0"/>
              <a:t> </a:t>
            </a:r>
            <a:r>
              <a:rPr lang="en-US" dirty="0" err="1"/>
              <a:t>Res.Df</a:t>
            </a:r>
            <a:r>
              <a:rPr lang="en-US" dirty="0"/>
              <a:t>    		RSS 	</a:t>
            </a:r>
            <a:r>
              <a:rPr lang="en-US" dirty="0" err="1"/>
              <a:t>Df</a:t>
            </a:r>
            <a:r>
              <a:rPr lang="en-US" dirty="0"/>
              <a:t> 	Sum of Sq      F    	</a:t>
            </a:r>
            <a:r>
              <a:rPr lang="en-US" dirty="0" err="1"/>
              <a:t>Pr</a:t>
            </a:r>
            <a:r>
              <a:rPr lang="en-US" dirty="0"/>
              <a:t>(&gt;F)    </a:t>
            </a:r>
          </a:p>
          <a:p>
            <a:r>
              <a:rPr lang="en-US" dirty="0"/>
              <a:t>2883 		1972.5                                  </a:t>
            </a:r>
          </a:p>
          <a:p>
            <a:r>
              <a:rPr lang="en-US" dirty="0"/>
              <a:t>2882 		1959.7  	</a:t>
            </a:r>
            <a:r>
              <a:rPr lang="en-US" dirty="0">
                <a:highlight>
                  <a:srgbClr val="FFFF00"/>
                </a:highlight>
              </a:rPr>
              <a:t>1 </a:t>
            </a:r>
            <a:r>
              <a:rPr lang="en-US" dirty="0"/>
              <a:t>   	12.739 	18.734 	</a:t>
            </a:r>
            <a:r>
              <a:rPr lang="en-US" dirty="0">
                <a:highlight>
                  <a:srgbClr val="FFFF00"/>
                </a:highlight>
              </a:rPr>
              <a:t>1.554e-05 **</a:t>
            </a:r>
          </a:p>
        </p:txBody>
      </p:sp>
      <p:sp>
        <p:nvSpPr>
          <p:cNvPr id="21" name="TextBox 20">
            <a:extLst>
              <a:ext uri="{FF2B5EF4-FFF2-40B4-BE49-F238E27FC236}">
                <a16:creationId xmlns:a16="http://schemas.microsoft.com/office/drawing/2014/main" id="{A26C83FB-8BA0-1D08-F11E-C458CFA5ACFB}"/>
              </a:ext>
            </a:extLst>
          </p:cNvPr>
          <p:cNvSpPr txBox="1"/>
          <p:nvPr/>
        </p:nvSpPr>
        <p:spPr>
          <a:xfrm>
            <a:off x="0" y="4678499"/>
            <a:ext cx="6974073" cy="923330"/>
          </a:xfrm>
          <a:prstGeom prst="rect">
            <a:avLst/>
          </a:prstGeom>
          <a:noFill/>
          <a:ln>
            <a:solidFill>
              <a:srgbClr val="1F2741"/>
            </a:solidFill>
          </a:ln>
        </p:spPr>
        <p:txBody>
          <a:bodyPr wrap="square">
            <a:spAutoFit/>
          </a:bodyPr>
          <a:lstStyle/>
          <a:p>
            <a:r>
              <a:rPr lang="en-US" dirty="0" err="1"/>
              <a:t>Res.Df</a:t>
            </a:r>
            <a:r>
              <a:rPr lang="en-US" dirty="0"/>
              <a:t>    		RSS 	</a:t>
            </a:r>
            <a:r>
              <a:rPr lang="en-US" dirty="0" err="1"/>
              <a:t>Df</a:t>
            </a:r>
            <a:r>
              <a:rPr lang="en-US" dirty="0"/>
              <a:t> 	Sum of Sq      F    	</a:t>
            </a:r>
            <a:r>
              <a:rPr lang="en-US" dirty="0" err="1"/>
              <a:t>Pr</a:t>
            </a:r>
            <a:r>
              <a:rPr lang="en-US" dirty="0"/>
              <a:t>(&gt;F)    </a:t>
            </a:r>
          </a:p>
          <a:p>
            <a:r>
              <a:rPr lang="en-US" dirty="0"/>
              <a:t>2884 		2091.0                                  </a:t>
            </a:r>
          </a:p>
          <a:p>
            <a:r>
              <a:rPr lang="en-US" dirty="0"/>
              <a:t>2882 		1959.7  	</a:t>
            </a:r>
            <a:r>
              <a:rPr lang="en-US" dirty="0">
                <a:highlight>
                  <a:srgbClr val="FFFF00"/>
                </a:highlight>
              </a:rPr>
              <a:t>2</a:t>
            </a:r>
            <a:r>
              <a:rPr lang="en-US" dirty="0"/>
              <a:t>    	131.32 	96.561 	</a:t>
            </a:r>
            <a:r>
              <a:rPr lang="en-US" dirty="0">
                <a:highlight>
                  <a:srgbClr val="FFFF00"/>
                </a:highlight>
              </a:rPr>
              <a:t>&lt; 2.2e-16 ***</a:t>
            </a:r>
          </a:p>
        </p:txBody>
      </p:sp>
      <p:sp>
        <p:nvSpPr>
          <p:cNvPr id="4" name="Slide Number Placeholder 3">
            <a:extLst>
              <a:ext uri="{FF2B5EF4-FFF2-40B4-BE49-F238E27FC236}">
                <a16:creationId xmlns:a16="http://schemas.microsoft.com/office/drawing/2014/main" id="{B1269074-398C-631A-B5B0-4442871F7F7D}"/>
              </a:ext>
            </a:extLst>
          </p:cNvPr>
          <p:cNvSpPr>
            <a:spLocks noGrp="1"/>
          </p:cNvSpPr>
          <p:nvPr>
            <p:ph type="sldNum" sz="quarter" idx="12"/>
          </p:nvPr>
        </p:nvSpPr>
        <p:spPr/>
        <p:txBody>
          <a:bodyPr/>
          <a:lstStyle/>
          <a:p>
            <a:fld id="{CA8D9AD5-F248-4919-864A-CFD76CC027D6}" type="slidenum">
              <a:rPr lang="en-US" smtClean="0"/>
              <a:t>17</a:t>
            </a:fld>
            <a:endParaRPr lang="en-US"/>
          </a:p>
        </p:txBody>
      </p:sp>
    </p:spTree>
    <p:extLst>
      <p:ext uri="{BB962C8B-B14F-4D97-AF65-F5344CB8AC3E}">
        <p14:creationId xmlns:p14="http://schemas.microsoft.com/office/powerpoint/2010/main" val="22557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08" y="571980"/>
            <a:ext cx="11599475" cy="753725"/>
          </a:xfrm>
        </p:spPr>
        <p:txBody>
          <a:bodyPr>
            <a:normAutofit/>
          </a:bodyPr>
          <a:lstStyle/>
          <a:p>
            <a:pPr>
              <a:lnSpc>
                <a:spcPct val="107000"/>
              </a:lnSpc>
              <a:spcBef>
                <a:spcPts val="0"/>
              </a:spcBef>
              <a:spcAft>
                <a:spcPts val="200"/>
              </a:spcAft>
            </a:pPr>
            <a:r>
              <a:rPr lang="en-US" sz="4000" dirty="0">
                <a:latin typeface="Söhne"/>
              </a:rPr>
              <a:t>Stepwise Regression for Best Subsets</a:t>
            </a:r>
          </a:p>
        </p:txBody>
      </p:sp>
      <p:sp>
        <p:nvSpPr>
          <p:cNvPr id="4" name="TextBox 3">
            <a:extLst>
              <a:ext uri="{FF2B5EF4-FFF2-40B4-BE49-F238E27FC236}">
                <a16:creationId xmlns:a16="http://schemas.microsoft.com/office/drawing/2014/main" id="{BE1CB130-12A0-55BF-6F74-E37EBF72F0F1}"/>
              </a:ext>
            </a:extLst>
          </p:cNvPr>
          <p:cNvSpPr txBox="1"/>
          <p:nvPr/>
        </p:nvSpPr>
        <p:spPr>
          <a:xfrm>
            <a:off x="257908" y="1560027"/>
            <a:ext cx="10946904" cy="3737946"/>
          </a:xfrm>
          <a:prstGeom prst="rect">
            <a:avLst/>
          </a:prstGeom>
          <a:noFill/>
          <a:ln>
            <a:solidFill>
              <a:srgbClr val="1F2741"/>
            </a:solidFill>
          </a:ln>
        </p:spPr>
        <p:txBody>
          <a:bodyPr wrap="square" rtlCol="0">
            <a:spAutoFit/>
          </a:bodyPr>
          <a:lstStyle/>
          <a:p>
            <a:pPr marL="342900" indent="-342900">
              <a:lnSpc>
                <a:spcPct val="150000"/>
              </a:lnSpc>
              <a:buFont typeface="Wingdings" pitchFamily="2" charset="2"/>
              <a:buChar char="Ø"/>
            </a:pPr>
            <a:r>
              <a:rPr lang="en-US" sz="2000" b="1" dirty="0"/>
              <a:t>Stepwise regression</a:t>
            </a:r>
            <a:r>
              <a:rPr lang="en-US" sz="2000" dirty="0"/>
              <a:t>, </a:t>
            </a:r>
            <a:r>
              <a:rPr lang="en-US" sz="2000" b="0" i="0" dirty="0">
                <a:effectLst/>
              </a:rPr>
              <a:t>10 of 12 variables were identified as significant</a:t>
            </a:r>
          </a:p>
          <a:p>
            <a:pPr marL="800100" lvl="1" indent="-342900">
              <a:lnSpc>
                <a:spcPct val="150000"/>
              </a:lnSpc>
              <a:buFont typeface="Arial" panose="020B0604020202020204" pitchFamily="34" charset="0"/>
              <a:buChar char="•"/>
            </a:pPr>
            <a:r>
              <a:rPr lang="en-US" sz="2000" dirty="0"/>
              <a:t>The full model is “lm2.data_Normal” (12 variables)</a:t>
            </a:r>
          </a:p>
          <a:p>
            <a:pPr marL="800100" lvl="1" indent="-342900">
              <a:lnSpc>
                <a:spcPct val="150000"/>
              </a:lnSpc>
              <a:buFont typeface="Arial" panose="020B0604020202020204" pitchFamily="34" charset="0"/>
              <a:buChar char="•"/>
            </a:pPr>
            <a:r>
              <a:rPr lang="en-US" sz="2000" dirty="0"/>
              <a:t>Stepwise (Both forward and backward direction)</a:t>
            </a:r>
          </a:p>
          <a:p>
            <a:pPr marL="800100" lvl="1" indent="-342900">
              <a:lnSpc>
                <a:spcPct val="150000"/>
              </a:lnSpc>
              <a:buFont typeface="Arial" panose="020B0604020202020204" pitchFamily="34" charset="0"/>
              <a:buChar char="•"/>
            </a:pPr>
            <a:r>
              <a:rPr lang="en-US" sz="2000" dirty="0"/>
              <a:t>Select predictors based on AIC (10 variables): minimal AIC:  -1107.08</a:t>
            </a:r>
          </a:p>
          <a:p>
            <a:pPr marL="342900" indent="-342900">
              <a:lnSpc>
                <a:spcPct val="150000"/>
              </a:lnSpc>
              <a:buFont typeface="Wingdings" panose="05000000000000000000" pitchFamily="2" charset="2"/>
              <a:buChar char="Ø"/>
            </a:pPr>
            <a:r>
              <a:rPr lang="en-US" sz="2000" b="1" i="0" dirty="0">
                <a:effectLst/>
              </a:rPr>
              <a:t>Regression Subset selection</a:t>
            </a:r>
            <a:r>
              <a:rPr lang="en-US" sz="2000" b="0" i="0" dirty="0">
                <a:effectLst/>
              </a:rPr>
              <a:t>, 9 variable optimal  also. </a:t>
            </a:r>
          </a:p>
          <a:p>
            <a:pPr marL="800100" lvl="1" indent="-342900">
              <a:lnSpc>
                <a:spcPct val="150000"/>
              </a:lnSpc>
              <a:buFont typeface="Arial" panose="020B0604020202020204" pitchFamily="34" charset="0"/>
              <a:buChar char="•"/>
            </a:pPr>
            <a:r>
              <a:rPr lang="en-US" sz="2000" b="0" i="0" dirty="0">
                <a:effectLst/>
              </a:rPr>
              <a:t>dropped </a:t>
            </a:r>
            <a:r>
              <a:rPr lang="en-US" sz="2000" dirty="0"/>
              <a:t>3</a:t>
            </a:r>
            <a:r>
              <a:rPr lang="en-US" sz="2000" b="0" i="0" dirty="0">
                <a:effectLst/>
              </a:rPr>
              <a:t> variables (avg household size, %black,% </a:t>
            </a:r>
            <a:r>
              <a:rPr lang="en-US" sz="2000" b="0" i="0" dirty="0" err="1">
                <a:effectLst/>
              </a:rPr>
              <a:t>asian</a:t>
            </a:r>
            <a:r>
              <a:rPr lang="en-US" sz="2000" b="0" i="0" dirty="0">
                <a:effectLst/>
              </a:rPr>
              <a:t>), BIC minimal</a:t>
            </a:r>
          </a:p>
          <a:p>
            <a:pPr marL="342900" indent="-342900" algn="l">
              <a:lnSpc>
                <a:spcPct val="150000"/>
              </a:lnSpc>
              <a:buFont typeface="Wingdings" pitchFamily="2" charset="2"/>
              <a:buChar char="Ø"/>
            </a:pPr>
            <a:r>
              <a:rPr lang="en-US" sz="2000" b="1" dirty="0"/>
              <a:t>Remaining 9 variables</a:t>
            </a:r>
            <a:r>
              <a:rPr lang="en-US" sz="2000" dirty="0"/>
              <a:t>:  %</a:t>
            </a:r>
            <a:r>
              <a:rPr lang="en-US" sz="2000" dirty="0" err="1"/>
              <a:t>OtherRace</a:t>
            </a:r>
            <a:r>
              <a:rPr lang="en-US" sz="2000" dirty="0"/>
              <a:t>, %Married Households, </a:t>
            </a:r>
            <a:r>
              <a:rPr lang="en-US" sz="2000" dirty="0" err="1"/>
              <a:t>BirthRate</a:t>
            </a:r>
            <a:r>
              <a:rPr lang="en-US" sz="2000" dirty="0"/>
              <a:t>, %Unemployed16_Over, % Low education, %poverty, Private Coverage, </a:t>
            </a:r>
            <a:r>
              <a:rPr lang="en-US" sz="2000" dirty="0" err="1"/>
              <a:t>PublicCoverage</a:t>
            </a:r>
            <a:endParaRPr lang="en-US" sz="2000" b="0" i="0" dirty="0">
              <a:effectLst/>
            </a:endParaRPr>
          </a:p>
        </p:txBody>
      </p:sp>
      <p:sp>
        <p:nvSpPr>
          <p:cNvPr id="5" name="Slide Number Placeholder 4">
            <a:extLst>
              <a:ext uri="{FF2B5EF4-FFF2-40B4-BE49-F238E27FC236}">
                <a16:creationId xmlns:a16="http://schemas.microsoft.com/office/drawing/2014/main" id="{9ABE3074-2B70-E4B8-A8CD-6FD15C5C9550}"/>
              </a:ext>
            </a:extLst>
          </p:cNvPr>
          <p:cNvSpPr>
            <a:spLocks noGrp="1"/>
          </p:cNvSpPr>
          <p:nvPr>
            <p:ph type="sldNum" sz="quarter" idx="12"/>
          </p:nvPr>
        </p:nvSpPr>
        <p:spPr/>
        <p:txBody>
          <a:bodyPr/>
          <a:lstStyle/>
          <a:p>
            <a:fld id="{CA8D9AD5-F248-4919-864A-CFD76CC027D6}" type="slidenum">
              <a:rPr lang="en-US" smtClean="0"/>
              <a:t>18</a:t>
            </a:fld>
            <a:endParaRPr lang="en-US"/>
          </a:p>
        </p:txBody>
      </p:sp>
    </p:spTree>
    <p:extLst>
      <p:ext uri="{BB962C8B-B14F-4D97-AF65-F5344CB8AC3E}">
        <p14:creationId xmlns:p14="http://schemas.microsoft.com/office/powerpoint/2010/main" val="13838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856" y="171202"/>
            <a:ext cx="10704788" cy="753725"/>
          </a:xfrm>
        </p:spPr>
        <p:txBody>
          <a:bodyPr>
            <a:normAutofit/>
          </a:bodyPr>
          <a:lstStyle/>
          <a:p>
            <a:pPr>
              <a:lnSpc>
                <a:spcPct val="107000"/>
              </a:lnSpc>
              <a:spcBef>
                <a:spcPts val="0"/>
              </a:spcBef>
              <a:spcAft>
                <a:spcPts val="200"/>
              </a:spcAft>
            </a:pPr>
            <a:r>
              <a:rPr lang="en-US" sz="4000" dirty="0">
                <a:latin typeface="Söhne"/>
              </a:rPr>
              <a:t>Model Analysis Criterion</a:t>
            </a:r>
          </a:p>
        </p:txBody>
      </p:sp>
      <p:sp>
        <p:nvSpPr>
          <p:cNvPr id="4" name="TextBox 3">
            <a:extLst>
              <a:ext uri="{FF2B5EF4-FFF2-40B4-BE49-F238E27FC236}">
                <a16:creationId xmlns:a16="http://schemas.microsoft.com/office/drawing/2014/main" id="{BE1CB130-12A0-55BF-6F74-E37EBF72F0F1}"/>
              </a:ext>
            </a:extLst>
          </p:cNvPr>
          <p:cNvSpPr txBox="1"/>
          <p:nvPr/>
        </p:nvSpPr>
        <p:spPr>
          <a:xfrm>
            <a:off x="5424121" y="1102179"/>
            <a:ext cx="5592417" cy="2352952"/>
          </a:xfrm>
          <a:prstGeom prst="rect">
            <a:avLst/>
          </a:prstGeom>
          <a:noFill/>
        </p:spPr>
        <p:txBody>
          <a:bodyPr wrap="square" rtlCol="0">
            <a:spAutoFit/>
          </a:bodyPr>
          <a:lstStyle/>
          <a:p>
            <a:pPr marL="342900" indent="-342900" algn="l">
              <a:spcBef>
                <a:spcPts val="600"/>
              </a:spcBef>
              <a:buFont typeface="Arial" panose="020B0604020202020204" pitchFamily="34" charset="0"/>
              <a:buChar char="•"/>
            </a:pPr>
            <a:r>
              <a:rPr lang="en-US" sz="2000" b="1" i="0" dirty="0">
                <a:effectLst/>
              </a:rPr>
              <a:t>Optimal model with 9-variables </a:t>
            </a:r>
            <a:r>
              <a:rPr lang="en-US" sz="2000" b="0" i="0" dirty="0">
                <a:effectLst/>
              </a:rPr>
              <a:t>based on </a:t>
            </a:r>
          </a:p>
          <a:p>
            <a:pPr marL="342900" indent="-342900" algn="l">
              <a:spcBef>
                <a:spcPts val="600"/>
              </a:spcBef>
              <a:buFont typeface="Arial" panose="020B0604020202020204" pitchFamily="34" charset="0"/>
              <a:buChar char="•"/>
            </a:pPr>
            <a:r>
              <a:rPr lang="en-US" sz="2000" b="0" i="0" dirty="0">
                <a:effectLst/>
              </a:rPr>
              <a:t>R²: full model</a:t>
            </a:r>
          </a:p>
          <a:p>
            <a:pPr marL="342900" indent="-342900" algn="l">
              <a:spcBef>
                <a:spcPts val="600"/>
              </a:spcBef>
              <a:buFont typeface="Arial" panose="020B0604020202020204" pitchFamily="34" charset="0"/>
              <a:buChar char="•"/>
            </a:pPr>
            <a:r>
              <a:rPr lang="en-US" sz="2000" b="0" i="0" dirty="0">
                <a:effectLst/>
              </a:rPr>
              <a:t>adjusted R², 10 </a:t>
            </a:r>
            <a:r>
              <a:rPr lang="en-US" sz="2000" b="0" i="0" dirty="0" err="1">
                <a:effectLst/>
              </a:rPr>
              <a:t>varables</a:t>
            </a:r>
            <a:r>
              <a:rPr lang="en-US" sz="2000" b="0" i="0" dirty="0">
                <a:effectLst/>
              </a:rPr>
              <a:t> </a:t>
            </a:r>
          </a:p>
          <a:p>
            <a:pPr marL="342900" indent="-342900" algn="l">
              <a:spcBef>
                <a:spcPts val="600"/>
              </a:spcBef>
              <a:buFont typeface="Arial" panose="020B0604020202020204" pitchFamily="34" charset="0"/>
              <a:buChar char="•"/>
            </a:pPr>
            <a:r>
              <a:rPr lang="en-US" sz="2000" b="0" i="0" dirty="0">
                <a:effectLst/>
              </a:rPr>
              <a:t>Cp, 10 variables</a:t>
            </a:r>
          </a:p>
          <a:p>
            <a:pPr marL="342900" indent="-342900" algn="l">
              <a:spcBef>
                <a:spcPts val="600"/>
              </a:spcBef>
              <a:buFont typeface="Arial" panose="020B0604020202020204" pitchFamily="34" charset="0"/>
              <a:buChar char="•"/>
            </a:pPr>
            <a:r>
              <a:rPr lang="en-US" sz="2000" b="0" i="0" dirty="0">
                <a:effectLst/>
              </a:rPr>
              <a:t>BIC,9 variables.</a:t>
            </a:r>
          </a:p>
          <a:p>
            <a:pPr marL="285750" indent="-285750">
              <a:lnSpc>
                <a:spcPct val="150000"/>
              </a:lnSpc>
              <a:buFont typeface="Arial" panose="020B0604020202020204" pitchFamily="34" charset="0"/>
              <a:buChar char="•"/>
            </a:pPr>
            <a:endParaRPr lang="en-US" sz="2000" b="0" i="0" dirty="0">
              <a:effectLst/>
            </a:endParaRPr>
          </a:p>
        </p:txBody>
      </p:sp>
      <p:pic>
        <p:nvPicPr>
          <p:cNvPr id="5" name="Picture 4" descr="A graph of different sizes and numbers&#10;&#10;Description automatically generated with medium confidence">
            <a:extLst>
              <a:ext uri="{FF2B5EF4-FFF2-40B4-BE49-F238E27FC236}">
                <a16:creationId xmlns:a16="http://schemas.microsoft.com/office/drawing/2014/main" id="{4DB95986-03B4-BAE7-59C2-8ED9E7405038}"/>
              </a:ext>
            </a:extLst>
          </p:cNvPr>
          <p:cNvPicPr>
            <a:picLocks noChangeAspect="1"/>
          </p:cNvPicPr>
          <p:nvPr/>
        </p:nvPicPr>
        <p:blipFill>
          <a:blip r:embed="rId3"/>
          <a:stretch>
            <a:fillRect/>
          </a:stretch>
        </p:blipFill>
        <p:spPr>
          <a:xfrm>
            <a:off x="324355" y="924927"/>
            <a:ext cx="4479657" cy="2707457"/>
          </a:xfrm>
          <a:prstGeom prst="rect">
            <a:avLst/>
          </a:prstGeom>
        </p:spPr>
      </p:pic>
      <p:pic>
        <p:nvPicPr>
          <p:cNvPr id="6" name="Picture 5" descr="A graph of different sizes and numbers&#10;&#10;Description automatically generated with medium confidence">
            <a:extLst>
              <a:ext uri="{FF2B5EF4-FFF2-40B4-BE49-F238E27FC236}">
                <a16:creationId xmlns:a16="http://schemas.microsoft.com/office/drawing/2014/main" id="{A87E6FBF-CD86-E0CD-F663-9832D8F7DDC8}"/>
              </a:ext>
            </a:extLst>
          </p:cNvPr>
          <p:cNvPicPr>
            <a:picLocks noChangeAspect="1"/>
          </p:cNvPicPr>
          <p:nvPr/>
        </p:nvPicPr>
        <p:blipFill>
          <a:blip r:embed="rId4"/>
          <a:stretch>
            <a:fillRect/>
          </a:stretch>
        </p:blipFill>
        <p:spPr>
          <a:xfrm>
            <a:off x="3575713" y="3725839"/>
            <a:ext cx="8291931" cy="2770805"/>
          </a:xfrm>
          <a:prstGeom prst="rect">
            <a:avLst/>
          </a:prstGeom>
        </p:spPr>
      </p:pic>
      <p:sp>
        <p:nvSpPr>
          <p:cNvPr id="7" name="Slide Number Placeholder 6">
            <a:extLst>
              <a:ext uri="{FF2B5EF4-FFF2-40B4-BE49-F238E27FC236}">
                <a16:creationId xmlns:a16="http://schemas.microsoft.com/office/drawing/2014/main" id="{89B24806-A092-1B14-3AA6-06B2EBC4BC60}"/>
              </a:ext>
            </a:extLst>
          </p:cNvPr>
          <p:cNvSpPr>
            <a:spLocks noGrp="1"/>
          </p:cNvSpPr>
          <p:nvPr>
            <p:ph type="sldNum" sz="quarter" idx="12"/>
          </p:nvPr>
        </p:nvSpPr>
        <p:spPr/>
        <p:txBody>
          <a:bodyPr/>
          <a:lstStyle/>
          <a:p>
            <a:fld id="{CA8D9AD5-F248-4919-864A-CFD76CC027D6}" type="slidenum">
              <a:rPr lang="en-US" smtClean="0"/>
              <a:t>19</a:t>
            </a:fld>
            <a:endParaRPr lang="en-US"/>
          </a:p>
        </p:txBody>
      </p:sp>
    </p:spTree>
    <p:extLst>
      <p:ext uri="{BB962C8B-B14F-4D97-AF65-F5344CB8AC3E}">
        <p14:creationId xmlns:p14="http://schemas.microsoft.com/office/powerpoint/2010/main" val="358791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341120" y="282165"/>
            <a:ext cx="4550394" cy="1233424"/>
          </a:xfrm>
        </p:spPr>
        <p:txBody>
          <a:bodyPr>
            <a:normAutofit/>
          </a:bodyPr>
          <a:lstStyle/>
          <a:p>
            <a:pPr algn="l"/>
            <a:r>
              <a:rPr lang="en-US" sz="4400" b="1" i="0" dirty="0">
                <a:solidFill>
                  <a:schemeClr val="tx1"/>
                </a:solidFill>
                <a:effectLst/>
                <a:latin typeface="Söhne"/>
              </a:rPr>
              <a:t> </a:t>
            </a:r>
            <a:r>
              <a:rPr lang="en-US" sz="4000" dirty="0">
                <a:latin typeface="Söhne"/>
              </a:rPr>
              <a:t>Agenda</a:t>
            </a:r>
          </a:p>
        </p:txBody>
      </p:sp>
      <p:sp>
        <p:nvSpPr>
          <p:cNvPr id="14" name="Content Placeholder 2"/>
          <p:cNvSpPr>
            <a:spLocks noGrp="1"/>
          </p:cNvSpPr>
          <p:nvPr>
            <p:ph idx="1"/>
          </p:nvPr>
        </p:nvSpPr>
        <p:spPr>
          <a:xfrm>
            <a:off x="1341120" y="2211669"/>
            <a:ext cx="10147874" cy="4012150"/>
          </a:xfrm>
        </p:spPr>
        <p:txBody>
          <a:bodyPr>
            <a:normAutofit/>
          </a:bodyPr>
          <a:lstStyle/>
          <a:p>
            <a:pPr>
              <a:lnSpc>
                <a:spcPct val="150000"/>
              </a:lnSpc>
              <a:spcBef>
                <a:spcPts val="600"/>
              </a:spcBef>
              <a:buFont typeface="Wingdings" pitchFamily="2" charset="2"/>
              <a:buChar char="Ø"/>
            </a:pPr>
            <a:r>
              <a:rPr lang="en-US" b="0" i="0" dirty="0">
                <a:effectLst/>
              </a:rPr>
              <a:t>     Introduction </a:t>
            </a:r>
          </a:p>
          <a:p>
            <a:pPr>
              <a:lnSpc>
                <a:spcPct val="150000"/>
              </a:lnSpc>
              <a:spcBef>
                <a:spcPts val="600"/>
              </a:spcBef>
              <a:buFont typeface="Wingdings" pitchFamily="2" charset="2"/>
              <a:buChar char="Ø"/>
            </a:pPr>
            <a:r>
              <a:rPr lang="en-US" b="0" i="0" dirty="0">
                <a:effectLst/>
              </a:rPr>
              <a:t>     Data Preparation</a:t>
            </a:r>
          </a:p>
          <a:p>
            <a:pPr>
              <a:lnSpc>
                <a:spcPct val="150000"/>
              </a:lnSpc>
              <a:spcBef>
                <a:spcPts val="600"/>
              </a:spcBef>
              <a:buFont typeface="Wingdings" pitchFamily="2" charset="2"/>
              <a:buChar char="Ø"/>
            </a:pPr>
            <a:r>
              <a:rPr lang="en-US" dirty="0"/>
              <a:t>     Data </a:t>
            </a:r>
            <a:r>
              <a:rPr lang="en-US" b="0" i="0" dirty="0">
                <a:effectLst/>
              </a:rPr>
              <a:t>Analysis</a:t>
            </a:r>
          </a:p>
          <a:p>
            <a:pPr>
              <a:lnSpc>
                <a:spcPct val="150000"/>
              </a:lnSpc>
              <a:spcBef>
                <a:spcPts val="600"/>
              </a:spcBef>
              <a:buFont typeface="Wingdings" pitchFamily="2" charset="2"/>
              <a:buChar char="Ø"/>
            </a:pPr>
            <a:r>
              <a:rPr lang="en-US" b="0" i="0" dirty="0">
                <a:effectLst/>
              </a:rPr>
              <a:t>     Results - Model Performance</a:t>
            </a:r>
          </a:p>
          <a:p>
            <a:pPr>
              <a:lnSpc>
                <a:spcPct val="150000"/>
              </a:lnSpc>
              <a:spcBef>
                <a:spcPts val="600"/>
              </a:spcBef>
              <a:buFont typeface="Wingdings" pitchFamily="2" charset="2"/>
              <a:buChar char="Ø"/>
            </a:pPr>
            <a:r>
              <a:rPr lang="en-US" b="0" i="0" dirty="0">
                <a:effectLst/>
              </a:rPr>
              <a:t>     Conclusions and Recommendations</a:t>
            </a:r>
          </a:p>
        </p:txBody>
      </p:sp>
      <p:cxnSp>
        <p:nvCxnSpPr>
          <p:cNvPr id="3" name="Straight Connector 2">
            <a:extLst>
              <a:ext uri="{FF2B5EF4-FFF2-40B4-BE49-F238E27FC236}">
                <a16:creationId xmlns:a16="http://schemas.microsoft.com/office/drawing/2014/main" id="{BB266E93-D71F-2AC2-5340-F87B60374F57}"/>
              </a:ext>
            </a:extLst>
          </p:cNvPr>
          <p:cNvCxnSpPr>
            <a:cxnSpLocks/>
          </p:cNvCxnSpPr>
          <p:nvPr/>
        </p:nvCxnSpPr>
        <p:spPr>
          <a:xfrm>
            <a:off x="740780" y="1724628"/>
            <a:ext cx="6782764" cy="0"/>
          </a:xfrm>
          <a:prstGeom prst="line">
            <a:avLst/>
          </a:prstGeom>
          <a:ln>
            <a:solidFill>
              <a:srgbClr val="1F274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423B8C5-6283-0E82-F4BB-F40933C647F3}"/>
              </a:ext>
            </a:extLst>
          </p:cNvPr>
          <p:cNvSpPr>
            <a:spLocks noGrp="1"/>
          </p:cNvSpPr>
          <p:nvPr>
            <p:ph type="sldNum" sz="quarter" idx="12"/>
          </p:nvPr>
        </p:nvSpPr>
        <p:spPr/>
        <p:txBody>
          <a:bodyPr/>
          <a:lstStyle/>
          <a:p>
            <a:fld id="{CA8D9AD5-F248-4919-864A-CFD76CC027D6}" type="slidenum">
              <a:rPr lang="en-US" smtClean="0"/>
              <a:t>2</a:t>
            </a:fld>
            <a:endParaRPr lang="en-US"/>
          </a:p>
        </p:txBody>
      </p:sp>
    </p:spTree>
    <p:extLst>
      <p:ext uri="{BB962C8B-B14F-4D97-AF65-F5344CB8AC3E}">
        <p14:creationId xmlns:p14="http://schemas.microsoft.com/office/powerpoint/2010/main" val="149595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6B09FA-FC2E-6302-66D8-CCD9A5915DC5}"/>
              </a:ext>
            </a:extLst>
          </p:cNvPr>
          <p:cNvSpPr>
            <a:spLocks noGrp="1"/>
          </p:cNvSpPr>
          <p:nvPr>
            <p:ph type="title"/>
          </p:nvPr>
        </p:nvSpPr>
        <p:spPr>
          <a:xfrm>
            <a:off x="173737" y="467360"/>
            <a:ext cx="10677144" cy="1233424"/>
          </a:xfrm>
        </p:spPr>
        <p:txBody>
          <a:bodyPr/>
          <a:lstStyle/>
          <a:p>
            <a:r>
              <a:rPr lang="en-US" dirty="0"/>
              <a:t>Best Model:</a:t>
            </a:r>
            <a:br>
              <a:rPr lang="en-US" dirty="0"/>
            </a:br>
            <a:r>
              <a:rPr lang="en-US" dirty="0"/>
              <a:t>What are the top5 variables which contributed most?</a:t>
            </a:r>
          </a:p>
        </p:txBody>
      </p:sp>
      <p:sp>
        <p:nvSpPr>
          <p:cNvPr id="10" name="Text Placeholder 2">
            <a:extLst>
              <a:ext uri="{FF2B5EF4-FFF2-40B4-BE49-F238E27FC236}">
                <a16:creationId xmlns:a16="http://schemas.microsoft.com/office/drawing/2014/main" id="{EDFB176B-29FC-4A01-F752-9597717E96E5}"/>
              </a:ext>
            </a:extLst>
          </p:cNvPr>
          <p:cNvSpPr>
            <a:spLocks noGrp="1"/>
          </p:cNvSpPr>
          <p:nvPr>
            <p:ph type="body" idx="1"/>
          </p:nvPr>
        </p:nvSpPr>
        <p:spPr>
          <a:xfrm>
            <a:off x="1341120" y="1837464"/>
            <a:ext cx="4572000" cy="766588"/>
          </a:xfrm>
        </p:spPr>
        <p:txBody>
          <a:bodyPr/>
          <a:lstStyle/>
          <a:p>
            <a:endParaRPr lang="en-US"/>
          </a:p>
        </p:txBody>
      </p:sp>
      <p:pic>
        <p:nvPicPr>
          <p:cNvPr id="6" name="Content Placeholder 5">
            <a:extLst>
              <a:ext uri="{FF2B5EF4-FFF2-40B4-BE49-F238E27FC236}">
                <a16:creationId xmlns:a16="http://schemas.microsoft.com/office/drawing/2014/main" id="{751B9C49-12C0-CA1E-E56B-F39F973411E5}"/>
              </a:ext>
            </a:extLst>
          </p:cNvPr>
          <p:cNvPicPr>
            <a:picLocks noGrp="1" noChangeAspect="1"/>
          </p:cNvPicPr>
          <p:nvPr>
            <p:ph sz="half" idx="2"/>
          </p:nvPr>
        </p:nvPicPr>
        <p:blipFill>
          <a:blip r:embed="rId3"/>
          <a:stretch>
            <a:fillRect/>
          </a:stretch>
        </p:blipFill>
        <p:spPr>
          <a:xfrm>
            <a:off x="333827" y="1837464"/>
            <a:ext cx="5463177" cy="4223655"/>
          </a:xfrm>
        </p:spPr>
      </p:pic>
      <p:sp>
        <p:nvSpPr>
          <p:cNvPr id="14" name="Text Placeholder 4">
            <a:extLst>
              <a:ext uri="{FF2B5EF4-FFF2-40B4-BE49-F238E27FC236}">
                <a16:creationId xmlns:a16="http://schemas.microsoft.com/office/drawing/2014/main" id="{ADF0F933-F660-27AB-5374-ECF3919F1D82}"/>
              </a:ext>
            </a:extLst>
          </p:cNvPr>
          <p:cNvSpPr>
            <a:spLocks noGrp="1"/>
          </p:cNvSpPr>
          <p:nvPr>
            <p:ph type="body" sz="quarter" idx="3"/>
          </p:nvPr>
        </p:nvSpPr>
        <p:spPr>
          <a:xfrm>
            <a:off x="6278880" y="1837464"/>
            <a:ext cx="4572000" cy="766588"/>
          </a:xfrm>
        </p:spPr>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694D547D-3909-B873-BD83-0895E303C678}"/>
              </a:ext>
            </a:extLst>
          </p:cNvPr>
          <p:cNvPicPr>
            <a:picLocks noGrp="1" noChangeAspect="1"/>
          </p:cNvPicPr>
          <p:nvPr>
            <p:ph sz="quarter" idx="4"/>
          </p:nvPr>
        </p:nvPicPr>
        <p:blipFill>
          <a:blip r:embed="rId4"/>
          <a:stretch>
            <a:fillRect/>
          </a:stretch>
        </p:blipFill>
        <p:spPr>
          <a:xfrm>
            <a:off x="6096000" y="1837464"/>
            <a:ext cx="5463494" cy="4223656"/>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8347361B-6943-7AEB-8A0D-CCDE54FD2361}"/>
                  </a:ext>
                </a:extLst>
              </p14:cNvPr>
              <p14:cNvContentPartPr/>
              <p14:nvPr/>
            </p14:nvContentPartPr>
            <p14:xfrm>
              <a:off x="6059036" y="2960995"/>
              <a:ext cx="1564560" cy="109800"/>
            </p14:xfrm>
          </p:contentPart>
        </mc:Choice>
        <mc:Fallback xmlns="">
          <p:pic>
            <p:nvPicPr>
              <p:cNvPr id="11" name="Ink 10">
                <a:extLst>
                  <a:ext uri="{FF2B5EF4-FFF2-40B4-BE49-F238E27FC236}">
                    <a16:creationId xmlns:a16="http://schemas.microsoft.com/office/drawing/2014/main" id="{8347361B-6943-7AEB-8A0D-CCDE54FD2361}"/>
                  </a:ext>
                </a:extLst>
              </p:cNvPr>
              <p:cNvPicPr/>
              <p:nvPr/>
            </p:nvPicPr>
            <p:blipFill>
              <a:blip r:embed="rId6"/>
              <a:stretch>
                <a:fillRect/>
              </a:stretch>
            </p:blipFill>
            <p:spPr>
              <a:xfrm>
                <a:off x="6005396" y="2853355"/>
                <a:ext cx="167220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A4D34FBC-C071-E523-DCFC-3BF49D3B9A4C}"/>
                  </a:ext>
                </a:extLst>
              </p14:cNvPr>
              <p14:cNvContentPartPr/>
              <p14:nvPr/>
            </p14:nvContentPartPr>
            <p14:xfrm>
              <a:off x="6154436" y="3219835"/>
              <a:ext cx="955800" cy="96120"/>
            </p14:xfrm>
          </p:contentPart>
        </mc:Choice>
        <mc:Fallback xmlns="">
          <p:pic>
            <p:nvPicPr>
              <p:cNvPr id="13" name="Ink 12">
                <a:extLst>
                  <a:ext uri="{FF2B5EF4-FFF2-40B4-BE49-F238E27FC236}">
                    <a16:creationId xmlns:a16="http://schemas.microsoft.com/office/drawing/2014/main" id="{A4D34FBC-C071-E523-DCFC-3BF49D3B9A4C}"/>
                  </a:ext>
                </a:extLst>
              </p:cNvPr>
              <p:cNvPicPr/>
              <p:nvPr/>
            </p:nvPicPr>
            <p:blipFill>
              <a:blip r:embed="rId8"/>
              <a:stretch>
                <a:fillRect/>
              </a:stretch>
            </p:blipFill>
            <p:spPr>
              <a:xfrm>
                <a:off x="6100436" y="3112195"/>
                <a:ext cx="10634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B666B58F-4FBB-4DC1-2230-79E4E547E9B0}"/>
                  </a:ext>
                </a:extLst>
              </p14:cNvPr>
              <p14:cNvContentPartPr/>
              <p14:nvPr/>
            </p14:nvContentPartPr>
            <p14:xfrm>
              <a:off x="6182156" y="3520075"/>
              <a:ext cx="1049760" cy="55080"/>
            </p14:xfrm>
          </p:contentPart>
        </mc:Choice>
        <mc:Fallback xmlns="">
          <p:pic>
            <p:nvPicPr>
              <p:cNvPr id="15" name="Ink 14">
                <a:extLst>
                  <a:ext uri="{FF2B5EF4-FFF2-40B4-BE49-F238E27FC236}">
                    <a16:creationId xmlns:a16="http://schemas.microsoft.com/office/drawing/2014/main" id="{B666B58F-4FBB-4DC1-2230-79E4E547E9B0}"/>
                  </a:ext>
                </a:extLst>
              </p:cNvPr>
              <p:cNvPicPr/>
              <p:nvPr/>
            </p:nvPicPr>
            <p:blipFill>
              <a:blip r:embed="rId10"/>
              <a:stretch>
                <a:fillRect/>
              </a:stretch>
            </p:blipFill>
            <p:spPr>
              <a:xfrm>
                <a:off x="6128516" y="3412435"/>
                <a:ext cx="115740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90F137B8-4574-ED2F-C7F1-264945C43AEA}"/>
                  </a:ext>
                </a:extLst>
              </p14:cNvPr>
              <p14:cNvContentPartPr/>
              <p14:nvPr/>
            </p14:nvContentPartPr>
            <p14:xfrm>
              <a:off x="6114116" y="3820315"/>
              <a:ext cx="1226880" cy="14040"/>
            </p14:xfrm>
          </p:contentPart>
        </mc:Choice>
        <mc:Fallback xmlns="">
          <p:pic>
            <p:nvPicPr>
              <p:cNvPr id="17" name="Ink 16">
                <a:extLst>
                  <a:ext uri="{FF2B5EF4-FFF2-40B4-BE49-F238E27FC236}">
                    <a16:creationId xmlns:a16="http://schemas.microsoft.com/office/drawing/2014/main" id="{90F137B8-4574-ED2F-C7F1-264945C43AEA}"/>
                  </a:ext>
                </a:extLst>
              </p:cNvPr>
              <p:cNvPicPr/>
              <p:nvPr/>
            </p:nvPicPr>
            <p:blipFill>
              <a:blip r:embed="rId12"/>
              <a:stretch>
                <a:fillRect/>
              </a:stretch>
            </p:blipFill>
            <p:spPr>
              <a:xfrm>
                <a:off x="6060116" y="3712675"/>
                <a:ext cx="13345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2940C0D-A09E-4CC2-2137-F469DCD8ED58}"/>
                  </a:ext>
                </a:extLst>
              </p14:cNvPr>
              <p14:cNvContentPartPr/>
              <p14:nvPr/>
            </p14:nvContentPartPr>
            <p14:xfrm>
              <a:off x="6168116" y="4052515"/>
              <a:ext cx="1499760" cy="84960"/>
            </p14:xfrm>
          </p:contentPart>
        </mc:Choice>
        <mc:Fallback xmlns="">
          <p:pic>
            <p:nvPicPr>
              <p:cNvPr id="18" name="Ink 17">
                <a:extLst>
                  <a:ext uri="{FF2B5EF4-FFF2-40B4-BE49-F238E27FC236}">
                    <a16:creationId xmlns:a16="http://schemas.microsoft.com/office/drawing/2014/main" id="{72940C0D-A09E-4CC2-2137-F469DCD8ED58}"/>
                  </a:ext>
                </a:extLst>
              </p:cNvPr>
              <p:cNvPicPr/>
              <p:nvPr/>
            </p:nvPicPr>
            <p:blipFill>
              <a:blip r:embed="rId14"/>
              <a:stretch>
                <a:fillRect/>
              </a:stretch>
            </p:blipFill>
            <p:spPr>
              <a:xfrm>
                <a:off x="6114476" y="3944875"/>
                <a:ext cx="16074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D30A1C6C-BFFB-9D6E-7E0D-5464F3A89B4D}"/>
                  </a:ext>
                </a:extLst>
              </p14:cNvPr>
              <p14:cNvContentPartPr/>
              <p14:nvPr/>
            </p14:nvContentPartPr>
            <p14:xfrm>
              <a:off x="8379596" y="2756155"/>
              <a:ext cx="538920" cy="28080"/>
            </p14:xfrm>
          </p:contentPart>
        </mc:Choice>
        <mc:Fallback xmlns="">
          <p:pic>
            <p:nvPicPr>
              <p:cNvPr id="19" name="Ink 18">
                <a:extLst>
                  <a:ext uri="{FF2B5EF4-FFF2-40B4-BE49-F238E27FC236}">
                    <a16:creationId xmlns:a16="http://schemas.microsoft.com/office/drawing/2014/main" id="{D30A1C6C-BFFB-9D6E-7E0D-5464F3A89B4D}"/>
                  </a:ext>
                </a:extLst>
              </p:cNvPr>
              <p:cNvPicPr/>
              <p:nvPr/>
            </p:nvPicPr>
            <p:blipFill>
              <a:blip r:embed="rId16"/>
              <a:stretch>
                <a:fillRect/>
              </a:stretch>
            </p:blipFill>
            <p:spPr>
              <a:xfrm>
                <a:off x="8325956" y="2648155"/>
                <a:ext cx="646560" cy="243720"/>
              </a:xfrm>
              <a:prstGeom prst="rect">
                <a:avLst/>
              </a:prstGeom>
            </p:spPr>
          </p:pic>
        </mc:Fallback>
      </mc:AlternateContent>
      <p:sp>
        <p:nvSpPr>
          <p:cNvPr id="3" name="Slide Number Placeholder 2">
            <a:extLst>
              <a:ext uri="{FF2B5EF4-FFF2-40B4-BE49-F238E27FC236}">
                <a16:creationId xmlns:a16="http://schemas.microsoft.com/office/drawing/2014/main" id="{FAFC2518-5982-4507-F94D-DD728BF304F1}"/>
              </a:ext>
            </a:extLst>
          </p:cNvPr>
          <p:cNvSpPr>
            <a:spLocks noGrp="1"/>
          </p:cNvSpPr>
          <p:nvPr>
            <p:ph type="sldNum" sz="quarter" idx="12"/>
          </p:nvPr>
        </p:nvSpPr>
        <p:spPr/>
        <p:txBody>
          <a:bodyPr/>
          <a:lstStyle/>
          <a:p>
            <a:fld id="{CA8D9AD5-F248-4919-864A-CFD76CC027D6}" type="slidenum">
              <a:rPr lang="en-US" smtClean="0"/>
              <a:t>20</a:t>
            </a:fld>
            <a:endParaRPr lang="en-US"/>
          </a:p>
        </p:txBody>
      </p:sp>
    </p:spTree>
    <p:extLst>
      <p:ext uri="{BB962C8B-B14F-4D97-AF65-F5344CB8AC3E}">
        <p14:creationId xmlns:p14="http://schemas.microsoft.com/office/powerpoint/2010/main" val="337153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D749D1-558A-BFCF-5BDE-1263357F8C6A}"/>
              </a:ext>
            </a:extLst>
          </p:cNvPr>
          <p:cNvSpPr>
            <a:spLocks noGrp="1"/>
          </p:cNvSpPr>
          <p:nvPr>
            <p:ph type="title"/>
          </p:nvPr>
        </p:nvSpPr>
        <p:spPr>
          <a:xfrm>
            <a:off x="244158" y="247269"/>
            <a:ext cx="9509125" cy="1233488"/>
          </a:xfrm>
        </p:spPr>
        <p:txBody>
          <a:bodyPr>
            <a:normAutofit fontScale="90000"/>
          </a:bodyPr>
          <a:lstStyle/>
          <a:p>
            <a:r>
              <a:rPr lang="en-US" dirty="0"/>
              <a:t>Best Model:</a:t>
            </a:r>
            <a:br>
              <a:rPr lang="en-US" dirty="0"/>
            </a:br>
            <a:r>
              <a:rPr lang="en-US" dirty="0"/>
              <a:t>What is the confidence interval for coefficients? Is b0 = 0?</a:t>
            </a:r>
          </a:p>
        </p:txBody>
      </p:sp>
      <p:pic>
        <p:nvPicPr>
          <p:cNvPr id="8" name="Content Placeholder 5">
            <a:extLst>
              <a:ext uri="{FF2B5EF4-FFF2-40B4-BE49-F238E27FC236}">
                <a16:creationId xmlns:a16="http://schemas.microsoft.com/office/drawing/2014/main" id="{BD98F069-53DA-7A59-C77E-B232BF9337D6}"/>
              </a:ext>
            </a:extLst>
          </p:cNvPr>
          <p:cNvPicPr>
            <a:picLocks noGrp="1" noChangeAspect="1"/>
          </p:cNvPicPr>
          <p:nvPr>
            <p:ph sz="half" idx="2"/>
          </p:nvPr>
        </p:nvPicPr>
        <p:blipFill>
          <a:blip r:embed="rId3"/>
          <a:stretch>
            <a:fillRect/>
          </a:stretch>
        </p:blipFill>
        <p:spPr>
          <a:xfrm>
            <a:off x="126018" y="1664791"/>
            <a:ext cx="3912167" cy="3528418"/>
          </a:xfrm>
        </p:spPr>
      </p:pic>
      <p:sp>
        <p:nvSpPr>
          <p:cNvPr id="9" name="Content Placeholder 8">
            <a:extLst>
              <a:ext uri="{FF2B5EF4-FFF2-40B4-BE49-F238E27FC236}">
                <a16:creationId xmlns:a16="http://schemas.microsoft.com/office/drawing/2014/main" id="{3BEECA5E-9DE2-A130-8D00-657E3A2AFED9}"/>
              </a:ext>
            </a:extLst>
          </p:cNvPr>
          <p:cNvSpPr txBox="1">
            <a:spLocks noGrp="1"/>
          </p:cNvSpPr>
          <p:nvPr>
            <p:ph sz="quarter" idx="4"/>
          </p:nvPr>
        </p:nvSpPr>
        <p:spPr>
          <a:xfrm>
            <a:off x="4416552" y="1480757"/>
            <a:ext cx="7449628" cy="4838248"/>
          </a:xfrm>
          <a:prstGeom prst="rect">
            <a:avLst/>
          </a:prstGeom>
          <a:noFill/>
          <a:ln>
            <a:solidFill>
              <a:srgbClr val="1F2741"/>
            </a:solidFill>
          </a:ln>
        </p:spPr>
        <p:txBody>
          <a:bodyPr wrap="square">
            <a:spAutoFit/>
          </a:bodyPr>
          <a:lstStyle/>
          <a:p>
            <a:r>
              <a:rPr lang="en-US" sz="1600" dirty="0"/>
              <a:t> 			2.5 %      			97.5 %</a:t>
            </a:r>
          </a:p>
          <a:p>
            <a:r>
              <a:rPr lang="en-US" sz="1600" dirty="0"/>
              <a:t>(Intercept)          		-0.03005513  		0.03005513</a:t>
            </a:r>
          </a:p>
          <a:p>
            <a:r>
              <a:rPr lang="en-US" sz="1600" dirty="0" err="1"/>
              <a:t>MeanPublicCoverage</a:t>
            </a:r>
            <a:r>
              <a:rPr lang="en-US" sz="1600" dirty="0"/>
              <a:t>    	0.16095362  		0.28816974</a:t>
            </a:r>
          </a:p>
          <a:p>
            <a:r>
              <a:rPr lang="en-US" sz="1600" dirty="0" err="1"/>
              <a:t>PctOtherRace</a:t>
            </a:r>
            <a:r>
              <a:rPr lang="en-US" sz="1600" dirty="0"/>
              <a:t>         		-0.17961594 		-0.11682071</a:t>
            </a:r>
          </a:p>
          <a:p>
            <a:r>
              <a:rPr lang="en-US" sz="1600" dirty="0" err="1"/>
              <a:t>povertyPercent</a:t>
            </a:r>
            <a:r>
              <a:rPr lang="en-US" sz="1600" dirty="0"/>
              <a:t>        	0.17223123  		0.29161093</a:t>
            </a:r>
          </a:p>
          <a:p>
            <a:r>
              <a:rPr lang="en-US" sz="1600" dirty="0" err="1"/>
              <a:t>PctLowEducation</a:t>
            </a:r>
            <a:r>
              <a:rPr lang="en-US" sz="1600" dirty="0"/>
              <a:t>       	0.20298554  		0.28505496</a:t>
            </a:r>
          </a:p>
          <a:p>
            <a:r>
              <a:rPr lang="en-US" sz="1600" dirty="0" err="1"/>
              <a:t>MeanPrivateCoverage</a:t>
            </a:r>
            <a:r>
              <a:rPr lang="en-US" sz="1600" dirty="0"/>
              <a:t>   	0.19408660  		0.33561731</a:t>
            </a:r>
          </a:p>
          <a:p>
            <a:r>
              <a:rPr lang="en-US" sz="1600" dirty="0"/>
              <a:t>PctUnemployed16_Over  	0.07687634  		0.15970112</a:t>
            </a:r>
          </a:p>
          <a:p>
            <a:r>
              <a:rPr lang="en-US" sz="1600" dirty="0" err="1"/>
              <a:t>PctMarriedHouseholds</a:t>
            </a:r>
            <a:r>
              <a:rPr lang="en-US" sz="1600" dirty="0"/>
              <a:t>	 -0.16189988 		-0.07998945</a:t>
            </a:r>
          </a:p>
          <a:p>
            <a:r>
              <a:rPr lang="en-US" sz="1600" dirty="0" err="1"/>
              <a:t>BirthRate</a:t>
            </a:r>
            <a:r>
              <a:rPr lang="en-US" sz="1600" dirty="0"/>
              <a:t>            		-0.09787510 		-0.03640467</a:t>
            </a:r>
          </a:p>
          <a:p>
            <a:r>
              <a:rPr lang="en-US" sz="1600" dirty="0" err="1"/>
              <a:t>PctHighEducation</a:t>
            </a:r>
            <a:r>
              <a:rPr lang="en-US" sz="1600" dirty="0"/>
              <a:t>    	 -0.11207096 		-0.03565752</a:t>
            </a:r>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AE70D64-0EDF-0D3E-68C2-AD8058EFC734}"/>
                  </a:ext>
                </a:extLst>
              </p14:cNvPr>
              <p14:cNvContentPartPr/>
              <p14:nvPr/>
            </p14:nvContentPartPr>
            <p14:xfrm>
              <a:off x="7168464" y="1599768"/>
              <a:ext cx="671400" cy="46440"/>
            </p14:xfrm>
          </p:contentPart>
        </mc:Choice>
        <mc:Fallback xmlns="">
          <p:pic>
            <p:nvPicPr>
              <p:cNvPr id="10" name="Ink 9">
                <a:extLst>
                  <a:ext uri="{FF2B5EF4-FFF2-40B4-BE49-F238E27FC236}">
                    <a16:creationId xmlns:a16="http://schemas.microsoft.com/office/drawing/2014/main" id="{9AE70D64-0EDF-0D3E-68C2-AD8058EFC734}"/>
                  </a:ext>
                </a:extLst>
              </p:cNvPr>
              <p:cNvPicPr/>
              <p:nvPr/>
            </p:nvPicPr>
            <p:blipFill>
              <a:blip r:embed="rId5"/>
              <a:stretch>
                <a:fillRect/>
              </a:stretch>
            </p:blipFill>
            <p:spPr>
              <a:xfrm>
                <a:off x="7114464" y="1492128"/>
                <a:ext cx="7790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FAD3DA80-226C-128D-E8C1-8A10ADC800FE}"/>
                  </a:ext>
                </a:extLst>
              </p14:cNvPr>
              <p14:cNvContentPartPr/>
              <p14:nvPr/>
            </p14:nvContentPartPr>
            <p14:xfrm>
              <a:off x="9902304" y="1515168"/>
              <a:ext cx="907560" cy="140040"/>
            </p14:xfrm>
          </p:contentPart>
        </mc:Choice>
        <mc:Fallback xmlns="">
          <p:pic>
            <p:nvPicPr>
              <p:cNvPr id="11" name="Ink 10">
                <a:extLst>
                  <a:ext uri="{FF2B5EF4-FFF2-40B4-BE49-F238E27FC236}">
                    <a16:creationId xmlns:a16="http://schemas.microsoft.com/office/drawing/2014/main" id="{FAD3DA80-226C-128D-E8C1-8A10ADC800FE}"/>
                  </a:ext>
                </a:extLst>
              </p:cNvPr>
              <p:cNvPicPr/>
              <p:nvPr/>
            </p:nvPicPr>
            <p:blipFill>
              <a:blip r:embed="rId7"/>
              <a:stretch>
                <a:fillRect/>
              </a:stretch>
            </p:blipFill>
            <p:spPr>
              <a:xfrm>
                <a:off x="9848664" y="1407528"/>
                <a:ext cx="1015200" cy="355680"/>
              </a:xfrm>
              <a:prstGeom prst="rect">
                <a:avLst/>
              </a:prstGeom>
            </p:spPr>
          </p:pic>
        </mc:Fallback>
      </mc:AlternateContent>
      <p:sp>
        <p:nvSpPr>
          <p:cNvPr id="3" name="Slide Number Placeholder 2">
            <a:extLst>
              <a:ext uri="{FF2B5EF4-FFF2-40B4-BE49-F238E27FC236}">
                <a16:creationId xmlns:a16="http://schemas.microsoft.com/office/drawing/2014/main" id="{92EA3275-82A2-440B-41E1-8FE4E5DF2C49}"/>
              </a:ext>
            </a:extLst>
          </p:cNvPr>
          <p:cNvSpPr>
            <a:spLocks noGrp="1"/>
          </p:cNvSpPr>
          <p:nvPr>
            <p:ph type="sldNum" sz="quarter" idx="12"/>
          </p:nvPr>
        </p:nvSpPr>
        <p:spPr/>
        <p:txBody>
          <a:bodyPr/>
          <a:lstStyle/>
          <a:p>
            <a:fld id="{CA8D9AD5-F248-4919-864A-CFD76CC027D6}" type="slidenum">
              <a:rPr lang="en-US" smtClean="0"/>
              <a:t>21</a:t>
            </a:fld>
            <a:endParaRPr lang="en-US"/>
          </a:p>
        </p:txBody>
      </p:sp>
    </p:spTree>
    <p:extLst>
      <p:ext uri="{BB962C8B-B14F-4D97-AF65-F5344CB8AC3E}">
        <p14:creationId xmlns:p14="http://schemas.microsoft.com/office/powerpoint/2010/main" val="350916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553A-93D6-6E6D-E7B2-CCD606159FE5}"/>
              </a:ext>
            </a:extLst>
          </p:cNvPr>
          <p:cNvSpPr>
            <a:spLocks noGrp="1"/>
          </p:cNvSpPr>
          <p:nvPr>
            <p:ph type="title"/>
          </p:nvPr>
        </p:nvSpPr>
        <p:spPr>
          <a:xfrm>
            <a:off x="207264" y="351981"/>
            <a:ext cx="9509760" cy="1233424"/>
          </a:xfrm>
        </p:spPr>
        <p:txBody>
          <a:bodyPr anchor="ctr">
            <a:normAutofit fontScale="90000"/>
          </a:bodyPr>
          <a:lstStyle/>
          <a:p>
            <a:r>
              <a:rPr lang="en-US" sz="4000" dirty="0">
                <a:latin typeface="Söhne"/>
              </a:rPr>
              <a:t>Best Model Analysis:</a:t>
            </a:r>
            <a:br>
              <a:rPr lang="en-US" sz="4000" dirty="0">
                <a:latin typeface="Söhne"/>
              </a:rPr>
            </a:br>
            <a:r>
              <a:rPr lang="en-US" sz="4000" dirty="0">
                <a:latin typeface="Söhne"/>
              </a:rPr>
              <a:t>Can we drop these 3 variables from 12 variables?</a:t>
            </a:r>
          </a:p>
        </p:txBody>
      </p:sp>
      <p:sp>
        <p:nvSpPr>
          <p:cNvPr id="5" name="Content Placeholder 4">
            <a:extLst>
              <a:ext uri="{FF2B5EF4-FFF2-40B4-BE49-F238E27FC236}">
                <a16:creationId xmlns:a16="http://schemas.microsoft.com/office/drawing/2014/main" id="{ADB0D73E-2EC0-A532-61E9-DA0A291A79CF}"/>
              </a:ext>
            </a:extLst>
          </p:cNvPr>
          <p:cNvSpPr>
            <a:spLocks noGrp="1"/>
          </p:cNvSpPr>
          <p:nvPr>
            <p:ph idx="1"/>
          </p:nvPr>
        </p:nvSpPr>
        <p:spPr>
          <a:xfrm>
            <a:off x="6327647" y="2103121"/>
            <a:ext cx="5528022" cy="2357510"/>
          </a:xfrm>
        </p:spPr>
        <p:txBody>
          <a:bodyPr>
            <a:normAutofit/>
          </a:bodyPr>
          <a:lstStyle/>
          <a:p>
            <a:r>
              <a:rPr lang="en-US" dirty="0"/>
              <a:t>Individual P value not significant</a:t>
            </a:r>
          </a:p>
          <a:p>
            <a:r>
              <a:rPr lang="en-US" dirty="0"/>
              <a:t>High p-value for the general linear F-test. FRH0</a:t>
            </a:r>
          </a:p>
          <a:p>
            <a:r>
              <a:rPr lang="en-US" dirty="0"/>
              <a:t>Conclude: 3 variables ("</a:t>
            </a:r>
            <a:r>
              <a:rPr lang="en-US" dirty="0" err="1"/>
              <a:t>PctAsian</a:t>
            </a:r>
            <a:r>
              <a:rPr lang="en-US" dirty="0"/>
              <a:t>, </a:t>
            </a:r>
            <a:r>
              <a:rPr lang="en-US" dirty="0" err="1"/>
              <a:t>PctBlack</a:t>
            </a:r>
            <a:r>
              <a:rPr lang="en-US" dirty="0"/>
              <a:t>, </a:t>
            </a:r>
            <a:r>
              <a:rPr lang="en-US" dirty="0" err="1"/>
              <a:t>AvgHouseholdSize</a:t>
            </a:r>
            <a:r>
              <a:rPr lang="en-US" dirty="0"/>
              <a:t>) can be dropped</a:t>
            </a:r>
          </a:p>
        </p:txBody>
      </p:sp>
      <p:pic>
        <p:nvPicPr>
          <p:cNvPr id="6" name="Picture 5">
            <a:extLst>
              <a:ext uri="{FF2B5EF4-FFF2-40B4-BE49-F238E27FC236}">
                <a16:creationId xmlns:a16="http://schemas.microsoft.com/office/drawing/2014/main" id="{822B3EBB-CACF-4D9D-6AF6-B445CC77CCFA}"/>
              </a:ext>
            </a:extLst>
          </p:cNvPr>
          <p:cNvPicPr>
            <a:picLocks noChangeAspect="1"/>
          </p:cNvPicPr>
          <p:nvPr/>
        </p:nvPicPr>
        <p:blipFill>
          <a:blip r:embed="rId3"/>
          <a:stretch>
            <a:fillRect/>
          </a:stretch>
        </p:blipFill>
        <p:spPr>
          <a:xfrm>
            <a:off x="240794" y="1677987"/>
            <a:ext cx="5638800" cy="3200400"/>
          </a:xfrm>
          <a:prstGeom prst="rect">
            <a:avLst/>
          </a:prstGeom>
        </p:spPr>
      </p:pic>
      <p:pic>
        <p:nvPicPr>
          <p:cNvPr id="9" name="Picture 8">
            <a:extLst>
              <a:ext uri="{FF2B5EF4-FFF2-40B4-BE49-F238E27FC236}">
                <a16:creationId xmlns:a16="http://schemas.microsoft.com/office/drawing/2014/main" id="{1617F8EC-EBD0-3D60-3D2E-B62DFBDEAD14}"/>
              </a:ext>
            </a:extLst>
          </p:cNvPr>
          <p:cNvPicPr>
            <a:picLocks noChangeAspect="1"/>
          </p:cNvPicPr>
          <p:nvPr/>
        </p:nvPicPr>
        <p:blipFill>
          <a:blip r:embed="rId4"/>
          <a:stretch>
            <a:fillRect/>
          </a:stretch>
        </p:blipFill>
        <p:spPr>
          <a:xfrm>
            <a:off x="98179" y="4970969"/>
            <a:ext cx="6229468" cy="1115250"/>
          </a:xfrm>
          <a:prstGeom prst="rect">
            <a:avLst/>
          </a:prstGeom>
        </p:spPr>
      </p:pic>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031C421D-1DBE-922E-03B1-FCAF6FCB68E8}"/>
                  </a:ext>
                </a:extLst>
              </p14:cNvPr>
              <p14:cNvContentPartPr/>
              <p14:nvPr/>
            </p14:nvContentPartPr>
            <p14:xfrm>
              <a:off x="438624" y="3779928"/>
              <a:ext cx="1247040" cy="345240"/>
            </p14:xfrm>
          </p:contentPart>
        </mc:Choice>
        <mc:Fallback xmlns="">
          <p:pic>
            <p:nvPicPr>
              <p:cNvPr id="11" name="Ink 10">
                <a:extLst>
                  <a:ext uri="{FF2B5EF4-FFF2-40B4-BE49-F238E27FC236}">
                    <a16:creationId xmlns:a16="http://schemas.microsoft.com/office/drawing/2014/main" id="{031C421D-1DBE-922E-03B1-FCAF6FCB68E8}"/>
                  </a:ext>
                </a:extLst>
              </p:cNvPr>
              <p:cNvPicPr/>
              <p:nvPr/>
            </p:nvPicPr>
            <p:blipFill>
              <a:blip r:embed="rId6"/>
              <a:stretch>
                <a:fillRect/>
              </a:stretch>
            </p:blipFill>
            <p:spPr>
              <a:xfrm>
                <a:off x="384984" y="3671928"/>
                <a:ext cx="135468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0769B6D3-F4D0-9ECC-F86F-6C88749BB6B2}"/>
                  </a:ext>
                </a:extLst>
              </p14:cNvPr>
              <p14:cNvContentPartPr/>
              <p14:nvPr/>
            </p14:nvContentPartPr>
            <p14:xfrm>
              <a:off x="5314262" y="5684801"/>
              <a:ext cx="834480" cy="133560"/>
            </p14:xfrm>
          </p:contentPart>
        </mc:Choice>
        <mc:Fallback xmlns="">
          <p:pic>
            <p:nvPicPr>
              <p:cNvPr id="3" name="Ink 2">
                <a:extLst>
                  <a:ext uri="{FF2B5EF4-FFF2-40B4-BE49-F238E27FC236}">
                    <a16:creationId xmlns:a16="http://schemas.microsoft.com/office/drawing/2014/main" id="{0769B6D3-F4D0-9ECC-F86F-6C88749BB6B2}"/>
                  </a:ext>
                </a:extLst>
              </p:cNvPr>
              <p:cNvPicPr/>
              <p:nvPr/>
            </p:nvPicPr>
            <p:blipFill>
              <a:blip r:embed="rId8"/>
              <a:stretch>
                <a:fillRect/>
              </a:stretch>
            </p:blipFill>
            <p:spPr>
              <a:xfrm>
                <a:off x="5260622" y="5577161"/>
                <a:ext cx="942120" cy="349200"/>
              </a:xfrm>
              <a:prstGeom prst="rect">
                <a:avLst/>
              </a:prstGeom>
            </p:spPr>
          </p:pic>
        </mc:Fallback>
      </mc:AlternateContent>
      <p:sp>
        <p:nvSpPr>
          <p:cNvPr id="7" name="Slide Number Placeholder 6">
            <a:extLst>
              <a:ext uri="{FF2B5EF4-FFF2-40B4-BE49-F238E27FC236}">
                <a16:creationId xmlns:a16="http://schemas.microsoft.com/office/drawing/2014/main" id="{6F44466F-5C5B-3967-6053-7CC9510932F9}"/>
              </a:ext>
            </a:extLst>
          </p:cNvPr>
          <p:cNvSpPr>
            <a:spLocks noGrp="1"/>
          </p:cNvSpPr>
          <p:nvPr>
            <p:ph type="sldNum" sz="quarter" idx="12"/>
          </p:nvPr>
        </p:nvSpPr>
        <p:spPr/>
        <p:txBody>
          <a:bodyPr/>
          <a:lstStyle/>
          <a:p>
            <a:fld id="{CA8D9AD5-F248-4919-864A-CFD76CC027D6}" type="slidenum">
              <a:rPr lang="en-US" smtClean="0"/>
              <a:t>22</a:t>
            </a:fld>
            <a:endParaRPr lang="en-US"/>
          </a:p>
        </p:txBody>
      </p:sp>
    </p:spTree>
    <p:extLst>
      <p:ext uri="{BB962C8B-B14F-4D97-AF65-F5344CB8AC3E}">
        <p14:creationId xmlns:p14="http://schemas.microsoft.com/office/powerpoint/2010/main" val="393283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75" y="453776"/>
            <a:ext cx="10726287" cy="753725"/>
          </a:xfrm>
        </p:spPr>
        <p:txBody>
          <a:bodyPr>
            <a:normAutofit/>
          </a:bodyPr>
          <a:lstStyle/>
          <a:p>
            <a:pPr>
              <a:lnSpc>
                <a:spcPct val="107000"/>
              </a:lnSpc>
              <a:spcBef>
                <a:spcPts val="0"/>
              </a:spcBef>
              <a:spcAft>
                <a:spcPts val="200"/>
              </a:spcAft>
            </a:pPr>
            <a:r>
              <a:rPr lang="en-US" sz="4000" dirty="0">
                <a:latin typeface="Söhne"/>
              </a:rPr>
              <a:t>Outliers and Influential Points</a:t>
            </a:r>
          </a:p>
        </p:txBody>
      </p:sp>
      <p:sp>
        <p:nvSpPr>
          <p:cNvPr id="4" name="TextBox 3">
            <a:extLst>
              <a:ext uri="{FF2B5EF4-FFF2-40B4-BE49-F238E27FC236}">
                <a16:creationId xmlns:a16="http://schemas.microsoft.com/office/drawing/2014/main" id="{BE1CB130-12A0-55BF-6F74-E37EBF72F0F1}"/>
              </a:ext>
            </a:extLst>
          </p:cNvPr>
          <p:cNvSpPr txBox="1"/>
          <p:nvPr/>
        </p:nvSpPr>
        <p:spPr>
          <a:xfrm>
            <a:off x="63116" y="5326291"/>
            <a:ext cx="12004609" cy="1506566"/>
          </a:xfrm>
          <a:prstGeom prst="rect">
            <a:avLst/>
          </a:prstGeom>
          <a:noFill/>
        </p:spPr>
        <p:txBody>
          <a:bodyPr wrap="square" rtlCol="0">
            <a:spAutoFit/>
          </a:bodyPr>
          <a:lstStyle/>
          <a:p>
            <a:pPr marL="342900" indent="-342900" algn="l">
              <a:spcBef>
                <a:spcPts val="600"/>
              </a:spcBef>
              <a:buFont typeface="Wingdings" pitchFamily="2" charset="2"/>
              <a:buChar char="Ø"/>
            </a:pPr>
            <a:r>
              <a:rPr lang="en-US" sz="2000" b="0" i="0" dirty="0">
                <a:effectLst/>
              </a:rPr>
              <a:t>Identification of outliers using studentized residuals.</a:t>
            </a:r>
          </a:p>
          <a:p>
            <a:pPr marL="342900" indent="-342900" algn="l">
              <a:spcBef>
                <a:spcPts val="600"/>
              </a:spcBef>
              <a:buFont typeface="Wingdings" pitchFamily="2" charset="2"/>
              <a:buChar char="Ø"/>
            </a:pPr>
            <a:r>
              <a:rPr lang="en-US" sz="2000" b="0" i="0" dirty="0">
                <a:effectLst/>
              </a:rPr>
              <a:t>Cook's distance used to evaluate influence: </a:t>
            </a:r>
            <a:r>
              <a:rPr lang="en-US" sz="2000" dirty="0"/>
              <a:t>H</a:t>
            </a:r>
            <a:r>
              <a:rPr lang="en-US" sz="2000" b="0" i="0" dirty="0">
                <a:effectLst/>
              </a:rPr>
              <a:t>ighest cook's distance- 0.0518</a:t>
            </a:r>
            <a:r>
              <a:rPr lang="en-US" sz="2000" dirty="0"/>
              <a:t> with</a:t>
            </a:r>
            <a:r>
              <a:rPr lang="en-US" sz="2000" b="0" i="0" dirty="0">
                <a:effectLst/>
              </a:rPr>
              <a:t> &lt;0.2 percentile, thus not influential. </a:t>
            </a:r>
          </a:p>
          <a:p>
            <a:pPr marL="342900" indent="-342900">
              <a:lnSpc>
                <a:spcPct val="150000"/>
              </a:lnSpc>
              <a:buFont typeface="Wingdings" pitchFamily="2" charset="2"/>
              <a:buChar char="Ø"/>
            </a:pPr>
            <a:endParaRPr lang="en-US" sz="2000" b="0" i="0" dirty="0">
              <a:effectLst/>
            </a:endParaRPr>
          </a:p>
        </p:txBody>
      </p:sp>
      <p:pic>
        <p:nvPicPr>
          <p:cNvPr id="5" name="Picture 4" descr="A graph with a line&#10;&#10;Description automatically generated">
            <a:extLst>
              <a:ext uri="{FF2B5EF4-FFF2-40B4-BE49-F238E27FC236}">
                <a16:creationId xmlns:a16="http://schemas.microsoft.com/office/drawing/2014/main" id="{ECD0183E-DF11-C0DD-3763-FBB8FBCE3EEF}"/>
              </a:ext>
            </a:extLst>
          </p:cNvPr>
          <p:cNvPicPr>
            <a:picLocks noChangeAspect="1"/>
          </p:cNvPicPr>
          <p:nvPr/>
        </p:nvPicPr>
        <p:blipFill>
          <a:blip r:embed="rId3"/>
          <a:stretch>
            <a:fillRect/>
          </a:stretch>
        </p:blipFill>
        <p:spPr>
          <a:xfrm>
            <a:off x="124275" y="1596035"/>
            <a:ext cx="5971725" cy="3501059"/>
          </a:xfrm>
          <a:prstGeom prst="rect">
            <a:avLst/>
          </a:prstGeom>
        </p:spPr>
      </p:pic>
      <p:pic>
        <p:nvPicPr>
          <p:cNvPr id="6" name="Picture 5" descr="A graph of a number of objects&#10;&#10;Description automatically generated with medium confidence">
            <a:extLst>
              <a:ext uri="{FF2B5EF4-FFF2-40B4-BE49-F238E27FC236}">
                <a16:creationId xmlns:a16="http://schemas.microsoft.com/office/drawing/2014/main" id="{241C037E-C629-C1DF-4664-7A571CF1B5FA}"/>
              </a:ext>
            </a:extLst>
          </p:cNvPr>
          <p:cNvPicPr>
            <a:picLocks noChangeAspect="1"/>
          </p:cNvPicPr>
          <p:nvPr/>
        </p:nvPicPr>
        <p:blipFill>
          <a:blip r:embed="rId4"/>
          <a:stretch>
            <a:fillRect/>
          </a:stretch>
        </p:blipFill>
        <p:spPr>
          <a:xfrm>
            <a:off x="6303316" y="2980943"/>
            <a:ext cx="5764409" cy="2654411"/>
          </a:xfrm>
          <a:prstGeom prst="rect">
            <a:avLst/>
          </a:prstGeom>
        </p:spPr>
      </p:pic>
      <p:pic>
        <p:nvPicPr>
          <p:cNvPr id="7" name="Picture 6">
            <a:extLst>
              <a:ext uri="{FF2B5EF4-FFF2-40B4-BE49-F238E27FC236}">
                <a16:creationId xmlns:a16="http://schemas.microsoft.com/office/drawing/2014/main" id="{3DEEAE27-1FD5-766D-9BBB-E1CF3991187E}"/>
              </a:ext>
            </a:extLst>
          </p:cNvPr>
          <p:cNvPicPr>
            <a:picLocks noChangeAspect="1"/>
          </p:cNvPicPr>
          <p:nvPr/>
        </p:nvPicPr>
        <p:blipFill>
          <a:blip r:embed="rId5"/>
          <a:stretch>
            <a:fillRect/>
          </a:stretch>
        </p:blipFill>
        <p:spPr>
          <a:xfrm>
            <a:off x="7290435" y="335607"/>
            <a:ext cx="4209352" cy="2520855"/>
          </a:xfrm>
          <a:prstGeom prst="rect">
            <a:avLst/>
          </a:prstGeom>
        </p:spPr>
      </p:pic>
      <p:sp>
        <p:nvSpPr>
          <p:cNvPr id="8" name="Slide Number Placeholder 7">
            <a:extLst>
              <a:ext uri="{FF2B5EF4-FFF2-40B4-BE49-F238E27FC236}">
                <a16:creationId xmlns:a16="http://schemas.microsoft.com/office/drawing/2014/main" id="{0D759EE5-4EEA-05D4-42AC-187E66B89B77}"/>
              </a:ext>
            </a:extLst>
          </p:cNvPr>
          <p:cNvSpPr>
            <a:spLocks noGrp="1"/>
          </p:cNvSpPr>
          <p:nvPr>
            <p:ph type="sldNum" sz="quarter" idx="12"/>
          </p:nvPr>
        </p:nvSpPr>
        <p:spPr/>
        <p:txBody>
          <a:bodyPr/>
          <a:lstStyle/>
          <a:p>
            <a:fld id="{CA8D9AD5-F248-4919-864A-CFD76CC027D6}" type="slidenum">
              <a:rPr lang="en-US" smtClean="0"/>
              <a:t>23</a:t>
            </a:fld>
            <a:endParaRPr lang="en-US"/>
          </a:p>
        </p:txBody>
      </p:sp>
    </p:spTree>
    <p:extLst>
      <p:ext uri="{BB962C8B-B14F-4D97-AF65-F5344CB8AC3E}">
        <p14:creationId xmlns:p14="http://schemas.microsoft.com/office/powerpoint/2010/main" val="273159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5535-4CB3-28FA-459E-E2FF199521F8}"/>
              </a:ext>
            </a:extLst>
          </p:cNvPr>
          <p:cNvSpPr>
            <a:spLocks noGrp="1"/>
          </p:cNvSpPr>
          <p:nvPr>
            <p:ph type="title"/>
          </p:nvPr>
        </p:nvSpPr>
        <p:spPr>
          <a:xfrm>
            <a:off x="829056" y="220764"/>
            <a:ext cx="9509760" cy="1233424"/>
          </a:xfrm>
        </p:spPr>
        <p:txBody>
          <a:bodyPr/>
          <a:lstStyle/>
          <a:p>
            <a:r>
              <a:rPr lang="en-US" sz="4000" dirty="0">
                <a:latin typeface="Söhne"/>
              </a:rPr>
              <a:t>Constant Variance Check</a:t>
            </a:r>
          </a:p>
        </p:txBody>
      </p:sp>
      <p:sp>
        <p:nvSpPr>
          <p:cNvPr id="3" name="Content Placeholder 2">
            <a:extLst>
              <a:ext uri="{FF2B5EF4-FFF2-40B4-BE49-F238E27FC236}">
                <a16:creationId xmlns:a16="http://schemas.microsoft.com/office/drawing/2014/main" id="{58D1B5E7-6AAE-68EE-AB5D-D6D89CEA3C4B}"/>
              </a:ext>
            </a:extLst>
          </p:cNvPr>
          <p:cNvSpPr>
            <a:spLocks noGrp="1"/>
          </p:cNvSpPr>
          <p:nvPr>
            <p:ph idx="1"/>
          </p:nvPr>
        </p:nvSpPr>
        <p:spPr>
          <a:xfrm>
            <a:off x="829056" y="2096919"/>
            <a:ext cx="5151330" cy="2159771"/>
          </a:xfrm>
        </p:spPr>
        <p:txBody>
          <a:bodyPr>
            <a:normAutofit/>
          </a:bodyPr>
          <a:lstStyle/>
          <a:p>
            <a:r>
              <a:rPr lang="en-US" dirty="0"/>
              <a:t>BF test: </a:t>
            </a:r>
            <a:r>
              <a:rPr lang="en-US" dirty="0" err="1"/>
              <a:t>pvalue</a:t>
            </a:r>
            <a:r>
              <a:rPr lang="en-US" dirty="0"/>
              <a:t> is significant, p-value =0.002. </a:t>
            </a:r>
          </a:p>
          <a:p>
            <a:r>
              <a:rPr lang="en-US" dirty="0"/>
              <a:t>sign of non constant variance.</a:t>
            </a:r>
          </a:p>
          <a:p>
            <a:r>
              <a:rPr lang="en-US" dirty="0" err="1"/>
              <a:t>ncvTest</a:t>
            </a:r>
            <a:r>
              <a:rPr lang="en-US" dirty="0"/>
              <a:t>: suggest power transformation 0.89</a:t>
            </a:r>
          </a:p>
          <a:p>
            <a:r>
              <a:rPr lang="en-US" dirty="0"/>
              <a:t>Power transform </a:t>
            </a:r>
          </a:p>
          <a:p>
            <a:pPr marL="45720" indent="0">
              <a:buNone/>
            </a:pPr>
            <a:endParaRPr lang="en-US" sz="4000" dirty="0">
              <a:solidFill>
                <a:schemeClr val="tx2">
                  <a:lumMod val="75000"/>
                </a:schemeClr>
              </a:solidFill>
              <a:latin typeface="Söhne"/>
              <a:ea typeface="+mj-ea"/>
              <a:cs typeface="+mj-cs"/>
            </a:endParaRPr>
          </a:p>
        </p:txBody>
      </p:sp>
      <p:pic>
        <p:nvPicPr>
          <p:cNvPr id="5" name="Picture 4">
            <a:extLst>
              <a:ext uri="{FF2B5EF4-FFF2-40B4-BE49-F238E27FC236}">
                <a16:creationId xmlns:a16="http://schemas.microsoft.com/office/drawing/2014/main" id="{87FC1AF3-F8F7-0615-3DA5-354BE3F0E907}"/>
              </a:ext>
            </a:extLst>
          </p:cNvPr>
          <p:cNvPicPr>
            <a:picLocks noChangeAspect="1"/>
          </p:cNvPicPr>
          <p:nvPr/>
        </p:nvPicPr>
        <p:blipFill>
          <a:blip r:embed="rId3"/>
          <a:stretch>
            <a:fillRect/>
          </a:stretch>
        </p:blipFill>
        <p:spPr>
          <a:xfrm>
            <a:off x="6382130" y="837476"/>
            <a:ext cx="4852351" cy="5468731"/>
          </a:xfrm>
          <a:prstGeom prst="rect">
            <a:avLst/>
          </a:prstGeom>
        </p:spPr>
      </p:pic>
      <p:sp>
        <p:nvSpPr>
          <p:cNvPr id="6" name="Slide Number Placeholder 5">
            <a:extLst>
              <a:ext uri="{FF2B5EF4-FFF2-40B4-BE49-F238E27FC236}">
                <a16:creationId xmlns:a16="http://schemas.microsoft.com/office/drawing/2014/main" id="{D6B36EA4-0F22-E903-A749-ED5D2248CE73}"/>
              </a:ext>
            </a:extLst>
          </p:cNvPr>
          <p:cNvSpPr>
            <a:spLocks noGrp="1"/>
          </p:cNvSpPr>
          <p:nvPr>
            <p:ph type="sldNum" sz="quarter" idx="12"/>
          </p:nvPr>
        </p:nvSpPr>
        <p:spPr/>
        <p:txBody>
          <a:bodyPr/>
          <a:lstStyle/>
          <a:p>
            <a:fld id="{CA8D9AD5-F248-4919-864A-CFD76CC027D6}" type="slidenum">
              <a:rPr lang="en-US" smtClean="0"/>
              <a:t>24</a:t>
            </a:fld>
            <a:endParaRPr lang="en-US"/>
          </a:p>
        </p:txBody>
      </p:sp>
    </p:spTree>
    <p:extLst>
      <p:ext uri="{BB962C8B-B14F-4D97-AF65-F5344CB8AC3E}">
        <p14:creationId xmlns:p14="http://schemas.microsoft.com/office/powerpoint/2010/main" val="12356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61" y="492856"/>
            <a:ext cx="10585519" cy="753725"/>
          </a:xfrm>
        </p:spPr>
        <p:txBody>
          <a:bodyPr>
            <a:normAutofit/>
          </a:bodyPr>
          <a:lstStyle/>
          <a:p>
            <a:pPr>
              <a:lnSpc>
                <a:spcPct val="107000"/>
              </a:lnSpc>
              <a:spcBef>
                <a:spcPts val="0"/>
              </a:spcBef>
              <a:spcAft>
                <a:spcPts val="200"/>
              </a:spcAft>
            </a:pPr>
            <a:r>
              <a:rPr lang="en-US" sz="4000" dirty="0">
                <a:latin typeface="Söhne"/>
              </a:rPr>
              <a:t>Hypothesis Testing for Interaction Terms</a:t>
            </a:r>
          </a:p>
        </p:txBody>
      </p:sp>
      <p:sp>
        <p:nvSpPr>
          <p:cNvPr id="4" name="TextBox 3">
            <a:extLst>
              <a:ext uri="{FF2B5EF4-FFF2-40B4-BE49-F238E27FC236}">
                <a16:creationId xmlns:a16="http://schemas.microsoft.com/office/drawing/2014/main" id="{BE1CB130-12A0-55BF-6F74-E37EBF72F0F1}"/>
              </a:ext>
            </a:extLst>
          </p:cNvPr>
          <p:cNvSpPr txBox="1"/>
          <p:nvPr/>
        </p:nvSpPr>
        <p:spPr>
          <a:xfrm>
            <a:off x="290562" y="1568222"/>
            <a:ext cx="10881020" cy="4661276"/>
          </a:xfrm>
          <a:prstGeom prst="rect">
            <a:avLst/>
          </a:prstGeom>
          <a:noFill/>
        </p:spPr>
        <p:txBody>
          <a:bodyPr wrap="square" rtlCol="0">
            <a:spAutoFit/>
          </a:bodyPr>
          <a:lstStyle/>
          <a:p>
            <a:pPr marL="285750" marR="0" indent="-285750">
              <a:lnSpc>
                <a:spcPct val="150000"/>
              </a:lnSpc>
              <a:spcBef>
                <a:spcPts val="0"/>
              </a:spcBef>
              <a:spcAft>
                <a:spcPts val="600"/>
              </a:spcAft>
              <a:buFont typeface="Arial" panose="020B0604020202020204" pitchFamily="34" charset="0"/>
              <a:buChar char="•"/>
            </a:pPr>
            <a:r>
              <a:rPr lang="en-US" sz="2000" b="1" kern="100" dirty="0">
                <a:effectLst/>
                <a:ea typeface="Calibri" panose="020F0502020204030204" pitchFamily="34" charset="0"/>
                <a:cs typeface="Times New Roman" panose="02020603050405020304" pitchFamily="18" charset="0"/>
              </a:rPr>
              <a:t>Research questions: Does the relationship between feature1 and response also depends on the level of other predictors? </a:t>
            </a:r>
          </a:p>
          <a:p>
            <a:pPr marL="285750" marR="0" indent="-285750">
              <a:lnSpc>
                <a:spcPct val="150000"/>
              </a:lnSpc>
              <a:spcBef>
                <a:spcPts val="0"/>
              </a:spcBef>
              <a:spcAft>
                <a:spcPts val="600"/>
              </a:spcAft>
              <a:buFont typeface="Arial" panose="020B0604020202020204" pitchFamily="34" charset="0"/>
              <a:buChar char="•"/>
            </a:pPr>
            <a:r>
              <a:rPr lang="en-US" sz="2000" b="1" kern="100" dirty="0">
                <a:effectLst/>
                <a:ea typeface="Calibri" panose="020F0502020204030204" pitchFamily="34" charset="0"/>
                <a:cs typeface="Times New Roman" panose="02020603050405020304" pitchFamily="18" charset="0"/>
              </a:rPr>
              <a:t>Null Hypothesis (H</a:t>
            </a:r>
            <a:r>
              <a:rPr lang="en-US" sz="2000" b="1" kern="100" baseline="-25000" dirty="0">
                <a:effectLst/>
                <a:ea typeface="Calibri" panose="020F0502020204030204" pitchFamily="34" charset="0"/>
                <a:cs typeface="Times New Roman" panose="02020603050405020304" pitchFamily="18" charset="0"/>
              </a:rPr>
              <a:t>0</a:t>
            </a:r>
            <a:r>
              <a:rPr lang="en-US" sz="2000" b="1" kern="100" dirty="0">
                <a:effectLst/>
                <a:ea typeface="Calibri" panose="020F0502020204030204" pitchFamily="34" charset="0"/>
                <a:cs typeface="Times New Roman" panose="02020603050405020304" pitchFamily="18" charset="0"/>
              </a:rPr>
              <a:t>)</a:t>
            </a:r>
            <a:r>
              <a:rPr lang="en-US" sz="2000" kern="100" dirty="0">
                <a:effectLst/>
                <a:ea typeface="Calibri" panose="020F0502020204030204" pitchFamily="34" charset="0"/>
                <a:cs typeface="Times New Roman" panose="02020603050405020304" pitchFamily="18" charset="0"/>
              </a:rPr>
              <a:t>: </a:t>
            </a:r>
            <a:r>
              <a:rPr lang="en-US" sz="2000" b="1" kern="100" dirty="0">
                <a:effectLst/>
                <a:ea typeface="Calibri" panose="020F0502020204030204" pitchFamily="34" charset="0"/>
                <a:cs typeface="Times New Roman" panose="02020603050405020304" pitchFamily="18" charset="0"/>
              </a:rPr>
              <a:t>The coefficients of interaction terms </a:t>
            </a:r>
            <a:r>
              <a:rPr lang="en-US" sz="2000" kern="100" dirty="0">
                <a:effectLst/>
                <a:ea typeface="Calibri" panose="020F0502020204030204" pitchFamily="34" charset="0"/>
                <a:cs typeface="Times New Roman" panose="02020603050405020304" pitchFamily="18" charset="0"/>
              </a:rPr>
              <a:t>are </a:t>
            </a:r>
            <a:r>
              <a:rPr lang="en-US" sz="2000" b="1" kern="100" dirty="0">
                <a:effectLst/>
                <a:ea typeface="Calibri" panose="020F0502020204030204" pitchFamily="34" charset="0"/>
                <a:cs typeface="Times New Roman" panose="02020603050405020304" pitchFamily="18" charset="0"/>
              </a:rPr>
              <a:t>all equal to zero.</a:t>
            </a:r>
            <a:endParaRPr lang="en-US" sz="2000" kern="100" dirty="0">
              <a:effectLst/>
              <a:ea typeface="Calibri" panose="020F0502020204030204" pitchFamily="34" charset="0"/>
              <a:cs typeface="Times New Roman" panose="02020603050405020304" pitchFamily="18" charset="0"/>
            </a:endParaRPr>
          </a:p>
          <a:p>
            <a:pPr marL="285750" marR="0" indent="-285750">
              <a:lnSpc>
                <a:spcPct val="150000"/>
              </a:lnSpc>
              <a:spcBef>
                <a:spcPts val="0"/>
              </a:spcBef>
              <a:spcAft>
                <a:spcPts val="600"/>
              </a:spcAft>
              <a:buFont typeface="Arial" panose="020B0604020202020204" pitchFamily="34" charset="0"/>
              <a:buChar char="•"/>
            </a:pPr>
            <a:r>
              <a:rPr lang="en-US" sz="2000" b="1" kern="100" dirty="0">
                <a:effectLst/>
                <a:ea typeface="Calibri" panose="020F0502020204030204" pitchFamily="34" charset="0"/>
                <a:cs typeface="Times New Roman" panose="02020603050405020304" pitchFamily="18" charset="0"/>
              </a:rPr>
              <a:t>Alternative Hypothesis (H</a:t>
            </a:r>
            <a:r>
              <a:rPr lang="en-US" sz="2000" b="1" kern="100" baseline="-25000" dirty="0">
                <a:effectLst/>
                <a:ea typeface="Calibri" panose="020F0502020204030204" pitchFamily="34" charset="0"/>
                <a:cs typeface="Times New Roman" panose="02020603050405020304" pitchFamily="18" charset="0"/>
              </a:rPr>
              <a:t>a</a:t>
            </a:r>
            <a:r>
              <a:rPr lang="en-US" sz="2000" b="1" kern="100" dirty="0">
                <a:effectLst/>
                <a:ea typeface="Calibri" panose="020F0502020204030204" pitchFamily="34" charset="0"/>
                <a:cs typeface="Times New Roman" panose="02020603050405020304" pitchFamily="18" charset="0"/>
              </a:rPr>
              <a:t>)</a:t>
            </a:r>
            <a:r>
              <a:rPr lang="en-US" sz="2000" kern="100" dirty="0">
                <a:effectLst/>
                <a:ea typeface="Calibri" panose="020F0502020204030204" pitchFamily="34" charset="0"/>
                <a:cs typeface="Times New Roman" panose="02020603050405020304" pitchFamily="18" charset="0"/>
              </a:rPr>
              <a:t>: At least one </a:t>
            </a:r>
            <a:r>
              <a:rPr lang="en-US" sz="2000" kern="100" dirty="0">
                <a:ea typeface="Calibri" panose="020F0502020204030204" pitchFamily="34" charset="0"/>
                <a:cs typeface="Times New Roman" panose="02020603050405020304" pitchFamily="18" charset="0"/>
              </a:rPr>
              <a:t>of  </a:t>
            </a:r>
            <a:r>
              <a:rPr lang="en-US" sz="2000" b="1" kern="100" dirty="0">
                <a:ea typeface="Calibri" panose="020F0502020204030204" pitchFamily="34" charset="0"/>
                <a:cs typeface="Times New Roman" panose="02020603050405020304" pitchFamily="18" charset="0"/>
              </a:rPr>
              <a:t>t</a:t>
            </a:r>
            <a:r>
              <a:rPr lang="en-US" sz="2000" b="1" kern="100" dirty="0">
                <a:effectLst/>
                <a:ea typeface="Calibri" panose="020F0502020204030204" pitchFamily="34" charset="0"/>
                <a:cs typeface="Times New Roman" panose="02020603050405020304" pitchFamily="18" charset="0"/>
              </a:rPr>
              <a:t>he coefficients of </a:t>
            </a:r>
            <a:r>
              <a:rPr lang="en-US" sz="2000" b="1" kern="100" dirty="0">
                <a:ea typeface="Calibri" panose="020F0502020204030204" pitchFamily="34" charset="0"/>
                <a:cs typeface="Times New Roman" panose="02020603050405020304" pitchFamily="18" charset="0"/>
              </a:rPr>
              <a:t>interaction terms is </a:t>
            </a:r>
            <a:r>
              <a:rPr lang="en-US" sz="2000" b="1" kern="100" dirty="0">
                <a:effectLst/>
                <a:ea typeface="Calibri" panose="020F0502020204030204" pitchFamily="34" charset="0"/>
                <a:cs typeface="Times New Roman" panose="02020603050405020304" pitchFamily="18" charset="0"/>
              </a:rPr>
              <a:t>NOT equal to zero. </a:t>
            </a:r>
          </a:p>
          <a:p>
            <a:pPr marL="285750" marR="0" indent="-285750">
              <a:spcBef>
                <a:spcPts val="0"/>
              </a:spcBef>
              <a:spcAft>
                <a:spcPts val="600"/>
              </a:spcAft>
              <a:buFont typeface="Arial" panose="020B0604020202020204" pitchFamily="34" charset="0"/>
              <a:buChar char="•"/>
            </a:pPr>
            <a:r>
              <a:rPr lang="en-US" sz="2000" b="1" kern="100" dirty="0">
                <a:effectLst/>
                <a:ea typeface="Calibri" panose="020F0502020204030204" pitchFamily="34" charset="0"/>
                <a:cs typeface="Times New Roman" panose="02020603050405020304" pitchFamily="18" charset="0"/>
              </a:rPr>
              <a:t>Decision Rule: </a:t>
            </a:r>
            <a:r>
              <a:rPr lang="en-US" sz="2000" kern="100" dirty="0">
                <a:effectLst/>
                <a:ea typeface="Calibri" panose="020F0502020204030204" pitchFamily="34" charset="0"/>
                <a:cs typeface="Times New Roman" panose="02020603050405020304" pitchFamily="18" charset="0"/>
              </a:rPr>
              <a:t>The decision rule is based on the p-value:</a:t>
            </a:r>
          </a:p>
          <a:p>
            <a:pPr marL="914400" marR="0">
              <a:spcBef>
                <a:spcPts val="0"/>
              </a:spcBef>
              <a:spcAft>
                <a:spcPts val="600"/>
              </a:spcAft>
            </a:pPr>
            <a:r>
              <a:rPr lang="en-US" sz="2000" kern="100" dirty="0">
                <a:effectLst/>
                <a:ea typeface="Calibri" panose="020F0502020204030204" pitchFamily="34" charset="0"/>
                <a:cs typeface="Times New Roman" panose="02020603050405020304" pitchFamily="18" charset="0"/>
              </a:rPr>
              <a:t>                         If p-value &lt; α, we reject H</a:t>
            </a:r>
            <a:r>
              <a:rPr lang="en-US" sz="2000" kern="100" baseline="-25000" dirty="0">
                <a:effectLst/>
                <a:ea typeface="Calibri" panose="020F0502020204030204" pitchFamily="34" charset="0"/>
                <a:cs typeface="Times New Roman" panose="02020603050405020304" pitchFamily="18" charset="0"/>
              </a:rPr>
              <a:t>0</a:t>
            </a:r>
            <a:endParaRPr lang="en-US" sz="2000" kern="100" dirty="0">
              <a:effectLst/>
              <a:ea typeface="Calibri" panose="020F0502020204030204" pitchFamily="34" charset="0"/>
              <a:cs typeface="Times New Roman" panose="02020603050405020304" pitchFamily="18" charset="0"/>
            </a:endParaRPr>
          </a:p>
          <a:p>
            <a:pPr marL="914400" marR="0">
              <a:spcBef>
                <a:spcPts val="0"/>
              </a:spcBef>
              <a:spcAft>
                <a:spcPts val="600"/>
              </a:spcAft>
            </a:pPr>
            <a:r>
              <a:rPr lang="en-US" sz="2000" kern="100" dirty="0">
                <a:effectLst/>
                <a:ea typeface="Calibri" panose="020F0502020204030204" pitchFamily="34" charset="0"/>
                <a:cs typeface="Times New Roman" panose="02020603050405020304" pitchFamily="18" charset="0"/>
              </a:rPr>
              <a:t>                         If p-value &gt; α, we fail to reject H</a:t>
            </a:r>
            <a:r>
              <a:rPr lang="en-US" sz="2000" kern="100" baseline="-25000" dirty="0">
                <a:effectLst/>
                <a:ea typeface="Calibri" panose="020F0502020204030204" pitchFamily="34" charset="0"/>
                <a:cs typeface="Times New Roman" panose="02020603050405020304" pitchFamily="18" charset="0"/>
              </a:rPr>
              <a:t>0</a:t>
            </a:r>
            <a:endParaRPr lang="en-US" sz="2000" kern="100" dirty="0">
              <a:effectLst/>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1" kern="100" dirty="0">
                <a:effectLst/>
                <a:ea typeface="Calibri" panose="020F0502020204030204" pitchFamily="34" charset="0"/>
                <a:cs typeface="Times New Roman" panose="02020603050405020304" pitchFamily="18" charset="0"/>
              </a:rPr>
              <a:t>Conclusion:</a:t>
            </a:r>
            <a:r>
              <a:rPr lang="en-US" sz="2000" kern="100" dirty="0">
                <a:effectLst/>
                <a:ea typeface="Calibri" panose="020F0502020204030204" pitchFamily="34" charset="0"/>
                <a:cs typeface="Times New Roman" panose="02020603050405020304" pitchFamily="18" charset="0"/>
              </a:rPr>
              <a:t>  Adding some interaction terms can improve </a:t>
            </a:r>
            <a:r>
              <a:rPr lang="en-US" sz="2000" kern="100" dirty="0">
                <a:cs typeface="Times New Roman" panose="02020603050405020304" pitchFamily="18" charset="0"/>
              </a:rPr>
              <a:t>the model slightly, but will lead to Overfitting, even after simplified the model with interaction terms.</a:t>
            </a:r>
          </a:p>
        </p:txBody>
      </p:sp>
      <p:sp>
        <p:nvSpPr>
          <p:cNvPr id="5" name="Slide Number Placeholder 4">
            <a:extLst>
              <a:ext uri="{FF2B5EF4-FFF2-40B4-BE49-F238E27FC236}">
                <a16:creationId xmlns:a16="http://schemas.microsoft.com/office/drawing/2014/main" id="{4CC0C667-CFE2-FEB1-28BA-33CA8165F96E}"/>
              </a:ext>
            </a:extLst>
          </p:cNvPr>
          <p:cNvSpPr>
            <a:spLocks noGrp="1"/>
          </p:cNvSpPr>
          <p:nvPr>
            <p:ph type="sldNum" sz="quarter" idx="12"/>
          </p:nvPr>
        </p:nvSpPr>
        <p:spPr/>
        <p:txBody>
          <a:bodyPr/>
          <a:lstStyle/>
          <a:p>
            <a:fld id="{CA8D9AD5-F248-4919-864A-CFD76CC027D6}" type="slidenum">
              <a:rPr lang="en-US" smtClean="0"/>
              <a:t>25</a:t>
            </a:fld>
            <a:endParaRPr lang="en-US"/>
          </a:p>
        </p:txBody>
      </p:sp>
    </p:spTree>
    <p:extLst>
      <p:ext uri="{BB962C8B-B14F-4D97-AF65-F5344CB8AC3E}">
        <p14:creationId xmlns:p14="http://schemas.microsoft.com/office/powerpoint/2010/main" val="311599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586857"/>
            <a:ext cx="11345716" cy="753725"/>
          </a:xfrm>
        </p:spPr>
        <p:txBody>
          <a:bodyPr>
            <a:normAutofit fontScale="90000"/>
          </a:bodyPr>
          <a:lstStyle/>
          <a:p>
            <a:br>
              <a:rPr lang="en-US" sz="4000" dirty="0">
                <a:latin typeface="Söhne"/>
              </a:rPr>
            </a:br>
            <a:r>
              <a:rPr lang="en-US" sz="4000" dirty="0">
                <a:latin typeface="Söhne"/>
              </a:rPr>
              <a:t>Question: Interaction Term Significant?</a:t>
            </a:r>
          </a:p>
        </p:txBody>
      </p:sp>
      <p:sp>
        <p:nvSpPr>
          <p:cNvPr id="6" name="TextBox 5">
            <a:extLst>
              <a:ext uri="{FF2B5EF4-FFF2-40B4-BE49-F238E27FC236}">
                <a16:creationId xmlns:a16="http://schemas.microsoft.com/office/drawing/2014/main" id="{8B294C93-F865-5134-30D8-51AE4E3197C6}"/>
              </a:ext>
            </a:extLst>
          </p:cNvPr>
          <p:cNvSpPr txBox="1"/>
          <p:nvPr/>
        </p:nvSpPr>
        <p:spPr>
          <a:xfrm>
            <a:off x="923198" y="1543759"/>
            <a:ext cx="8875990" cy="4328429"/>
          </a:xfrm>
          <a:prstGeom prst="rect">
            <a:avLst/>
          </a:prstGeom>
          <a:noFill/>
        </p:spPr>
        <p:txBody>
          <a:bodyPr wrap="square" rtlCol="0">
            <a:spAutoFit/>
          </a:bodyPr>
          <a:lstStyle/>
          <a:p>
            <a:pPr marL="285750" marR="0" indent="-285750">
              <a:lnSpc>
                <a:spcPct val="107000"/>
              </a:lnSpc>
              <a:spcBef>
                <a:spcPts val="0"/>
              </a:spcBef>
              <a:spcAft>
                <a:spcPts val="800"/>
              </a:spcAft>
              <a:buFont typeface="Wingdings" pitchFamily="2" charset="2"/>
              <a:buChar char="Ø"/>
            </a:pPr>
            <a:r>
              <a:rPr lang="en-US" sz="2000" b="1" dirty="0">
                <a:effectLst/>
                <a:ea typeface="Calibri" panose="020F0502020204030204" pitchFamily="34" charset="0"/>
              </a:rPr>
              <a:t>4 individually tested </a:t>
            </a:r>
            <a:r>
              <a:rPr lang="en-US" sz="2000" b="1" dirty="0">
                <a:effectLst/>
                <a:ea typeface="Calibri" panose="020F0502020204030204" pitchFamily="34" charset="0"/>
                <a:cs typeface="Times New Roman" panose="02020603050405020304" pitchFamily="18" charset="0"/>
              </a:rPr>
              <a:t>interaction terms: </a:t>
            </a:r>
          </a:p>
          <a:p>
            <a:pPr marL="742950" lvl="1" indent="-285750">
              <a:lnSpc>
                <a:spcPct val="107000"/>
              </a:lnSpc>
              <a:spcAft>
                <a:spcPts val="800"/>
              </a:spcAft>
              <a:buFont typeface="Arial" panose="020B0604020202020204" pitchFamily="34" charset="0"/>
              <a:buChar char="•"/>
            </a:pPr>
            <a:r>
              <a:rPr lang="en-US" dirty="0">
                <a:ea typeface="Calibri" panose="020F0502020204030204" pitchFamily="34" charset="0"/>
                <a:cs typeface="Times New Roman" panose="02020603050405020304" pitchFamily="18" charset="0"/>
              </a:rPr>
              <a:t>'</a:t>
            </a:r>
            <a:r>
              <a:rPr lang="en-US" dirty="0" err="1">
                <a:ea typeface="Calibri" panose="020F0502020204030204" pitchFamily="34" charset="0"/>
                <a:cs typeface="Times New Roman" panose="02020603050405020304" pitchFamily="18" charset="0"/>
              </a:rPr>
              <a:t>MeanPrivateCoverage</a:t>
            </a:r>
            <a:r>
              <a:rPr lang="en-US" dirty="0">
                <a:ea typeface="Calibri" panose="020F0502020204030204" pitchFamily="34" charset="0"/>
                <a:cs typeface="Times New Roman" panose="02020603050405020304" pitchFamily="18" charset="0"/>
              </a:rPr>
              <a:t>’ : 'PctUnemployed16_Over’</a:t>
            </a:r>
          </a:p>
          <a:p>
            <a:pPr marL="742950" lvl="1" indent="-285750">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t>
            </a:r>
            <a:r>
              <a:rPr lang="en-US" dirty="0" err="1">
                <a:effectLst/>
                <a:ea typeface="Calibri" panose="020F0502020204030204" pitchFamily="34" charset="0"/>
                <a:cs typeface="Times New Roman" panose="02020603050405020304" pitchFamily="18" charset="0"/>
              </a:rPr>
              <a:t>MeanPublicCoverage</a:t>
            </a:r>
            <a:r>
              <a:rPr lang="en-US" dirty="0">
                <a:effectLst/>
                <a:ea typeface="Calibri" panose="020F0502020204030204" pitchFamily="34" charset="0"/>
                <a:cs typeface="Times New Roman" panose="02020603050405020304" pitchFamily="18" charset="0"/>
              </a:rPr>
              <a:t>’:'</a:t>
            </a:r>
            <a:r>
              <a:rPr lang="en-US" dirty="0" err="1">
                <a:effectLst/>
                <a:ea typeface="Calibri" panose="020F0502020204030204" pitchFamily="34" charset="0"/>
                <a:cs typeface="Times New Roman" panose="02020603050405020304" pitchFamily="18" charset="0"/>
              </a:rPr>
              <a:t>PctLowEducation</a:t>
            </a:r>
            <a:r>
              <a:rPr lang="en-US" dirty="0">
                <a:effectLst/>
                <a:ea typeface="Calibri" panose="020F0502020204030204" pitchFamily="34" charset="0"/>
                <a:cs typeface="Times New Roman" panose="02020603050405020304" pitchFamily="18" charset="0"/>
              </a:rPr>
              <a:t>’</a:t>
            </a:r>
          </a:p>
          <a:p>
            <a:pPr marL="742950" lvl="1" indent="-285750">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'PctUnemployed16_Over:'PctMarriedHouseholds’</a:t>
            </a:r>
          </a:p>
          <a:p>
            <a:pPr marL="742950" lvl="1" indent="-285750">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t>
            </a:r>
            <a:r>
              <a:rPr lang="en-US" dirty="0" err="1">
                <a:effectLst/>
                <a:ea typeface="Calibri" panose="020F0502020204030204" pitchFamily="34" charset="0"/>
                <a:cs typeface="Times New Roman" panose="02020603050405020304" pitchFamily="18" charset="0"/>
              </a:rPr>
              <a:t>BirthRate</a:t>
            </a:r>
            <a:r>
              <a:rPr lang="en-US" dirty="0">
                <a:effectLst/>
                <a:ea typeface="Calibri" panose="020F0502020204030204" pitchFamily="34" charset="0"/>
                <a:cs typeface="Times New Roman" panose="02020603050405020304" pitchFamily="18" charset="0"/>
              </a:rPr>
              <a:t>’ : '</a:t>
            </a:r>
            <a:r>
              <a:rPr lang="en-US" dirty="0" err="1">
                <a:effectLst/>
                <a:ea typeface="Calibri" panose="020F0502020204030204" pitchFamily="34" charset="0"/>
                <a:cs typeface="Times New Roman" panose="02020603050405020304" pitchFamily="18" charset="0"/>
              </a:rPr>
              <a:t>PctHighEducation</a:t>
            </a:r>
            <a:r>
              <a:rPr lang="en-US" dirty="0">
                <a:effectLst/>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Wingdings" pitchFamily="2" charset="2"/>
              <a:buChar char="Ø"/>
            </a:pPr>
            <a:r>
              <a:rPr lang="en-US" sz="2000" b="1" dirty="0">
                <a:effectLst/>
                <a:ea typeface="Calibri" panose="020F0502020204030204" pitchFamily="34" charset="0"/>
                <a:cs typeface="Times New Roman" panose="02020603050405020304" pitchFamily="18" charset="0"/>
              </a:rPr>
              <a:t>Hypothesis test:</a:t>
            </a:r>
          </a:p>
          <a:p>
            <a:pPr marL="742950" lvl="1" indent="-285750">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Null Hypothesis (H0): The coefficients of interaction terms are equal to zero.</a:t>
            </a:r>
          </a:p>
          <a:p>
            <a:pPr marL="742950" lvl="1" indent="-285750">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Alternative Hypothesis (Ha): At least one of  the coefficients of interaction terms is NOT equal to zero. </a:t>
            </a:r>
          </a:p>
          <a:p>
            <a:pPr marL="742950" lvl="1" indent="-285750">
              <a:lnSpc>
                <a:spcPct val="107000"/>
              </a:lnSpc>
              <a:spcAft>
                <a:spcPts val="800"/>
              </a:spcAft>
              <a:buFont typeface="Arial" panose="020B0604020202020204" pitchFamily="34" charset="0"/>
              <a:buChar char="•"/>
            </a:pPr>
            <a:r>
              <a:rPr lang="en-US" dirty="0">
                <a:effectLst/>
                <a:ea typeface="Calibri" panose="020F0502020204030204" pitchFamily="34" charset="0"/>
                <a:cs typeface="Times New Roman" panose="02020603050405020304" pitchFamily="18" charset="0"/>
              </a:rPr>
              <a:t>Decision Rule: The decision rule is based on the p-value:</a:t>
            </a:r>
          </a:p>
          <a:p>
            <a:pPr marL="0" marR="0" indent="22860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7F8DE9F-543D-5DAC-04F7-D109689E0B74}"/>
              </a:ext>
            </a:extLst>
          </p:cNvPr>
          <p:cNvSpPr>
            <a:spLocks noGrp="1"/>
          </p:cNvSpPr>
          <p:nvPr>
            <p:ph type="sldNum" sz="quarter" idx="12"/>
          </p:nvPr>
        </p:nvSpPr>
        <p:spPr/>
        <p:txBody>
          <a:bodyPr/>
          <a:lstStyle/>
          <a:p>
            <a:fld id="{CA8D9AD5-F248-4919-864A-CFD76CC027D6}" type="slidenum">
              <a:rPr lang="en-US" smtClean="0"/>
              <a:t>26</a:t>
            </a:fld>
            <a:endParaRPr lang="en-US"/>
          </a:p>
        </p:txBody>
      </p:sp>
    </p:spTree>
    <p:extLst>
      <p:ext uri="{BB962C8B-B14F-4D97-AF65-F5344CB8AC3E}">
        <p14:creationId xmlns:p14="http://schemas.microsoft.com/office/powerpoint/2010/main" val="365789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C3A877B-A168-DD24-D7EF-73E15DCD435C}"/>
              </a:ext>
            </a:extLst>
          </p:cNvPr>
          <p:cNvSpPr>
            <a:spLocks noGrp="1"/>
          </p:cNvSpPr>
          <p:nvPr>
            <p:ph idx="1"/>
          </p:nvPr>
        </p:nvSpPr>
        <p:spPr>
          <a:xfrm>
            <a:off x="381000" y="1572768"/>
            <a:ext cx="9509760" cy="4127627"/>
          </a:xfrm>
        </p:spPr>
        <p:txBody>
          <a:bodyPr/>
          <a:lstStyle/>
          <a:p>
            <a:r>
              <a:rPr lang="en-US" dirty="0"/>
              <a:t>Significant interaction term:   PctUnemployed16_Over *  </a:t>
            </a:r>
            <a:r>
              <a:rPr lang="en-US" dirty="0" err="1"/>
              <a:t>MeanPublicCoverage</a:t>
            </a:r>
            <a:endParaRPr lang="en-US" dirty="0"/>
          </a:p>
        </p:txBody>
      </p:sp>
      <p:sp>
        <p:nvSpPr>
          <p:cNvPr id="14" name="TextBox 13">
            <a:extLst>
              <a:ext uri="{FF2B5EF4-FFF2-40B4-BE49-F238E27FC236}">
                <a16:creationId xmlns:a16="http://schemas.microsoft.com/office/drawing/2014/main" id="{601D8264-D45B-239A-7BD7-31C2A330C6DE}"/>
              </a:ext>
            </a:extLst>
          </p:cNvPr>
          <p:cNvSpPr txBox="1"/>
          <p:nvPr/>
        </p:nvSpPr>
        <p:spPr>
          <a:xfrm>
            <a:off x="603504" y="2036143"/>
            <a:ext cx="8567928" cy="1600438"/>
          </a:xfrm>
          <a:prstGeom prst="rect">
            <a:avLst/>
          </a:prstGeom>
          <a:noFill/>
          <a:ln>
            <a:solidFill>
              <a:srgbClr val="1F2741"/>
            </a:solidFill>
          </a:ln>
        </p:spPr>
        <p:txBody>
          <a:bodyPr wrap="square">
            <a:spAutoFit/>
          </a:bodyPr>
          <a:lstStyle/>
          <a:p>
            <a:r>
              <a:rPr lang="en-US" sz="1400" b="1" u="sng" dirty="0"/>
              <a:t>General Linear Test </a:t>
            </a:r>
          </a:p>
          <a:p>
            <a:r>
              <a:rPr lang="en-US" sz="1400" dirty="0" err="1"/>
              <a:t>Res.Df</a:t>
            </a:r>
            <a:r>
              <a:rPr lang="en-US" sz="1400" dirty="0"/>
              <a:t>    		RSS 	</a:t>
            </a:r>
            <a:r>
              <a:rPr lang="en-US" sz="1400" dirty="0" err="1"/>
              <a:t>Df</a:t>
            </a:r>
            <a:r>
              <a:rPr lang="en-US" sz="1400" dirty="0"/>
              <a:t> 	Sum of Sq     	 F    		</a:t>
            </a:r>
            <a:r>
              <a:rPr lang="en-US" sz="1400" dirty="0" err="1"/>
              <a:t>Pr</a:t>
            </a:r>
            <a:r>
              <a:rPr lang="en-US" sz="1400" dirty="0"/>
              <a:t>(&gt;F)    </a:t>
            </a:r>
          </a:p>
          <a:p>
            <a:r>
              <a:rPr lang="en-US" sz="1400" dirty="0"/>
              <a:t>2884 		1949.6                                  </a:t>
            </a:r>
          </a:p>
          <a:p>
            <a:pPr marL="342900" indent="-342900">
              <a:buAutoNum type="arabicPlain" startAt="2885"/>
            </a:pPr>
            <a:r>
              <a:rPr lang="en-US" sz="1400" dirty="0"/>
              <a:t>                              1962.3 	-1                 -12.686                   18.766 		1.528e-05 ***</a:t>
            </a:r>
          </a:p>
          <a:p>
            <a:pPr marL="342900" indent="-342900">
              <a:buAutoNum type="arabicPlain" startAt="2885"/>
            </a:pPr>
            <a:endParaRPr lang="en-US" sz="1400" dirty="0"/>
          </a:p>
          <a:p>
            <a:r>
              <a:rPr lang="en-US" sz="1400" dirty="0"/>
              <a:t>Reject null hypothesis</a:t>
            </a:r>
          </a:p>
          <a:p>
            <a:endParaRPr lang="en-US" sz="1400" dirty="0"/>
          </a:p>
        </p:txBody>
      </p:sp>
      <p:pic>
        <p:nvPicPr>
          <p:cNvPr id="7" name="Picture 6">
            <a:extLst>
              <a:ext uri="{FF2B5EF4-FFF2-40B4-BE49-F238E27FC236}">
                <a16:creationId xmlns:a16="http://schemas.microsoft.com/office/drawing/2014/main" id="{A32D4E4E-CA76-7608-B831-CD41A128AE33}"/>
              </a:ext>
            </a:extLst>
          </p:cNvPr>
          <p:cNvPicPr>
            <a:picLocks noChangeAspect="1"/>
          </p:cNvPicPr>
          <p:nvPr/>
        </p:nvPicPr>
        <p:blipFill>
          <a:blip r:embed="rId3"/>
          <a:stretch>
            <a:fillRect/>
          </a:stretch>
        </p:blipFill>
        <p:spPr>
          <a:xfrm>
            <a:off x="2671046" y="3182588"/>
            <a:ext cx="6553200" cy="2971800"/>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2FE40665-4314-B1A6-4A83-884315411735}"/>
                  </a:ext>
                </a:extLst>
              </p14:cNvPr>
              <p14:cNvContentPartPr/>
              <p14:nvPr/>
            </p14:nvContentPartPr>
            <p14:xfrm>
              <a:off x="2607984" y="5494968"/>
              <a:ext cx="2869200" cy="89640"/>
            </p14:xfrm>
          </p:contentPart>
        </mc:Choice>
        <mc:Fallback xmlns="">
          <p:pic>
            <p:nvPicPr>
              <p:cNvPr id="9" name="Ink 8">
                <a:extLst>
                  <a:ext uri="{FF2B5EF4-FFF2-40B4-BE49-F238E27FC236}">
                    <a16:creationId xmlns:a16="http://schemas.microsoft.com/office/drawing/2014/main" id="{2FE40665-4314-B1A6-4A83-884315411735}"/>
                  </a:ext>
                </a:extLst>
              </p:cNvPr>
              <p:cNvPicPr/>
              <p:nvPr/>
            </p:nvPicPr>
            <p:blipFill>
              <a:blip r:embed="rId5"/>
              <a:stretch>
                <a:fillRect/>
              </a:stretch>
            </p:blipFill>
            <p:spPr>
              <a:xfrm>
                <a:off x="2571984" y="5423328"/>
                <a:ext cx="29408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2522E23D-E6C3-3902-4BAE-E6D824F80822}"/>
                  </a:ext>
                </a:extLst>
              </p14:cNvPr>
              <p14:cNvContentPartPr/>
              <p14:nvPr/>
            </p14:nvContentPartPr>
            <p14:xfrm>
              <a:off x="7159464" y="5512968"/>
              <a:ext cx="1514160" cy="56880"/>
            </p14:xfrm>
          </p:contentPart>
        </mc:Choice>
        <mc:Fallback xmlns="">
          <p:pic>
            <p:nvPicPr>
              <p:cNvPr id="12" name="Ink 11">
                <a:extLst>
                  <a:ext uri="{FF2B5EF4-FFF2-40B4-BE49-F238E27FC236}">
                    <a16:creationId xmlns:a16="http://schemas.microsoft.com/office/drawing/2014/main" id="{2522E23D-E6C3-3902-4BAE-E6D824F80822}"/>
                  </a:ext>
                </a:extLst>
              </p:cNvPr>
              <p:cNvPicPr/>
              <p:nvPr/>
            </p:nvPicPr>
            <p:blipFill>
              <a:blip r:embed="rId7"/>
              <a:stretch>
                <a:fillRect/>
              </a:stretch>
            </p:blipFill>
            <p:spPr>
              <a:xfrm>
                <a:off x="7123824" y="5440968"/>
                <a:ext cx="1585800" cy="200520"/>
              </a:xfrm>
              <a:prstGeom prst="rect">
                <a:avLst/>
              </a:prstGeom>
            </p:spPr>
          </p:pic>
        </mc:Fallback>
      </mc:AlternateContent>
      <p:sp>
        <p:nvSpPr>
          <p:cNvPr id="2" name="Title 1">
            <a:extLst>
              <a:ext uri="{FF2B5EF4-FFF2-40B4-BE49-F238E27FC236}">
                <a16:creationId xmlns:a16="http://schemas.microsoft.com/office/drawing/2014/main" id="{9668F1F0-CF10-8895-6294-1F06683BAD5E}"/>
              </a:ext>
            </a:extLst>
          </p:cNvPr>
          <p:cNvSpPr>
            <a:spLocks noGrp="1"/>
          </p:cNvSpPr>
          <p:nvPr>
            <p:ph type="title"/>
          </p:nvPr>
        </p:nvSpPr>
        <p:spPr>
          <a:xfrm>
            <a:off x="603504" y="586857"/>
            <a:ext cx="11345716" cy="753725"/>
          </a:xfrm>
        </p:spPr>
        <p:txBody>
          <a:bodyPr>
            <a:normAutofit fontScale="90000"/>
          </a:bodyPr>
          <a:lstStyle/>
          <a:p>
            <a:br>
              <a:rPr lang="en-US" sz="4000" dirty="0">
                <a:latin typeface="Söhne"/>
              </a:rPr>
            </a:br>
            <a:r>
              <a:rPr lang="en-US" sz="4000" dirty="0">
                <a:latin typeface="Söhne"/>
              </a:rPr>
              <a:t>Question: Interaction Term Significant?</a:t>
            </a:r>
          </a:p>
        </p:txBody>
      </p:sp>
      <p:sp>
        <p:nvSpPr>
          <p:cNvPr id="4" name="Slide Number Placeholder 3">
            <a:extLst>
              <a:ext uri="{FF2B5EF4-FFF2-40B4-BE49-F238E27FC236}">
                <a16:creationId xmlns:a16="http://schemas.microsoft.com/office/drawing/2014/main" id="{6E888BCF-24A3-EBFE-0E0B-89745F19A7B0}"/>
              </a:ext>
            </a:extLst>
          </p:cNvPr>
          <p:cNvSpPr>
            <a:spLocks noGrp="1"/>
          </p:cNvSpPr>
          <p:nvPr>
            <p:ph type="sldNum" sz="quarter" idx="12"/>
          </p:nvPr>
        </p:nvSpPr>
        <p:spPr/>
        <p:txBody>
          <a:bodyPr/>
          <a:lstStyle/>
          <a:p>
            <a:fld id="{CA8D9AD5-F248-4919-864A-CFD76CC027D6}" type="slidenum">
              <a:rPr lang="en-US" smtClean="0"/>
              <a:t>27</a:t>
            </a:fld>
            <a:endParaRPr lang="en-US"/>
          </a:p>
        </p:txBody>
      </p:sp>
    </p:spTree>
    <p:extLst>
      <p:ext uri="{BB962C8B-B14F-4D97-AF65-F5344CB8AC3E}">
        <p14:creationId xmlns:p14="http://schemas.microsoft.com/office/powerpoint/2010/main" val="414462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AC51F-5E6E-FEFD-4498-482C80396672}"/>
              </a:ext>
            </a:extLst>
          </p:cNvPr>
          <p:cNvSpPr>
            <a:spLocks noGrp="1"/>
          </p:cNvSpPr>
          <p:nvPr>
            <p:ph idx="1"/>
          </p:nvPr>
        </p:nvSpPr>
        <p:spPr>
          <a:xfrm>
            <a:off x="562708" y="1609859"/>
            <a:ext cx="10410092" cy="540913"/>
          </a:xfrm>
        </p:spPr>
        <p:txBody>
          <a:bodyPr>
            <a:noAutofit/>
          </a:bodyPr>
          <a:lstStyle/>
          <a:p>
            <a:pPr marL="45720" indent="0">
              <a:buNone/>
            </a:pPr>
            <a:r>
              <a:rPr lang="en-US" sz="2400" dirty="0"/>
              <a:t>21 interaction terms out of 36 possible interaction  are  significantly associated </a:t>
            </a:r>
          </a:p>
        </p:txBody>
      </p:sp>
      <p:graphicFrame>
        <p:nvGraphicFramePr>
          <p:cNvPr id="9" name="Table 8">
            <a:extLst>
              <a:ext uri="{FF2B5EF4-FFF2-40B4-BE49-F238E27FC236}">
                <a16:creationId xmlns:a16="http://schemas.microsoft.com/office/drawing/2014/main" id="{CA6EB0EF-C9A9-307F-7343-7AD59EFEBAD5}"/>
              </a:ext>
            </a:extLst>
          </p:cNvPr>
          <p:cNvGraphicFramePr>
            <a:graphicFrameLocks noGrp="1"/>
          </p:cNvGraphicFramePr>
          <p:nvPr>
            <p:extLst>
              <p:ext uri="{D42A27DB-BD31-4B8C-83A1-F6EECF244321}">
                <p14:modId xmlns:p14="http://schemas.microsoft.com/office/powerpoint/2010/main" val="2087788212"/>
              </p:ext>
            </p:extLst>
          </p:nvPr>
        </p:nvGraphicFramePr>
        <p:xfrm>
          <a:off x="562708" y="2044781"/>
          <a:ext cx="6768180" cy="4596512"/>
        </p:xfrm>
        <a:graphic>
          <a:graphicData uri="http://schemas.openxmlformats.org/drawingml/2006/table">
            <a:tbl>
              <a:tblPr firstRow="1" firstCol="1" bandRow="1">
                <a:tableStyleId>{1E171933-4619-4E11-9A3F-F7608DF75F80}</a:tableStyleId>
              </a:tblPr>
              <a:tblGrid>
                <a:gridCol w="3384090">
                  <a:extLst>
                    <a:ext uri="{9D8B030D-6E8A-4147-A177-3AD203B41FA5}">
                      <a16:colId xmlns:a16="http://schemas.microsoft.com/office/drawing/2014/main" val="4142952774"/>
                    </a:ext>
                  </a:extLst>
                </a:gridCol>
                <a:gridCol w="3384090">
                  <a:extLst>
                    <a:ext uri="{9D8B030D-6E8A-4147-A177-3AD203B41FA5}">
                      <a16:colId xmlns:a16="http://schemas.microsoft.com/office/drawing/2014/main" val="290878777"/>
                    </a:ext>
                  </a:extLst>
                </a:gridCol>
              </a:tblGrid>
              <a:tr h="263549">
                <a:tc>
                  <a:txBody>
                    <a:bodyPr/>
                    <a:lstStyle/>
                    <a:p>
                      <a:pPr marL="0" marR="0" algn="l">
                        <a:spcBef>
                          <a:spcPts val="0"/>
                        </a:spcBef>
                        <a:spcAft>
                          <a:spcPts val="0"/>
                        </a:spcAft>
                      </a:pPr>
                      <a:r>
                        <a:rPr lang="en-US" sz="1100" kern="100" dirty="0" err="1">
                          <a:effectLst/>
                        </a:rPr>
                        <a:t>Interaction_Term</a:t>
                      </a:r>
                      <a:endParaRPr lang="en-US" sz="1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1100" kern="100" dirty="0" err="1">
                          <a:effectLst/>
                        </a:rPr>
                        <a:t>P_Value</a:t>
                      </a:r>
                      <a:endParaRPr lang="en-US" sz="1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2262117433"/>
                  </a:ext>
                </a:extLst>
              </a:tr>
              <a:tr h="252357">
                <a:tc>
                  <a:txBody>
                    <a:bodyPr/>
                    <a:lstStyle/>
                    <a:p>
                      <a:pPr marL="0" marR="0" algn="l">
                        <a:spcBef>
                          <a:spcPts val="0"/>
                        </a:spcBef>
                        <a:spcAft>
                          <a:spcPts val="0"/>
                        </a:spcAft>
                      </a:pPr>
                      <a:r>
                        <a:rPr lang="en-US" sz="900" kern="100" dirty="0" err="1">
                          <a:effectLst/>
                        </a:rPr>
                        <a:t>AvgHouseholdSize:PctBlack</a:t>
                      </a:r>
                      <a:endParaRPr lang="en-US" sz="1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0.00465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132461282"/>
                  </a:ext>
                </a:extLst>
              </a:tr>
              <a:tr h="235011">
                <a:tc>
                  <a:txBody>
                    <a:bodyPr/>
                    <a:lstStyle/>
                    <a:p>
                      <a:pPr marL="0" marR="0" algn="l">
                        <a:spcBef>
                          <a:spcPts val="0"/>
                        </a:spcBef>
                        <a:spcAft>
                          <a:spcPts val="0"/>
                        </a:spcAft>
                      </a:pPr>
                      <a:r>
                        <a:rPr lang="en-US" sz="900" kern="100" dirty="0">
                          <a:effectLst/>
                        </a:rPr>
                        <a:t>AvgHouseholdSize:PctUnemployed16_Over</a:t>
                      </a:r>
                      <a:endParaRPr lang="en-US" sz="1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0.01584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1423816367"/>
                  </a:ext>
                </a:extLst>
              </a:tr>
              <a:tr h="235011">
                <a:tc>
                  <a:txBody>
                    <a:bodyPr/>
                    <a:lstStyle/>
                    <a:p>
                      <a:pPr marL="0" marR="0" algn="l">
                        <a:spcBef>
                          <a:spcPts val="0"/>
                        </a:spcBef>
                        <a:spcAft>
                          <a:spcPts val="0"/>
                        </a:spcAft>
                      </a:pPr>
                      <a:r>
                        <a:rPr lang="en-US" sz="900" kern="100">
                          <a:effectLst/>
                        </a:rPr>
                        <a:t>AvgHouseholdSize:povertyPercent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4.12e-05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2841602193"/>
                  </a:ext>
                </a:extLst>
              </a:tr>
              <a:tr h="235011">
                <a:tc>
                  <a:txBody>
                    <a:bodyPr/>
                    <a:lstStyle/>
                    <a:p>
                      <a:pPr marL="0" marR="0" algn="l">
                        <a:spcBef>
                          <a:spcPts val="0"/>
                        </a:spcBef>
                        <a:spcAft>
                          <a:spcPts val="0"/>
                        </a:spcAft>
                      </a:pPr>
                      <a:r>
                        <a:rPr lang="en-US" sz="900" kern="100">
                          <a:effectLst/>
                        </a:rPr>
                        <a:t>AvgHouseholdSize:MeanPrivateCoverage</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dirty="0">
                          <a:effectLst/>
                        </a:rPr>
                        <a:t>0.01890 (*)</a:t>
                      </a:r>
                      <a:endParaRPr lang="en-US" sz="1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1660577962"/>
                  </a:ext>
                </a:extLst>
              </a:tr>
              <a:tr h="235011">
                <a:tc>
                  <a:txBody>
                    <a:bodyPr/>
                    <a:lstStyle/>
                    <a:p>
                      <a:pPr marL="0" marR="0" algn="l">
                        <a:spcBef>
                          <a:spcPts val="0"/>
                        </a:spcBef>
                        <a:spcAft>
                          <a:spcPts val="0"/>
                        </a:spcAft>
                      </a:pPr>
                      <a:r>
                        <a:rPr lang="en-US" sz="900" kern="100">
                          <a:effectLst/>
                        </a:rPr>
                        <a:t>PctBlack:PctAsian</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1.98e-05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627146791"/>
                  </a:ext>
                </a:extLst>
              </a:tr>
              <a:tr h="235011">
                <a:tc>
                  <a:txBody>
                    <a:bodyPr/>
                    <a:lstStyle/>
                    <a:p>
                      <a:pPr marL="0" marR="0" algn="l">
                        <a:spcBef>
                          <a:spcPts val="0"/>
                        </a:spcBef>
                        <a:spcAft>
                          <a:spcPts val="0"/>
                        </a:spcAft>
                      </a:pPr>
                      <a:r>
                        <a:rPr lang="en-US" sz="900" kern="100">
                          <a:effectLst/>
                        </a:rPr>
                        <a:t>PctBlack:PctLowEducation</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dirty="0">
                          <a:effectLst/>
                        </a:rPr>
                        <a:t>3.89e-09 (***)</a:t>
                      </a:r>
                      <a:endParaRPr lang="en-US" sz="1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3255040096"/>
                  </a:ext>
                </a:extLst>
              </a:tr>
              <a:tr h="252357">
                <a:tc>
                  <a:txBody>
                    <a:bodyPr/>
                    <a:lstStyle/>
                    <a:p>
                      <a:pPr marL="0" marR="0" algn="l">
                        <a:spcBef>
                          <a:spcPts val="0"/>
                        </a:spcBef>
                        <a:spcAft>
                          <a:spcPts val="0"/>
                        </a:spcAft>
                      </a:pPr>
                      <a:r>
                        <a:rPr lang="en-US" sz="900" kern="100">
                          <a:effectLst/>
                        </a:rPr>
                        <a:t>PctBlack:PctHighEducation</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0.00700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3817300412"/>
                  </a:ext>
                </a:extLst>
              </a:tr>
              <a:tr h="235011">
                <a:tc>
                  <a:txBody>
                    <a:bodyPr/>
                    <a:lstStyle/>
                    <a:p>
                      <a:pPr marL="0" marR="0" algn="l">
                        <a:spcBef>
                          <a:spcPts val="0"/>
                        </a:spcBef>
                        <a:spcAft>
                          <a:spcPts val="0"/>
                        </a:spcAft>
                      </a:pPr>
                      <a:r>
                        <a:rPr lang="en-US" sz="900" kern="100">
                          <a:effectLst/>
                        </a:rPr>
                        <a:t>PctBlack:povertyPercent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1.05e-05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2489315539"/>
                  </a:ext>
                </a:extLst>
              </a:tr>
              <a:tr h="235011">
                <a:tc>
                  <a:txBody>
                    <a:bodyPr/>
                    <a:lstStyle/>
                    <a:p>
                      <a:pPr marL="0" marR="0" algn="l">
                        <a:spcBef>
                          <a:spcPts val="0"/>
                        </a:spcBef>
                        <a:spcAft>
                          <a:spcPts val="0"/>
                        </a:spcAft>
                      </a:pPr>
                      <a:r>
                        <a:rPr lang="en-US" sz="900" kern="100">
                          <a:effectLst/>
                        </a:rPr>
                        <a:t>PctBlack:MeanPrivateCoverage</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0.00589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1622156417"/>
                  </a:ext>
                </a:extLst>
              </a:tr>
              <a:tr h="181931">
                <a:tc>
                  <a:txBody>
                    <a:bodyPr/>
                    <a:lstStyle/>
                    <a:p>
                      <a:pPr marL="0" marR="0" algn="l">
                        <a:spcBef>
                          <a:spcPts val="0"/>
                        </a:spcBef>
                        <a:spcAft>
                          <a:spcPts val="0"/>
                        </a:spcAft>
                      </a:pPr>
                      <a:r>
                        <a:rPr lang="en-US" sz="900" kern="100">
                          <a:effectLst/>
                        </a:rPr>
                        <a:t>PctAsian:PctMarriedHouseholds</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0.03123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2708598887"/>
                  </a:ext>
                </a:extLst>
              </a:tr>
              <a:tr h="181931">
                <a:tc>
                  <a:txBody>
                    <a:bodyPr/>
                    <a:lstStyle/>
                    <a:p>
                      <a:pPr marL="0" marR="0" algn="l">
                        <a:spcBef>
                          <a:spcPts val="0"/>
                        </a:spcBef>
                        <a:spcAft>
                          <a:spcPts val="0"/>
                        </a:spcAft>
                      </a:pPr>
                      <a:r>
                        <a:rPr lang="en-US" sz="900" kern="100">
                          <a:effectLst/>
                        </a:rPr>
                        <a:t>povertyPercent:MeanPublicCoverage</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6.01e-05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4192182760"/>
                  </a:ext>
                </a:extLst>
              </a:tr>
              <a:tr h="181931">
                <a:tc>
                  <a:txBody>
                    <a:bodyPr/>
                    <a:lstStyle/>
                    <a:p>
                      <a:pPr marL="0" marR="0" algn="l">
                        <a:spcBef>
                          <a:spcPts val="0"/>
                        </a:spcBef>
                        <a:spcAft>
                          <a:spcPts val="0"/>
                        </a:spcAft>
                      </a:pPr>
                      <a:r>
                        <a:rPr lang="en-US" sz="900" kern="100">
                          <a:effectLst/>
                        </a:rPr>
                        <a:t>PctAsian:PctUnemployed16_Over</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0.00190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1199633147"/>
                  </a:ext>
                </a:extLst>
              </a:tr>
              <a:tr h="181931">
                <a:tc>
                  <a:txBody>
                    <a:bodyPr/>
                    <a:lstStyle/>
                    <a:p>
                      <a:pPr marL="0" marR="0" algn="l">
                        <a:spcBef>
                          <a:spcPts val="0"/>
                        </a:spcBef>
                        <a:spcAft>
                          <a:spcPts val="0"/>
                        </a:spcAft>
                      </a:pPr>
                      <a:r>
                        <a:rPr lang="en-US" sz="900" kern="100">
                          <a:effectLst/>
                        </a:rPr>
                        <a:t>PctAsian:MeanPublicCoverage</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0.00619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230278008"/>
                  </a:ext>
                </a:extLst>
              </a:tr>
              <a:tr h="181931">
                <a:tc>
                  <a:txBody>
                    <a:bodyPr/>
                    <a:lstStyle/>
                    <a:p>
                      <a:pPr marL="0" marR="0" algn="l">
                        <a:spcBef>
                          <a:spcPts val="0"/>
                        </a:spcBef>
                        <a:spcAft>
                          <a:spcPts val="0"/>
                        </a:spcAft>
                      </a:pPr>
                      <a:r>
                        <a:rPr lang="en-US" sz="900" kern="100">
                          <a:effectLst/>
                        </a:rPr>
                        <a:t>PctOtherRace:PctUnemployed16_Over</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0.01028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1678318266"/>
                  </a:ext>
                </a:extLst>
              </a:tr>
              <a:tr h="181931">
                <a:tc>
                  <a:txBody>
                    <a:bodyPr/>
                    <a:lstStyle/>
                    <a:p>
                      <a:pPr marL="0" marR="0" algn="l">
                        <a:spcBef>
                          <a:spcPts val="0"/>
                        </a:spcBef>
                        <a:spcAft>
                          <a:spcPts val="0"/>
                        </a:spcAft>
                      </a:pPr>
                      <a:r>
                        <a:rPr lang="en-US" sz="900" kern="100">
                          <a:effectLst/>
                        </a:rPr>
                        <a:t>BirthRate:PctMarriedHouseholds</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3.38e-05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1050321696"/>
                  </a:ext>
                </a:extLst>
              </a:tr>
              <a:tr h="181931">
                <a:tc>
                  <a:txBody>
                    <a:bodyPr/>
                    <a:lstStyle/>
                    <a:p>
                      <a:pPr marL="0" marR="0" algn="l">
                        <a:spcBef>
                          <a:spcPts val="0"/>
                        </a:spcBef>
                        <a:spcAft>
                          <a:spcPts val="0"/>
                        </a:spcAft>
                      </a:pPr>
                      <a:r>
                        <a:rPr lang="en-US" sz="900" kern="100">
                          <a:effectLst/>
                        </a:rPr>
                        <a:t>BirthRate:povertyPercent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4.37e-05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1944990022"/>
                  </a:ext>
                </a:extLst>
              </a:tr>
              <a:tr h="181931">
                <a:tc>
                  <a:txBody>
                    <a:bodyPr/>
                    <a:lstStyle/>
                    <a:p>
                      <a:pPr marL="0" marR="0" algn="l">
                        <a:spcBef>
                          <a:spcPts val="0"/>
                        </a:spcBef>
                        <a:spcAft>
                          <a:spcPts val="0"/>
                        </a:spcAft>
                      </a:pPr>
                      <a:r>
                        <a:rPr lang="en-US" sz="900" kern="100">
                          <a:effectLst/>
                        </a:rPr>
                        <a:t>BirthRate:MeanPrivateCoverage</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4.02e-05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1353431321"/>
                  </a:ext>
                </a:extLst>
              </a:tr>
              <a:tr h="181931">
                <a:tc>
                  <a:txBody>
                    <a:bodyPr/>
                    <a:lstStyle/>
                    <a:p>
                      <a:pPr marL="0" marR="0" algn="l">
                        <a:spcBef>
                          <a:spcPts val="0"/>
                        </a:spcBef>
                        <a:spcAft>
                          <a:spcPts val="0"/>
                        </a:spcAft>
                      </a:pPr>
                      <a:r>
                        <a:rPr lang="en-US" sz="900" kern="100">
                          <a:effectLst/>
                        </a:rPr>
                        <a:t>BirthRate:MeanPublicCoverage</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0.00506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496711311"/>
                  </a:ext>
                </a:extLst>
              </a:tr>
              <a:tr h="181931">
                <a:tc>
                  <a:txBody>
                    <a:bodyPr/>
                    <a:lstStyle/>
                    <a:p>
                      <a:pPr marL="0" marR="0" algn="l">
                        <a:spcBef>
                          <a:spcPts val="0"/>
                        </a:spcBef>
                        <a:spcAft>
                          <a:spcPts val="0"/>
                        </a:spcAft>
                      </a:pPr>
                      <a:r>
                        <a:rPr lang="en-US" sz="900" kern="100">
                          <a:effectLst/>
                        </a:rPr>
                        <a:t>PctMarriedHouseholds:PctLowEducation</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a:effectLst/>
                        </a:rPr>
                        <a:t>0.00206 (**)</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214572875"/>
                  </a:ext>
                </a:extLst>
              </a:tr>
              <a:tr h="181931">
                <a:tc>
                  <a:txBody>
                    <a:bodyPr/>
                    <a:lstStyle/>
                    <a:p>
                      <a:pPr marL="0" marR="0" algn="l">
                        <a:spcBef>
                          <a:spcPts val="0"/>
                        </a:spcBef>
                        <a:spcAft>
                          <a:spcPts val="0"/>
                        </a:spcAft>
                      </a:pPr>
                      <a:r>
                        <a:rPr lang="en-US" sz="900" kern="100">
                          <a:effectLst/>
                        </a:rPr>
                        <a:t>PctUnemployed16_Over:PctLowEducation</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dirty="0">
                          <a:effectLst/>
                        </a:rPr>
                        <a:t>0.01450 (*)</a:t>
                      </a:r>
                      <a:endParaRPr lang="en-US" sz="1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3564015455"/>
                  </a:ext>
                </a:extLst>
              </a:tr>
              <a:tr h="181931">
                <a:tc>
                  <a:txBody>
                    <a:bodyPr/>
                    <a:lstStyle/>
                    <a:p>
                      <a:pPr marL="0" marR="0" algn="l">
                        <a:spcBef>
                          <a:spcPts val="0"/>
                        </a:spcBef>
                        <a:spcAft>
                          <a:spcPts val="0"/>
                        </a:spcAft>
                      </a:pPr>
                      <a:r>
                        <a:rPr lang="en-US" sz="900" kern="100">
                          <a:effectLst/>
                        </a:rPr>
                        <a:t>povertyPercent:MeanPrivateCoverage</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tc>
                  <a:txBody>
                    <a:bodyPr/>
                    <a:lstStyle/>
                    <a:p>
                      <a:pPr marL="0" marR="0" algn="l">
                        <a:spcBef>
                          <a:spcPts val="0"/>
                        </a:spcBef>
                        <a:spcAft>
                          <a:spcPts val="0"/>
                        </a:spcAft>
                      </a:pPr>
                      <a:r>
                        <a:rPr lang="en-US" sz="900" kern="100" dirty="0">
                          <a:effectLst/>
                        </a:rPr>
                        <a:t>0.00334 (***)</a:t>
                      </a:r>
                      <a:endParaRPr lang="en-US" sz="1100" kern="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0756" marR="60756" marT="0" marB="0"/>
                </a:tc>
                <a:extLst>
                  <a:ext uri="{0D108BD9-81ED-4DB2-BD59-A6C34878D82A}">
                    <a16:rowId xmlns:a16="http://schemas.microsoft.com/office/drawing/2014/main" val="3148116745"/>
                  </a:ext>
                </a:extLst>
              </a:tr>
            </a:tbl>
          </a:graphicData>
        </a:graphic>
      </p:graphicFrame>
      <p:sp>
        <p:nvSpPr>
          <p:cNvPr id="6" name="Title 1">
            <a:extLst>
              <a:ext uri="{FF2B5EF4-FFF2-40B4-BE49-F238E27FC236}">
                <a16:creationId xmlns:a16="http://schemas.microsoft.com/office/drawing/2014/main" id="{DA8A9483-76AD-29DC-FEA0-2A4C269F727D}"/>
              </a:ext>
            </a:extLst>
          </p:cNvPr>
          <p:cNvSpPr>
            <a:spLocks noGrp="1"/>
          </p:cNvSpPr>
          <p:nvPr>
            <p:ph type="title"/>
          </p:nvPr>
        </p:nvSpPr>
        <p:spPr>
          <a:xfrm>
            <a:off x="603504" y="586857"/>
            <a:ext cx="11345716" cy="753725"/>
          </a:xfrm>
        </p:spPr>
        <p:txBody>
          <a:bodyPr>
            <a:normAutofit fontScale="90000"/>
          </a:bodyPr>
          <a:lstStyle/>
          <a:p>
            <a:br>
              <a:rPr lang="en-US" sz="4000" dirty="0">
                <a:latin typeface="Söhne"/>
              </a:rPr>
            </a:br>
            <a:r>
              <a:rPr lang="en-US" sz="4000" dirty="0">
                <a:latin typeface="Söhne"/>
              </a:rPr>
              <a:t>Question: Interaction Term Significant?</a:t>
            </a:r>
          </a:p>
        </p:txBody>
      </p:sp>
      <p:sp>
        <p:nvSpPr>
          <p:cNvPr id="4" name="Slide Number Placeholder 3">
            <a:extLst>
              <a:ext uri="{FF2B5EF4-FFF2-40B4-BE49-F238E27FC236}">
                <a16:creationId xmlns:a16="http://schemas.microsoft.com/office/drawing/2014/main" id="{F7189E0F-290E-033A-B84D-36E86CF3F60D}"/>
              </a:ext>
            </a:extLst>
          </p:cNvPr>
          <p:cNvSpPr>
            <a:spLocks noGrp="1"/>
          </p:cNvSpPr>
          <p:nvPr>
            <p:ph type="sldNum" sz="quarter" idx="12"/>
          </p:nvPr>
        </p:nvSpPr>
        <p:spPr/>
        <p:txBody>
          <a:bodyPr/>
          <a:lstStyle/>
          <a:p>
            <a:fld id="{CA8D9AD5-F248-4919-864A-CFD76CC027D6}" type="slidenum">
              <a:rPr lang="en-US" smtClean="0"/>
              <a:t>28</a:t>
            </a:fld>
            <a:endParaRPr lang="en-US"/>
          </a:p>
        </p:txBody>
      </p:sp>
    </p:spTree>
    <p:extLst>
      <p:ext uri="{BB962C8B-B14F-4D97-AF65-F5344CB8AC3E}">
        <p14:creationId xmlns:p14="http://schemas.microsoft.com/office/powerpoint/2010/main" val="315306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8B080-A409-7A04-81CD-65A65F8FC564}"/>
              </a:ext>
            </a:extLst>
          </p:cNvPr>
          <p:cNvSpPr>
            <a:spLocks noGrp="1"/>
          </p:cNvSpPr>
          <p:nvPr>
            <p:ph sz="half" idx="1"/>
          </p:nvPr>
        </p:nvSpPr>
        <p:spPr>
          <a:xfrm>
            <a:off x="218941" y="4614585"/>
            <a:ext cx="9440066" cy="923330"/>
          </a:xfrm>
          <a:solidFill>
            <a:srgbClr val="FFC000"/>
          </a:solidFill>
        </p:spPr>
        <p:txBody>
          <a:bodyPr anchor="ctr">
            <a:normAutofit/>
          </a:bodyPr>
          <a:lstStyle/>
          <a:p>
            <a:pPr marL="45720" indent="0">
              <a:buNone/>
            </a:pPr>
            <a:endParaRPr lang="en-US" dirty="0"/>
          </a:p>
          <a:p>
            <a:pPr>
              <a:buFont typeface="Arial" panose="020B0604020202020204" pitchFamily="34" charset="0"/>
              <a:buChar char="•"/>
            </a:pPr>
            <a:r>
              <a:rPr lang="en-US" b="0" i="0" dirty="0">
                <a:effectLst/>
              </a:rPr>
              <a:t>The p-value &lt; 2.2e-16 indicates that Model 2 significantly improves over Model 1</a:t>
            </a:r>
          </a:p>
          <a:p>
            <a:endParaRPr lang="en-US" dirty="0"/>
          </a:p>
        </p:txBody>
      </p:sp>
      <p:pic>
        <p:nvPicPr>
          <p:cNvPr id="4" name="Picture 3">
            <a:extLst>
              <a:ext uri="{FF2B5EF4-FFF2-40B4-BE49-F238E27FC236}">
                <a16:creationId xmlns:a16="http://schemas.microsoft.com/office/drawing/2014/main" id="{E7AC498F-D11D-7AA0-E7F2-C8CF4C4C1D2F}"/>
              </a:ext>
            </a:extLst>
          </p:cNvPr>
          <p:cNvPicPr>
            <a:picLocks noChangeAspect="1"/>
          </p:cNvPicPr>
          <p:nvPr/>
        </p:nvPicPr>
        <p:blipFill>
          <a:blip r:embed="rId3"/>
          <a:stretch>
            <a:fillRect/>
          </a:stretch>
        </p:blipFill>
        <p:spPr>
          <a:xfrm>
            <a:off x="4779321" y="2214306"/>
            <a:ext cx="6363393" cy="1336311"/>
          </a:xfrm>
          <a:prstGeom prst="rect">
            <a:avLst/>
          </a:prstGeom>
          <a:noFill/>
        </p:spPr>
      </p:pic>
      <p:sp>
        <p:nvSpPr>
          <p:cNvPr id="6" name="TextBox 5">
            <a:extLst>
              <a:ext uri="{FF2B5EF4-FFF2-40B4-BE49-F238E27FC236}">
                <a16:creationId xmlns:a16="http://schemas.microsoft.com/office/drawing/2014/main" id="{74549555-232A-8320-979F-4F2D29054DF9}"/>
              </a:ext>
            </a:extLst>
          </p:cNvPr>
          <p:cNvSpPr txBox="1"/>
          <p:nvPr/>
        </p:nvSpPr>
        <p:spPr>
          <a:xfrm>
            <a:off x="4664747" y="1752641"/>
            <a:ext cx="1651716" cy="923330"/>
          </a:xfrm>
          <a:prstGeom prst="rect">
            <a:avLst/>
          </a:prstGeom>
          <a:noFill/>
        </p:spPr>
        <p:txBody>
          <a:bodyPr wrap="square">
            <a:spAutoFit/>
          </a:bodyPr>
          <a:lstStyle/>
          <a:p>
            <a:pPr algn="l"/>
            <a:r>
              <a:rPr lang="en-US" b="1" i="0" dirty="0">
                <a:solidFill>
                  <a:srgbClr val="374151"/>
                </a:solidFill>
                <a:effectLst/>
                <a:latin typeface="Söhne"/>
              </a:rPr>
              <a:t>ANOVA Table</a:t>
            </a:r>
            <a:endParaRPr lang="en-US" b="0" i="0" dirty="0">
              <a:solidFill>
                <a:srgbClr val="374151"/>
              </a:solidFill>
              <a:effectLst/>
              <a:latin typeface="Söhne"/>
            </a:endParaRPr>
          </a:p>
          <a:p>
            <a:br>
              <a:rPr lang="en-US" dirty="0">
                <a:effectLst/>
                <a:latin typeface="Söhne"/>
              </a:rPr>
            </a:br>
            <a:endParaRPr lang="en-US" dirty="0">
              <a:effectLst/>
              <a:latin typeface="Söhne"/>
            </a:endParaRPr>
          </a:p>
        </p:txBody>
      </p:sp>
      <p:sp>
        <p:nvSpPr>
          <p:cNvPr id="8" name="TextBox 7">
            <a:extLst>
              <a:ext uri="{FF2B5EF4-FFF2-40B4-BE49-F238E27FC236}">
                <a16:creationId xmlns:a16="http://schemas.microsoft.com/office/drawing/2014/main" id="{9E6DC8E5-36E3-2302-4006-09E2EF535C29}"/>
              </a:ext>
            </a:extLst>
          </p:cNvPr>
          <p:cNvSpPr txBox="1"/>
          <p:nvPr/>
        </p:nvSpPr>
        <p:spPr>
          <a:xfrm>
            <a:off x="546216" y="2131394"/>
            <a:ext cx="4061244" cy="1477328"/>
          </a:xfrm>
          <a:prstGeom prst="rect">
            <a:avLst/>
          </a:prstGeom>
          <a:noFill/>
        </p:spPr>
        <p:txBody>
          <a:bodyPr wrap="square">
            <a:spAutoFit/>
          </a:bodyPr>
          <a:lstStyle/>
          <a:p>
            <a:r>
              <a:rPr lang="en-US" altLang="zh-CN" sz="1800" b="1" dirty="0"/>
              <a:t>Full Model:</a:t>
            </a:r>
            <a:br>
              <a:rPr lang="en-US" altLang="zh-CN" sz="1800" b="1" dirty="0"/>
            </a:br>
            <a:r>
              <a:rPr lang="en-US" altLang="zh-CN" sz="1800" dirty="0"/>
              <a:t>model with interaction terms</a:t>
            </a:r>
            <a:br>
              <a:rPr lang="en-US" altLang="zh-CN" sz="1800" dirty="0"/>
            </a:br>
            <a:endParaRPr lang="en-US" altLang="zh-CN" sz="1800" dirty="0"/>
          </a:p>
          <a:p>
            <a:r>
              <a:rPr lang="en-US" altLang="zh-CN" sz="1800" b="1" dirty="0"/>
              <a:t>Reduced Model:</a:t>
            </a:r>
            <a:br>
              <a:rPr lang="en-US" altLang="zh-CN" sz="1800" b="1" dirty="0"/>
            </a:br>
            <a:r>
              <a:rPr lang="en-US" altLang="zh-CN" sz="1800" dirty="0"/>
              <a:t>without interaction terms</a:t>
            </a:r>
            <a:endParaRPr lang="en-US" dirty="0"/>
          </a:p>
        </p:txBody>
      </p:sp>
      <p:sp>
        <p:nvSpPr>
          <p:cNvPr id="5" name="Title 1">
            <a:extLst>
              <a:ext uri="{FF2B5EF4-FFF2-40B4-BE49-F238E27FC236}">
                <a16:creationId xmlns:a16="http://schemas.microsoft.com/office/drawing/2014/main" id="{38FFA89C-9517-678C-63F6-1CDFF6C2FE15}"/>
              </a:ext>
            </a:extLst>
          </p:cNvPr>
          <p:cNvSpPr txBox="1">
            <a:spLocks/>
          </p:cNvSpPr>
          <p:nvPr/>
        </p:nvSpPr>
        <p:spPr>
          <a:xfrm>
            <a:off x="603504" y="586857"/>
            <a:ext cx="11345716" cy="753725"/>
          </a:xfrm>
          <a:prstGeom prst="rect">
            <a:avLst/>
          </a:prstGeom>
        </p:spPr>
        <p:txBody>
          <a:bodyPr vert="horz" lIns="91440" tIns="45720" rIns="91440" bIns="45720" rtlCol="0" anchor="b">
            <a:normAutofit fontScale="75000" lnSpcReduction="2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br>
              <a:rPr lang="en-US" sz="4000" dirty="0">
                <a:latin typeface="Söhne"/>
              </a:rPr>
            </a:br>
            <a:r>
              <a:rPr lang="en-US" sz="4000" dirty="0">
                <a:latin typeface="Söhne"/>
              </a:rPr>
              <a:t>Question: Interaction Term required?</a:t>
            </a:r>
          </a:p>
        </p:txBody>
      </p:sp>
      <p:sp>
        <p:nvSpPr>
          <p:cNvPr id="7" name="Slide Number Placeholder 6">
            <a:extLst>
              <a:ext uri="{FF2B5EF4-FFF2-40B4-BE49-F238E27FC236}">
                <a16:creationId xmlns:a16="http://schemas.microsoft.com/office/drawing/2014/main" id="{23A3638B-05D9-152E-32CC-4D03E8CAC03B}"/>
              </a:ext>
            </a:extLst>
          </p:cNvPr>
          <p:cNvSpPr>
            <a:spLocks noGrp="1"/>
          </p:cNvSpPr>
          <p:nvPr>
            <p:ph type="sldNum" sz="quarter" idx="12"/>
          </p:nvPr>
        </p:nvSpPr>
        <p:spPr/>
        <p:txBody>
          <a:bodyPr/>
          <a:lstStyle/>
          <a:p>
            <a:fld id="{A0ECE5F2-81AA-4605-B028-6FBA391056AF}" type="slidenum">
              <a:rPr lang="en-US" smtClean="0"/>
              <a:t>29</a:t>
            </a:fld>
            <a:endParaRPr lang="en-US"/>
          </a:p>
        </p:txBody>
      </p:sp>
    </p:spTree>
    <p:extLst>
      <p:ext uri="{BB962C8B-B14F-4D97-AF65-F5344CB8AC3E}">
        <p14:creationId xmlns:p14="http://schemas.microsoft.com/office/powerpoint/2010/main" val="189776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41120" y="211709"/>
            <a:ext cx="9509760" cy="1233424"/>
          </a:xfrm>
        </p:spPr>
        <p:txBody>
          <a:bodyPr anchor="b">
            <a:normAutofit/>
          </a:bodyPr>
          <a:lstStyle/>
          <a:p>
            <a:r>
              <a:rPr lang="en-US" sz="4000" dirty="0">
                <a:latin typeface="Söhne"/>
              </a:rPr>
              <a:t>Introduction  </a:t>
            </a:r>
          </a:p>
        </p:txBody>
      </p:sp>
      <p:sp>
        <p:nvSpPr>
          <p:cNvPr id="4" name="Content Placeholder 3">
            <a:extLst>
              <a:ext uri="{FF2B5EF4-FFF2-40B4-BE49-F238E27FC236}">
                <a16:creationId xmlns:a16="http://schemas.microsoft.com/office/drawing/2014/main" id="{65F29CFA-268B-EC89-E79D-46C079754C9A}"/>
              </a:ext>
            </a:extLst>
          </p:cNvPr>
          <p:cNvSpPr>
            <a:spLocks noGrp="1"/>
          </p:cNvSpPr>
          <p:nvPr>
            <p:ph idx="1"/>
          </p:nvPr>
        </p:nvSpPr>
        <p:spPr/>
        <p:txBody>
          <a:bodyPr>
            <a:normAutofit/>
          </a:bodyPr>
          <a:lstStyle/>
          <a:p>
            <a:pPr algn="l">
              <a:spcAft>
                <a:spcPts val="600"/>
              </a:spcAft>
              <a:buFont typeface="Wingdings" pitchFamily="2" charset="2"/>
              <a:buChar char="Ø"/>
            </a:pPr>
            <a:r>
              <a:rPr lang="en-US" b="0" i="0" dirty="0">
                <a:effectLst/>
              </a:rPr>
              <a:t>    Cancer as a leading cause of death globally</a:t>
            </a:r>
          </a:p>
          <a:p>
            <a:pPr algn="l">
              <a:spcAft>
                <a:spcPts val="600"/>
              </a:spcAft>
              <a:buFont typeface="Wingdings" pitchFamily="2" charset="2"/>
              <a:buChar char="Ø"/>
            </a:pPr>
            <a:r>
              <a:rPr lang="en-US" b="0" i="0" dirty="0">
                <a:effectLst/>
              </a:rPr>
              <a:t>    </a:t>
            </a:r>
            <a:r>
              <a:rPr lang="en-US" dirty="0"/>
              <a:t>Pro</a:t>
            </a:r>
            <a:r>
              <a:rPr lang="en-US" b="0" i="0" dirty="0">
                <a:effectLst/>
              </a:rPr>
              <a:t>ject Objectives:</a:t>
            </a:r>
          </a:p>
          <a:p>
            <a:pPr marL="800100" lvl="1" indent="-342900" algn="l">
              <a:spcAft>
                <a:spcPts val="600"/>
              </a:spcAft>
              <a:buFont typeface="Arial" panose="020B0604020202020204" pitchFamily="34" charset="0"/>
              <a:buChar char="•"/>
            </a:pPr>
            <a:r>
              <a:rPr lang="en-US" sz="2000" b="0" i="0" dirty="0">
                <a:effectLst/>
              </a:rPr>
              <a:t>Develop a multivariate linear regression model</a:t>
            </a:r>
          </a:p>
          <a:p>
            <a:pPr marL="800100" lvl="1" indent="-342900" algn="l">
              <a:spcAft>
                <a:spcPts val="600"/>
              </a:spcAft>
              <a:buFont typeface="Arial" panose="020B0604020202020204" pitchFamily="34" charset="0"/>
              <a:buChar char="•"/>
            </a:pPr>
            <a:r>
              <a:rPr lang="en-US" sz="2000" b="0" i="0" dirty="0">
                <a:effectLst/>
              </a:rPr>
              <a:t>Identify key factors associated with cancer mortality rates</a:t>
            </a:r>
          </a:p>
          <a:p>
            <a:pPr marL="800100" lvl="1" indent="-342900" algn="l">
              <a:spcAft>
                <a:spcPts val="600"/>
              </a:spcAft>
              <a:buFont typeface="Arial" panose="020B0604020202020204" pitchFamily="34" charset="0"/>
              <a:buChar char="•"/>
            </a:pPr>
            <a:r>
              <a:rPr lang="en-US" sz="2000" b="0" i="0" dirty="0">
                <a:effectLst/>
              </a:rPr>
              <a:t>Estimate cancer mortality rates and understand variable interactions</a:t>
            </a:r>
            <a:endParaRPr lang="en-US" sz="2200" dirty="0"/>
          </a:p>
          <a:p>
            <a:pPr marL="457200" lvl="1" indent="0" algn="l">
              <a:spcAft>
                <a:spcPts val="600"/>
              </a:spcAft>
              <a:buNone/>
            </a:pPr>
            <a:endParaRPr lang="en-US" sz="2000" dirty="0">
              <a:solidFill>
                <a:schemeClr val="tx1"/>
              </a:solidFill>
            </a:endParaRPr>
          </a:p>
          <a:p>
            <a:pPr marL="800100" lvl="1" indent="-342900" algn="l">
              <a:spcAft>
                <a:spcPts val="600"/>
              </a:spcAft>
              <a:buFont typeface="Arial" panose="020B0604020202020204" pitchFamily="34" charset="0"/>
              <a:buChar char="•"/>
            </a:pPr>
            <a:endParaRPr lang="en-US" sz="2000" dirty="0">
              <a:solidFill>
                <a:schemeClr val="tx1"/>
              </a:solidFill>
            </a:endParaRPr>
          </a:p>
        </p:txBody>
      </p:sp>
      <p:sp>
        <p:nvSpPr>
          <p:cNvPr id="5" name="Slide Number Placeholder 4">
            <a:extLst>
              <a:ext uri="{FF2B5EF4-FFF2-40B4-BE49-F238E27FC236}">
                <a16:creationId xmlns:a16="http://schemas.microsoft.com/office/drawing/2014/main" id="{5C781BA8-E492-0572-27C2-D24AC5A5886A}"/>
              </a:ext>
            </a:extLst>
          </p:cNvPr>
          <p:cNvSpPr>
            <a:spLocks noGrp="1"/>
          </p:cNvSpPr>
          <p:nvPr>
            <p:ph type="sldNum" sz="quarter" idx="12"/>
          </p:nvPr>
        </p:nvSpPr>
        <p:spPr/>
        <p:txBody>
          <a:bodyPr/>
          <a:lstStyle/>
          <a:p>
            <a:fld id="{CA8D9AD5-F248-4919-864A-CFD76CC027D6}" type="slidenum">
              <a:rPr lang="en-US" smtClean="0"/>
              <a:t>3</a:t>
            </a:fld>
            <a:endParaRPr lang="en-US"/>
          </a:p>
        </p:txBody>
      </p:sp>
    </p:spTree>
    <p:extLst>
      <p:ext uri="{BB962C8B-B14F-4D97-AF65-F5344CB8AC3E}">
        <p14:creationId xmlns:p14="http://schemas.microsoft.com/office/powerpoint/2010/main" val="10478875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2600A-519E-2FC0-1F6C-86C3A3027C86}"/>
              </a:ext>
            </a:extLst>
          </p:cNvPr>
          <p:cNvSpPr>
            <a:spLocks noGrp="1"/>
          </p:cNvSpPr>
          <p:nvPr>
            <p:ph type="title"/>
          </p:nvPr>
        </p:nvSpPr>
        <p:spPr>
          <a:xfrm>
            <a:off x="513705" y="1066800"/>
            <a:ext cx="9144000" cy="728003"/>
          </a:xfrm>
        </p:spPr>
        <p:txBody>
          <a:bodyPr>
            <a:noAutofit/>
          </a:bodyPr>
          <a:lstStyle/>
          <a:p>
            <a:pPr algn="l"/>
            <a:r>
              <a:rPr lang="en-US" sz="4000" dirty="0">
                <a:latin typeface="Söhne"/>
              </a:rPr>
              <a:t>Prediction Performance </a:t>
            </a:r>
          </a:p>
        </p:txBody>
      </p:sp>
      <p:sp>
        <p:nvSpPr>
          <p:cNvPr id="5" name="Text Placeholder 2"/>
          <p:cNvSpPr>
            <a:spLocks noGrp="1"/>
          </p:cNvSpPr>
          <p:nvPr>
            <p:ph type="body" idx="1"/>
          </p:nvPr>
        </p:nvSpPr>
        <p:spPr>
          <a:xfrm>
            <a:off x="1017431" y="1794803"/>
            <a:ext cx="9615400" cy="4224997"/>
          </a:xfrm>
        </p:spPr>
        <p:txBody>
          <a:bodyPr>
            <a:normAutofit/>
          </a:bodyPr>
          <a:lstStyle/>
          <a:p>
            <a:pPr algn="l"/>
            <a:r>
              <a:rPr lang="en-US" sz="1600" b="0" i="0" dirty="0">
                <a:solidFill>
                  <a:srgbClr val="374151"/>
                </a:solidFill>
                <a:effectLst/>
                <a:latin typeface="Söhne"/>
              </a:rPr>
              <a:t>training (70%) and testing (30%) sets</a:t>
            </a:r>
          </a:p>
          <a:p>
            <a:pPr marL="342900" indent="-342900" algn="l">
              <a:lnSpc>
                <a:spcPct val="150000"/>
              </a:lnSpc>
              <a:buFont typeface="Arial" panose="020B0604020202020204" pitchFamily="34" charset="0"/>
              <a:buChar char="•"/>
            </a:pPr>
            <a:r>
              <a:rPr lang="en-US" sz="2000" b="0" i="0" dirty="0">
                <a:solidFill>
                  <a:schemeClr val="tx1"/>
                </a:solidFill>
                <a:effectLst/>
              </a:rPr>
              <a:t>High RMSE indicates challenges in prediction.</a:t>
            </a:r>
          </a:p>
          <a:p>
            <a:pPr marL="342900" indent="-342900" algn="l">
              <a:lnSpc>
                <a:spcPct val="150000"/>
              </a:lnSpc>
              <a:buFont typeface="Arial" panose="020B0604020202020204" pitchFamily="34" charset="0"/>
              <a:buChar char="•"/>
            </a:pPr>
            <a:r>
              <a:rPr lang="en-US" sz="2000" b="0" i="0" dirty="0">
                <a:solidFill>
                  <a:schemeClr val="tx1"/>
                </a:solidFill>
                <a:effectLst/>
              </a:rPr>
              <a:t>Predictive power of the model considered insufficient.</a:t>
            </a:r>
          </a:p>
          <a:p>
            <a:pPr algn="l">
              <a:lnSpc>
                <a:spcPct val="150000"/>
              </a:lnSpc>
            </a:pPr>
            <a:r>
              <a:rPr lang="en-US" sz="2000" dirty="0">
                <a:solidFill>
                  <a:schemeClr val="tx1"/>
                </a:solidFill>
              </a:rPr>
              <a:t>                                                    </a:t>
            </a:r>
            <a:r>
              <a:rPr lang="en-US" sz="2000" b="1" dirty="0">
                <a:solidFill>
                  <a:schemeClr val="tx1"/>
                </a:solidFill>
              </a:rPr>
              <a:t>with interactions        without interactions</a:t>
            </a:r>
            <a:endParaRPr lang="en-US" sz="2000" b="1" i="0" dirty="0">
              <a:solidFill>
                <a:schemeClr val="tx1"/>
              </a:solidFill>
              <a:effectLst/>
            </a:endParaRPr>
          </a:p>
        </p:txBody>
      </p:sp>
      <p:pic>
        <p:nvPicPr>
          <p:cNvPr id="11" name="Picture 10">
            <a:extLst>
              <a:ext uri="{FF2B5EF4-FFF2-40B4-BE49-F238E27FC236}">
                <a16:creationId xmlns:a16="http://schemas.microsoft.com/office/drawing/2014/main" id="{017AFA83-17A4-49DB-3533-EDBEF931D1A2}"/>
              </a:ext>
            </a:extLst>
          </p:cNvPr>
          <p:cNvPicPr>
            <a:picLocks noChangeAspect="1"/>
          </p:cNvPicPr>
          <p:nvPr/>
        </p:nvPicPr>
        <p:blipFill>
          <a:blip r:embed="rId3"/>
          <a:stretch>
            <a:fillRect/>
          </a:stretch>
        </p:blipFill>
        <p:spPr>
          <a:xfrm>
            <a:off x="1694899" y="3709116"/>
            <a:ext cx="8492284" cy="1799995"/>
          </a:xfrm>
          <a:prstGeom prst="rect">
            <a:avLst/>
          </a:prstGeom>
          <a:ln>
            <a:solidFill>
              <a:srgbClr val="FFFF00"/>
            </a:solidFill>
          </a:ln>
        </p:spPr>
      </p:pic>
      <p:sp>
        <p:nvSpPr>
          <p:cNvPr id="4" name="Slide Number Placeholder 3">
            <a:extLst>
              <a:ext uri="{FF2B5EF4-FFF2-40B4-BE49-F238E27FC236}">
                <a16:creationId xmlns:a16="http://schemas.microsoft.com/office/drawing/2014/main" id="{90AE7672-C389-E4A2-BE69-76EFAF9075A1}"/>
              </a:ext>
            </a:extLst>
          </p:cNvPr>
          <p:cNvSpPr>
            <a:spLocks noGrp="1"/>
          </p:cNvSpPr>
          <p:nvPr>
            <p:ph type="sldNum" sz="quarter" idx="12"/>
          </p:nvPr>
        </p:nvSpPr>
        <p:spPr/>
        <p:txBody>
          <a:bodyPr/>
          <a:lstStyle/>
          <a:p>
            <a:fld id="{CA8D9AD5-F248-4919-864A-CFD76CC027D6}" type="slidenum">
              <a:rPr lang="en-US" smtClean="0"/>
              <a:t>30</a:t>
            </a:fld>
            <a:endParaRPr lang="en-US"/>
          </a:p>
        </p:txBody>
      </p:sp>
    </p:spTree>
    <p:extLst>
      <p:ext uri="{BB962C8B-B14F-4D97-AF65-F5344CB8AC3E}">
        <p14:creationId xmlns:p14="http://schemas.microsoft.com/office/powerpoint/2010/main" val="140113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1148862" y="975946"/>
            <a:ext cx="9144000" cy="791308"/>
          </a:xfrm>
        </p:spPr>
        <p:txBody>
          <a:bodyPr anchor="b">
            <a:normAutofit/>
          </a:bodyPr>
          <a:lstStyle/>
          <a:p>
            <a:pPr algn="l">
              <a:spcBef>
                <a:spcPts val="0"/>
              </a:spcBef>
            </a:pPr>
            <a:r>
              <a:rPr lang="en-US" sz="4000" dirty="0">
                <a:latin typeface="Söhne"/>
              </a:rPr>
              <a:t>Conclusions and Future Work</a:t>
            </a:r>
          </a:p>
        </p:txBody>
      </p:sp>
      <p:sp>
        <p:nvSpPr>
          <p:cNvPr id="20" name="Text Placeholder 2">
            <a:extLst>
              <a:ext uri="{FF2B5EF4-FFF2-40B4-BE49-F238E27FC236}">
                <a16:creationId xmlns:a16="http://schemas.microsoft.com/office/drawing/2014/main" id="{85F5472F-2205-FBA4-2F57-521FD2D8A39A}"/>
              </a:ext>
            </a:extLst>
          </p:cNvPr>
          <p:cNvSpPr>
            <a:spLocks noGrp="1"/>
          </p:cNvSpPr>
          <p:nvPr>
            <p:ph type="body" idx="1"/>
          </p:nvPr>
        </p:nvSpPr>
        <p:spPr>
          <a:xfrm>
            <a:off x="1301261" y="2154115"/>
            <a:ext cx="9144000" cy="3727939"/>
          </a:xfrm>
        </p:spPr>
        <p:txBody>
          <a:bodyPr>
            <a:normAutofit/>
          </a:bodyPr>
          <a:lstStyle/>
          <a:p>
            <a:pPr marL="342900" indent="-342900" algn="l">
              <a:lnSpc>
                <a:spcPct val="150000"/>
              </a:lnSpc>
              <a:buFont typeface="Arial" panose="020B0604020202020204" pitchFamily="34" charset="0"/>
              <a:buChar char="•"/>
            </a:pPr>
            <a:r>
              <a:rPr lang="en-US" sz="2000" b="0" i="0" dirty="0">
                <a:solidFill>
                  <a:schemeClr val="tx1"/>
                </a:solidFill>
                <a:effectLst/>
              </a:rPr>
              <a:t>Answered research questions</a:t>
            </a:r>
            <a:endParaRPr lang="en-US" sz="2000" dirty="0">
              <a:solidFill>
                <a:schemeClr val="tx1"/>
              </a:solidFill>
            </a:endParaRPr>
          </a:p>
          <a:p>
            <a:pPr marL="342900" indent="-342900" algn="l">
              <a:lnSpc>
                <a:spcPct val="150000"/>
              </a:lnSpc>
              <a:buFont typeface="Arial" panose="020B0604020202020204" pitchFamily="34" charset="0"/>
              <a:buChar char="•"/>
            </a:pPr>
            <a:r>
              <a:rPr lang="en-US" sz="2000" dirty="0">
                <a:solidFill>
                  <a:schemeClr val="tx1"/>
                </a:solidFill>
              </a:rPr>
              <a:t>A</a:t>
            </a:r>
            <a:r>
              <a:rPr lang="en-US" sz="2000" b="0" i="0" dirty="0">
                <a:solidFill>
                  <a:schemeClr val="tx1"/>
                </a:solidFill>
                <a:effectLst/>
              </a:rPr>
              <a:t>ddressed hypotheses</a:t>
            </a:r>
          </a:p>
          <a:p>
            <a:pPr marL="342900" indent="-342900" algn="l">
              <a:lnSpc>
                <a:spcPct val="150000"/>
              </a:lnSpc>
              <a:buFont typeface="Arial" panose="020B0604020202020204" pitchFamily="34" charset="0"/>
              <a:buChar char="•"/>
            </a:pPr>
            <a:r>
              <a:rPr lang="en-US" sz="2000" b="0" i="0" dirty="0">
                <a:solidFill>
                  <a:schemeClr val="tx1"/>
                </a:solidFill>
                <a:effectLst/>
              </a:rPr>
              <a:t>Challenges: Complex data</a:t>
            </a:r>
            <a:r>
              <a:rPr lang="en-US" sz="2000" dirty="0">
                <a:solidFill>
                  <a:schemeClr val="tx1"/>
                </a:solidFill>
              </a:rPr>
              <a:t> through several fields, </a:t>
            </a:r>
            <a:r>
              <a:rPr lang="en-US" sz="2000" b="0" i="0" dirty="0">
                <a:solidFill>
                  <a:schemeClr val="tx1"/>
                </a:solidFill>
                <a:effectLst/>
              </a:rPr>
              <a:t>high </a:t>
            </a:r>
            <a:r>
              <a:rPr lang="en-US" sz="2000" dirty="0">
                <a:solidFill>
                  <a:schemeClr val="tx1"/>
                </a:solidFill>
              </a:rPr>
              <a:t>dimension </a:t>
            </a:r>
            <a:r>
              <a:rPr lang="en-US" sz="2000" b="0" i="0" dirty="0">
                <a:solidFill>
                  <a:schemeClr val="tx1"/>
                </a:solidFill>
                <a:effectLst/>
              </a:rPr>
              <a:t>, prediction error</a:t>
            </a:r>
          </a:p>
          <a:p>
            <a:pPr marL="342900" indent="-342900" algn="l">
              <a:lnSpc>
                <a:spcPct val="150000"/>
              </a:lnSpc>
              <a:buFont typeface="Arial" panose="020B0604020202020204" pitchFamily="34" charset="0"/>
              <a:buChar char="•"/>
            </a:pPr>
            <a:r>
              <a:rPr lang="en-US" sz="2000" b="0" i="0" dirty="0">
                <a:solidFill>
                  <a:schemeClr val="tx1"/>
                </a:solidFill>
                <a:effectLst/>
              </a:rPr>
              <a:t>Improvements: Dimensionality reduction, alternative models (SVM, </a:t>
            </a:r>
            <a:r>
              <a:rPr lang="en-US" sz="2000" b="0" i="0" dirty="0" err="1">
                <a:solidFill>
                  <a:schemeClr val="tx1"/>
                </a:solidFill>
                <a:effectLst/>
              </a:rPr>
              <a:t>RandomForest</a:t>
            </a:r>
            <a:r>
              <a:rPr lang="en-US" sz="2000" b="0" i="0">
                <a:solidFill>
                  <a:schemeClr val="tx1"/>
                </a:solidFill>
                <a:effectLst/>
              </a:rPr>
              <a:t>)</a:t>
            </a:r>
            <a:endParaRPr lang="en-US" sz="2000" b="0" i="0" dirty="0">
              <a:solidFill>
                <a:schemeClr val="tx1"/>
              </a:solidFill>
              <a:effectLst/>
            </a:endParaRPr>
          </a:p>
          <a:p>
            <a:endParaRPr lang="en-US" dirty="0"/>
          </a:p>
        </p:txBody>
      </p:sp>
      <p:sp>
        <p:nvSpPr>
          <p:cNvPr id="3" name="Slide Number Placeholder 2">
            <a:extLst>
              <a:ext uri="{FF2B5EF4-FFF2-40B4-BE49-F238E27FC236}">
                <a16:creationId xmlns:a16="http://schemas.microsoft.com/office/drawing/2014/main" id="{2F0F8554-3616-C890-500E-5A569C33E679}"/>
              </a:ext>
            </a:extLst>
          </p:cNvPr>
          <p:cNvSpPr>
            <a:spLocks noGrp="1"/>
          </p:cNvSpPr>
          <p:nvPr>
            <p:ph type="sldNum" sz="quarter" idx="12"/>
          </p:nvPr>
        </p:nvSpPr>
        <p:spPr/>
        <p:txBody>
          <a:bodyPr/>
          <a:lstStyle/>
          <a:p>
            <a:fld id="{CA8D9AD5-F248-4919-864A-CFD76CC027D6}" type="slidenum">
              <a:rPr lang="en-US" smtClean="0"/>
              <a:t>31</a:t>
            </a:fld>
            <a:endParaRPr lang="en-US"/>
          </a:p>
        </p:txBody>
      </p:sp>
    </p:spTree>
    <p:extLst>
      <p:ext uri="{BB962C8B-B14F-4D97-AF65-F5344CB8AC3E}">
        <p14:creationId xmlns:p14="http://schemas.microsoft.com/office/powerpoint/2010/main" val="13414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3000"/>
                <a:shade val="98000"/>
                <a:satMod val="150000"/>
                <a:lumMod val="102000"/>
              </a:schemeClr>
            </a:gs>
            <a:gs pos="50000">
              <a:schemeClr val="bg2">
                <a:tint val="98000"/>
                <a:shade val="90000"/>
                <a:satMod val="130000"/>
                <a:lumMod val="103000"/>
              </a:schemeClr>
            </a:gs>
            <a:gs pos="100000">
              <a:schemeClr val="bg2">
                <a:shade val="63000"/>
                <a:satMod val="120000"/>
              </a:schemeClr>
            </a:gs>
          </a:gsLst>
          <a:lin ang="10800000" scaled="1"/>
          <a:tileRect/>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Thank you !</a:t>
            </a:r>
          </a:p>
        </p:txBody>
      </p:sp>
      <p:sp>
        <p:nvSpPr>
          <p:cNvPr id="3" name="Slide Number Placeholder 2">
            <a:extLst>
              <a:ext uri="{FF2B5EF4-FFF2-40B4-BE49-F238E27FC236}">
                <a16:creationId xmlns:a16="http://schemas.microsoft.com/office/drawing/2014/main" id="{50CCD833-351E-9EB7-834C-4B92BF132BE9}"/>
              </a:ext>
            </a:extLst>
          </p:cNvPr>
          <p:cNvSpPr>
            <a:spLocks noGrp="1"/>
          </p:cNvSpPr>
          <p:nvPr>
            <p:ph type="sldNum" sz="quarter" idx="12"/>
          </p:nvPr>
        </p:nvSpPr>
        <p:spPr/>
        <p:txBody>
          <a:bodyPr/>
          <a:lstStyle/>
          <a:p>
            <a:fld id="{CA8D9AD5-F248-4919-864A-CFD76CC027D6}" type="slidenum">
              <a:rPr lang="en-US" smtClean="0"/>
              <a:pPr/>
              <a:t>32</a:t>
            </a:fld>
            <a:endParaRPr lang="en-US"/>
          </a:p>
        </p:txBody>
      </p:sp>
    </p:spTree>
    <p:extLst>
      <p:ext uri="{BB962C8B-B14F-4D97-AF65-F5344CB8AC3E}">
        <p14:creationId xmlns:p14="http://schemas.microsoft.com/office/powerpoint/2010/main" val="151120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3730-2509-D6EA-F459-5B50D292F824}"/>
              </a:ext>
            </a:extLst>
          </p:cNvPr>
          <p:cNvSpPr>
            <a:spLocks noGrp="1"/>
          </p:cNvSpPr>
          <p:nvPr>
            <p:ph type="title"/>
          </p:nvPr>
        </p:nvSpPr>
        <p:spPr/>
        <p:txBody>
          <a:bodyPr/>
          <a:lstStyle/>
          <a:p>
            <a:r>
              <a:rPr lang="en-US" dirty="0"/>
              <a:t>Final 9 variables</a:t>
            </a:r>
          </a:p>
        </p:txBody>
      </p:sp>
      <p:sp>
        <p:nvSpPr>
          <p:cNvPr id="3" name="Content Placeholder 2">
            <a:extLst>
              <a:ext uri="{FF2B5EF4-FFF2-40B4-BE49-F238E27FC236}">
                <a16:creationId xmlns:a16="http://schemas.microsoft.com/office/drawing/2014/main" id="{3757282E-2EDA-842F-6608-1707455B8E0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3A8AAFA-8D71-582A-BC19-9E6CBF755EC6}"/>
              </a:ext>
            </a:extLst>
          </p:cNvPr>
          <p:cNvSpPr>
            <a:spLocks noGrp="1"/>
          </p:cNvSpPr>
          <p:nvPr>
            <p:ph type="sldNum" sz="quarter" idx="12"/>
          </p:nvPr>
        </p:nvSpPr>
        <p:spPr/>
        <p:txBody>
          <a:bodyPr/>
          <a:lstStyle/>
          <a:p>
            <a:fld id="{CA8D9AD5-F248-4919-864A-CFD76CC027D6}" type="slidenum">
              <a:rPr lang="en-US" smtClean="0"/>
              <a:t>33</a:t>
            </a:fld>
            <a:endParaRPr lang="en-US"/>
          </a:p>
        </p:txBody>
      </p:sp>
      <p:graphicFrame>
        <p:nvGraphicFramePr>
          <p:cNvPr id="5" name="Table 4">
            <a:extLst>
              <a:ext uri="{FF2B5EF4-FFF2-40B4-BE49-F238E27FC236}">
                <a16:creationId xmlns:a16="http://schemas.microsoft.com/office/drawing/2014/main" id="{A9F17070-A837-CD71-6D5F-6A5C8A2707CA}"/>
              </a:ext>
            </a:extLst>
          </p:cNvPr>
          <p:cNvGraphicFramePr>
            <a:graphicFrameLocks noGrp="1"/>
          </p:cNvGraphicFramePr>
          <p:nvPr>
            <p:extLst>
              <p:ext uri="{D42A27DB-BD31-4B8C-83A1-F6EECF244321}">
                <p14:modId xmlns:p14="http://schemas.microsoft.com/office/powerpoint/2010/main" val="2161660726"/>
              </p:ext>
            </p:extLst>
          </p:nvPr>
        </p:nvGraphicFramePr>
        <p:xfrm>
          <a:off x="2432213" y="1797285"/>
          <a:ext cx="4823748" cy="4593355"/>
        </p:xfrm>
        <a:graphic>
          <a:graphicData uri="http://schemas.openxmlformats.org/drawingml/2006/table">
            <a:tbl>
              <a:tblPr/>
              <a:tblGrid>
                <a:gridCol w="3111979">
                  <a:extLst>
                    <a:ext uri="{9D8B030D-6E8A-4147-A177-3AD203B41FA5}">
                      <a16:colId xmlns:a16="http://schemas.microsoft.com/office/drawing/2014/main" val="1378496593"/>
                    </a:ext>
                  </a:extLst>
                </a:gridCol>
                <a:gridCol w="1711769">
                  <a:extLst>
                    <a:ext uri="{9D8B030D-6E8A-4147-A177-3AD203B41FA5}">
                      <a16:colId xmlns:a16="http://schemas.microsoft.com/office/drawing/2014/main" val="4015807279"/>
                    </a:ext>
                  </a:extLst>
                </a:gridCol>
              </a:tblGrid>
              <a:tr h="396791">
                <a:tc>
                  <a:txBody>
                    <a:bodyPr/>
                    <a:lstStyle/>
                    <a:p>
                      <a:pPr algn="ctr" fontAlgn="b"/>
                      <a:r>
                        <a:rPr lang="en-US" sz="1800" b="0" i="0" u="none" strike="noStrike" dirty="0">
                          <a:solidFill>
                            <a:srgbClr val="000000"/>
                          </a:solidFill>
                          <a:effectLst/>
                          <a:latin typeface="+mn-lt"/>
                        </a:rPr>
                        <a:t>Variables</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mn-lt"/>
                        </a:rPr>
                        <a:t>Category</a:t>
                      </a:r>
                    </a:p>
                  </a:txBody>
                  <a:tcPr marL="3227" marR="3227" marT="32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9915825"/>
                  </a:ext>
                </a:extLst>
              </a:tr>
              <a:tr h="710950">
                <a:tc>
                  <a:txBody>
                    <a:bodyPr/>
                    <a:lstStyle/>
                    <a:p>
                      <a:pPr algn="l" fontAlgn="b"/>
                      <a:r>
                        <a:rPr lang="en-US" sz="1800" b="0" i="0" u="none" strike="noStrike" dirty="0" err="1">
                          <a:solidFill>
                            <a:srgbClr val="000000"/>
                          </a:solidFill>
                          <a:effectLst/>
                          <a:latin typeface="+mn-lt"/>
                        </a:rPr>
                        <a:t>PctOtherRace</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n-lt"/>
                        </a:rPr>
                        <a:t> </a:t>
                      </a:r>
                      <a:r>
                        <a:rPr lang="en-US" sz="1800" b="1" i="0" u="none" strike="noStrike" dirty="0">
                          <a:solidFill>
                            <a:srgbClr val="000000"/>
                          </a:solidFill>
                          <a:effectLst/>
                          <a:latin typeface="+mn-lt"/>
                        </a:rPr>
                        <a:t>1. Race</a:t>
                      </a:r>
                    </a:p>
                    <a:p>
                      <a:pPr algn="l" fontAlgn="b"/>
                      <a:endParaRPr lang="en-US" sz="1800" b="0" i="0" u="none" strike="noStrike" dirty="0">
                        <a:solidFill>
                          <a:srgbClr val="000000"/>
                        </a:solidFill>
                        <a:effectLst/>
                        <a:latin typeface="+mn-lt"/>
                      </a:endParaRP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24795001"/>
                  </a:ext>
                </a:extLst>
              </a:tr>
              <a:tr h="277063">
                <a:tc>
                  <a:txBody>
                    <a:bodyPr/>
                    <a:lstStyle/>
                    <a:p>
                      <a:pPr algn="l" fontAlgn="b"/>
                      <a:r>
                        <a:rPr lang="en-US" sz="1800" b="0" i="0" u="none" strike="noStrike" dirty="0" err="1">
                          <a:solidFill>
                            <a:srgbClr val="000000"/>
                          </a:solidFill>
                          <a:effectLst/>
                          <a:latin typeface="+mn-lt"/>
                        </a:rPr>
                        <a:t>PctMarriedHouseholds</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1800" b="1" i="0" u="none" strike="noStrike" dirty="0">
                          <a:solidFill>
                            <a:srgbClr val="000000"/>
                          </a:solidFill>
                          <a:effectLst/>
                          <a:latin typeface="+mn-lt"/>
                        </a:rPr>
                        <a:t>2. Household</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401665604"/>
                  </a:ext>
                </a:extLst>
              </a:tr>
              <a:tr h="475330">
                <a:tc>
                  <a:txBody>
                    <a:bodyPr/>
                    <a:lstStyle/>
                    <a:p>
                      <a:pPr algn="l" fontAlgn="b"/>
                      <a:r>
                        <a:rPr lang="en-US" sz="1800" b="0" i="0" u="none" strike="noStrike" dirty="0" err="1">
                          <a:solidFill>
                            <a:srgbClr val="000000"/>
                          </a:solidFill>
                          <a:effectLst/>
                          <a:latin typeface="+mn-lt"/>
                        </a:rPr>
                        <a:t>BirthRate</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800" b="1" i="0" u="none" strike="noStrike" dirty="0">
                          <a:solidFill>
                            <a:srgbClr val="000000"/>
                          </a:solidFill>
                          <a:effectLst/>
                          <a:latin typeface="+mn-lt"/>
                        </a:rPr>
                        <a:t>3. Birth rate</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262350851"/>
                  </a:ext>
                </a:extLst>
              </a:tr>
              <a:tr h="475330">
                <a:tc>
                  <a:txBody>
                    <a:bodyPr/>
                    <a:lstStyle/>
                    <a:p>
                      <a:pPr algn="l" fontAlgn="b"/>
                      <a:r>
                        <a:rPr lang="en-US" sz="1800" b="0" i="0" u="none" strike="noStrike" dirty="0" err="1">
                          <a:solidFill>
                            <a:srgbClr val="000000"/>
                          </a:solidFill>
                          <a:effectLst/>
                          <a:latin typeface="+mn-lt"/>
                        </a:rPr>
                        <a:t>PctHighEducation</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dirty="0">
                          <a:solidFill>
                            <a:srgbClr val="000000"/>
                          </a:solidFill>
                          <a:effectLst/>
                          <a:latin typeface="+mn-lt"/>
                        </a:rPr>
                        <a:t>4. Education</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076537357"/>
                  </a:ext>
                </a:extLst>
              </a:tr>
              <a:tr h="396791">
                <a:tc>
                  <a:txBody>
                    <a:bodyPr/>
                    <a:lstStyle/>
                    <a:p>
                      <a:pPr algn="l" fontAlgn="b"/>
                      <a:r>
                        <a:rPr lang="en-US" sz="1800" b="0" i="0" u="none" strike="noStrike" dirty="0" err="1">
                          <a:solidFill>
                            <a:srgbClr val="000000"/>
                          </a:solidFill>
                          <a:effectLst/>
                          <a:latin typeface="+mn-lt"/>
                        </a:rPr>
                        <a:t>PctLowEducation</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en-US" sz="1800" b="1"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224818866"/>
                  </a:ext>
                </a:extLst>
              </a:tr>
              <a:tr h="632409">
                <a:tc>
                  <a:txBody>
                    <a:bodyPr/>
                    <a:lstStyle/>
                    <a:p>
                      <a:pPr algn="l" fontAlgn="b"/>
                      <a:r>
                        <a:rPr lang="en-US" sz="1800" b="0" i="0" u="none" strike="noStrike" dirty="0" err="1">
                          <a:solidFill>
                            <a:srgbClr val="000000"/>
                          </a:solidFill>
                          <a:effectLst/>
                          <a:latin typeface="+mn-lt"/>
                        </a:rPr>
                        <a:t>MeanPublicCoverage</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b="1" i="0" u="none" strike="noStrike" dirty="0">
                          <a:solidFill>
                            <a:srgbClr val="000000"/>
                          </a:solidFill>
                          <a:effectLst/>
                          <a:latin typeface="+mn-lt"/>
                        </a:rPr>
                        <a:t>5. Economic</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377125487"/>
                  </a:ext>
                </a:extLst>
              </a:tr>
              <a:tr h="277063">
                <a:tc>
                  <a:txBody>
                    <a:bodyPr/>
                    <a:lstStyle/>
                    <a:p>
                      <a:pPr algn="l" fontAlgn="b"/>
                      <a:r>
                        <a:rPr lang="en-US" sz="1800" b="0" i="0" u="none" strike="noStrike" dirty="0" err="1">
                          <a:solidFill>
                            <a:srgbClr val="000000"/>
                          </a:solidFill>
                          <a:effectLst/>
                          <a:latin typeface="+mn-lt"/>
                        </a:rPr>
                        <a:t>povertyPercent</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b="0"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57423586"/>
                  </a:ext>
                </a:extLst>
              </a:tr>
              <a:tr h="475330">
                <a:tc>
                  <a:txBody>
                    <a:bodyPr/>
                    <a:lstStyle/>
                    <a:p>
                      <a:pPr algn="l" fontAlgn="b"/>
                      <a:r>
                        <a:rPr lang="en-US" sz="1800" b="0" i="0" u="none" strike="noStrike" dirty="0" err="1">
                          <a:solidFill>
                            <a:srgbClr val="000000"/>
                          </a:solidFill>
                          <a:effectLst/>
                          <a:latin typeface="+mn-lt"/>
                        </a:rPr>
                        <a:t>MeanPrivateCoverage</a:t>
                      </a:r>
                      <a:endParaRPr lang="en-US" sz="1800" b="0" i="0" u="none" strike="noStrike" dirty="0">
                        <a:solidFill>
                          <a:srgbClr val="000000"/>
                        </a:solidFill>
                        <a:effectLst/>
                        <a:latin typeface="+mn-lt"/>
                      </a:endParaRP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b="0"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690705042"/>
                  </a:ext>
                </a:extLst>
              </a:tr>
              <a:tr h="475330">
                <a:tc>
                  <a:txBody>
                    <a:bodyPr/>
                    <a:lstStyle/>
                    <a:p>
                      <a:pPr algn="l" fontAlgn="b"/>
                      <a:r>
                        <a:rPr lang="en-US" sz="1800" b="0" i="0" u="none" strike="noStrike" dirty="0">
                          <a:solidFill>
                            <a:srgbClr val="000000"/>
                          </a:solidFill>
                          <a:effectLst/>
                          <a:latin typeface="+mn-lt"/>
                        </a:rPr>
                        <a:t>PctUnemployed16_Over</a:t>
                      </a:r>
                    </a:p>
                  </a:txBody>
                  <a:tcPr marL="3227" marR="3227" marT="3227"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en-US" sz="1800" b="0" i="0" u="none" strike="noStrike" dirty="0">
                          <a:solidFill>
                            <a:srgbClr val="000000"/>
                          </a:solidFill>
                          <a:effectLst/>
                          <a:latin typeface="+mn-lt"/>
                        </a:rPr>
                        <a:t> </a:t>
                      </a:r>
                    </a:p>
                  </a:txBody>
                  <a:tcPr marL="3227" marR="3227" marT="3227"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97124502"/>
                  </a:ext>
                </a:extLst>
              </a:tr>
            </a:tbl>
          </a:graphicData>
        </a:graphic>
      </p:graphicFrame>
    </p:spTree>
    <p:extLst>
      <p:ext uri="{BB962C8B-B14F-4D97-AF65-F5344CB8AC3E}">
        <p14:creationId xmlns:p14="http://schemas.microsoft.com/office/powerpoint/2010/main" val="372488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FF86-826A-A19F-303E-1A193B2AA28E}"/>
              </a:ext>
            </a:extLst>
          </p:cNvPr>
          <p:cNvSpPr>
            <a:spLocks noGrp="1"/>
          </p:cNvSpPr>
          <p:nvPr>
            <p:ph type="title"/>
          </p:nvPr>
        </p:nvSpPr>
        <p:spPr>
          <a:xfrm>
            <a:off x="246887" y="467360"/>
            <a:ext cx="11739384" cy="1824719"/>
          </a:xfrm>
        </p:spPr>
        <p:txBody>
          <a:bodyPr anchor="ctr">
            <a:normAutofit fontScale="90000"/>
          </a:bodyPr>
          <a:lstStyle/>
          <a:p>
            <a:pPr marL="342900" marR="0" lvl="0" indent="-342900" rtl="0">
              <a:lnSpc>
                <a:spcPct val="115000"/>
              </a:lnSpc>
              <a:spcBef>
                <a:spcPts val="0"/>
              </a:spcBef>
              <a:spcAft>
                <a:spcPts val="0"/>
              </a:spcAft>
            </a:pPr>
            <a:r>
              <a:rPr lang="en-US" sz="2200" dirty="0">
                <a:effectLst/>
                <a:latin typeface="Times New Roman" panose="02020603050405020304" pitchFamily="18" charset="0"/>
                <a:ea typeface="Times New Roman" panose="02020603050405020304" pitchFamily="18" charset="0"/>
                <a:cs typeface="Calibri" panose="020F0502020204030204" pitchFamily="34" charset="0"/>
              </a:rPr>
              <a:t>Question</a:t>
            </a:r>
            <a:br>
              <a:rPr lang="en-US" sz="2200" dirty="0">
                <a:effectLst/>
                <a:latin typeface="Times New Roman" panose="02020603050405020304" pitchFamily="18" charset="0"/>
                <a:ea typeface="Times New Roman" panose="02020603050405020304" pitchFamily="18" charset="0"/>
                <a:cs typeface="Calibri" panose="020F0502020204030204" pitchFamily="34" charset="0"/>
              </a:rPr>
            </a:br>
            <a:r>
              <a:rPr lang="en-US" sz="2200" dirty="0">
                <a:effectLst/>
                <a:latin typeface="Times New Roman" panose="02020603050405020304" pitchFamily="18" charset="0"/>
                <a:ea typeface="Times New Roman" panose="02020603050405020304" pitchFamily="18" charset="0"/>
                <a:cs typeface="Calibri" panose="020F0502020204030204" pitchFamily="34" charset="0"/>
              </a:rPr>
              <a:t>Which predictor has the highest individual contribution to explaining the variance in the dependent variable, considering other predictors?</a:t>
            </a:r>
            <a:br>
              <a:rPr lang="en-US" sz="2200" dirty="0">
                <a:effectLst/>
                <a:latin typeface="Times New Roman" panose="02020603050405020304" pitchFamily="18" charset="0"/>
                <a:ea typeface="Times New Roman" panose="02020603050405020304" pitchFamily="18" charset="0"/>
                <a:cs typeface="Calibri" panose="020F0502020204030204" pitchFamily="34" charset="0"/>
              </a:rPr>
            </a:br>
            <a:r>
              <a:rPr lang="en-US" sz="2200" dirty="0">
                <a:effectLst/>
                <a:latin typeface="Times New Roman" panose="02020603050405020304" pitchFamily="18" charset="0"/>
                <a:ea typeface="Times New Roman" panose="02020603050405020304" pitchFamily="18" charset="0"/>
                <a:cs typeface="Calibri" panose="020F0502020204030204" pitchFamily="34" charset="0"/>
              </a:rPr>
              <a:t>adding </a:t>
            </a:r>
            <a:r>
              <a:rPr lang="en-US"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Pct of Low Education </a:t>
            </a: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the model, while other predictors already in the model </a:t>
            </a:r>
            <a:r>
              <a:rPr lang="en-US" sz="2200" kern="0" dirty="0">
                <a:solidFill>
                  <a:srgbClr val="000000"/>
                </a:solidFill>
                <a:effectLst/>
                <a:latin typeface="Times New Roman" panose="02020603050405020304" pitchFamily="18" charset="0"/>
                <a:ea typeface="Times New Roman" panose="02020603050405020304" pitchFamily="18" charset="0"/>
              </a:rPr>
              <a:t>, reduced SSE by 4.50%.</a:t>
            </a:r>
            <a:r>
              <a:rPr lang="en-US" sz="2000" dirty="0">
                <a:effectLst/>
              </a:rPr>
              <a:t> </a:t>
            </a:r>
            <a:endParaRPr lang="en-US" sz="4000" dirty="0">
              <a:latin typeface="Söhne"/>
            </a:endParaRPr>
          </a:p>
        </p:txBody>
      </p:sp>
      <p:pic>
        <p:nvPicPr>
          <p:cNvPr id="3" name="Picture 2">
            <a:extLst>
              <a:ext uri="{FF2B5EF4-FFF2-40B4-BE49-F238E27FC236}">
                <a16:creationId xmlns:a16="http://schemas.microsoft.com/office/drawing/2014/main" id="{F51EC772-3A85-D6FB-80FD-0AA6DC11A687}"/>
              </a:ext>
            </a:extLst>
          </p:cNvPr>
          <p:cNvPicPr>
            <a:picLocks noChangeAspect="1"/>
          </p:cNvPicPr>
          <p:nvPr/>
        </p:nvPicPr>
        <p:blipFill>
          <a:blip r:embed="rId3"/>
          <a:stretch>
            <a:fillRect/>
          </a:stretch>
        </p:blipFill>
        <p:spPr>
          <a:xfrm>
            <a:off x="365895" y="2498502"/>
            <a:ext cx="3970838" cy="2758122"/>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CE1C359-397F-65D6-C27C-9C0D86A5946A}"/>
                  </a:ext>
                </a:extLst>
              </p14:cNvPr>
              <p14:cNvContentPartPr/>
              <p14:nvPr/>
            </p14:nvContentPartPr>
            <p14:xfrm>
              <a:off x="4562424" y="2696688"/>
              <a:ext cx="360" cy="360"/>
            </p14:xfrm>
          </p:contentPart>
        </mc:Choice>
        <mc:Fallback xmlns="">
          <p:pic>
            <p:nvPicPr>
              <p:cNvPr id="4" name="Ink 3">
                <a:extLst>
                  <a:ext uri="{FF2B5EF4-FFF2-40B4-BE49-F238E27FC236}">
                    <a16:creationId xmlns:a16="http://schemas.microsoft.com/office/drawing/2014/main" id="{7CE1C359-397F-65D6-C27C-9C0D86A5946A}"/>
                  </a:ext>
                </a:extLst>
              </p:cNvPr>
              <p:cNvPicPr/>
              <p:nvPr/>
            </p:nvPicPr>
            <p:blipFill>
              <a:blip r:embed="rId5"/>
              <a:stretch>
                <a:fillRect/>
              </a:stretch>
            </p:blipFill>
            <p:spPr>
              <a:xfrm>
                <a:off x="4526424" y="2625048"/>
                <a:ext cx="72000" cy="144000"/>
              </a:xfrm>
              <a:prstGeom prst="rect">
                <a:avLst/>
              </a:prstGeom>
            </p:spPr>
          </p:pic>
        </mc:Fallback>
      </mc:AlternateContent>
      <p:sp>
        <p:nvSpPr>
          <p:cNvPr id="6" name="Slide Number Placeholder 5">
            <a:extLst>
              <a:ext uri="{FF2B5EF4-FFF2-40B4-BE49-F238E27FC236}">
                <a16:creationId xmlns:a16="http://schemas.microsoft.com/office/drawing/2014/main" id="{E819AC46-D0A0-1D4C-2F22-C83A9D7B6715}"/>
              </a:ext>
            </a:extLst>
          </p:cNvPr>
          <p:cNvSpPr>
            <a:spLocks noGrp="1"/>
          </p:cNvSpPr>
          <p:nvPr>
            <p:ph type="sldNum" sz="quarter" idx="12"/>
          </p:nvPr>
        </p:nvSpPr>
        <p:spPr/>
        <p:txBody>
          <a:bodyPr/>
          <a:lstStyle/>
          <a:p>
            <a:fld id="{CA8D9AD5-F248-4919-864A-CFD76CC027D6}" type="slidenum">
              <a:rPr lang="en-US" smtClean="0"/>
              <a:t>34</a:t>
            </a:fld>
            <a:endParaRPr lang="en-US"/>
          </a:p>
        </p:txBody>
      </p:sp>
    </p:spTree>
    <p:extLst>
      <p:ext uri="{BB962C8B-B14F-4D97-AF65-F5344CB8AC3E}">
        <p14:creationId xmlns:p14="http://schemas.microsoft.com/office/powerpoint/2010/main" val="219823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16A4-84BA-908E-918A-0DE0472EE9B1}"/>
              </a:ext>
            </a:extLst>
          </p:cNvPr>
          <p:cNvSpPr>
            <a:spLocks noGrp="1"/>
          </p:cNvSpPr>
          <p:nvPr>
            <p:ph type="title"/>
          </p:nvPr>
        </p:nvSpPr>
        <p:spPr>
          <a:xfrm>
            <a:off x="1341120" y="467360"/>
            <a:ext cx="9509760" cy="939409"/>
          </a:xfrm>
        </p:spPr>
        <p:txBody>
          <a:bodyPr/>
          <a:lstStyle/>
          <a:p>
            <a:r>
              <a:rPr lang="en-US" sz="4000" dirty="0">
                <a:latin typeface="Söhne"/>
              </a:rPr>
              <a:t>Research Questions</a:t>
            </a:r>
          </a:p>
        </p:txBody>
      </p:sp>
      <p:sp>
        <p:nvSpPr>
          <p:cNvPr id="3" name="Content Placeholder 2">
            <a:extLst>
              <a:ext uri="{FF2B5EF4-FFF2-40B4-BE49-F238E27FC236}">
                <a16:creationId xmlns:a16="http://schemas.microsoft.com/office/drawing/2014/main" id="{7E8467C1-6F18-05B7-F4F6-7D9F156EFAD6}"/>
              </a:ext>
            </a:extLst>
          </p:cNvPr>
          <p:cNvSpPr>
            <a:spLocks noGrp="1"/>
          </p:cNvSpPr>
          <p:nvPr>
            <p:ph idx="1"/>
          </p:nvPr>
        </p:nvSpPr>
        <p:spPr>
          <a:xfrm>
            <a:off x="1219200" y="1700784"/>
            <a:ext cx="9631680" cy="4328795"/>
          </a:xfrm>
        </p:spPr>
        <p:txBody>
          <a:bodyPr>
            <a:normAutofit fontScale="92500"/>
          </a:bodyPr>
          <a:lstStyle/>
          <a:p>
            <a:pPr marL="342900" marR="0" lvl="0" indent="-342900">
              <a:lnSpc>
                <a:spcPct val="107000"/>
              </a:lnSpc>
              <a:spcBef>
                <a:spcPts val="0"/>
              </a:spcBef>
              <a:spcAft>
                <a:spcPts val="0"/>
              </a:spcAft>
              <a:buFont typeface="Arial" panose="020B0604020202020204" pitchFamily="34" charset="0"/>
              <a:buChar char="•"/>
            </a:pPr>
            <a:r>
              <a:rPr lang="en-US" dirty="0"/>
              <a:t>Which socio-economic factors have the most significant impact on cancer mortality rates?</a:t>
            </a:r>
          </a:p>
          <a:p>
            <a:pPr marL="0" marR="0" lvl="0" indent="0">
              <a:lnSpc>
                <a:spcPct val="107000"/>
              </a:lnSpc>
              <a:spcBef>
                <a:spcPts val="0"/>
              </a:spcBef>
              <a:spcAft>
                <a:spcPts val="0"/>
              </a:spcAft>
              <a:buNone/>
            </a:pPr>
            <a:endParaRPr lang="en-US" dirty="0"/>
          </a:p>
          <a:p>
            <a:pPr marL="342900" marR="0" lvl="0" indent="-342900">
              <a:lnSpc>
                <a:spcPct val="107000"/>
              </a:lnSpc>
              <a:spcBef>
                <a:spcPts val="0"/>
              </a:spcBef>
              <a:spcAft>
                <a:spcPts val="0"/>
              </a:spcAft>
              <a:buFont typeface="Arial" panose="020B0604020202020204" pitchFamily="34" charset="0"/>
              <a:buChar char="•"/>
            </a:pPr>
            <a:r>
              <a:rPr lang="en-US" dirty="0"/>
              <a:t>How do demographic factors like race, insurance coverage influence cancer mortality rates?</a:t>
            </a:r>
          </a:p>
          <a:p>
            <a:pPr marL="0" marR="0" lvl="0" indent="0">
              <a:lnSpc>
                <a:spcPct val="107000"/>
              </a:lnSpc>
              <a:spcBef>
                <a:spcPts val="0"/>
              </a:spcBef>
              <a:spcAft>
                <a:spcPts val="0"/>
              </a:spcAft>
              <a:buNone/>
            </a:pPr>
            <a:endParaRPr lang="en-US" dirty="0"/>
          </a:p>
          <a:p>
            <a:pPr marL="342900" marR="0" lvl="0" indent="-342900">
              <a:lnSpc>
                <a:spcPct val="107000"/>
              </a:lnSpc>
              <a:spcBef>
                <a:spcPts val="0"/>
              </a:spcBef>
              <a:spcAft>
                <a:spcPts val="0"/>
              </a:spcAft>
              <a:buFont typeface="Arial" panose="020B0604020202020204" pitchFamily="34" charset="0"/>
              <a:buChar char="•"/>
            </a:pPr>
            <a:r>
              <a:rPr lang="en-US" dirty="0"/>
              <a:t>What is the effect of  one set of variables on cancer mortality rate after taking into account rest of the variables?</a:t>
            </a:r>
          </a:p>
          <a:p>
            <a:pPr marL="0" marR="0" lvl="0" indent="0">
              <a:lnSpc>
                <a:spcPct val="107000"/>
              </a:lnSpc>
              <a:spcBef>
                <a:spcPts val="0"/>
              </a:spcBef>
              <a:spcAft>
                <a:spcPts val="0"/>
              </a:spcAft>
              <a:buNone/>
            </a:pPr>
            <a:endParaRPr lang="en-US" dirty="0"/>
          </a:p>
          <a:p>
            <a:pPr marL="342900" marR="0" lvl="0" indent="-342900">
              <a:lnSpc>
                <a:spcPct val="107000"/>
              </a:lnSpc>
              <a:spcBef>
                <a:spcPts val="0"/>
              </a:spcBef>
              <a:spcAft>
                <a:spcPts val="0"/>
              </a:spcAft>
              <a:buFont typeface="Arial" panose="020B0604020202020204" pitchFamily="34" charset="0"/>
              <a:buChar char="•"/>
            </a:pPr>
            <a:r>
              <a:rPr lang="en-US" dirty="0"/>
              <a:t>Lower poverty associates with lower cancer mortality rates?</a:t>
            </a:r>
          </a:p>
          <a:p>
            <a:pPr marL="0" marR="0" lvl="0" indent="0">
              <a:lnSpc>
                <a:spcPct val="107000"/>
              </a:lnSpc>
              <a:spcBef>
                <a:spcPts val="0"/>
              </a:spcBef>
              <a:spcAft>
                <a:spcPts val="0"/>
              </a:spcAft>
              <a:buNone/>
            </a:pPr>
            <a:endParaRPr lang="en-US" dirty="0"/>
          </a:p>
          <a:p>
            <a:pPr marL="342900" marR="0" lvl="0" indent="-342900">
              <a:lnSpc>
                <a:spcPct val="107000"/>
              </a:lnSpc>
              <a:spcBef>
                <a:spcPts val="0"/>
              </a:spcBef>
              <a:spcAft>
                <a:spcPts val="0"/>
              </a:spcAft>
              <a:buFont typeface="Arial" panose="020B0604020202020204" pitchFamily="34" charset="0"/>
              <a:buChar char="•"/>
            </a:pPr>
            <a:r>
              <a:rPr lang="en-US" dirty="0"/>
              <a:t>Counties with higher percentages of residents with health coverage will have lower cancer mortality rates?</a:t>
            </a:r>
          </a:p>
          <a:p>
            <a:pPr marL="0" marR="0" lvl="0" indent="0">
              <a:lnSpc>
                <a:spcPct val="107000"/>
              </a:lnSpc>
              <a:spcBef>
                <a:spcPts val="0"/>
              </a:spcBef>
              <a:spcAft>
                <a:spcPts val="0"/>
              </a:spcAft>
              <a:buNone/>
            </a:pPr>
            <a:endParaRPr lang="en-US" dirty="0"/>
          </a:p>
          <a:p>
            <a:pPr marL="342900" marR="0" lvl="0" indent="-342900">
              <a:lnSpc>
                <a:spcPct val="107000"/>
              </a:lnSpc>
              <a:spcBef>
                <a:spcPts val="0"/>
              </a:spcBef>
              <a:spcAft>
                <a:spcPts val="0"/>
              </a:spcAft>
              <a:buFont typeface="Arial" panose="020B0604020202020204" pitchFamily="34" charset="0"/>
              <a:buChar char="•"/>
            </a:pPr>
            <a:r>
              <a:rPr lang="en-US" dirty="0"/>
              <a:t>How accurate can we predict cancer mortality rate for U.S. counties? </a:t>
            </a:r>
          </a:p>
        </p:txBody>
      </p:sp>
      <p:sp>
        <p:nvSpPr>
          <p:cNvPr id="5" name="Slide Number Placeholder 4">
            <a:extLst>
              <a:ext uri="{FF2B5EF4-FFF2-40B4-BE49-F238E27FC236}">
                <a16:creationId xmlns:a16="http://schemas.microsoft.com/office/drawing/2014/main" id="{907C43E5-3366-AC60-34FB-A6019CD4FDAC}"/>
              </a:ext>
            </a:extLst>
          </p:cNvPr>
          <p:cNvSpPr>
            <a:spLocks noGrp="1"/>
          </p:cNvSpPr>
          <p:nvPr>
            <p:ph type="sldNum" sz="quarter" idx="12"/>
          </p:nvPr>
        </p:nvSpPr>
        <p:spPr/>
        <p:txBody>
          <a:bodyPr/>
          <a:lstStyle/>
          <a:p>
            <a:fld id="{CA8D9AD5-F248-4919-864A-CFD76CC027D6}" type="slidenum">
              <a:rPr lang="en-US" smtClean="0"/>
              <a:t>4</a:t>
            </a:fld>
            <a:endParaRPr lang="en-US"/>
          </a:p>
        </p:txBody>
      </p:sp>
    </p:spTree>
    <p:extLst>
      <p:ext uri="{BB962C8B-B14F-4D97-AF65-F5344CB8AC3E}">
        <p14:creationId xmlns:p14="http://schemas.microsoft.com/office/powerpoint/2010/main" val="3360737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211709"/>
            <a:ext cx="9509760" cy="1233424"/>
          </a:xfrm>
        </p:spPr>
        <p:txBody>
          <a:bodyPr anchor="b">
            <a:normAutofit/>
          </a:bodyPr>
          <a:lstStyle/>
          <a:p>
            <a:r>
              <a:rPr lang="en-US" sz="4000" dirty="0">
                <a:latin typeface="Söhne"/>
              </a:rPr>
              <a:t>Data Source</a:t>
            </a:r>
          </a:p>
        </p:txBody>
      </p:sp>
      <p:sp>
        <p:nvSpPr>
          <p:cNvPr id="4" name="Content Placeholder 3">
            <a:extLst>
              <a:ext uri="{FF2B5EF4-FFF2-40B4-BE49-F238E27FC236}">
                <a16:creationId xmlns:a16="http://schemas.microsoft.com/office/drawing/2014/main" id="{65F29CFA-268B-EC89-E79D-46C079754C9A}"/>
              </a:ext>
            </a:extLst>
          </p:cNvPr>
          <p:cNvSpPr>
            <a:spLocks noGrp="1"/>
          </p:cNvSpPr>
          <p:nvPr>
            <p:ph idx="1"/>
          </p:nvPr>
        </p:nvSpPr>
        <p:spPr>
          <a:xfrm>
            <a:off x="1341120" y="2281962"/>
            <a:ext cx="9509760" cy="4127627"/>
          </a:xfrm>
        </p:spPr>
        <p:txBody>
          <a:bodyPr/>
          <a:lstStyle/>
          <a:p>
            <a:pPr algn="l">
              <a:spcBef>
                <a:spcPts val="3000"/>
              </a:spcBef>
              <a:buFont typeface="Wingdings" pitchFamily="2" charset="2"/>
              <a:buChar char="Ø"/>
            </a:pPr>
            <a:r>
              <a:rPr lang="en-US" b="0" i="0" dirty="0">
                <a:effectLst/>
              </a:rPr>
              <a:t>   Dataset: “cancer” with 3047 U.S. county observation</a:t>
            </a:r>
          </a:p>
          <a:p>
            <a:pPr algn="l">
              <a:spcBef>
                <a:spcPts val="3000"/>
              </a:spcBef>
              <a:buFont typeface="Wingdings" pitchFamily="2" charset="2"/>
              <a:buChar char="Ø"/>
            </a:pPr>
            <a:r>
              <a:rPr lang="en-US" dirty="0"/>
              <a:t>   </a:t>
            </a:r>
            <a:r>
              <a:rPr lang="en-US" b="0" i="0" dirty="0">
                <a:effectLst/>
              </a:rPr>
              <a:t>2010-2016</a:t>
            </a:r>
          </a:p>
          <a:p>
            <a:pPr algn="l">
              <a:spcBef>
                <a:spcPts val="3000"/>
              </a:spcBef>
              <a:buFont typeface="Wingdings" pitchFamily="2" charset="2"/>
              <a:buChar char="Ø"/>
            </a:pPr>
            <a:r>
              <a:rPr lang="en-US" b="0" i="0" dirty="0">
                <a:effectLst/>
              </a:rPr>
              <a:t>   34 variables: 33 independent, 1 dependent (Mean per capita cancer mortalities)</a:t>
            </a:r>
          </a:p>
          <a:p>
            <a:pPr algn="l">
              <a:spcBef>
                <a:spcPts val="3000"/>
              </a:spcBef>
              <a:buFont typeface="Wingdings" pitchFamily="2" charset="2"/>
              <a:buChar char="Ø"/>
            </a:pPr>
            <a:r>
              <a:rPr lang="en-US" b="0" i="0" dirty="0">
                <a:effectLst/>
              </a:rPr>
              <a:t>  Sources: </a:t>
            </a:r>
            <a:r>
              <a:rPr lang="en-US" b="0" i="0" dirty="0" err="1">
                <a:effectLst/>
              </a:rPr>
              <a:t>Data.world</a:t>
            </a:r>
            <a:r>
              <a:rPr lang="en-US" b="0" i="0" dirty="0">
                <a:effectLst/>
              </a:rPr>
              <a:t>, American Community Survey, census.gov, clinicaltrials.gov, </a:t>
            </a:r>
            <a:r>
              <a:rPr lang="en-US" b="0" i="0" dirty="0" err="1">
                <a:effectLst/>
              </a:rPr>
              <a:t>cancer.gov</a:t>
            </a:r>
            <a:br>
              <a:rPr lang="en-US" dirty="0"/>
            </a:br>
            <a:endParaRPr lang="en-US" dirty="0"/>
          </a:p>
        </p:txBody>
      </p:sp>
      <p:sp>
        <p:nvSpPr>
          <p:cNvPr id="5" name="Slide Number Placeholder 4">
            <a:extLst>
              <a:ext uri="{FF2B5EF4-FFF2-40B4-BE49-F238E27FC236}">
                <a16:creationId xmlns:a16="http://schemas.microsoft.com/office/drawing/2014/main" id="{6FB87907-DF2F-D05F-F889-9234BBC555D9}"/>
              </a:ext>
            </a:extLst>
          </p:cNvPr>
          <p:cNvSpPr>
            <a:spLocks noGrp="1"/>
          </p:cNvSpPr>
          <p:nvPr>
            <p:ph type="sldNum" sz="quarter" idx="12"/>
          </p:nvPr>
        </p:nvSpPr>
        <p:spPr/>
        <p:txBody>
          <a:bodyPr/>
          <a:lstStyle/>
          <a:p>
            <a:fld id="{CA8D9AD5-F248-4919-864A-CFD76CC027D6}" type="slidenum">
              <a:rPr lang="en-US" smtClean="0"/>
              <a:t>5</a:t>
            </a:fld>
            <a:endParaRPr lang="en-US"/>
          </a:p>
        </p:txBody>
      </p:sp>
    </p:spTree>
    <p:extLst>
      <p:ext uri="{BB962C8B-B14F-4D97-AF65-F5344CB8AC3E}">
        <p14:creationId xmlns:p14="http://schemas.microsoft.com/office/powerpoint/2010/main" val="394228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CD943-1CE6-3F87-0B4A-E4CAB4207B99}"/>
              </a:ext>
            </a:extLst>
          </p:cNvPr>
          <p:cNvSpPr/>
          <p:nvPr/>
        </p:nvSpPr>
        <p:spPr>
          <a:xfrm>
            <a:off x="493757" y="2159875"/>
            <a:ext cx="1702675" cy="1679028"/>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63500">
              <a:schemeClr val="accent2">
                <a:satMod val="175000"/>
                <a:alpha val="40000"/>
              </a:schemeClr>
            </a:glow>
            <a:outerShdw blurRad="164901" dist="38100" dir="2700000" sx="105000" sy="105000" algn="tl" rotWithShape="0">
              <a:prstClr val="black">
                <a:alpha val="40000"/>
              </a:prstClr>
            </a:outerShdw>
            <a:softEdge rad="0"/>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t>Raw Data</a:t>
            </a:r>
          </a:p>
          <a:p>
            <a:pPr algn="ctr"/>
            <a:r>
              <a:rPr lang="en-US" sz="2400" dirty="0"/>
              <a:t>(3047 X 34)</a:t>
            </a:r>
            <a:endParaRPr lang="en-US" dirty="0"/>
          </a:p>
        </p:txBody>
      </p:sp>
      <p:sp>
        <p:nvSpPr>
          <p:cNvPr id="7" name="Rounded Rectangle 6">
            <a:extLst>
              <a:ext uri="{FF2B5EF4-FFF2-40B4-BE49-F238E27FC236}">
                <a16:creationId xmlns:a16="http://schemas.microsoft.com/office/drawing/2014/main" id="{A6F0BCDA-D2B8-64CC-7F3E-C921B8D664F4}"/>
              </a:ext>
            </a:extLst>
          </p:cNvPr>
          <p:cNvSpPr/>
          <p:nvPr/>
        </p:nvSpPr>
        <p:spPr>
          <a:xfrm>
            <a:off x="3216166" y="2286000"/>
            <a:ext cx="1702676" cy="1426780"/>
          </a:xfrm>
          <a:prstGeom prst="roundRect">
            <a:avLst/>
          </a:prstGeom>
          <a:effectLst>
            <a:glow rad="63500">
              <a:schemeClr val="accent1">
                <a:satMod val="175000"/>
                <a:alpha val="40000"/>
              </a:schemeClr>
            </a:glow>
            <a:outerShdw blurRad="130023" dist="38100" dir="2700000" sx="103363" sy="103363"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t>Order Data</a:t>
            </a:r>
          </a:p>
          <a:p>
            <a:pPr algn="ctr"/>
            <a:r>
              <a:rPr lang="en-US" sz="2000" dirty="0"/>
              <a:t>(2895 X 17)</a:t>
            </a:r>
            <a:endParaRPr lang="en-US" dirty="0"/>
          </a:p>
        </p:txBody>
      </p:sp>
      <p:sp>
        <p:nvSpPr>
          <p:cNvPr id="8" name="Hexagon 7">
            <a:extLst>
              <a:ext uri="{FF2B5EF4-FFF2-40B4-BE49-F238E27FC236}">
                <a16:creationId xmlns:a16="http://schemas.microsoft.com/office/drawing/2014/main" id="{4F1BF3EA-9700-5EA4-4FC8-9B4C34D88DFD}"/>
              </a:ext>
            </a:extLst>
          </p:cNvPr>
          <p:cNvSpPr/>
          <p:nvPr/>
        </p:nvSpPr>
        <p:spPr>
          <a:xfrm>
            <a:off x="5959366" y="2159876"/>
            <a:ext cx="2207172" cy="1679028"/>
          </a:xfrm>
          <a:prstGeom prst="hexagon">
            <a:avLst/>
          </a:prstGeom>
          <a:effectLst>
            <a:glow rad="63500">
              <a:schemeClr val="accent5">
                <a:satMod val="175000"/>
                <a:alpha val="40000"/>
              </a:schemeClr>
            </a:glow>
            <a:outerShdw blurRad="97928" dist="38100" dir="2700000" sx="102808" sy="102808"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a:t>df2</a:t>
            </a:r>
          </a:p>
          <a:p>
            <a:pPr algn="ctr"/>
            <a:r>
              <a:rPr lang="en-US" sz="2400" dirty="0"/>
              <a:t>(2895 X 13)</a:t>
            </a:r>
            <a:endParaRPr lang="en-US" dirty="0"/>
          </a:p>
        </p:txBody>
      </p:sp>
      <p:sp>
        <p:nvSpPr>
          <p:cNvPr id="9" name="Oval 8">
            <a:extLst>
              <a:ext uri="{FF2B5EF4-FFF2-40B4-BE49-F238E27FC236}">
                <a16:creationId xmlns:a16="http://schemas.microsoft.com/office/drawing/2014/main" id="{4732F24B-8533-9213-0279-6F489FA0FB05}"/>
              </a:ext>
            </a:extLst>
          </p:cNvPr>
          <p:cNvSpPr/>
          <p:nvPr/>
        </p:nvSpPr>
        <p:spPr>
          <a:xfrm>
            <a:off x="9207062" y="1872155"/>
            <a:ext cx="2632841" cy="2254469"/>
          </a:xfrm>
          <a:prstGeom prst="ellipse">
            <a:avLst/>
          </a:prstGeom>
          <a:effectLst>
            <a:glow rad="63500">
              <a:schemeClr val="accent4">
                <a:satMod val="175000"/>
                <a:alpha val="40000"/>
              </a:schemeClr>
            </a:glow>
            <a:outerShdw blurRad="80059" dist="38100" dir="2700000" sx="102000" sy="102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b="1" dirty="0"/>
              <a:t>Best 9</a:t>
            </a:r>
          </a:p>
          <a:p>
            <a:pPr algn="ctr"/>
            <a:r>
              <a:rPr lang="en-US" sz="2800" dirty="0"/>
              <a:t>(2895 X 10)</a:t>
            </a:r>
            <a:endParaRPr lang="en-US" dirty="0"/>
          </a:p>
        </p:txBody>
      </p:sp>
      <p:sp>
        <p:nvSpPr>
          <p:cNvPr id="10" name="Right Arrow 9">
            <a:extLst>
              <a:ext uri="{FF2B5EF4-FFF2-40B4-BE49-F238E27FC236}">
                <a16:creationId xmlns:a16="http://schemas.microsoft.com/office/drawing/2014/main" id="{8EFFE38E-8EBB-12E2-FADF-10F5DF977181}"/>
              </a:ext>
            </a:extLst>
          </p:cNvPr>
          <p:cNvSpPr/>
          <p:nvPr/>
        </p:nvSpPr>
        <p:spPr>
          <a:xfrm>
            <a:off x="2333297" y="2853559"/>
            <a:ext cx="756744" cy="315310"/>
          </a:xfrm>
          <a:prstGeom prst="rightArrow">
            <a:avLst/>
          </a:prstGeom>
          <a:solidFill>
            <a:schemeClr val="accent2">
              <a:lumMod val="60000"/>
              <a:lumOff val="40000"/>
            </a:schemeClr>
          </a:solidFill>
          <a:ln>
            <a:solidFill>
              <a:schemeClr val="tx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044ADADA-51A2-37AE-6C6F-A926469EDD4C}"/>
              </a:ext>
            </a:extLst>
          </p:cNvPr>
          <p:cNvSpPr/>
          <p:nvPr/>
        </p:nvSpPr>
        <p:spPr>
          <a:xfrm>
            <a:off x="5049078" y="2853559"/>
            <a:ext cx="808383" cy="3153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25EA7707-7237-B7B1-EC3B-BB5D947BF204}"/>
              </a:ext>
            </a:extLst>
          </p:cNvPr>
          <p:cNvSpPr/>
          <p:nvPr/>
        </p:nvSpPr>
        <p:spPr>
          <a:xfrm>
            <a:off x="8268443" y="2853559"/>
            <a:ext cx="821635" cy="315310"/>
          </a:xfrm>
          <a:prstGeom prst="rightArrow">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E60151-C981-6B0C-9E02-22664690381D}"/>
              </a:ext>
            </a:extLst>
          </p:cNvPr>
          <p:cNvSpPr txBox="1"/>
          <p:nvPr/>
        </p:nvSpPr>
        <p:spPr>
          <a:xfrm>
            <a:off x="1234736" y="314955"/>
            <a:ext cx="31505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Remove repetitive variables</a:t>
            </a:r>
          </a:p>
          <a:p>
            <a:pPr marL="285750" indent="-285750">
              <a:buFont typeface="Arial" panose="020B0604020202020204" pitchFamily="34" charset="0"/>
              <a:buChar char="•"/>
            </a:pPr>
            <a:r>
              <a:rPr lang="en-US" dirty="0"/>
              <a:t>Combine variables</a:t>
            </a:r>
          </a:p>
          <a:p>
            <a:pPr marL="285750" indent="-285750">
              <a:buFont typeface="Arial" panose="020B0604020202020204" pitchFamily="34" charset="0"/>
              <a:buChar char="•"/>
            </a:pPr>
            <a:r>
              <a:rPr lang="en-US" dirty="0"/>
              <a:t>Remove variables we aren’t interesting.</a:t>
            </a:r>
          </a:p>
        </p:txBody>
      </p:sp>
      <p:sp>
        <p:nvSpPr>
          <p:cNvPr id="23" name="TextBox 22">
            <a:extLst>
              <a:ext uri="{FF2B5EF4-FFF2-40B4-BE49-F238E27FC236}">
                <a16:creationId xmlns:a16="http://schemas.microsoft.com/office/drawing/2014/main" id="{C291AD90-A1FB-84E4-3D0C-9C84382FAF8B}"/>
              </a:ext>
            </a:extLst>
          </p:cNvPr>
          <p:cNvSpPr txBox="1"/>
          <p:nvPr/>
        </p:nvSpPr>
        <p:spPr>
          <a:xfrm>
            <a:off x="2979683" y="4943873"/>
            <a:ext cx="2175641" cy="923330"/>
          </a:xfrm>
          <a:prstGeom prst="rect">
            <a:avLst/>
          </a:prstGeom>
          <a:noFill/>
          <a:ln>
            <a:solidFill>
              <a:schemeClr val="accent1"/>
            </a:solidFill>
          </a:ln>
        </p:spPr>
        <p:txBody>
          <a:bodyPr wrap="square" rtlCol="0">
            <a:spAutoFit/>
          </a:bodyPr>
          <a:lstStyle/>
          <a:p>
            <a:pPr marL="285750" indent="-285750">
              <a:buFont typeface="Wingdings" pitchFamily="2" charset="2"/>
              <a:buChar char="v"/>
            </a:pPr>
            <a:r>
              <a:rPr lang="en-US" dirty="0"/>
              <a:t>Correlation Check</a:t>
            </a:r>
          </a:p>
          <a:p>
            <a:pPr marL="285750" indent="-285750">
              <a:buFont typeface="Wingdings" pitchFamily="2" charset="2"/>
              <a:buChar char="v"/>
            </a:pPr>
            <a:r>
              <a:rPr lang="en-US" dirty="0"/>
              <a:t>VIF check</a:t>
            </a:r>
          </a:p>
          <a:p>
            <a:pPr marL="285750" indent="-285750">
              <a:buFont typeface="Wingdings" pitchFamily="2" charset="2"/>
              <a:buChar char="v"/>
            </a:pPr>
            <a:r>
              <a:rPr lang="en-US" dirty="0"/>
              <a:t>Residual check</a:t>
            </a:r>
          </a:p>
        </p:txBody>
      </p:sp>
      <p:sp>
        <p:nvSpPr>
          <p:cNvPr id="25" name="TextBox 24">
            <a:extLst>
              <a:ext uri="{FF2B5EF4-FFF2-40B4-BE49-F238E27FC236}">
                <a16:creationId xmlns:a16="http://schemas.microsoft.com/office/drawing/2014/main" id="{35A7B6D9-1163-9D87-0B8E-9F8E4DA28D89}"/>
              </a:ext>
            </a:extLst>
          </p:cNvPr>
          <p:cNvSpPr txBox="1"/>
          <p:nvPr/>
        </p:nvSpPr>
        <p:spPr>
          <a:xfrm>
            <a:off x="4665336" y="1298565"/>
            <a:ext cx="2027470" cy="646331"/>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LASSO</a:t>
            </a:r>
          </a:p>
          <a:p>
            <a:pPr marL="285750" indent="-285750">
              <a:buFont typeface="Arial" panose="020B0604020202020204" pitchFamily="34" charset="0"/>
              <a:buChar char="•"/>
            </a:pPr>
            <a:r>
              <a:rPr lang="en-US" dirty="0"/>
              <a:t>Standardize</a:t>
            </a:r>
          </a:p>
        </p:txBody>
      </p:sp>
      <p:sp>
        <p:nvSpPr>
          <p:cNvPr id="26" name="TextBox 25">
            <a:extLst>
              <a:ext uri="{FF2B5EF4-FFF2-40B4-BE49-F238E27FC236}">
                <a16:creationId xmlns:a16="http://schemas.microsoft.com/office/drawing/2014/main" id="{2A28586A-53AB-9F50-068D-F332CDC2D12D}"/>
              </a:ext>
            </a:extLst>
          </p:cNvPr>
          <p:cNvSpPr txBox="1"/>
          <p:nvPr/>
        </p:nvSpPr>
        <p:spPr>
          <a:xfrm>
            <a:off x="5583847" y="4497408"/>
            <a:ext cx="3024125" cy="2031325"/>
          </a:xfrm>
          <a:prstGeom prst="rect">
            <a:avLst/>
          </a:prstGeom>
          <a:noFill/>
          <a:ln>
            <a:solidFill>
              <a:schemeClr val="accent6">
                <a:lumMod val="60000"/>
                <a:lumOff val="40000"/>
              </a:schemeClr>
            </a:solidFill>
          </a:ln>
        </p:spPr>
        <p:txBody>
          <a:bodyPr wrap="square" rtlCol="0">
            <a:spAutoFit/>
          </a:bodyPr>
          <a:lstStyle/>
          <a:p>
            <a:pPr marL="285750" indent="-285750">
              <a:buFont typeface="System Font Regular"/>
              <a:buChar char="🔸"/>
            </a:pPr>
            <a:r>
              <a:rPr lang="en-US" b="1" u="sng" dirty="0"/>
              <a:t>Base model: lm2.data_normal </a:t>
            </a:r>
            <a:r>
              <a:rPr lang="en-US" b="1" dirty="0"/>
              <a:t>(12 predictors + 1 response)</a:t>
            </a:r>
          </a:p>
          <a:p>
            <a:pPr marL="285750" indent="-285750">
              <a:buFont typeface="Wingdings" pitchFamily="2" charset="2"/>
              <a:buChar char="v"/>
            </a:pPr>
            <a:r>
              <a:rPr lang="en-US" dirty="0"/>
              <a:t>Category Hypothesis test</a:t>
            </a:r>
          </a:p>
          <a:p>
            <a:pPr marL="285750" indent="-285750">
              <a:buFont typeface="Wingdings" pitchFamily="2" charset="2"/>
              <a:buChar char="v"/>
            </a:pPr>
            <a:r>
              <a:rPr lang="en-US" dirty="0"/>
              <a:t>Interaction test</a:t>
            </a:r>
          </a:p>
          <a:p>
            <a:pPr marL="285750" indent="-285750">
              <a:buFont typeface="Wingdings" pitchFamily="2" charset="2"/>
              <a:buChar char="v"/>
            </a:pPr>
            <a:r>
              <a:rPr lang="en-US" dirty="0"/>
              <a:t>Stepwise regression</a:t>
            </a:r>
          </a:p>
          <a:p>
            <a:endParaRPr lang="en-US" dirty="0"/>
          </a:p>
        </p:txBody>
      </p:sp>
      <p:sp>
        <p:nvSpPr>
          <p:cNvPr id="29" name="TextBox 28">
            <a:extLst>
              <a:ext uri="{FF2B5EF4-FFF2-40B4-BE49-F238E27FC236}">
                <a16:creationId xmlns:a16="http://schemas.microsoft.com/office/drawing/2014/main" id="{7C8D688D-8346-1070-C9AF-01B9F5E38687}"/>
              </a:ext>
            </a:extLst>
          </p:cNvPr>
          <p:cNvSpPr txBox="1"/>
          <p:nvPr/>
        </p:nvSpPr>
        <p:spPr>
          <a:xfrm>
            <a:off x="7428018" y="722278"/>
            <a:ext cx="296312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Stepwise reduce variables</a:t>
            </a:r>
          </a:p>
          <a:p>
            <a:pPr marL="285750" indent="-285750">
              <a:buFont typeface="Arial" panose="020B0604020202020204" pitchFamily="34" charset="0"/>
              <a:buChar char="•"/>
            </a:pPr>
            <a:r>
              <a:rPr lang="en-US" dirty="0"/>
              <a:t>Regression subsets</a:t>
            </a:r>
          </a:p>
          <a:p>
            <a:pPr marL="285750" indent="-285750">
              <a:buFont typeface="Arial" panose="020B0604020202020204" pitchFamily="34" charset="0"/>
              <a:buChar char="•"/>
            </a:pPr>
            <a:r>
              <a:rPr lang="en-US" dirty="0"/>
              <a:t>R2,Cp, AIC, PRESS</a:t>
            </a:r>
          </a:p>
        </p:txBody>
      </p:sp>
      <p:sp>
        <p:nvSpPr>
          <p:cNvPr id="30" name="TextBox 29">
            <a:extLst>
              <a:ext uri="{FF2B5EF4-FFF2-40B4-BE49-F238E27FC236}">
                <a16:creationId xmlns:a16="http://schemas.microsoft.com/office/drawing/2014/main" id="{F20F030C-81AD-D276-3870-55CE4288F0C3}"/>
              </a:ext>
            </a:extLst>
          </p:cNvPr>
          <p:cNvSpPr txBox="1"/>
          <p:nvPr/>
        </p:nvSpPr>
        <p:spPr>
          <a:xfrm>
            <a:off x="8909581" y="4494385"/>
            <a:ext cx="3137337" cy="2031325"/>
          </a:xfrm>
          <a:prstGeom prst="rect">
            <a:avLst/>
          </a:prstGeom>
          <a:noFill/>
          <a:ln>
            <a:solidFill>
              <a:schemeClr val="accent4"/>
            </a:solidFill>
          </a:ln>
        </p:spPr>
        <p:txBody>
          <a:bodyPr wrap="square" rtlCol="0">
            <a:spAutoFit/>
          </a:bodyPr>
          <a:lstStyle/>
          <a:p>
            <a:pPr marL="285750" indent="-285750">
              <a:buFont typeface="System Font Regular"/>
              <a:buChar char="♥️"/>
            </a:pPr>
            <a:r>
              <a:rPr lang="en-US" b="1" u="sng" dirty="0"/>
              <a:t>Best model: lm.best9 </a:t>
            </a:r>
            <a:r>
              <a:rPr lang="en-US" b="1" dirty="0"/>
              <a:t>(9 predictors + 1 response)</a:t>
            </a:r>
          </a:p>
          <a:p>
            <a:pPr marL="285750" indent="-285750">
              <a:buFont typeface="Wingdings" pitchFamily="2" charset="2"/>
              <a:buChar char="v"/>
            </a:pPr>
            <a:r>
              <a:rPr lang="en-US" dirty="0"/>
              <a:t>Interaction check</a:t>
            </a:r>
          </a:p>
          <a:p>
            <a:pPr marL="285750" indent="-285750">
              <a:buFont typeface="Wingdings" pitchFamily="2" charset="2"/>
              <a:buChar char="v"/>
            </a:pPr>
            <a:r>
              <a:rPr lang="en-US" dirty="0"/>
              <a:t>Partial coefficient</a:t>
            </a:r>
          </a:p>
          <a:p>
            <a:pPr marL="285750" indent="-285750">
              <a:buFont typeface="Wingdings" pitchFamily="2" charset="2"/>
              <a:buChar char="v"/>
            </a:pPr>
            <a:r>
              <a:rPr lang="en-US" dirty="0"/>
              <a:t>Outliner, constant variance, influential points </a:t>
            </a:r>
          </a:p>
          <a:p>
            <a:pPr marL="285750" indent="-285750">
              <a:buFont typeface="Wingdings" pitchFamily="2" charset="2"/>
              <a:buChar char="v"/>
            </a:pPr>
            <a:r>
              <a:rPr lang="en-US" dirty="0"/>
              <a:t>Prediction</a:t>
            </a:r>
          </a:p>
        </p:txBody>
      </p:sp>
      <p:cxnSp>
        <p:nvCxnSpPr>
          <p:cNvPr id="36" name="Straight Connector 35">
            <a:extLst>
              <a:ext uri="{FF2B5EF4-FFF2-40B4-BE49-F238E27FC236}">
                <a16:creationId xmlns:a16="http://schemas.microsoft.com/office/drawing/2014/main" id="{16F61EFF-278A-17A8-CCF9-CB721BB4F6FA}"/>
              </a:ext>
            </a:extLst>
          </p:cNvPr>
          <p:cNvCxnSpPr/>
          <p:nvPr/>
        </p:nvCxnSpPr>
        <p:spPr>
          <a:xfrm>
            <a:off x="1350464" y="1580171"/>
            <a:ext cx="2722409"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FE98B41-08BC-B7D0-DC3C-5E9205831E14}"/>
              </a:ext>
            </a:extLst>
          </p:cNvPr>
          <p:cNvCxnSpPr/>
          <p:nvPr/>
        </p:nvCxnSpPr>
        <p:spPr>
          <a:xfrm>
            <a:off x="2711668" y="1621730"/>
            <a:ext cx="0" cy="127338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226C25F-13B9-3350-D1E5-E0119B04B22D}"/>
              </a:ext>
            </a:extLst>
          </p:cNvPr>
          <p:cNvCxnSpPr>
            <a:cxnSpLocks/>
          </p:cNvCxnSpPr>
          <p:nvPr/>
        </p:nvCxnSpPr>
        <p:spPr>
          <a:xfrm>
            <a:off x="4763414" y="1944896"/>
            <a:ext cx="1430664" cy="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C1846A0C-12E9-8366-8F96-3F8ED8EA9506}"/>
              </a:ext>
            </a:extLst>
          </p:cNvPr>
          <p:cNvCxnSpPr/>
          <p:nvPr/>
        </p:nvCxnSpPr>
        <p:spPr>
          <a:xfrm>
            <a:off x="5453269" y="1944896"/>
            <a:ext cx="0" cy="90866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30A657F-DD6C-1BBD-B171-C87FBBB12D46}"/>
              </a:ext>
            </a:extLst>
          </p:cNvPr>
          <p:cNvCxnSpPr/>
          <p:nvPr/>
        </p:nvCxnSpPr>
        <p:spPr>
          <a:xfrm>
            <a:off x="7428018" y="1645608"/>
            <a:ext cx="2963126"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66E7906-87FA-DE43-A880-C352CFB36C5B}"/>
              </a:ext>
            </a:extLst>
          </p:cNvPr>
          <p:cNvCxnSpPr/>
          <p:nvPr/>
        </p:nvCxnSpPr>
        <p:spPr>
          <a:xfrm>
            <a:off x="8679260" y="1645608"/>
            <a:ext cx="0" cy="12079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Down Arrow 48">
            <a:extLst>
              <a:ext uri="{FF2B5EF4-FFF2-40B4-BE49-F238E27FC236}">
                <a16:creationId xmlns:a16="http://schemas.microsoft.com/office/drawing/2014/main" id="{E616A634-E811-9721-A297-4138584ED344}"/>
              </a:ext>
            </a:extLst>
          </p:cNvPr>
          <p:cNvSpPr/>
          <p:nvPr/>
        </p:nvSpPr>
        <p:spPr>
          <a:xfrm>
            <a:off x="3815255" y="3712780"/>
            <a:ext cx="570072" cy="123109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0" name="Down Arrow 49">
            <a:extLst>
              <a:ext uri="{FF2B5EF4-FFF2-40B4-BE49-F238E27FC236}">
                <a16:creationId xmlns:a16="http://schemas.microsoft.com/office/drawing/2014/main" id="{6F94639F-242B-1909-8962-626436545C39}"/>
              </a:ext>
            </a:extLst>
          </p:cNvPr>
          <p:cNvSpPr/>
          <p:nvPr/>
        </p:nvSpPr>
        <p:spPr>
          <a:xfrm>
            <a:off x="6842234" y="3838903"/>
            <a:ext cx="425669" cy="655482"/>
          </a:xfrm>
          <a:prstGeom prst="downArrow">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a:extLst>
              <a:ext uri="{FF2B5EF4-FFF2-40B4-BE49-F238E27FC236}">
                <a16:creationId xmlns:a16="http://schemas.microsoft.com/office/drawing/2014/main" id="{CFA61026-EE22-1522-BAD0-32937A776287}"/>
              </a:ext>
            </a:extLst>
          </p:cNvPr>
          <p:cNvSpPr/>
          <p:nvPr/>
        </p:nvSpPr>
        <p:spPr>
          <a:xfrm>
            <a:off x="10182011" y="4126624"/>
            <a:ext cx="711961" cy="36776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778BBE73-8EC9-728A-BD1F-A6A88321DCBA}"/>
              </a:ext>
            </a:extLst>
          </p:cNvPr>
          <p:cNvSpPr/>
          <p:nvPr/>
        </p:nvSpPr>
        <p:spPr>
          <a:xfrm>
            <a:off x="0" y="0"/>
            <a:ext cx="12192000" cy="110359"/>
          </a:xfrm>
          <a:prstGeom prst="rect">
            <a:avLst/>
          </a:prstGeom>
          <a:solidFill>
            <a:srgbClr val="1F274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2A3CBEC-600D-FB38-DA7F-D0796872D868}"/>
              </a:ext>
            </a:extLst>
          </p:cNvPr>
          <p:cNvSpPr>
            <a:spLocks noGrp="1"/>
          </p:cNvSpPr>
          <p:nvPr>
            <p:ph type="sldNum" sz="quarter" idx="12"/>
          </p:nvPr>
        </p:nvSpPr>
        <p:spPr/>
        <p:txBody>
          <a:bodyPr/>
          <a:lstStyle/>
          <a:p>
            <a:fld id="{CA8D9AD5-F248-4919-864A-CFD76CC027D6}" type="slidenum">
              <a:rPr lang="en-US" smtClean="0"/>
              <a:t>6</a:t>
            </a:fld>
            <a:endParaRPr lang="en-US"/>
          </a:p>
        </p:txBody>
      </p:sp>
    </p:spTree>
    <p:extLst>
      <p:ext uri="{BB962C8B-B14F-4D97-AF65-F5344CB8AC3E}">
        <p14:creationId xmlns:p14="http://schemas.microsoft.com/office/powerpoint/2010/main" val="236328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366" y="2449720"/>
            <a:ext cx="4113212" cy="1379329"/>
          </a:xfrm>
        </p:spPr>
        <p:txBody>
          <a:bodyPr anchor="b">
            <a:normAutofit/>
          </a:bodyPr>
          <a:lstStyle/>
          <a:p>
            <a:pPr marR="0" lvl="0">
              <a:lnSpc>
                <a:spcPct val="107000"/>
              </a:lnSpc>
              <a:spcBef>
                <a:spcPts val="0"/>
              </a:spcBef>
              <a:spcAft>
                <a:spcPts val="0"/>
              </a:spcAft>
            </a:pPr>
            <a:r>
              <a:rPr lang="en-US" sz="4000" b="1" dirty="0">
                <a:effectLst/>
                <a:latin typeface="+mn-lt"/>
                <a:ea typeface="Times New Roman" panose="02020603050405020304" pitchFamily="18" charset="0"/>
                <a:cs typeface="Times New Roman" panose="02020603050405020304" pitchFamily="18" charset="0"/>
              </a:rPr>
              <a:t>Data Preparation</a:t>
            </a:r>
            <a:endParaRPr lang="en-US" sz="4000" dirty="0">
              <a:effectLst/>
              <a:latin typeface="+mn-lt"/>
              <a:ea typeface="Calibri" panose="020F0502020204030204" pitchFamily="34" charset="0"/>
              <a:cs typeface="Times New Roman" panose="02020603050405020304" pitchFamily="18" charset="0"/>
            </a:endParaRPr>
          </a:p>
        </p:txBody>
      </p:sp>
      <p:sp>
        <p:nvSpPr>
          <p:cNvPr id="8" name="Text Placeholder 2">
            <a:extLst>
              <a:ext uri="{FF2B5EF4-FFF2-40B4-BE49-F238E27FC236}">
                <a16:creationId xmlns:a16="http://schemas.microsoft.com/office/drawing/2014/main" id="{E607A5F2-0AB2-2B98-4ADD-853D95A7AC44}"/>
              </a:ext>
            </a:extLst>
          </p:cNvPr>
          <p:cNvSpPr>
            <a:spLocks noGrp="1"/>
          </p:cNvSpPr>
          <p:nvPr>
            <p:ph type="body" sz="half" idx="2"/>
          </p:nvPr>
        </p:nvSpPr>
        <p:spPr/>
        <p:txBody>
          <a:bodyPr/>
          <a:lstStyle/>
          <a:p>
            <a:br>
              <a:rPr lang="en-US" sz="1600" kern="100" dirty="0">
                <a:effectLst/>
              </a:rPr>
            </a:br>
            <a:endParaRPr lang="en-US" dirty="0"/>
          </a:p>
        </p:txBody>
      </p:sp>
      <p:sp>
        <p:nvSpPr>
          <p:cNvPr id="3" name="Content Placeholder 2"/>
          <p:cNvSpPr>
            <a:spLocks noGrp="1"/>
          </p:cNvSpPr>
          <p:nvPr>
            <p:ph idx="1"/>
          </p:nvPr>
        </p:nvSpPr>
        <p:spPr>
          <a:xfrm>
            <a:off x="5113314" y="1752447"/>
            <a:ext cx="6370320" cy="4643127"/>
          </a:xfrm>
        </p:spPr>
        <p:txBody>
          <a:bodyPr>
            <a:normAutofit/>
          </a:bodyPr>
          <a:lstStyle/>
          <a:p>
            <a:pPr>
              <a:spcBef>
                <a:spcPts val="3000"/>
              </a:spcBef>
              <a:buFont typeface="Arial" panose="020B0604020202020204" pitchFamily="34" charset="0"/>
              <a:buChar char="•"/>
            </a:pPr>
            <a:r>
              <a:rPr lang="en-US" b="1" dirty="0"/>
              <a:t>Examine data for: </a:t>
            </a:r>
            <a:r>
              <a:rPr lang="en-US" sz="2000" b="1" i="0" dirty="0">
                <a:effectLst/>
              </a:rPr>
              <a:t>missing values, errors, outliers</a:t>
            </a:r>
          </a:p>
          <a:p>
            <a:pPr>
              <a:spcBef>
                <a:spcPts val="3000"/>
              </a:spcBef>
              <a:buFont typeface="Arial" panose="020B0604020202020204" pitchFamily="34" charset="0"/>
              <a:buChar char="•"/>
            </a:pPr>
            <a:r>
              <a:rPr lang="en-US" b="1" dirty="0"/>
              <a:t>Feature reduction to mitigate redundant information</a:t>
            </a:r>
          </a:p>
          <a:p>
            <a:pPr>
              <a:spcBef>
                <a:spcPts val="3000"/>
              </a:spcBef>
              <a:buFont typeface="Arial" panose="020B0604020202020204" pitchFamily="34" charset="0"/>
              <a:buChar char="•"/>
            </a:pPr>
            <a:r>
              <a:rPr lang="en-US" sz="2000" b="1" i="0" dirty="0">
                <a:effectLst/>
              </a:rPr>
              <a:t>Combining columns to reduce multicollinearity</a:t>
            </a:r>
          </a:p>
          <a:p>
            <a:pPr>
              <a:spcBef>
                <a:spcPts val="3000"/>
              </a:spcBef>
              <a:buFont typeface="Arial" panose="020B0604020202020204" pitchFamily="34" charset="0"/>
              <a:buChar char="•"/>
            </a:pPr>
            <a:r>
              <a:rPr lang="en-US" b="1" dirty="0"/>
              <a:t>Correlation analysis</a:t>
            </a:r>
          </a:p>
          <a:p>
            <a:pPr>
              <a:spcBef>
                <a:spcPts val="3000"/>
              </a:spcBef>
              <a:buFont typeface="Arial" panose="020B0604020202020204" pitchFamily="34" charset="0"/>
              <a:buChar char="•"/>
            </a:pPr>
            <a:r>
              <a:rPr lang="en-US" b="1" dirty="0"/>
              <a:t>Multicollinearity checking with VIF</a:t>
            </a:r>
          </a:p>
          <a:p>
            <a:pPr>
              <a:spcBef>
                <a:spcPts val="3000"/>
              </a:spcBef>
              <a:buFont typeface="Arial" panose="020B0604020202020204" pitchFamily="34" charset="0"/>
              <a:buChar char="•"/>
            </a:pPr>
            <a:r>
              <a:rPr lang="en-US" b="1" dirty="0"/>
              <a:t>LASSO regression </a:t>
            </a:r>
          </a:p>
          <a:p>
            <a:pPr>
              <a:spcBef>
                <a:spcPts val="3000"/>
              </a:spcBef>
              <a:buFont typeface="Arial" panose="020B0604020202020204" pitchFamily="34" charset="0"/>
              <a:buChar char="•"/>
            </a:pPr>
            <a:r>
              <a:rPr lang="en-US" b="1" dirty="0"/>
              <a:t>L.I.N.E assumptions check</a:t>
            </a:r>
          </a:p>
          <a:p>
            <a:pPr>
              <a:spcBef>
                <a:spcPts val="3000"/>
              </a:spcBef>
              <a:buFont typeface="Arial" panose="020B0604020202020204" pitchFamily="34" charset="0"/>
              <a:buChar char="•"/>
            </a:pPr>
            <a:endParaRPr lang="en-US" b="1" dirty="0"/>
          </a:p>
          <a:p>
            <a:pPr>
              <a:spcBef>
                <a:spcPts val="3000"/>
              </a:spcBef>
              <a:buFont typeface="Arial" panose="020B0604020202020204" pitchFamily="34" charset="0"/>
              <a:buChar char="•"/>
            </a:pPr>
            <a:endParaRPr lang="en-US" b="1" dirty="0"/>
          </a:p>
          <a:p>
            <a:pPr>
              <a:spcBef>
                <a:spcPts val="3000"/>
              </a:spcBef>
              <a:buFont typeface="Arial" panose="020B0604020202020204" pitchFamily="34" charset="0"/>
              <a:buChar char="•"/>
            </a:pPr>
            <a:endParaRPr lang="en-US" dirty="0"/>
          </a:p>
          <a:p>
            <a:pPr>
              <a:spcBef>
                <a:spcPts val="3000"/>
              </a:spcBef>
              <a:buFont typeface="Arial" panose="020B0604020202020204" pitchFamily="34" charset="0"/>
              <a:buChar char="•"/>
            </a:pPr>
            <a:endParaRPr lang="en-US" sz="2000" b="0" i="0" dirty="0">
              <a:effectLst/>
            </a:endParaRPr>
          </a:p>
          <a:p>
            <a:pPr marL="45720" indent="0">
              <a:buNone/>
            </a:pPr>
            <a:endParaRPr lang="en-US" dirty="0"/>
          </a:p>
        </p:txBody>
      </p:sp>
      <p:sp>
        <p:nvSpPr>
          <p:cNvPr id="6" name="TextBox 5">
            <a:extLst>
              <a:ext uri="{FF2B5EF4-FFF2-40B4-BE49-F238E27FC236}">
                <a16:creationId xmlns:a16="http://schemas.microsoft.com/office/drawing/2014/main" id="{25A2C003-56B0-B078-194F-80C1C6A4C301}"/>
              </a:ext>
            </a:extLst>
          </p:cNvPr>
          <p:cNvSpPr txBox="1"/>
          <p:nvPr/>
        </p:nvSpPr>
        <p:spPr>
          <a:xfrm>
            <a:off x="5102724" y="892076"/>
            <a:ext cx="5404757" cy="523220"/>
          </a:xfrm>
          <a:prstGeom prst="rect">
            <a:avLst/>
          </a:prstGeom>
          <a:noFill/>
        </p:spPr>
        <p:txBody>
          <a:bodyPr wrap="square" rtlCol="0">
            <a:spAutoFit/>
          </a:bodyPr>
          <a:lstStyle/>
          <a:p>
            <a:r>
              <a:rPr lang="en-US" sz="2800" b="1" i="0" dirty="0">
                <a:effectLst/>
              </a:rPr>
              <a:t>Overview</a:t>
            </a:r>
            <a:endParaRPr lang="en-US" sz="2800" dirty="0"/>
          </a:p>
        </p:txBody>
      </p:sp>
      <p:cxnSp>
        <p:nvCxnSpPr>
          <p:cNvPr id="11" name="Straight Connector 10">
            <a:extLst>
              <a:ext uri="{FF2B5EF4-FFF2-40B4-BE49-F238E27FC236}">
                <a16:creationId xmlns:a16="http://schemas.microsoft.com/office/drawing/2014/main" id="{9161418C-FA8D-490C-068D-9DC00453F566}"/>
              </a:ext>
            </a:extLst>
          </p:cNvPr>
          <p:cNvCxnSpPr/>
          <p:nvPr/>
        </p:nvCxnSpPr>
        <p:spPr>
          <a:xfrm>
            <a:off x="5257800" y="1583871"/>
            <a:ext cx="5666014" cy="0"/>
          </a:xfrm>
          <a:prstGeom prst="line">
            <a:avLst/>
          </a:prstGeom>
          <a:ln>
            <a:solidFill>
              <a:srgbClr val="1F274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F50DE7D-4F67-F27B-C15F-C1E7B7F25943}"/>
              </a:ext>
            </a:extLst>
          </p:cNvPr>
          <p:cNvSpPr>
            <a:spLocks noGrp="1"/>
          </p:cNvSpPr>
          <p:nvPr>
            <p:ph type="sldNum" sz="quarter" idx="12"/>
          </p:nvPr>
        </p:nvSpPr>
        <p:spPr/>
        <p:txBody>
          <a:bodyPr/>
          <a:lstStyle/>
          <a:p>
            <a:fld id="{CA8D9AD5-F248-4919-864A-CFD76CC027D6}" type="slidenum">
              <a:rPr lang="en-US" smtClean="0"/>
              <a:pPr/>
              <a:t>7</a:t>
            </a:fld>
            <a:endParaRPr lang="en-US"/>
          </a:p>
        </p:txBody>
      </p:sp>
    </p:spTree>
    <p:extLst>
      <p:ext uri="{BB962C8B-B14F-4D97-AF65-F5344CB8AC3E}">
        <p14:creationId xmlns:p14="http://schemas.microsoft.com/office/powerpoint/2010/main" val="23015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1AD136-AF63-EA1A-B076-9F4008B48BAB}"/>
              </a:ext>
            </a:extLst>
          </p:cNvPr>
          <p:cNvSpPr txBox="1">
            <a:spLocks noGrp="1"/>
          </p:cNvSpPr>
          <p:nvPr>
            <p:ph type="title"/>
          </p:nvPr>
        </p:nvSpPr>
        <p:spPr>
          <a:xfrm>
            <a:off x="600502" y="1053882"/>
            <a:ext cx="10250062" cy="646331"/>
          </a:xfrm>
          <a:prstGeom prst="rect">
            <a:avLst/>
          </a:prstGeom>
          <a:noFill/>
        </p:spPr>
        <p:txBody>
          <a:bodyPr wrap="square" rtlCol="0">
            <a:spAutoFit/>
          </a:bodyPr>
          <a:lstStyle/>
          <a:p>
            <a:r>
              <a:rPr lang="en-US" sz="4000" dirty="0">
                <a:latin typeface="Söhne"/>
              </a:rPr>
              <a:t>Feature Reduction &amp; Missing Value Handling</a:t>
            </a:r>
          </a:p>
        </p:txBody>
      </p:sp>
      <p:sp>
        <p:nvSpPr>
          <p:cNvPr id="5" name="Content Placeholder 2">
            <a:extLst>
              <a:ext uri="{FF2B5EF4-FFF2-40B4-BE49-F238E27FC236}">
                <a16:creationId xmlns:a16="http://schemas.microsoft.com/office/drawing/2014/main" id="{072FB215-4D2B-F063-589B-40A11AA1B772}"/>
              </a:ext>
            </a:extLst>
          </p:cNvPr>
          <p:cNvSpPr>
            <a:spLocks noGrp="1"/>
          </p:cNvSpPr>
          <p:nvPr>
            <p:ph idx="1"/>
          </p:nvPr>
        </p:nvSpPr>
        <p:spPr>
          <a:xfrm>
            <a:off x="1341438" y="1901825"/>
            <a:ext cx="9509125" cy="4127500"/>
          </a:xfrm>
        </p:spPr>
        <p:txBody>
          <a:bodyPr>
            <a:normAutofit/>
          </a:bodyPr>
          <a:lstStyle/>
          <a:p>
            <a:pPr marL="548640" algn="l">
              <a:lnSpc>
                <a:spcPct val="110000"/>
              </a:lnSpc>
              <a:spcBef>
                <a:spcPts val="3000"/>
              </a:spcBef>
              <a:buFont typeface="Arial" panose="020B0604020202020204" pitchFamily="34" charset="0"/>
              <a:buChar char="•"/>
            </a:pPr>
            <a:r>
              <a:rPr lang="en-US" b="0" i="0" dirty="0">
                <a:effectLst/>
              </a:rPr>
              <a:t>Deletion of categorical and overlapping variables</a:t>
            </a:r>
          </a:p>
          <a:p>
            <a:pPr marL="548640" algn="l">
              <a:lnSpc>
                <a:spcPct val="110000"/>
              </a:lnSpc>
              <a:spcBef>
                <a:spcPts val="3000"/>
              </a:spcBef>
              <a:buFont typeface="Arial" panose="020B0604020202020204" pitchFamily="34" charset="0"/>
              <a:buChar char="•"/>
            </a:pPr>
            <a:r>
              <a:rPr lang="en-US" b="0" i="0" dirty="0">
                <a:effectLst/>
              </a:rPr>
              <a:t>Merging and recreation of variables to reduce correlation</a:t>
            </a:r>
          </a:p>
          <a:p>
            <a:pPr marL="548640" algn="l">
              <a:lnSpc>
                <a:spcPct val="110000"/>
              </a:lnSpc>
              <a:spcBef>
                <a:spcPts val="3000"/>
              </a:spcBef>
              <a:buFont typeface="Arial" panose="020B0604020202020204" pitchFamily="34" charset="0"/>
              <a:buChar char="•"/>
            </a:pPr>
            <a:r>
              <a:rPr lang="en-US" b="0" i="0" dirty="0">
                <a:effectLst/>
              </a:rPr>
              <a:t>Handling missing values by eliminating certain features</a:t>
            </a:r>
          </a:p>
          <a:p>
            <a:pPr marL="548640" algn="l">
              <a:lnSpc>
                <a:spcPct val="110000"/>
              </a:lnSpc>
              <a:spcBef>
                <a:spcPts val="3000"/>
              </a:spcBef>
              <a:buFont typeface="Arial" panose="020B0604020202020204" pitchFamily="34" charset="0"/>
              <a:buChar char="•"/>
            </a:pPr>
            <a:r>
              <a:rPr lang="en-US" b="0" i="0" dirty="0">
                <a:effectLst/>
              </a:rPr>
              <a:t>Final dataset: 2895 observations, 16 independent variables</a:t>
            </a:r>
          </a:p>
          <a:p>
            <a:pPr marL="457200" indent="0">
              <a:lnSpc>
                <a:spcPct val="110000"/>
              </a:lnSpc>
              <a:buNone/>
            </a:pPr>
            <a:endParaRPr lang="en-US" dirty="0"/>
          </a:p>
        </p:txBody>
      </p:sp>
      <p:sp>
        <p:nvSpPr>
          <p:cNvPr id="3" name="Slide Number Placeholder 2">
            <a:extLst>
              <a:ext uri="{FF2B5EF4-FFF2-40B4-BE49-F238E27FC236}">
                <a16:creationId xmlns:a16="http://schemas.microsoft.com/office/drawing/2014/main" id="{76AB4059-AFEB-EA10-3612-516BB4AD2ABF}"/>
              </a:ext>
            </a:extLst>
          </p:cNvPr>
          <p:cNvSpPr>
            <a:spLocks noGrp="1"/>
          </p:cNvSpPr>
          <p:nvPr>
            <p:ph type="sldNum" sz="quarter" idx="12"/>
          </p:nvPr>
        </p:nvSpPr>
        <p:spPr/>
        <p:txBody>
          <a:bodyPr/>
          <a:lstStyle/>
          <a:p>
            <a:fld id="{CA8D9AD5-F248-4919-864A-CFD76CC027D6}" type="slidenum">
              <a:rPr lang="en-US" smtClean="0"/>
              <a:t>8</a:t>
            </a:fld>
            <a:endParaRPr lang="en-US"/>
          </a:p>
        </p:txBody>
      </p:sp>
    </p:spTree>
    <p:extLst>
      <p:ext uri="{BB962C8B-B14F-4D97-AF65-F5344CB8AC3E}">
        <p14:creationId xmlns:p14="http://schemas.microsoft.com/office/powerpoint/2010/main" val="79938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05542" y="1334851"/>
            <a:ext cx="3641547" cy="778030"/>
          </a:xfrm>
        </p:spPr>
        <p:txBody>
          <a:bodyPr>
            <a:normAutofit/>
          </a:bodyPr>
          <a:lstStyle/>
          <a:p>
            <a:pPr marL="45720" indent="0" algn="ctr">
              <a:lnSpc>
                <a:spcPct val="100000"/>
              </a:lnSpc>
              <a:buNone/>
            </a:pPr>
            <a:r>
              <a:rPr lang="en-US" sz="1600" b="0" i="0" dirty="0">
                <a:effectLst/>
                <a:latin typeface="Söhne"/>
              </a:rPr>
              <a:t>Correlation between the independent variables &amp; the target variable</a:t>
            </a:r>
          </a:p>
        </p:txBody>
      </p:sp>
      <p:pic>
        <p:nvPicPr>
          <p:cNvPr id="9" name="Picture 8">
            <a:extLst>
              <a:ext uri="{FF2B5EF4-FFF2-40B4-BE49-F238E27FC236}">
                <a16:creationId xmlns:a16="http://schemas.microsoft.com/office/drawing/2014/main" id="{6ECC18A0-7976-0BBF-FB33-49FB96B7E783}"/>
              </a:ext>
            </a:extLst>
          </p:cNvPr>
          <p:cNvPicPr>
            <a:picLocks noChangeAspect="1"/>
          </p:cNvPicPr>
          <p:nvPr/>
        </p:nvPicPr>
        <p:blipFill>
          <a:blip r:embed="rId3"/>
          <a:stretch>
            <a:fillRect/>
          </a:stretch>
        </p:blipFill>
        <p:spPr>
          <a:xfrm>
            <a:off x="214953" y="1279622"/>
            <a:ext cx="7246246" cy="5111018"/>
          </a:xfrm>
          <a:prstGeom prst="rect">
            <a:avLst/>
          </a:prstGeom>
        </p:spPr>
      </p:pic>
      <p:sp>
        <p:nvSpPr>
          <p:cNvPr id="12" name="Title 11">
            <a:extLst>
              <a:ext uri="{FF2B5EF4-FFF2-40B4-BE49-F238E27FC236}">
                <a16:creationId xmlns:a16="http://schemas.microsoft.com/office/drawing/2014/main" id="{A72AC066-0C3A-6DE5-4803-8DAF435DA2DC}"/>
              </a:ext>
            </a:extLst>
          </p:cNvPr>
          <p:cNvSpPr>
            <a:spLocks noGrp="1"/>
          </p:cNvSpPr>
          <p:nvPr>
            <p:ph type="title"/>
          </p:nvPr>
        </p:nvSpPr>
        <p:spPr/>
        <p:txBody>
          <a:bodyPr anchor="ctr"/>
          <a:lstStyle/>
          <a:p>
            <a:r>
              <a:rPr lang="en-US" sz="4000" dirty="0">
                <a:latin typeface="Söhne"/>
              </a:rPr>
              <a:t>Correlation Analysis </a:t>
            </a:r>
          </a:p>
        </p:txBody>
      </p:sp>
      <p:graphicFrame>
        <p:nvGraphicFramePr>
          <p:cNvPr id="13" name="Table 12">
            <a:extLst>
              <a:ext uri="{FF2B5EF4-FFF2-40B4-BE49-F238E27FC236}">
                <a16:creationId xmlns:a16="http://schemas.microsoft.com/office/drawing/2014/main" id="{D6AFA78F-F492-6E25-D64D-D5A81538A073}"/>
              </a:ext>
            </a:extLst>
          </p:cNvPr>
          <p:cNvGraphicFramePr>
            <a:graphicFrameLocks noGrp="1"/>
          </p:cNvGraphicFramePr>
          <p:nvPr>
            <p:extLst>
              <p:ext uri="{D42A27DB-BD31-4B8C-83A1-F6EECF244321}">
                <p14:modId xmlns:p14="http://schemas.microsoft.com/office/powerpoint/2010/main" val="460353810"/>
              </p:ext>
            </p:extLst>
          </p:nvPr>
        </p:nvGraphicFramePr>
        <p:xfrm>
          <a:off x="8426116" y="2096086"/>
          <a:ext cx="3200400" cy="3954480"/>
        </p:xfrm>
        <a:graphic>
          <a:graphicData uri="http://schemas.openxmlformats.org/drawingml/2006/table">
            <a:tbl>
              <a:tblPr>
                <a:tableStyleId>{793D81CF-94F2-401A-BA57-92F5A7B2D0C5}</a:tableStyleId>
              </a:tblPr>
              <a:tblGrid>
                <a:gridCol w="2356658">
                  <a:extLst>
                    <a:ext uri="{9D8B030D-6E8A-4147-A177-3AD203B41FA5}">
                      <a16:colId xmlns:a16="http://schemas.microsoft.com/office/drawing/2014/main" val="1381335706"/>
                    </a:ext>
                  </a:extLst>
                </a:gridCol>
                <a:gridCol w="843742">
                  <a:extLst>
                    <a:ext uri="{9D8B030D-6E8A-4147-A177-3AD203B41FA5}">
                      <a16:colId xmlns:a16="http://schemas.microsoft.com/office/drawing/2014/main" val="383515410"/>
                    </a:ext>
                  </a:extLst>
                </a:gridCol>
              </a:tblGrid>
              <a:tr h="263632">
                <a:tc>
                  <a:txBody>
                    <a:bodyPr/>
                    <a:lstStyle/>
                    <a:p>
                      <a:pPr algn="l" fontAlgn="b"/>
                      <a:r>
                        <a:rPr lang="en-US" sz="1600" u="none" strike="noStrike">
                          <a:effectLst/>
                        </a:rPr>
                        <a:t>MeanPublicCoverage</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0.44</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543820079"/>
                  </a:ext>
                </a:extLst>
              </a:tr>
              <a:tr h="263632">
                <a:tc>
                  <a:txBody>
                    <a:bodyPr/>
                    <a:lstStyle/>
                    <a:p>
                      <a:pPr algn="l" fontAlgn="b"/>
                      <a:r>
                        <a:rPr lang="en-US" sz="1600" u="none" strike="noStrike" dirty="0" err="1">
                          <a:effectLst/>
                        </a:rPr>
                        <a:t>povertyPercent</a:t>
                      </a:r>
                      <a:endParaRPr lang="en-US" sz="1600" b="0" i="0" u="none" strike="noStrike" dirty="0">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dirty="0">
                          <a:effectLst/>
                        </a:rPr>
                        <a:t>0.43</a:t>
                      </a:r>
                      <a:endParaRPr lang="en-US" sz="1600" b="0" i="0" u="none" strike="noStrike" dirty="0">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2243696973"/>
                  </a:ext>
                </a:extLst>
              </a:tr>
              <a:tr h="263632">
                <a:tc>
                  <a:txBody>
                    <a:bodyPr/>
                    <a:lstStyle/>
                    <a:p>
                      <a:pPr algn="l" fontAlgn="b"/>
                      <a:r>
                        <a:rPr lang="en-US" sz="1600" u="none" strike="noStrike">
                          <a:effectLst/>
                        </a:rPr>
                        <a:t>medIncome</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0.43</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330004210"/>
                  </a:ext>
                </a:extLst>
              </a:tr>
              <a:tr h="263632">
                <a:tc>
                  <a:txBody>
                    <a:bodyPr/>
                    <a:lstStyle/>
                    <a:p>
                      <a:pPr algn="l" fontAlgn="b"/>
                      <a:r>
                        <a:rPr lang="en-US" sz="1600" u="none" strike="noStrike">
                          <a:effectLst/>
                        </a:rPr>
                        <a:t>PctEmployed16_Over</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0.41</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4289585326"/>
                  </a:ext>
                </a:extLst>
              </a:tr>
              <a:tr h="263632">
                <a:tc>
                  <a:txBody>
                    <a:bodyPr/>
                    <a:lstStyle/>
                    <a:p>
                      <a:pPr algn="l" fontAlgn="b"/>
                      <a:r>
                        <a:rPr lang="en-US" sz="1600" u="none" strike="noStrike">
                          <a:effectLst/>
                        </a:rPr>
                        <a:t>PctUnemployed16_Over</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0.37</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3855780278"/>
                  </a:ext>
                </a:extLst>
              </a:tr>
              <a:tr h="263632">
                <a:tc>
                  <a:txBody>
                    <a:bodyPr/>
                    <a:lstStyle/>
                    <a:p>
                      <a:pPr algn="l" fontAlgn="b"/>
                      <a:r>
                        <a:rPr lang="en-US" sz="1600" u="none" strike="noStrike">
                          <a:effectLst/>
                        </a:rPr>
                        <a:t>MeanPrivateCoverage</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0.35</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2146698159"/>
                  </a:ext>
                </a:extLst>
              </a:tr>
              <a:tr h="263632">
                <a:tc>
                  <a:txBody>
                    <a:bodyPr/>
                    <a:lstStyle/>
                    <a:p>
                      <a:pPr algn="l" fontAlgn="b"/>
                      <a:r>
                        <a:rPr lang="en-US" sz="1600" u="none" strike="noStrike">
                          <a:effectLst/>
                        </a:rPr>
                        <a:t>PctLowEducation</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0.34</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2736008110"/>
                  </a:ext>
                </a:extLst>
              </a:tr>
              <a:tr h="263632">
                <a:tc>
                  <a:txBody>
                    <a:bodyPr/>
                    <a:lstStyle/>
                    <a:p>
                      <a:pPr algn="l" fontAlgn="b"/>
                      <a:r>
                        <a:rPr lang="en-US" sz="1600" u="none" strike="noStrike">
                          <a:effectLst/>
                        </a:rPr>
                        <a:t>PctHighEducation</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0.3</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964010940"/>
                  </a:ext>
                </a:extLst>
              </a:tr>
              <a:tr h="263632">
                <a:tc>
                  <a:txBody>
                    <a:bodyPr/>
                    <a:lstStyle/>
                    <a:p>
                      <a:pPr algn="l" fontAlgn="b"/>
                      <a:r>
                        <a:rPr lang="en-US" sz="1600" u="none" strike="noStrike">
                          <a:effectLst/>
                        </a:rPr>
                        <a:t>PctMarriedHouseholds</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0.29</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1367419517"/>
                  </a:ext>
                </a:extLst>
              </a:tr>
              <a:tr h="263632">
                <a:tc>
                  <a:txBody>
                    <a:bodyPr/>
                    <a:lstStyle/>
                    <a:p>
                      <a:pPr algn="l" fontAlgn="b"/>
                      <a:r>
                        <a:rPr lang="en-US" sz="1600" u="none" strike="noStrike" dirty="0" err="1">
                          <a:effectLst/>
                        </a:rPr>
                        <a:t>PctBlack</a:t>
                      </a:r>
                      <a:endParaRPr lang="en-US" sz="1600" b="0" i="0" u="none" strike="noStrike" dirty="0">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0.25</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691984076"/>
                  </a:ext>
                </a:extLst>
              </a:tr>
              <a:tr h="263632">
                <a:tc>
                  <a:txBody>
                    <a:bodyPr/>
                    <a:lstStyle/>
                    <a:p>
                      <a:pPr algn="l" fontAlgn="b"/>
                      <a:r>
                        <a:rPr lang="en-US" sz="1600" u="none" strike="noStrike">
                          <a:effectLst/>
                        </a:rPr>
                        <a:t>PctAsian</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0.19</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3161495441"/>
                  </a:ext>
                </a:extLst>
              </a:tr>
              <a:tr h="263632">
                <a:tc>
                  <a:txBody>
                    <a:bodyPr/>
                    <a:lstStyle/>
                    <a:p>
                      <a:pPr algn="l" fontAlgn="b"/>
                      <a:r>
                        <a:rPr lang="en-US" sz="1600" u="none" strike="noStrike">
                          <a:effectLst/>
                        </a:rPr>
                        <a:t>PctOtherRace</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0.19</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3170542983"/>
                  </a:ext>
                </a:extLst>
              </a:tr>
              <a:tr h="263632">
                <a:tc>
                  <a:txBody>
                    <a:bodyPr/>
                    <a:lstStyle/>
                    <a:p>
                      <a:pPr algn="l" fontAlgn="b"/>
                      <a:r>
                        <a:rPr lang="en-US" sz="1600" u="none" strike="noStrike">
                          <a:effectLst/>
                        </a:rPr>
                        <a:t>PctWhite</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0.17</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347264077"/>
                  </a:ext>
                </a:extLst>
              </a:tr>
              <a:tr h="263632">
                <a:tc>
                  <a:txBody>
                    <a:bodyPr/>
                    <a:lstStyle/>
                    <a:p>
                      <a:pPr algn="l" fontAlgn="b"/>
                      <a:r>
                        <a:rPr lang="en-US" sz="1600" u="none" strike="noStrike">
                          <a:effectLst/>
                        </a:rPr>
                        <a:t>BirthRate</a:t>
                      </a:r>
                      <a:endParaRPr lang="en-US" sz="1600" b="0" i="0" u="none" strike="noStrike">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a:effectLst/>
                        </a:rPr>
                        <a:t>0.09</a:t>
                      </a:r>
                      <a:endParaRPr lang="en-US" sz="1600" b="0" i="0" u="none" strike="noStrike">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2663090397"/>
                  </a:ext>
                </a:extLst>
              </a:tr>
              <a:tr h="263632">
                <a:tc>
                  <a:txBody>
                    <a:bodyPr/>
                    <a:lstStyle/>
                    <a:p>
                      <a:pPr algn="l" fontAlgn="b"/>
                      <a:r>
                        <a:rPr lang="en-US" sz="1600" u="none" strike="noStrike" dirty="0" err="1">
                          <a:effectLst/>
                        </a:rPr>
                        <a:t>AvgHouseholdSize</a:t>
                      </a:r>
                      <a:endParaRPr lang="en-US" sz="1600" b="0" i="0" u="none" strike="noStrike" dirty="0">
                        <a:solidFill>
                          <a:srgbClr val="000000"/>
                        </a:solidFill>
                        <a:effectLst/>
                        <a:latin typeface="Calibri" panose="020F0502020204030204" pitchFamily="34" charset="0"/>
                      </a:endParaRPr>
                    </a:p>
                  </a:txBody>
                  <a:tcPr marL="8599" marR="8599" marT="8599" marB="0" anchor="b"/>
                </a:tc>
                <a:tc>
                  <a:txBody>
                    <a:bodyPr/>
                    <a:lstStyle/>
                    <a:p>
                      <a:pPr algn="r" fontAlgn="b"/>
                      <a:r>
                        <a:rPr lang="en-US" sz="1600" u="none" strike="noStrike" dirty="0">
                          <a:effectLst/>
                        </a:rPr>
                        <a:t>0.04</a:t>
                      </a:r>
                      <a:endParaRPr lang="en-US" sz="1600" b="0" i="0" u="none" strike="noStrike" dirty="0">
                        <a:solidFill>
                          <a:srgbClr val="000000"/>
                        </a:solidFill>
                        <a:effectLst/>
                        <a:latin typeface="Calibri" panose="020F0502020204030204" pitchFamily="34" charset="0"/>
                      </a:endParaRPr>
                    </a:p>
                  </a:txBody>
                  <a:tcPr marL="8599" marR="8599" marT="8599" marB="0" anchor="b"/>
                </a:tc>
                <a:extLst>
                  <a:ext uri="{0D108BD9-81ED-4DB2-BD59-A6C34878D82A}">
                    <a16:rowId xmlns:a16="http://schemas.microsoft.com/office/drawing/2014/main" val="3810708996"/>
                  </a:ext>
                </a:extLst>
              </a:tr>
            </a:tbl>
          </a:graphicData>
        </a:graphic>
      </p:graphicFrame>
      <p:sp>
        <p:nvSpPr>
          <p:cNvPr id="15" name="Rounded Rectangle 14">
            <a:extLst>
              <a:ext uri="{FF2B5EF4-FFF2-40B4-BE49-F238E27FC236}">
                <a16:creationId xmlns:a16="http://schemas.microsoft.com/office/drawing/2014/main" id="{5B05D0A9-B039-95D8-F87C-72D7C0A65FEF}"/>
              </a:ext>
            </a:extLst>
          </p:cNvPr>
          <p:cNvSpPr/>
          <p:nvPr/>
        </p:nvSpPr>
        <p:spPr>
          <a:xfrm>
            <a:off x="3121572" y="1334851"/>
            <a:ext cx="483476" cy="761235"/>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C051D87-DBF7-B05E-3AB2-35BC82B00CEB}"/>
              </a:ext>
            </a:extLst>
          </p:cNvPr>
          <p:cNvSpPr/>
          <p:nvPr/>
        </p:nvSpPr>
        <p:spPr>
          <a:xfrm>
            <a:off x="214954" y="1334851"/>
            <a:ext cx="2223446" cy="761235"/>
          </a:xfrm>
          <a:prstGeom prst="roundRect">
            <a:avLst/>
          </a:prstGeom>
          <a:solidFill>
            <a:srgbClr val="FFC000">
              <a:alpha val="15595"/>
            </a:srgb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BB07730B-407A-33C7-6D54-90BF30E55934}"/>
              </a:ext>
            </a:extLst>
          </p:cNvPr>
          <p:cNvSpPr/>
          <p:nvPr/>
        </p:nvSpPr>
        <p:spPr>
          <a:xfrm>
            <a:off x="229397" y="2885127"/>
            <a:ext cx="2167793" cy="499204"/>
          </a:xfrm>
          <a:prstGeom prst="roundRect">
            <a:avLst/>
          </a:prstGeom>
          <a:solidFill>
            <a:srgbClr val="FFC000">
              <a:alpha val="15595"/>
            </a:srgb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5D3CB304-2031-4301-41EB-4B420FE2A6F1}"/>
              </a:ext>
            </a:extLst>
          </p:cNvPr>
          <p:cNvSpPr/>
          <p:nvPr/>
        </p:nvSpPr>
        <p:spPr>
          <a:xfrm>
            <a:off x="2358218" y="2764822"/>
            <a:ext cx="331879" cy="588543"/>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8C5F0AF-9C8F-DD95-A982-F90C82CE06D3}"/>
              </a:ext>
            </a:extLst>
          </p:cNvPr>
          <p:cNvSpPr/>
          <p:nvPr/>
        </p:nvSpPr>
        <p:spPr>
          <a:xfrm>
            <a:off x="5591503" y="1351646"/>
            <a:ext cx="483476" cy="761235"/>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661A013-B645-382B-F259-4C0FEC807268}"/>
              </a:ext>
            </a:extLst>
          </p:cNvPr>
          <p:cNvSpPr/>
          <p:nvPr/>
        </p:nvSpPr>
        <p:spPr>
          <a:xfrm>
            <a:off x="2901000" y="3890662"/>
            <a:ext cx="462310" cy="761235"/>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CE9E6C7F-D3F6-6437-40A1-7DFC73811625}"/>
              </a:ext>
            </a:extLst>
          </p:cNvPr>
          <p:cNvSpPr/>
          <p:nvPr/>
        </p:nvSpPr>
        <p:spPr>
          <a:xfrm rot="18989160">
            <a:off x="1304342" y="5373699"/>
            <a:ext cx="2672137" cy="625315"/>
          </a:xfrm>
          <a:prstGeom prst="roundRect">
            <a:avLst/>
          </a:prstGeom>
          <a:solidFill>
            <a:srgbClr val="FFC000">
              <a:alpha val="15595"/>
            </a:srgb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932CA01D-7272-5D6D-A615-850E0DBD9265}"/>
              </a:ext>
            </a:extLst>
          </p:cNvPr>
          <p:cNvSpPr/>
          <p:nvPr/>
        </p:nvSpPr>
        <p:spPr>
          <a:xfrm rot="18989160">
            <a:off x="4116099" y="5365673"/>
            <a:ext cx="2352379" cy="415950"/>
          </a:xfrm>
          <a:prstGeom prst="roundRect">
            <a:avLst/>
          </a:prstGeom>
          <a:solidFill>
            <a:srgbClr val="FFC000">
              <a:alpha val="15595"/>
            </a:srgb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13D95854-8F7F-B0A7-FCA6-908C09A2001D}"/>
              </a:ext>
            </a:extLst>
          </p:cNvPr>
          <p:cNvSpPr/>
          <p:nvPr/>
        </p:nvSpPr>
        <p:spPr>
          <a:xfrm>
            <a:off x="8335931" y="2034487"/>
            <a:ext cx="3511157" cy="1405023"/>
          </a:xfrm>
          <a:prstGeom prst="roundRect">
            <a:avLst/>
          </a:prstGeom>
          <a:solidFill>
            <a:srgbClr val="FFC000">
              <a:alpha val="15595"/>
            </a:srgb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4">
            <a:extLst>
              <a:ext uri="{FF2B5EF4-FFF2-40B4-BE49-F238E27FC236}">
                <a16:creationId xmlns:a16="http://schemas.microsoft.com/office/drawing/2014/main" id="{0C789928-0160-509A-42FA-2722FF807360}"/>
              </a:ext>
            </a:extLst>
          </p:cNvPr>
          <p:cNvSpPr/>
          <p:nvPr/>
        </p:nvSpPr>
        <p:spPr>
          <a:xfrm>
            <a:off x="2690097" y="1279622"/>
            <a:ext cx="210903" cy="3501114"/>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23DE925-6131-3C1C-F97B-AEE7DCD3A3A1}"/>
              </a:ext>
            </a:extLst>
          </p:cNvPr>
          <p:cNvSpPr>
            <a:spLocks noGrp="1"/>
          </p:cNvSpPr>
          <p:nvPr>
            <p:ph type="sldNum" sz="quarter" idx="12"/>
          </p:nvPr>
        </p:nvSpPr>
        <p:spPr/>
        <p:txBody>
          <a:bodyPr/>
          <a:lstStyle/>
          <a:p>
            <a:fld id="{CA8D9AD5-F248-4919-864A-CFD76CC027D6}" type="slidenum">
              <a:rPr lang="en-US" smtClean="0"/>
              <a:t>9</a:t>
            </a:fld>
            <a:endParaRPr lang="en-US"/>
          </a:p>
        </p:txBody>
      </p:sp>
    </p:spTree>
    <p:extLst>
      <p:ext uri="{BB962C8B-B14F-4D97-AF65-F5344CB8AC3E}">
        <p14:creationId xmlns:p14="http://schemas.microsoft.com/office/powerpoint/2010/main" val="25688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6" grpId="0" animBg="1"/>
      <p:bldP spid="17" grpId="0" animBg="1"/>
      <p:bldP spid="18" grpId="0" animBg="1"/>
      <p:bldP spid="19" grpId="0" animBg="1"/>
      <p:bldP spid="20" grpId="0" animBg="1"/>
      <p:bldP spid="21" grpId="0" animBg="1"/>
      <p:bldP spid="22" grpId="0" animBg="1"/>
      <p:bldP spid="23" grpId="0" animBg="1"/>
      <p:bldP spid="2" grpId="0" animBg="1"/>
    </p:bldLst>
  </p:timing>
</p:sld>
</file>

<file path=ppt/theme/theme1.xml><?xml version="1.0" encoding="utf-8"?>
<a:theme xmlns:a="http://schemas.openxmlformats.org/drawingml/2006/main" name="Banded Design Blue 16x9">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84.potx" id="{22E7A37F-2161-4E4B-A340-BF7CA314E3E5}" vid="{F2416EA9-E215-4704-9EB2-B7658E7031A3}"/>
    </a:ext>
  </a:extLst>
</a:theme>
</file>

<file path=ppt/theme/theme2.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ppt/theme/themeOverride2.xml><?xml version="1.0" encoding="utf-8"?>
<a:themeOverride xmlns:a="http://schemas.openxmlformats.org/drawingml/2006/main">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docProps/app.xml><?xml version="1.0" encoding="utf-8"?>
<Properties xmlns="http://schemas.openxmlformats.org/officeDocument/2006/extended-properties" xmlns:vt="http://schemas.openxmlformats.org/officeDocument/2006/docPropsVTypes">
  <Template/>
  <TotalTime>1558</TotalTime>
  <Words>4556</Words>
  <Application>Microsoft Macintosh PowerPoint</Application>
  <PresentationFormat>Widescreen</PresentationFormat>
  <Paragraphs>599</Paragraphs>
  <Slides>34</Slides>
  <Notes>34</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SimSun</vt:lpstr>
      <vt:lpstr>Arial</vt:lpstr>
      <vt:lpstr>Calibri</vt:lpstr>
      <vt:lpstr>Corbel</vt:lpstr>
      <vt:lpstr>Euphemia</vt:lpstr>
      <vt:lpstr>Monaco</vt:lpstr>
      <vt:lpstr>Söhne</vt:lpstr>
      <vt:lpstr>Symbol</vt:lpstr>
      <vt:lpstr>System Font Regular</vt:lpstr>
      <vt:lpstr>Times New Roman</vt:lpstr>
      <vt:lpstr>Wingdings</vt:lpstr>
      <vt:lpstr>Banded Design Blue 16x9</vt:lpstr>
      <vt:lpstr>PowerPoint Presentation</vt:lpstr>
      <vt:lpstr> Agenda</vt:lpstr>
      <vt:lpstr>Introduction  </vt:lpstr>
      <vt:lpstr>Research Questions</vt:lpstr>
      <vt:lpstr>Data Source</vt:lpstr>
      <vt:lpstr>PowerPoint Presentation</vt:lpstr>
      <vt:lpstr>Data Preparation</vt:lpstr>
      <vt:lpstr>Feature Reduction &amp; Missing Value Handling</vt:lpstr>
      <vt:lpstr>Correlation Analysis </vt:lpstr>
      <vt:lpstr>Assess Multicollinearity : VIF</vt:lpstr>
      <vt:lpstr>LASSO Regression</vt:lpstr>
      <vt:lpstr>Checking L.I.N.E. Assumptions </vt:lpstr>
      <vt:lpstr>Dataset Summary    </vt:lpstr>
      <vt:lpstr>Data Analysis</vt:lpstr>
      <vt:lpstr>Dataset Summary    </vt:lpstr>
      <vt:lpstr>Hypothesis Test: Categorical Parameters </vt:lpstr>
      <vt:lpstr>Categorical Parameters: General Linear Test</vt:lpstr>
      <vt:lpstr>Stepwise Regression for Best Subsets</vt:lpstr>
      <vt:lpstr>Model Analysis Criterion</vt:lpstr>
      <vt:lpstr>Best Model: What are the top5 variables which contributed most?</vt:lpstr>
      <vt:lpstr>Best Model: What is the confidence interval for coefficients? Is b0 = 0?</vt:lpstr>
      <vt:lpstr>Best Model Analysis: Can we drop these 3 variables from 12 variables?</vt:lpstr>
      <vt:lpstr>Outliers and Influential Points</vt:lpstr>
      <vt:lpstr>Constant Variance Check</vt:lpstr>
      <vt:lpstr>Hypothesis Testing for Interaction Terms</vt:lpstr>
      <vt:lpstr> Question: Interaction Term Significant?</vt:lpstr>
      <vt:lpstr> Question: Interaction Term Significant?</vt:lpstr>
      <vt:lpstr> Question: Interaction Term Significant?</vt:lpstr>
      <vt:lpstr>PowerPoint Presentation</vt:lpstr>
      <vt:lpstr>Prediction Performance </vt:lpstr>
      <vt:lpstr>Conclusions and Future Work</vt:lpstr>
      <vt:lpstr>Thank you !</vt:lpstr>
      <vt:lpstr>Final 9 variables</vt:lpstr>
      <vt:lpstr>Question Which predictor has the highest individual contribution to explaining the variance in the dependent variable, considering other predictors? adding Pct of Low Education to the model, while other predictors already in the model , reduced SSE by 4.50%.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Cancer Mortality Rates  in US Counties Using Multivariate Regression</dc:title>
  <dc:creator>Xu, Lulu</dc:creator>
  <cp:lastModifiedBy>nabanita gupta</cp:lastModifiedBy>
  <cp:revision>112</cp:revision>
  <cp:lastPrinted>2023-11-29T17:02:12Z</cp:lastPrinted>
  <dcterms:created xsi:type="dcterms:W3CDTF">2023-11-04T22:18:16Z</dcterms:created>
  <dcterms:modified xsi:type="dcterms:W3CDTF">2024-06-27T23:38:41Z</dcterms:modified>
</cp:coreProperties>
</file>