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embeddedFontLst>
    <p:embeddedFont>
      <p:font typeface="Calibri" panose="020F0502020204030204" pitchFamily="34" charset="0"/>
      <p:regular r:id="rId17"/>
      <p:bold r:id="rId18"/>
      <p:italic r:id="rId19"/>
      <p:boldItalic r:id="rId20"/>
    </p:embeddedFont>
    <p:embeddedFont>
      <p:font typeface="Century Gothic" panose="020B0502020202020204" pitchFamily="34" charset="0"/>
      <p:regular r:id="rId21"/>
      <p:bold r:id="rId22"/>
      <p:italic r:id="rId23"/>
      <p:boldItalic r:id="rId24"/>
    </p:embeddedFont>
    <p:embeddedFont>
      <p:font typeface="Oswald" panose="020B0604020202020204" charset="0"/>
      <p:regular r:id="rId25"/>
      <p:bold r:id="rId26"/>
    </p:embeddedFont>
    <p:embeddedFont>
      <p:font typeface="Source Code Pro" panose="020B0604020202020204" charset="0"/>
      <p:regular r:id="rId27"/>
      <p:bold r:id="rId28"/>
      <p:italic r:id="rId29"/>
      <p:boldItalic r:id="rId30"/>
    </p:embeddedFont>
    <p:embeddedFont>
      <p:font typeface="Verdana" panose="020B060403050404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56" autoAdjust="0"/>
  </p:normalViewPr>
  <p:slideViewPr>
    <p:cSldViewPr snapToGrid="0">
      <p:cViewPr varScale="1">
        <p:scale>
          <a:sx n="86" d="100"/>
          <a:sy n="86" d="100"/>
        </p:scale>
        <p:origin x="135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0" name="Google Shape;7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10800000">
            <a:off x="4226100" y="3911300"/>
            <a:ext cx="691800" cy="5181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5" y="0"/>
            <a:ext cx="9144000" cy="4165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txBox="1">
            <a:spLocks noGrp="1"/>
          </p:cNvSpPr>
          <p:nvPr>
            <p:ph type="ctrTitle"/>
          </p:nvPr>
        </p:nvSpPr>
        <p:spPr>
          <a:xfrm>
            <a:off x="411175" y="859067"/>
            <a:ext cx="8282400" cy="28119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7" name="Google Shape;17;p2"/>
          <p:cNvSpPr txBox="1">
            <a:spLocks noGrp="1"/>
          </p:cNvSpPr>
          <p:nvPr>
            <p:ph type="subTitle" idx="1"/>
          </p:nvPr>
        </p:nvSpPr>
        <p:spPr>
          <a:xfrm>
            <a:off x="411175" y="4531000"/>
            <a:ext cx="8282400" cy="1680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8" name="Google Shape;18;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cxnSp>
        <p:nvCxnSpPr>
          <p:cNvPr id="56" name="Google Shape;56;p11"/>
          <p:cNvCxnSpPr/>
          <p:nvPr/>
        </p:nvCxnSpPr>
        <p:spPr>
          <a:xfrm>
            <a:off x="413275" y="3984367"/>
            <a:ext cx="910500" cy="0"/>
          </a:xfrm>
          <a:prstGeom prst="straightConnector1">
            <a:avLst/>
          </a:prstGeom>
          <a:noFill/>
          <a:ln w="28575" cap="flat" cmpd="sng">
            <a:solidFill>
              <a:schemeClr val="dk1"/>
            </a:solidFill>
            <a:prstDash val="lgDash"/>
            <a:round/>
            <a:headEnd type="none" w="sm" len="sm"/>
            <a:tailEnd type="none" w="sm" len="sm"/>
          </a:ln>
        </p:spPr>
      </p:cxnSp>
      <p:sp>
        <p:nvSpPr>
          <p:cNvPr id="57" name="Google Shape;57;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8" name="Google Shape;58;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62"/>
        <p:cNvGrpSpPr/>
        <p:nvPr/>
      </p:nvGrpSpPr>
      <p:grpSpPr>
        <a:xfrm>
          <a:off x="0" y="0"/>
          <a:ext cx="0" cy="0"/>
          <a:chOff x="0" y="0"/>
          <a:chExt cx="0" cy="0"/>
        </a:xfrm>
      </p:grpSpPr>
      <p:pic>
        <p:nvPicPr>
          <p:cNvPr id="63" name="Google Shape;63;p13"/>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64" name="Google Shape;64;p13"/>
          <p:cNvSpPr txBox="1">
            <a:spLocks noGrp="1"/>
          </p:cNvSpPr>
          <p:nvPr>
            <p:ph type="ftr" idx="11"/>
          </p:nvPr>
        </p:nvSpPr>
        <p:spPr>
          <a:xfrm>
            <a:off x="6188528" y="483792"/>
            <a:ext cx="3086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 y="1123856"/>
            <a:ext cx="8913900"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
        <p:nvSpPr>
          <p:cNvPr id="67" name="Google Shape;67;p14"/>
          <p:cNvSpPr txBox="1">
            <a:spLocks noGrp="1"/>
          </p:cNvSpPr>
          <p:nvPr>
            <p:ph type="body" idx="1"/>
          </p:nvPr>
        </p:nvSpPr>
        <p:spPr>
          <a:xfrm>
            <a:off x="1114424" y="2595564"/>
            <a:ext cx="7610400" cy="3670800"/>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1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1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1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1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1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1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1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1600"/>
              </a:spcBef>
              <a:spcAft>
                <a:spcPts val="160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a:off x="0" y="2089800"/>
            <a:ext cx="9144000" cy="267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txBox="1">
            <a:spLocks noGrp="1"/>
          </p:cNvSpPr>
          <p:nvPr>
            <p:ph type="title"/>
          </p:nvPr>
        </p:nvSpPr>
        <p:spPr>
          <a:xfrm>
            <a:off x="430800" y="2519600"/>
            <a:ext cx="8282400" cy="2022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cxnSp>
        <p:nvCxnSpPr>
          <p:cNvPr id="24" name="Google Shape;24;p4"/>
          <p:cNvCxnSpPr/>
          <p:nvPr/>
        </p:nvCxnSpPr>
        <p:spPr>
          <a:xfrm>
            <a:off x="429200" y="1700769"/>
            <a:ext cx="614100" cy="0"/>
          </a:xfrm>
          <a:prstGeom prst="straightConnector1">
            <a:avLst/>
          </a:prstGeom>
          <a:noFill/>
          <a:ln w="19050" cap="flat" cmpd="sng">
            <a:solidFill>
              <a:schemeClr val="dk2"/>
            </a:solidFill>
            <a:prstDash val="lgDash"/>
            <a:round/>
            <a:headEnd type="none" w="sm" len="sm"/>
            <a:tailEnd type="none" w="sm" len="sm"/>
          </a:ln>
        </p:spPr>
      </p:cxnSp>
      <p:sp>
        <p:nvSpPr>
          <p:cNvPr id="25" name="Google Shape;25;p4"/>
          <p:cNvSpPr txBox="1">
            <a:spLocks noGrp="1"/>
          </p:cNvSpPr>
          <p:nvPr>
            <p:ph type="title"/>
          </p:nvPr>
        </p:nvSpPr>
        <p:spPr>
          <a:xfrm>
            <a:off x="311700" y="496667"/>
            <a:ext cx="8520600" cy="978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311700" y="1958433"/>
            <a:ext cx="8520600" cy="41331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429200" y="1700769"/>
            <a:ext cx="614100" cy="0"/>
          </a:xfrm>
          <a:prstGeom prst="straightConnector1">
            <a:avLst/>
          </a:prstGeom>
          <a:noFill/>
          <a:ln w="19050" cap="flat" cmpd="sng">
            <a:solidFill>
              <a:schemeClr val="dk2"/>
            </a:solidFill>
            <a:prstDash val="lgDash"/>
            <a:round/>
            <a:headEnd type="none" w="sm" len="sm"/>
            <a:tailEnd type="none" w="sm" len="sm"/>
          </a:ln>
        </p:spPr>
      </p:cxnSp>
      <p:sp>
        <p:nvSpPr>
          <p:cNvPr id="30" name="Google Shape;30;p5"/>
          <p:cNvSpPr txBox="1">
            <a:spLocks noGrp="1"/>
          </p:cNvSpPr>
          <p:nvPr>
            <p:ph type="title"/>
          </p:nvPr>
        </p:nvSpPr>
        <p:spPr>
          <a:xfrm>
            <a:off x="311700" y="496667"/>
            <a:ext cx="8520600" cy="978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body" idx="1"/>
          </p:nvPr>
        </p:nvSpPr>
        <p:spPr>
          <a:xfrm>
            <a:off x="311700" y="1958433"/>
            <a:ext cx="3999900" cy="4133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5"/>
          <p:cNvSpPr txBox="1">
            <a:spLocks noGrp="1"/>
          </p:cNvSpPr>
          <p:nvPr>
            <p:ph type="body" idx="2"/>
          </p:nvPr>
        </p:nvSpPr>
        <p:spPr>
          <a:xfrm>
            <a:off x="4832400" y="1958433"/>
            <a:ext cx="3999900" cy="4133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311700" y="496667"/>
            <a:ext cx="8520600" cy="978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cxnSp>
        <p:nvCxnSpPr>
          <p:cNvPr id="38" name="Google Shape;38;p7"/>
          <p:cNvCxnSpPr/>
          <p:nvPr/>
        </p:nvCxnSpPr>
        <p:spPr>
          <a:xfrm>
            <a:off x="418675" y="1943716"/>
            <a:ext cx="614100" cy="0"/>
          </a:xfrm>
          <a:prstGeom prst="straightConnector1">
            <a:avLst/>
          </a:prstGeom>
          <a:noFill/>
          <a:ln w="19050" cap="flat" cmpd="sng">
            <a:solidFill>
              <a:schemeClr val="dk2"/>
            </a:solidFill>
            <a:prstDash val="lgDash"/>
            <a:round/>
            <a:headEnd type="none" w="sm" len="sm"/>
            <a:tailEnd type="none" w="sm" len="sm"/>
          </a:ln>
        </p:spPr>
      </p:cxnSp>
      <p:sp>
        <p:nvSpPr>
          <p:cNvPr id="39" name="Google Shape;39;p7"/>
          <p:cNvSpPr txBox="1">
            <a:spLocks noGrp="1"/>
          </p:cNvSpPr>
          <p:nvPr>
            <p:ph type="title"/>
          </p:nvPr>
        </p:nvSpPr>
        <p:spPr>
          <a:xfrm>
            <a:off x="311700" y="8424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2157605"/>
            <a:ext cx="2808000" cy="3934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705200"/>
            <a:ext cx="5678100" cy="5447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4" name="Google Shape;4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5"/>
        <p:cNvGrpSpPr/>
        <p:nvPr/>
      </p:nvGrpSpPr>
      <p:grpSpPr>
        <a:xfrm>
          <a:off x="0" y="0"/>
          <a:ext cx="0" cy="0"/>
          <a:chOff x="0" y="0"/>
          <a:chExt cx="0" cy="0"/>
        </a:xfrm>
      </p:grpSpPr>
      <p:sp>
        <p:nvSpPr>
          <p:cNvPr id="46" name="Google Shape;46;p9"/>
          <p:cNvSpPr/>
          <p:nvPr/>
        </p:nvSpPr>
        <p:spPr>
          <a:xfrm>
            <a:off x="4572000" y="233"/>
            <a:ext cx="4572000" cy="6858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5994000"/>
            <a:ext cx="577200" cy="0"/>
          </a:xfrm>
          <a:prstGeom prst="straightConnector1">
            <a:avLst/>
          </a:prstGeom>
          <a:noFill/>
          <a:ln w="19050" cap="flat" cmpd="sng">
            <a:solidFill>
              <a:schemeClr val="dk1"/>
            </a:solidFill>
            <a:prstDash val="lgDash"/>
            <a:round/>
            <a:headEnd type="none" w="sm" len="sm"/>
            <a:tailEnd type="none" w="sm" len="sm"/>
          </a:ln>
        </p:spPr>
      </p:cxnSp>
      <p:sp>
        <p:nvSpPr>
          <p:cNvPr id="48" name="Google Shape;48;p9"/>
          <p:cNvSpPr txBox="1">
            <a:spLocks noGrp="1"/>
          </p:cNvSpPr>
          <p:nvPr>
            <p:ph type="title"/>
          </p:nvPr>
        </p:nvSpPr>
        <p:spPr>
          <a:xfrm>
            <a:off x="265500" y="1438333"/>
            <a:ext cx="4045200" cy="2385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9" name="Google Shape;49;p9"/>
          <p:cNvSpPr txBox="1">
            <a:spLocks noGrp="1"/>
          </p:cNvSpPr>
          <p:nvPr>
            <p:ph type="subTitle" idx="1"/>
          </p:nvPr>
        </p:nvSpPr>
        <p:spPr>
          <a:xfrm>
            <a:off x="265500" y="3895201"/>
            <a:ext cx="4045200" cy="179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50" name="Google Shape;50;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1" name="Google Shape;51;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4" name="Google Shape;54;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11700" y="496667"/>
            <a:ext cx="8520600" cy="978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11" name="Google Shape;11;p1"/>
          <p:cNvSpPr txBox="1">
            <a:spLocks noGrp="1"/>
          </p:cNvSpPr>
          <p:nvPr>
            <p:ph type="body" idx="1"/>
          </p:nvPr>
        </p:nvSpPr>
        <p:spPr>
          <a:xfrm>
            <a:off x="311700" y="1958433"/>
            <a:ext cx="8520600" cy="4133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12" name="Google Shape;12;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p:nvPr/>
        </p:nvSpPr>
        <p:spPr>
          <a:xfrm>
            <a:off x="2187214" y="2162537"/>
            <a:ext cx="4599991" cy="12664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3600"/>
              <a:buFont typeface="Verdana"/>
              <a:buNone/>
            </a:pPr>
            <a:r>
              <a:rPr lang="en-US" sz="5400" b="1" i="1" dirty="0">
                <a:latin typeface="Times New Roman" panose="02020603050405020304" pitchFamily="18" charset="0"/>
                <a:cs typeface="Times New Roman" panose="02020603050405020304" pitchFamily="18" charset="0"/>
              </a:rPr>
              <a:t>Email Classifier</a:t>
            </a:r>
            <a:r>
              <a:rPr lang="en-US" sz="5400" b="1" i="0" u="none" strike="noStrike" cap="none" dirty="0">
                <a:solidFill>
                  <a:srgbClr val="0C343D"/>
                </a:solidFill>
                <a:latin typeface="Times New Roman" panose="02020603050405020304" pitchFamily="18" charset="0"/>
                <a:ea typeface="Verdana"/>
                <a:cs typeface="Times New Roman" panose="02020603050405020304" pitchFamily="18" charset="0"/>
                <a:sym typeface="Verdana"/>
              </a:rPr>
              <a:t> </a:t>
            </a:r>
          </a:p>
          <a:p>
            <a:pPr marL="0" marR="0" lvl="0" indent="0" algn="l" rtl="0">
              <a:lnSpc>
                <a:spcPct val="100000"/>
              </a:lnSpc>
              <a:spcBef>
                <a:spcPts val="0"/>
              </a:spcBef>
              <a:spcAft>
                <a:spcPts val="0"/>
              </a:spcAft>
              <a:buClr>
                <a:srgbClr val="002776"/>
              </a:buClr>
              <a:buSzPts val="3600"/>
              <a:buFont typeface="Verdana"/>
              <a:buNone/>
            </a:pPr>
            <a:endParaRPr lang="en-US" sz="3600" b="1" dirty="0">
              <a:solidFill>
                <a:srgbClr val="0C343D"/>
              </a:solidFill>
              <a:latin typeface="Verdana"/>
              <a:ea typeface="Verdana"/>
              <a:cs typeface="Verdana"/>
              <a:sym typeface="Verdana"/>
            </a:endParaRPr>
          </a:p>
        </p:txBody>
      </p:sp>
      <p:pic>
        <p:nvPicPr>
          <p:cNvPr id="73" name="Google Shape;73;p15"/>
          <p:cNvPicPr preferRelativeResize="0"/>
          <p:nvPr/>
        </p:nvPicPr>
        <p:blipFill rotWithShape="1">
          <a:blip r:embed="rId3">
            <a:alphaModFix/>
          </a:blip>
          <a:srcRect/>
          <a:stretch/>
        </p:blipFill>
        <p:spPr>
          <a:xfrm>
            <a:off x="7700064" y="102559"/>
            <a:ext cx="1187051" cy="411359"/>
          </a:xfrm>
          <a:prstGeom prst="rect">
            <a:avLst/>
          </a:prstGeom>
          <a:noFill/>
          <a:ln>
            <a:noFill/>
          </a:ln>
        </p:spPr>
      </p:pic>
      <p:sp>
        <p:nvSpPr>
          <p:cNvPr id="74" name="Google Shape;74;p15"/>
          <p:cNvSpPr txBox="1"/>
          <p:nvPr/>
        </p:nvSpPr>
        <p:spPr>
          <a:xfrm rot="10800000" flipH="1">
            <a:off x="2411150" y="5598500"/>
            <a:ext cx="1789500" cy="16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rgbClr val="0C343D"/>
                </a:solidFill>
                <a:latin typeface="Century Gothic"/>
                <a:ea typeface="Century Gothic"/>
                <a:cs typeface="Century Gothic"/>
                <a:sym typeface="Century Gothic"/>
              </a:rPr>
              <a:t> </a:t>
            </a:r>
            <a:endParaRPr>
              <a:solidFill>
                <a:srgbClr val="0C343D"/>
              </a:solidFill>
            </a:endParaRPr>
          </a:p>
        </p:txBody>
      </p:sp>
      <p:sp>
        <p:nvSpPr>
          <p:cNvPr id="75" name="Google Shape;75;p15"/>
          <p:cNvSpPr txBox="1"/>
          <p:nvPr/>
        </p:nvSpPr>
        <p:spPr>
          <a:xfrm>
            <a:off x="4943353" y="5355973"/>
            <a:ext cx="4426790" cy="1159306"/>
          </a:xfrm>
          <a:prstGeom prst="rect">
            <a:avLst/>
          </a:prstGeom>
          <a:noFill/>
          <a:ln>
            <a:noFill/>
          </a:ln>
        </p:spPr>
        <p:txBody>
          <a:bodyPr spcFirstLastPara="1" wrap="square" lIns="91425" tIns="91425" rIns="91425" bIns="91425" anchor="t" anchorCtr="0">
            <a:noAutofit/>
          </a:bodyPr>
          <a:lstStyle/>
          <a:p>
            <a:r>
              <a:rPr lang="en-US" sz="1800" b="1" i="1" dirty="0">
                <a:latin typeface="Times New Roman" panose="02020603050405020304" pitchFamily="18" charset="0"/>
                <a:cs typeface="Times New Roman" panose="02020603050405020304" pitchFamily="18" charset="0"/>
              </a:rPr>
              <a:t>Presented By:</a:t>
            </a:r>
          </a:p>
          <a:p>
            <a:r>
              <a:rPr lang="en-US" sz="1800" i="1" dirty="0">
                <a:latin typeface="Times New Roman" panose="02020603050405020304" pitchFamily="18" charset="0"/>
                <a:cs typeface="Times New Roman" panose="02020603050405020304" pitchFamily="18" charset="0"/>
              </a:rPr>
              <a:t> Group 2</a:t>
            </a:r>
          </a:p>
          <a:p>
            <a:r>
              <a:rPr lang="en-US" sz="1800" i="1" dirty="0">
                <a:latin typeface="Times New Roman" panose="02020603050405020304" pitchFamily="18" charset="0"/>
                <a:cs typeface="Times New Roman" panose="02020603050405020304" pitchFamily="18" charset="0"/>
              </a:rPr>
              <a:t>(Group Members: Gowthami, Nabanita, Anusha, Nikita)</a:t>
            </a:r>
          </a:p>
          <a:p>
            <a:pPr marL="0" marR="0" lvl="0" indent="0" algn="l" rtl="0">
              <a:lnSpc>
                <a:spcPct val="100000"/>
              </a:lnSpc>
              <a:spcBef>
                <a:spcPts val="0"/>
              </a:spcBef>
              <a:spcAft>
                <a:spcPts val="0"/>
              </a:spcAft>
              <a:buClr>
                <a:srgbClr val="002776"/>
              </a:buClr>
              <a:buSzPts val="3600"/>
              <a:buFont typeface="Verdana"/>
              <a:buNone/>
            </a:pPr>
            <a:endParaRPr lang="en-US" sz="1800" dirty="0">
              <a:solidFill>
                <a:srgbClr val="0C343D"/>
              </a:solidFill>
            </a:endParaRPr>
          </a:p>
        </p:txBody>
      </p:sp>
      <p:sp>
        <p:nvSpPr>
          <p:cNvPr id="4" name="TextBox 3">
            <a:extLst>
              <a:ext uri="{FF2B5EF4-FFF2-40B4-BE49-F238E27FC236}">
                <a16:creationId xmlns:a16="http://schemas.microsoft.com/office/drawing/2014/main" id="{812AD84E-9E56-4896-87CE-2DF14B8362B6}"/>
              </a:ext>
            </a:extLst>
          </p:cNvPr>
          <p:cNvSpPr txBox="1"/>
          <p:nvPr/>
        </p:nvSpPr>
        <p:spPr>
          <a:xfrm>
            <a:off x="635992" y="5566294"/>
            <a:ext cx="2584580" cy="369332"/>
          </a:xfrm>
          <a:prstGeom prst="rect">
            <a:avLst/>
          </a:prstGeom>
          <a:noFill/>
        </p:spPr>
        <p:txBody>
          <a:bodyPr wrap="square" rtlCol="0">
            <a:spAutoFit/>
          </a:bodyPr>
          <a:lstStyle/>
          <a:p>
            <a:r>
              <a:rPr lang="en-US" sz="1800" b="1" i="1" dirty="0">
                <a:latin typeface="Times New Roman" panose="02020603050405020304" pitchFamily="18" charset="0"/>
                <a:cs typeface="Times New Roman" panose="02020603050405020304" pitchFamily="18" charset="0"/>
              </a:rPr>
              <a:t>Mentor Name : Varun</a:t>
            </a:r>
          </a:p>
        </p:txBody>
      </p:sp>
      <p:sp>
        <p:nvSpPr>
          <p:cNvPr id="5" name="TextBox 4">
            <a:extLst>
              <a:ext uri="{FF2B5EF4-FFF2-40B4-BE49-F238E27FC236}">
                <a16:creationId xmlns:a16="http://schemas.microsoft.com/office/drawing/2014/main" id="{914A36FA-68C3-4B6B-944D-B497DDFF02F5}"/>
              </a:ext>
            </a:extLst>
          </p:cNvPr>
          <p:cNvSpPr txBox="1"/>
          <p:nvPr/>
        </p:nvSpPr>
        <p:spPr>
          <a:xfrm>
            <a:off x="635992" y="5967832"/>
            <a:ext cx="3368351" cy="307777"/>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Date:  09/01/2021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p:nvPr/>
        </p:nvSpPr>
        <p:spPr>
          <a:xfrm>
            <a:off x="185195" y="249994"/>
            <a:ext cx="3788506" cy="52322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indent="0">
              <a:buNone/>
              <a:defRPr sz="3600" b="1" i="1">
                <a:solidFill>
                  <a:srgbClr val="002776"/>
                </a:solidFill>
                <a:latin typeface="Times New Roman" panose="02020603050405020304" pitchFamily="18" charset="0"/>
                <a:cs typeface="Times New Roman" panose="02020603050405020304" pitchFamily="18" charset="0"/>
              </a:defRPr>
            </a:lvl1pPr>
          </a:lstStyle>
          <a:p>
            <a:r>
              <a:rPr lang="en-US" dirty="0"/>
              <a:t>Model Predictions</a:t>
            </a:r>
            <a:endParaRPr dirty="0"/>
          </a:p>
        </p:txBody>
      </p:sp>
      <p:sp>
        <p:nvSpPr>
          <p:cNvPr id="145" name="Google Shape;145;p24"/>
          <p:cNvSpPr/>
          <p:nvPr/>
        </p:nvSpPr>
        <p:spPr>
          <a:xfrm rot="-5400000">
            <a:off x="3346852" y="-1445869"/>
            <a:ext cx="597851" cy="6345624"/>
          </a:xfrm>
          <a:prstGeom prst="rightBrace">
            <a:avLst>
              <a:gd name="adj1" fmla="val 8333"/>
              <a:gd name="adj2" fmla="val 50000"/>
            </a:avLst>
          </a:prstGeom>
          <a:noFill/>
          <a:ln w="127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entury Gothic"/>
              <a:buNone/>
            </a:pPr>
            <a:endParaRPr sz="1800" b="0" i="0" u="none" strike="noStrike" cap="none">
              <a:solidFill>
                <a:srgbClr val="000000"/>
              </a:solidFill>
              <a:latin typeface="Calibri"/>
              <a:ea typeface="Calibri"/>
              <a:cs typeface="Calibri"/>
              <a:sym typeface="Calibri"/>
            </a:endParaRPr>
          </a:p>
        </p:txBody>
      </p:sp>
      <p:sp>
        <p:nvSpPr>
          <p:cNvPr id="146" name="Google Shape;146;p24"/>
          <p:cNvSpPr/>
          <p:nvPr/>
        </p:nvSpPr>
        <p:spPr>
          <a:xfrm rot="-5400000">
            <a:off x="7696829" y="1633283"/>
            <a:ext cx="546857" cy="959040"/>
          </a:xfrm>
          <a:prstGeom prst="rightBrace">
            <a:avLst>
              <a:gd name="adj1" fmla="val 8333"/>
              <a:gd name="adj2" fmla="val 50000"/>
            </a:avLst>
          </a:prstGeom>
          <a:noFill/>
          <a:ln w="127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entury Gothic"/>
              <a:buNone/>
            </a:pPr>
            <a:endParaRPr sz="1800" b="0" i="0" u="none" strike="noStrike" cap="none">
              <a:solidFill>
                <a:srgbClr val="000000"/>
              </a:solidFill>
              <a:latin typeface="Calibri"/>
              <a:ea typeface="Calibri"/>
              <a:cs typeface="Calibri"/>
              <a:sym typeface="Calibri"/>
            </a:endParaRPr>
          </a:p>
        </p:txBody>
      </p:sp>
      <p:sp>
        <p:nvSpPr>
          <p:cNvPr id="147" name="Google Shape;147;p24"/>
          <p:cNvSpPr txBox="1"/>
          <p:nvPr/>
        </p:nvSpPr>
        <p:spPr>
          <a:xfrm>
            <a:off x="2658586" y="1017703"/>
            <a:ext cx="2215055"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Data fed to the model</a:t>
            </a:r>
            <a:endParaRPr b="1" i="1" dirty="0">
              <a:latin typeface="Times New Roman" panose="02020603050405020304" pitchFamily="18" charset="0"/>
              <a:cs typeface="Times New Roman" panose="02020603050405020304" pitchFamily="18" charset="0"/>
            </a:endParaRPr>
          </a:p>
        </p:txBody>
      </p:sp>
      <p:sp>
        <p:nvSpPr>
          <p:cNvPr id="148" name="Google Shape;148;p24"/>
          <p:cNvSpPr txBox="1"/>
          <p:nvPr/>
        </p:nvSpPr>
        <p:spPr>
          <a:xfrm>
            <a:off x="7250951" y="1428016"/>
            <a:ext cx="1923690" cy="41135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Predicted Output</a:t>
            </a:r>
            <a:endParaRPr b="1" i="1" dirty="0">
              <a:latin typeface="Times New Roman" panose="02020603050405020304" pitchFamily="18" charset="0"/>
              <a:cs typeface="Times New Roman" panose="02020603050405020304" pitchFamily="18" charset="0"/>
            </a:endParaRPr>
          </a:p>
        </p:txBody>
      </p:sp>
      <p:pic>
        <p:nvPicPr>
          <p:cNvPr id="149" name="Google Shape;149;p24"/>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3" name="Picture 2">
            <a:extLst>
              <a:ext uri="{FF2B5EF4-FFF2-40B4-BE49-F238E27FC236}">
                <a16:creationId xmlns:a16="http://schemas.microsoft.com/office/drawing/2014/main" id="{F67DFD5E-C6A5-4289-BDDE-B9116F8AF531}"/>
              </a:ext>
            </a:extLst>
          </p:cNvPr>
          <p:cNvPicPr>
            <a:picLocks noChangeAspect="1"/>
          </p:cNvPicPr>
          <p:nvPr/>
        </p:nvPicPr>
        <p:blipFill>
          <a:blip r:embed="rId4"/>
          <a:stretch>
            <a:fillRect/>
          </a:stretch>
        </p:blipFill>
        <p:spPr>
          <a:xfrm>
            <a:off x="120014" y="2025869"/>
            <a:ext cx="8903972" cy="42091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p:nvPr/>
        </p:nvSpPr>
        <p:spPr>
          <a:xfrm>
            <a:off x="354564" y="431298"/>
            <a:ext cx="3788506"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3600" b="1" i="1" dirty="0">
                <a:solidFill>
                  <a:srgbClr val="002776"/>
                </a:solidFill>
                <a:latin typeface="Times New Roman" panose="02020603050405020304" pitchFamily="18" charset="0"/>
                <a:cs typeface="Times New Roman" panose="02020603050405020304" pitchFamily="18" charset="0"/>
              </a:rPr>
              <a:t>Model Results</a:t>
            </a:r>
            <a:endParaRPr sz="3600" b="1" i="1" dirty="0">
              <a:solidFill>
                <a:srgbClr val="002776"/>
              </a:solidFill>
              <a:latin typeface="Times New Roman" panose="02020603050405020304" pitchFamily="18" charset="0"/>
              <a:cs typeface="Times New Roman" panose="02020603050405020304" pitchFamily="18" charset="0"/>
            </a:endParaRPr>
          </a:p>
        </p:txBody>
      </p:sp>
      <p:pic>
        <p:nvPicPr>
          <p:cNvPr id="158" name="Google Shape;158;p25"/>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4" name="Picture 3">
            <a:extLst>
              <a:ext uri="{FF2B5EF4-FFF2-40B4-BE49-F238E27FC236}">
                <a16:creationId xmlns:a16="http://schemas.microsoft.com/office/drawing/2014/main" id="{579D8FA8-A23C-4A19-AC7B-72CF116B91F0}"/>
              </a:ext>
            </a:extLst>
          </p:cNvPr>
          <p:cNvPicPr>
            <a:picLocks noChangeAspect="1"/>
          </p:cNvPicPr>
          <p:nvPr/>
        </p:nvPicPr>
        <p:blipFill>
          <a:blip r:embed="rId4"/>
          <a:stretch>
            <a:fillRect/>
          </a:stretch>
        </p:blipFill>
        <p:spPr>
          <a:xfrm>
            <a:off x="626023" y="1754571"/>
            <a:ext cx="4076700" cy="3238500"/>
          </a:xfrm>
          <a:prstGeom prst="rect">
            <a:avLst/>
          </a:prstGeom>
        </p:spPr>
      </p:pic>
      <p:pic>
        <p:nvPicPr>
          <p:cNvPr id="8" name="Picture 7">
            <a:extLst>
              <a:ext uri="{FF2B5EF4-FFF2-40B4-BE49-F238E27FC236}">
                <a16:creationId xmlns:a16="http://schemas.microsoft.com/office/drawing/2014/main" id="{7C2F7554-363D-4C44-A248-BC2468A73AFD}"/>
              </a:ext>
            </a:extLst>
          </p:cNvPr>
          <p:cNvPicPr>
            <a:picLocks noChangeAspect="1"/>
          </p:cNvPicPr>
          <p:nvPr/>
        </p:nvPicPr>
        <p:blipFill>
          <a:blip r:embed="rId5"/>
          <a:stretch>
            <a:fillRect/>
          </a:stretch>
        </p:blipFill>
        <p:spPr>
          <a:xfrm>
            <a:off x="5240406" y="2041536"/>
            <a:ext cx="3718399" cy="2951535"/>
          </a:xfrm>
          <a:prstGeom prst="rect">
            <a:avLst/>
          </a:prstGeom>
        </p:spPr>
      </p:pic>
      <p:pic>
        <p:nvPicPr>
          <p:cNvPr id="10" name="Picture 9">
            <a:extLst>
              <a:ext uri="{FF2B5EF4-FFF2-40B4-BE49-F238E27FC236}">
                <a16:creationId xmlns:a16="http://schemas.microsoft.com/office/drawing/2014/main" id="{B7651511-1856-47C9-A1DB-08D32D9312D3}"/>
              </a:ext>
            </a:extLst>
          </p:cNvPr>
          <p:cNvPicPr>
            <a:picLocks noChangeAspect="1"/>
          </p:cNvPicPr>
          <p:nvPr/>
        </p:nvPicPr>
        <p:blipFill>
          <a:blip r:embed="rId6"/>
          <a:stretch>
            <a:fillRect/>
          </a:stretch>
        </p:blipFill>
        <p:spPr>
          <a:xfrm>
            <a:off x="5716149" y="5499210"/>
            <a:ext cx="1038225" cy="4000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p:nvPr/>
        </p:nvSpPr>
        <p:spPr>
          <a:xfrm>
            <a:off x="423939" y="360328"/>
            <a:ext cx="7941340" cy="2034839"/>
          </a:xfrm>
          <a:prstGeom prst="rect">
            <a:avLst/>
          </a:prstGeom>
          <a:noFill/>
          <a:ln>
            <a:noFill/>
          </a:ln>
        </p:spPr>
        <p:txBody>
          <a:bodyPr spcFirstLastPara="1" wrap="square" lIns="91425" tIns="45700" rIns="91425" bIns="45700" anchor="t" anchorCtr="0">
            <a:noAutofit/>
          </a:bodyPr>
          <a:lstStyle/>
          <a:p>
            <a:pPr lvl="0"/>
            <a:r>
              <a:rPr lang="en-US" sz="3600" b="1" i="1" dirty="0">
                <a:solidFill>
                  <a:srgbClr val="002776"/>
                </a:solidFill>
                <a:latin typeface="Times New Roman" panose="02020603050405020304" pitchFamily="18" charset="0"/>
                <a:cs typeface="Times New Roman" panose="02020603050405020304" pitchFamily="18" charset="0"/>
              </a:rPr>
              <a:t>Model Deployment</a:t>
            </a:r>
          </a:p>
          <a:p>
            <a:pPr marL="0" marR="0" lvl="0" indent="0" algn="l" rtl="0">
              <a:spcBef>
                <a:spcPts val="0"/>
              </a:spcBef>
              <a:spcAft>
                <a:spcPts val="0"/>
              </a:spcAft>
              <a:buNone/>
            </a:pPr>
            <a:endParaRPr lang="en-US" sz="2800" b="1" dirty="0">
              <a:solidFill>
                <a:srgbClr val="002776"/>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b="1" i="1" dirty="0">
                <a:solidFill>
                  <a:srgbClr val="002776"/>
                </a:solidFill>
                <a:latin typeface="Times New Roman" panose="02020603050405020304" pitchFamily="18" charset="0"/>
                <a:cs typeface="Times New Roman" panose="02020603050405020304" pitchFamily="18" charset="0"/>
              </a:rPr>
              <a:t>Used </a:t>
            </a:r>
            <a:r>
              <a:rPr lang="en-US" sz="1800" b="1" i="1" dirty="0">
                <a:solidFill>
                  <a:srgbClr val="002776"/>
                </a:solidFill>
                <a:latin typeface="Times New Roman" panose="02020603050405020304" pitchFamily="18" charset="0"/>
                <a:cs typeface="Times New Roman" panose="02020603050405020304" pitchFamily="18" charset="0"/>
                <a:sym typeface="Arial"/>
              </a:rPr>
              <a:t> Streamlit for deployment</a:t>
            </a:r>
          </a:p>
          <a:p>
            <a:pPr marL="0" marR="0" lvl="0" indent="0" algn="l" rtl="0">
              <a:spcBef>
                <a:spcPts val="0"/>
              </a:spcBef>
              <a:spcAft>
                <a:spcPts val="0"/>
              </a:spcAft>
              <a:buNone/>
            </a:pPr>
            <a:endParaRPr lang="en-US" sz="2800" b="1" dirty="0">
              <a:solidFill>
                <a:srgbClr val="002776"/>
              </a:solidFill>
            </a:endParaRPr>
          </a:p>
          <a:p>
            <a:pPr marL="0" marR="0" lvl="0" indent="0" algn="l" rtl="0">
              <a:spcBef>
                <a:spcPts val="0"/>
              </a:spcBef>
              <a:spcAft>
                <a:spcPts val="0"/>
              </a:spcAft>
              <a:buNone/>
            </a:pPr>
            <a:endParaRPr dirty="0"/>
          </a:p>
        </p:txBody>
      </p:sp>
      <p:pic>
        <p:nvPicPr>
          <p:cNvPr id="165" name="Google Shape;165;p26"/>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3" name="Picture 2">
            <a:extLst>
              <a:ext uri="{FF2B5EF4-FFF2-40B4-BE49-F238E27FC236}">
                <a16:creationId xmlns:a16="http://schemas.microsoft.com/office/drawing/2014/main" id="{DC7B466F-B109-4216-9F86-3374A4CC68F8}"/>
              </a:ext>
            </a:extLst>
          </p:cNvPr>
          <p:cNvPicPr>
            <a:picLocks noChangeAspect="1"/>
          </p:cNvPicPr>
          <p:nvPr/>
        </p:nvPicPr>
        <p:blipFill>
          <a:blip r:embed="rId4"/>
          <a:stretch>
            <a:fillRect/>
          </a:stretch>
        </p:blipFill>
        <p:spPr>
          <a:xfrm>
            <a:off x="578498" y="2128345"/>
            <a:ext cx="3574263" cy="4104504"/>
          </a:xfrm>
          <a:prstGeom prst="rect">
            <a:avLst/>
          </a:prstGeom>
        </p:spPr>
      </p:pic>
      <p:pic>
        <p:nvPicPr>
          <p:cNvPr id="5" name="Picture 4">
            <a:extLst>
              <a:ext uri="{FF2B5EF4-FFF2-40B4-BE49-F238E27FC236}">
                <a16:creationId xmlns:a16="http://schemas.microsoft.com/office/drawing/2014/main" id="{61FEEB65-6657-45AA-88D0-1D10347EA4EA}"/>
              </a:ext>
            </a:extLst>
          </p:cNvPr>
          <p:cNvPicPr>
            <a:picLocks noChangeAspect="1"/>
          </p:cNvPicPr>
          <p:nvPr/>
        </p:nvPicPr>
        <p:blipFill>
          <a:blip r:embed="rId5"/>
          <a:stretch>
            <a:fillRect/>
          </a:stretch>
        </p:blipFill>
        <p:spPr>
          <a:xfrm>
            <a:off x="4918841" y="2395167"/>
            <a:ext cx="3574264" cy="376303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9"/>
        <p:cNvGrpSpPr/>
        <p:nvPr/>
      </p:nvGrpSpPr>
      <p:grpSpPr>
        <a:xfrm>
          <a:off x="0" y="0"/>
          <a:ext cx="0" cy="0"/>
          <a:chOff x="0" y="0"/>
          <a:chExt cx="0" cy="0"/>
        </a:xfrm>
      </p:grpSpPr>
      <p:sp>
        <p:nvSpPr>
          <p:cNvPr id="170" name="Google Shape;170;p27"/>
          <p:cNvSpPr txBox="1"/>
          <p:nvPr/>
        </p:nvSpPr>
        <p:spPr>
          <a:xfrm>
            <a:off x="185195" y="452687"/>
            <a:ext cx="4481218" cy="523220"/>
          </a:xfrm>
          <a:prstGeom prst="rect">
            <a:avLst/>
          </a:prstGeom>
          <a:noFill/>
          <a:ln>
            <a:noFill/>
          </a:ln>
        </p:spPr>
        <p:txBody>
          <a:bodyPr spcFirstLastPara="1" wrap="square" lIns="91425" tIns="45700" rIns="91425" bIns="45700" anchor="t" anchorCtr="0">
            <a:noAutofit/>
          </a:bodyPr>
          <a:lstStyle/>
          <a:p>
            <a:r>
              <a:rPr lang="en-US" sz="3600" b="1" i="1" dirty="0">
                <a:solidFill>
                  <a:srgbClr val="002776"/>
                </a:solidFill>
                <a:latin typeface="Times New Roman" panose="02020603050405020304" pitchFamily="18" charset="0"/>
                <a:cs typeface="Times New Roman" panose="02020603050405020304" pitchFamily="18" charset="0"/>
              </a:rPr>
              <a:t>Challenges faced?</a:t>
            </a:r>
            <a:endParaRPr sz="3600" b="1" i="1" dirty="0">
              <a:solidFill>
                <a:srgbClr val="002776"/>
              </a:solidFill>
              <a:latin typeface="Times New Roman" panose="02020603050405020304" pitchFamily="18" charset="0"/>
              <a:cs typeface="Times New Roman" panose="02020603050405020304" pitchFamily="18" charset="0"/>
            </a:endParaRPr>
          </a:p>
        </p:txBody>
      </p:sp>
      <p:pic>
        <p:nvPicPr>
          <p:cNvPr id="171" name="Google Shape;171;p27"/>
          <p:cNvPicPr preferRelativeResize="0"/>
          <p:nvPr/>
        </p:nvPicPr>
        <p:blipFill rotWithShape="1">
          <a:blip r:embed="rId4">
            <a:alphaModFix/>
          </a:blip>
          <a:srcRect/>
          <a:stretch/>
        </p:blipFill>
        <p:spPr>
          <a:xfrm>
            <a:off x="7771754" y="100245"/>
            <a:ext cx="1187051" cy="411359"/>
          </a:xfrm>
          <a:prstGeom prst="rect">
            <a:avLst/>
          </a:prstGeom>
          <a:noFill/>
          <a:ln>
            <a:noFill/>
          </a:ln>
        </p:spPr>
      </p:pic>
      <p:sp>
        <p:nvSpPr>
          <p:cNvPr id="172" name="Google Shape;172;p27"/>
          <p:cNvSpPr txBox="1"/>
          <p:nvPr/>
        </p:nvSpPr>
        <p:spPr>
          <a:xfrm>
            <a:off x="185375" y="2913663"/>
            <a:ext cx="5628883"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i="1" dirty="0">
                <a:solidFill>
                  <a:srgbClr val="002776"/>
                </a:solidFill>
                <a:latin typeface="Times New Roman" panose="02020603050405020304" pitchFamily="18" charset="0"/>
                <a:cs typeface="Times New Roman" panose="02020603050405020304" pitchFamily="18" charset="0"/>
              </a:rPr>
              <a:t>How did you overcome?</a:t>
            </a:r>
            <a:endParaRPr sz="3600" b="1" i="1" dirty="0">
              <a:solidFill>
                <a:srgbClr val="002776"/>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282FA03-C2D1-409C-9CA9-95C31055DBCC}"/>
              </a:ext>
            </a:extLst>
          </p:cNvPr>
          <p:cNvSpPr txBox="1"/>
          <p:nvPr/>
        </p:nvSpPr>
        <p:spPr>
          <a:xfrm>
            <a:off x="323194" y="1440209"/>
            <a:ext cx="7543800" cy="1754326"/>
          </a:xfrm>
          <a:prstGeom prst="rect">
            <a:avLst/>
          </a:prstGeom>
          <a:noFill/>
        </p:spPr>
        <p:txBody>
          <a:bodyPr wrap="square" rtlCol="0">
            <a:spAutoFit/>
          </a:bodyPr>
          <a:lstStyle/>
          <a:p>
            <a:pPr marL="285750" indent="-285750">
              <a:buFont typeface="Wingdings" panose="05000000000000000000" pitchFamily="2" charset="2"/>
              <a:buChar char="v"/>
            </a:pPr>
            <a:r>
              <a:rPr lang="en-US" sz="2000" i="1" dirty="0">
                <a:latin typeface="Times New Roman" panose="02020603050405020304" pitchFamily="18" charset="0"/>
                <a:cs typeface="Times New Roman" panose="02020603050405020304" pitchFamily="18" charset="0"/>
              </a:rPr>
              <a:t>Data received is of poor quality and in extremely raw format.</a:t>
            </a:r>
          </a:p>
          <a:p>
            <a:pPr marL="285750" indent="-285750">
              <a:buFont typeface="Wingdings" panose="05000000000000000000" pitchFamily="2" charset="2"/>
              <a:buChar char="v"/>
            </a:pPr>
            <a:endParaRPr lang="en-US" sz="20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000" i="1" dirty="0">
                <a:latin typeface="Times New Roman" panose="02020603050405020304" pitchFamily="18" charset="0"/>
                <a:cs typeface="Times New Roman" panose="02020603050405020304" pitchFamily="18" charset="0"/>
              </a:rPr>
              <a:t>Imbalanced dataset.</a:t>
            </a:r>
          </a:p>
          <a:p>
            <a:pPr marL="285750" indent="-285750">
              <a:buFont typeface="Wingdings" panose="05000000000000000000" pitchFamily="2" charset="2"/>
              <a:buChar char="v"/>
            </a:pPr>
            <a:endParaRPr lang="en-US" sz="2000" i="1"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6" name="TextBox 5">
            <a:extLst>
              <a:ext uri="{FF2B5EF4-FFF2-40B4-BE49-F238E27FC236}">
                <a16:creationId xmlns:a16="http://schemas.microsoft.com/office/drawing/2014/main" id="{7620B761-5D15-47A4-90B7-2264FE966D2B}"/>
              </a:ext>
            </a:extLst>
          </p:cNvPr>
          <p:cNvSpPr txBox="1"/>
          <p:nvPr/>
        </p:nvSpPr>
        <p:spPr>
          <a:xfrm>
            <a:off x="185375" y="3805601"/>
            <a:ext cx="8091522" cy="2062103"/>
          </a:xfrm>
          <a:prstGeom prst="rect">
            <a:avLst/>
          </a:prstGeom>
          <a:noFill/>
        </p:spPr>
        <p:txBody>
          <a:bodyPr wrap="square" rtlCol="0">
            <a:spAutoFit/>
          </a:bodyPr>
          <a:lstStyle/>
          <a:p>
            <a:pPr marL="285750" indent="-285750">
              <a:buFont typeface="Wingdings" panose="05000000000000000000" pitchFamily="2" charset="2"/>
              <a:buChar char="v"/>
            </a:pPr>
            <a:r>
              <a:rPr lang="en-US" sz="2000" i="1" dirty="0">
                <a:latin typeface="Times New Roman" panose="02020603050405020304" pitchFamily="18" charset="0"/>
                <a:cs typeface="Times New Roman" panose="02020603050405020304" pitchFamily="18" charset="0"/>
              </a:rPr>
              <a:t>Data is preprocessed and cleaned  so model can understand it properly .</a:t>
            </a:r>
          </a:p>
          <a:p>
            <a:pPr marL="285750" indent="-285750">
              <a:buFont typeface="Wingdings" panose="05000000000000000000" pitchFamily="2" charset="2"/>
              <a:buChar char="v"/>
            </a:pPr>
            <a:endParaRPr lang="en-US" sz="20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000" i="1" dirty="0">
                <a:latin typeface="Times New Roman" panose="02020603050405020304" pitchFamily="18" charset="0"/>
                <a:cs typeface="Times New Roman" panose="02020603050405020304" pitchFamily="18" charset="0"/>
              </a:rPr>
              <a:t>Dataset is balanced applying different oversampling and undersampling technique. </a:t>
            </a:r>
          </a:p>
          <a:p>
            <a:pPr marL="285750" indent="-285750">
              <a:buFont typeface="Wingdings" panose="05000000000000000000" pitchFamily="2" charset="2"/>
              <a:buChar char="v"/>
            </a:pPr>
            <a:endParaRPr lang="en-US" sz="2000" i="1" dirty="0">
              <a:latin typeface="Times New Roman" panose="02020603050405020304" pitchFamily="18" charset="0"/>
              <a:cs typeface="Times New Roman" panose="02020603050405020304" pitchFamily="18" charset="0"/>
            </a:endParaRPr>
          </a:p>
          <a:p>
            <a:endParaRPr lang="en-US" dirty="0"/>
          </a:p>
          <a:p>
            <a:endParaRPr lang="en-US" dirty="0"/>
          </a:p>
        </p:txBody>
      </p:sp>
    </p:spTree>
  </p:cSld>
  <p:clrMapOvr>
    <a:overrideClrMapping bg1="lt1" tx1="dk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p:nvPr/>
        </p:nvSpPr>
        <p:spPr>
          <a:xfrm>
            <a:off x="3320555" y="2839068"/>
            <a:ext cx="2502889" cy="52322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indent="0">
              <a:buNone/>
              <a:defRPr sz="3600" b="1" i="1">
                <a:solidFill>
                  <a:srgbClr val="002776"/>
                </a:solidFill>
                <a:latin typeface="Times New Roman" panose="02020603050405020304" pitchFamily="18" charset="0"/>
                <a:cs typeface="Times New Roman" panose="02020603050405020304" pitchFamily="18" charset="0"/>
              </a:defRPr>
            </a:lvl1pPr>
          </a:lstStyle>
          <a:p>
            <a:r>
              <a:rPr lang="en-US" dirty="0"/>
              <a:t>Thank you</a:t>
            </a:r>
            <a:endParaRPr dirty="0"/>
          </a:p>
        </p:txBody>
      </p:sp>
      <p:pic>
        <p:nvPicPr>
          <p:cNvPr id="178" name="Google Shape;178;p28"/>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p:nvPr/>
        </p:nvSpPr>
        <p:spPr>
          <a:xfrm>
            <a:off x="250050" y="338026"/>
            <a:ext cx="8643900" cy="2611889"/>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3600" b="1" i="1" dirty="0">
                <a:solidFill>
                  <a:srgbClr val="002776"/>
                </a:solidFill>
                <a:latin typeface="Times New Roman" panose="02020603050405020304" pitchFamily="18" charset="0"/>
                <a:cs typeface="Times New Roman" panose="02020603050405020304" pitchFamily="18" charset="0"/>
              </a:rPr>
              <a:t>Business Problem:</a:t>
            </a:r>
          </a:p>
          <a:p>
            <a:pPr marL="0" lvl="0" indent="0" algn="l" rtl="0">
              <a:lnSpc>
                <a:spcPct val="115000"/>
              </a:lnSpc>
              <a:spcBef>
                <a:spcPts val="0"/>
              </a:spcBef>
              <a:spcAft>
                <a:spcPts val="0"/>
              </a:spcAft>
              <a:buNone/>
            </a:pPr>
            <a:endParaRPr sz="2800" b="1" dirty="0">
              <a:solidFill>
                <a:srgbClr val="002776"/>
              </a:solidFill>
            </a:endParaRPr>
          </a:p>
          <a:p>
            <a:pPr marL="0" lvl="0" indent="0" algn="l" rtl="0">
              <a:lnSpc>
                <a:spcPct val="115000"/>
              </a:lnSpc>
              <a:spcBef>
                <a:spcPts val="0"/>
              </a:spcBef>
              <a:spcAft>
                <a:spcPts val="0"/>
              </a:spcAft>
              <a:buNone/>
            </a:pPr>
            <a:r>
              <a:rPr lang="en-US" sz="2000" i="1" dirty="0">
                <a:effectLst/>
                <a:latin typeface="Times New Roman" panose="02020603050405020304" pitchFamily="18" charset="0"/>
                <a:ea typeface="Arial" panose="020B0604020202020204" pitchFamily="34" charset="0"/>
                <a:cs typeface="Times New Roman" panose="02020603050405020304" pitchFamily="18" charset="0"/>
              </a:rPr>
              <a:t>Inappropriate emails would demotivates and spoil the positive environment that would lead to more attrition rate and low productivity and Inappropriate emails could be on form of bullying, racism, sexual favoritism and hate in the gender or culture, in today’s world so dominated by email no organization is immune to these hate emails</a:t>
            </a:r>
            <a:r>
              <a:rPr lang="en-US" sz="1800" i="1" dirty="0">
                <a:effectLst/>
                <a:latin typeface="Times New Roman" panose="02020603050405020304" pitchFamily="18" charset="0"/>
                <a:ea typeface="Arial" panose="020B0604020202020204" pitchFamily="34" charset="0"/>
                <a:cs typeface="Times New Roman" panose="02020603050405020304" pitchFamily="18" charset="0"/>
              </a:rPr>
              <a:t>.</a:t>
            </a:r>
            <a:endParaRPr sz="2800" i="1" dirty="0">
              <a:solidFill>
                <a:srgbClr val="002776"/>
              </a:solidFill>
              <a:latin typeface="Times New Roman" panose="02020603050405020304" pitchFamily="18" charset="0"/>
              <a:cs typeface="Times New Roman" panose="02020603050405020304" pitchFamily="18" charset="0"/>
            </a:endParaRPr>
          </a:p>
        </p:txBody>
      </p:sp>
      <p:sp>
        <p:nvSpPr>
          <p:cNvPr id="81" name="Google Shape;81;p16"/>
          <p:cNvSpPr txBox="1"/>
          <p:nvPr/>
        </p:nvSpPr>
        <p:spPr>
          <a:xfrm>
            <a:off x="185195" y="3839057"/>
            <a:ext cx="4015472" cy="22050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2800" b="1" i="1" dirty="0">
                <a:solidFill>
                  <a:srgbClr val="20124D"/>
                </a:solidFill>
                <a:latin typeface="Times New Roman"/>
                <a:ea typeface="Times New Roman"/>
                <a:cs typeface="Times New Roman"/>
                <a:sym typeface="Times New Roman"/>
              </a:rPr>
              <a:t>Objective:</a:t>
            </a:r>
          </a:p>
          <a:p>
            <a:pPr marL="0" marR="0" lvl="0" indent="0" algn="just" rtl="0">
              <a:lnSpc>
                <a:spcPct val="100000"/>
              </a:lnSpc>
              <a:spcBef>
                <a:spcPts val="0"/>
              </a:spcBef>
              <a:spcAft>
                <a:spcPts val="0"/>
              </a:spcAft>
              <a:buNone/>
            </a:pPr>
            <a:endParaRPr sz="2800" i="1" dirty="0">
              <a:solidFill>
                <a:srgbClr val="20124D"/>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2000" b="1" i="1" dirty="0">
                <a:latin typeface="Times New Roman" panose="02020603050405020304" pitchFamily="18" charset="0"/>
                <a:ea typeface="Verdana"/>
                <a:cs typeface="Times New Roman" panose="02020603050405020304" pitchFamily="18" charset="0"/>
                <a:sym typeface="Verdana"/>
              </a:rPr>
              <a:t>To classify mails into abusive and non abusive categories.</a:t>
            </a:r>
            <a:endParaRPr sz="2000" b="1" i="1" dirty="0">
              <a:latin typeface="Times New Roman" panose="02020603050405020304" pitchFamily="18" charset="0"/>
              <a:ea typeface="Verdana"/>
              <a:cs typeface="Times New Roman" panose="02020603050405020304" pitchFamily="18" charset="0"/>
              <a:sym typeface="Verdana"/>
            </a:endParaRPr>
          </a:p>
          <a:p>
            <a:pPr marL="0" marR="0" lvl="0" indent="0" algn="just" rtl="0">
              <a:lnSpc>
                <a:spcPct val="100000"/>
              </a:lnSpc>
              <a:spcBef>
                <a:spcPts val="0"/>
              </a:spcBef>
              <a:spcAft>
                <a:spcPts val="0"/>
              </a:spcAft>
              <a:buNone/>
            </a:pPr>
            <a:endParaRPr sz="2800" dirty="0">
              <a:solidFill>
                <a:srgbClr val="20124D"/>
              </a:solidFill>
              <a:latin typeface="Times New Roman"/>
              <a:ea typeface="Times New Roman"/>
              <a:cs typeface="Times New Roman"/>
              <a:sym typeface="Times New Roman"/>
            </a:endParaRPr>
          </a:p>
        </p:txBody>
      </p:sp>
      <p:pic>
        <p:nvPicPr>
          <p:cNvPr id="82" name="Google Shape;82;p16"/>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83" name="Google Shape;83;p16"/>
          <p:cNvSpPr txBox="1"/>
          <p:nvPr/>
        </p:nvSpPr>
        <p:spPr>
          <a:xfrm flipH="1">
            <a:off x="-1985880" y="856525"/>
            <a:ext cx="2113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1C46BD82-E054-47E6-997E-E0A86943DED4}"/>
              </a:ext>
            </a:extLst>
          </p:cNvPr>
          <p:cNvPicPr>
            <a:picLocks noChangeAspect="1"/>
          </p:cNvPicPr>
          <p:nvPr/>
        </p:nvPicPr>
        <p:blipFill>
          <a:blip r:embed="rId4"/>
          <a:stretch>
            <a:fillRect/>
          </a:stretch>
        </p:blipFill>
        <p:spPr>
          <a:xfrm>
            <a:off x="4497354" y="3660183"/>
            <a:ext cx="4245429" cy="234239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7"/>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89" name="Google Shape;89;p17"/>
          <p:cNvSpPr txBox="1"/>
          <p:nvPr/>
        </p:nvSpPr>
        <p:spPr>
          <a:xfrm>
            <a:off x="342398" y="249994"/>
            <a:ext cx="6134581"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i="1" dirty="0">
                <a:solidFill>
                  <a:srgbClr val="002776"/>
                </a:solidFill>
                <a:latin typeface="Times New Roman" panose="02020603050405020304" pitchFamily="18" charset="0"/>
                <a:cs typeface="Times New Roman" panose="02020603050405020304" pitchFamily="18" charset="0"/>
                <a:sym typeface="Arial"/>
              </a:rPr>
              <a:t>Project Architecture / Project Flow</a:t>
            </a:r>
            <a:endParaRPr sz="3200" i="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8CE353A6-3F7C-4BD9-BBC4-C9E8B5CBC607}"/>
              </a:ext>
            </a:extLst>
          </p:cNvPr>
          <p:cNvSpPr/>
          <p:nvPr/>
        </p:nvSpPr>
        <p:spPr>
          <a:xfrm>
            <a:off x="2901820" y="1223759"/>
            <a:ext cx="2705878" cy="6904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accent1"/>
                </a:solidFill>
                <a:latin typeface="Times New Roman" panose="02020603050405020304" pitchFamily="18" charset="0"/>
                <a:cs typeface="Times New Roman" panose="02020603050405020304" pitchFamily="18" charset="0"/>
              </a:rPr>
              <a:t>Business Objective</a:t>
            </a:r>
          </a:p>
        </p:txBody>
      </p:sp>
      <p:cxnSp>
        <p:nvCxnSpPr>
          <p:cNvPr id="5" name="Straight Arrow Connector 4">
            <a:extLst>
              <a:ext uri="{FF2B5EF4-FFF2-40B4-BE49-F238E27FC236}">
                <a16:creationId xmlns:a16="http://schemas.microsoft.com/office/drawing/2014/main" id="{1EDA5E48-7607-4C5F-9B44-50F480FE43E5}"/>
              </a:ext>
            </a:extLst>
          </p:cNvPr>
          <p:cNvCxnSpPr>
            <a:cxnSpLocks/>
            <a:stCxn id="2" idx="2"/>
          </p:cNvCxnSpPr>
          <p:nvPr/>
        </p:nvCxnSpPr>
        <p:spPr>
          <a:xfrm>
            <a:off x="4254759" y="1914224"/>
            <a:ext cx="0" cy="2224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1E2502F-D77C-4E5D-92E3-5F559BA55ECA}"/>
              </a:ext>
            </a:extLst>
          </p:cNvPr>
          <p:cNvSpPr/>
          <p:nvPr/>
        </p:nvSpPr>
        <p:spPr>
          <a:xfrm>
            <a:off x="2901820" y="2136710"/>
            <a:ext cx="2705878" cy="6904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accent1"/>
                </a:solidFill>
                <a:latin typeface="Times New Roman" panose="02020603050405020304" pitchFamily="18" charset="0"/>
                <a:cs typeface="Times New Roman" panose="02020603050405020304" pitchFamily="18" charset="0"/>
              </a:rPr>
              <a:t>Data Collection</a:t>
            </a:r>
          </a:p>
        </p:txBody>
      </p:sp>
      <p:sp>
        <p:nvSpPr>
          <p:cNvPr id="15" name="Rectangle 14">
            <a:extLst>
              <a:ext uri="{FF2B5EF4-FFF2-40B4-BE49-F238E27FC236}">
                <a16:creationId xmlns:a16="http://schemas.microsoft.com/office/drawing/2014/main" id="{9A3F4B82-9919-4C20-9120-87E02086F9F8}"/>
              </a:ext>
            </a:extLst>
          </p:cNvPr>
          <p:cNvSpPr/>
          <p:nvPr/>
        </p:nvSpPr>
        <p:spPr>
          <a:xfrm>
            <a:off x="2901820" y="3078760"/>
            <a:ext cx="2705878" cy="7807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accent1"/>
                </a:solidFill>
                <a:latin typeface="Times New Roman" panose="02020603050405020304" pitchFamily="18" charset="0"/>
                <a:cs typeface="Times New Roman" panose="02020603050405020304" pitchFamily="18" charset="0"/>
              </a:rPr>
              <a:t>EDA Data Preprocessing</a:t>
            </a:r>
          </a:p>
        </p:txBody>
      </p:sp>
      <p:sp>
        <p:nvSpPr>
          <p:cNvPr id="16" name="Rectangle 15">
            <a:extLst>
              <a:ext uri="{FF2B5EF4-FFF2-40B4-BE49-F238E27FC236}">
                <a16:creationId xmlns:a16="http://schemas.microsoft.com/office/drawing/2014/main" id="{24924B48-FFE3-4B16-9B5F-FDF4BAE98343}"/>
              </a:ext>
            </a:extLst>
          </p:cNvPr>
          <p:cNvSpPr/>
          <p:nvPr/>
        </p:nvSpPr>
        <p:spPr>
          <a:xfrm>
            <a:off x="2901820" y="4067039"/>
            <a:ext cx="2705878" cy="6904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accent1"/>
                </a:solidFill>
                <a:latin typeface="Times New Roman" panose="02020603050405020304" pitchFamily="18" charset="0"/>
                <a:cs typeface="Times New Roman" panose="02020603050405020304" pitchFamily="18" charset="0"/>
              </a:rPr>
              <a:t>Model Building</a:t>
            </a:r>
          </a:p>
        </p:txBody>
      </p:sp>
      <p:sp>
        <p:nvSpPr>
          <p:cNvPr id="17" name="Rectangle 16">
            <a:extLst>
              <a:ext uri="{FF2B5EF4-FFF2-40B4-BE49-F238E27FC236}">
                <a16:creationId xmlns:a16="http://schemas.microsoft.com/office/drawing/2014/main" id="{CBB9B9D2-B310-4BD4-A5C4-F8637773EF9B}"/>
              </a:ext>
            </a:extLst>
          </p:cNvPr>
          <p:cNvSpPr/>
          <p:nvPr/>
        </p:nvSpPr>
        <p:spPr>
          <a:xfrm>
            <a:off x="2901820" y="4965057"/>
            <a:ext cx="2705878" cy="6904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accent1"/>
                </a:solidFill>
                <a:latin typeface="Times New Roman" panose="02020603050405020304" pitchFamily="18" charset="0"/>
                <a:cs typeface="Times New Roman" panose="02020603050405020304" pitchFamily="18" charset="0"/>
              </a:rPr>
              <a:t>Model Evaluation</a:t>
            </a:r>
          </a:p>
        </p:txBody>
      </p:sp>
      <p:sp>
        <p:nvSpPr>
          <p:cNvPr id="18" name="Rectangle 17">
            <a:extLst>
              <a:ext uri="{FF2B5EF4-FFF2-40B4-BE49-F238E27FC236}">
                <a16:creationId xmlns:a16="http://schemas.microsoft.com/office/drawing/2014/main" id="{CA79830D-FF4F-4A2C-A434-3D30FEAF56AB}"/>
              </a:ext>
            </a:extLst>
          </p:cNvPr>
          <p:cNvSpPr/>
          <p:nvPr/>
        </p:nvSpPr>
        <p:spPr>
          <a:xfrm>
            <a:off x="2901820" y="5892558"/>
            <a:ext cx="2705878" cy="6904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accent1"/>
                </a:solidFill>
                <a:latin typeface="Times New Roman" panose="02020603050405020304" pitchFamily="18" charset="0"/>
                <a:cs typeface="Times New Roman" panose="02020603050405020304" pitchFamily="18" charset="0"/>
              </a:rPr>
              <a:t>Deployment</a:t>
            </a:r>
          </a:p>
        </p:txBody>
      </p:sp>
      <p:cxnSp>
        <p:nvCxnSpPr>
          <p:cNvPr id="21" name="Straight Arrow Connector 20">
            <a:extLst>
              <a:ext uri="{FF2B5EF4-FFF2-40B4-BE49-F238E27FC236}">
                <a16:creationId xmlns:a16="http://schemas.microsoft.com/office/drawing/2014/main" id="{9CFF7D03-4C7C-4E74-89DC-1B86E767D16F}"/>
              </a:ext>
            </a:extLst>
          </p:cNvPr>
          <p:cNvCxnSpPr>
            <a:cxnSpLocks/>
            <a:stCxn id="14" idx="2"/>
            <a:endCxn id="15" idx="0"/>
          </p:cNvCxnSpPr>
          <p:nvPr/>
        </p:nvCxnSpPr>
        <p:spPr>
          <a:xfrm>
            <a:off x="4254759" y="2827175"/>
            <a:ext cx="0" cy="2515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A4ABA2F-8F33-4B27-BE06-C0B1F62CC8BD}"/>
              </a:ext>
            </a:extLst>
          </p:cNvPr>
          <p:cNvCxnSpPr>
            <a:cxnSpLocks/>
            <a:endCxn id="16" idx="0"/>
          </p:cNvCxnSpPr>
          <p:nvPr/>
        </p:nvCxnSpPr>
        <p:spPr>
          <a:xfrm>
            <a:off x="4254759" y="3859486"/>
            <a:ext cx="0" cy="2075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A9046C8-2EA3-475D-AB17-AFDCDC8D72DE}"/>
              </a:ext>
            </a:extLst>
          </p:cNvPr>
          <p:cNvCxnSpPr>
            <a:cxnSpLocks/>
          </p:cNvCxnSpPr>
          <p:nvPr/>
        </p:nvCxnSpPr>
        <p:spPr>
          <a:xfrm>
            <a:off x="4254759" y="4757504"/>
            <a:ext cx="0" cy="2075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E49E639-77AC-416B-8199-2CEED1944516}"/>
              </a:ext>
            </a:extLst>
          </p:cNvPr>
          <p:cNvCxnSpPr>
            <a:cxnSpLocks/>
          </p:cNvCxnSpPr>
          <p:nvPr/>
        </p:nvCxnSpPr>
        <p:spPr>
          <a:xfrm>
            <a:off x="4248538" y="5655522"/>
            <a:ext cx="0" cy="2370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p:nvPr/>
        </p:nvSpPr>
        <p:spPr>
          <a:xfrm>
            <a:off x="1037064" y="2741905"/>
            <a:ext cx="7582829"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i="1" dirty="0">
                <a:solidFill>
                  <a:srgbClr val="002776"/>
                </a:solidFill>
                <a:latin typeface="Times New Roman" panose="02020603050405020304" pitchFamily="18" charset="0"/>
                <a:cs typeface="Times New Roman" panose="02020603050405020304" pitchFamily="18" charset="0"/>
                <a:sym typeface="Arial"/>
              </a:rPr>
              <a:t>Exploratory Data Analysis (EDA) and </a:t>
            </a:r>
            <a:endParaRPr sz="3600" b="1" i="1"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3600" b="1" i="1" dirty="0">
                <a:solidFill>
                  <a:srgbClr val="002776"/>
                </a:solidFill>
                <a:latin typeface="Times New Roman" panose="02020603050405020304" pitchFamily="18" charset="0"/>
                <a:cs typeface="Times New Roman" panose="02020603050405020304" pitchFamily="18" charset="0"/>
                <a:sym typeface="Arial"/>
              </a:rPr>
              <a:t>Feature Engineering</a:t>
            </a:r>
            <a:endParaRPr sz="3600" b="1" i="1" dirty="0">
              <a:latin typeface="Times New Roman" panose="02020603050405020304" pitchFamily="18" charset="0"/>
              <a:cs typeface="Times New Roman" panose="02020603050405020304" pitchFamily="18" charset="0"/>
            </a:endParaRPr>
          </a:p>
        </p:txBody>
      </p:sp>
      <p:pic>
        <p:nvPicPr>
          <p:cNvPr id="95" name="Google Shape;95;p18"/>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p:nvPr/>
        </p:nvSpPr>
        <p:spPr>
          <a:xfrm>
            <a:off x="185195" y="227885"/>
            <a:ext cx="6900900" cy="71390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i="1" dirty="0">
                <a:solidFill>
                  <a:srgbClr val="002776"/>
                </a:solidFill>
                <a:latin typeface="Times New Roman"/>
                <a:ea typeface="Times New Roman"/>
                <a:cs typeface="Times New Roman"/>
                <a:sym typeface="Times New Roman"/>
              </a:rPr>
              <a:t>Data set details:</a:t>
            </a:r>
            <a:endParaRPr sz="3600" b="1" i="1" dirty="0">
              <a:solidFill>
                <a:srgbClr val="002776"/>
              </a:solidFill>
              <a:latin typeface="Times New Roman"/>
              <a:ea typeface="Times New Roman"/>
              <a:cs typeface="Times New Roman"/>
              <a:sym typeface="Times New Roman"/>
            </a:endParaRPr>
          </a:p>
          <a:p>
            <a:pPr marL="0" marR="0" lvl="0" indent="0" algn="l" rtl="0">
              <a:spcBef>
                <a:spcPts val="0"/>
              </a:spcBef>
              <a:spcAft>
                <a:spcPts val="0"/>
              </a:spcAft>
              <a:buNone/>
            </a:pPr>
            <a:endParaRPr sz="2800" b="1" dirty="0">
              <a:solidFill>
                <a:srgbClr val="002776"/>
              </a:solidFill>
              <a:latin typeface="Times New Roman"/>
              <a:ea typeface="Times New Roman"/>
              <a:cs typeface="Times New Roman"/>
              <a:sym typeface="Times New Roman"/>
            </a:endParaRPr>
          </a:p>
          <a:p>
            <a:pPr marL="0" marR="0" lvl="0" indent="0" algn="l" rtl="0">
              <a:spcBef>
                <a:spcPts val="0"/>
              </a:spcBef>
              <a:spcAft>
                <a:spcPts val="0"/>
              </a:spcAft>
              <a:buNone/>
            </a:pPr>
            <a:endParaRPr sz="2400" b="1" dirty="0">
              <a:solidFill>
                <a:srgbClr val="002776"/>
              </a:solidFill>
              <a:latin typeface="Times New Roman"/>
              <a:ea typeface="Times New Roman"/>
              <a:cs typeface="Times New Roman"/>
              <a:sym typeface="Times New Roman"/>
            </a:endParaRPr>
          </a:p>
        </p:txBody>
      </p:sp>
      <p:pic>
        <p:nvPicPr>
          <p:cNvPr id="101" name="Google Shape;101;p19"/>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02" name="Google Shape;102;p19"/>
          <p:cNvSpPr txBox="1"/>
          <p:nvPr/>
        </p:nvSpPr>
        <p:spPr>
          <a:xfrm rot="10800000" flipH="1">
            <a:off x="-3000375" y="1692000"/>
            <a:ext cx="1539300" cy="1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pic>
        <p:nvPicPr>
          <p:cNvPr id="3" name="Picture 2">
            <a:extLst>
              <a:ext uri="{FF2B5EF4-FFF2-40B4-BE49-F238E27FC236}">
                <a16:creationId xmlns:a16="http://schemas.microsoft.com/office/drawing/2014/main" id="{A643F809-EC01-43DA-BE1C-664B24351392}"/>
              </a:ext>
            </a:extLst>
          </p:cNvPr>
          <p:cNvPicPr>
            <a:picLocks noChangeAspect="1"/>
          </p:cNvPicPr>
          <p:nvPr/>
        </p:nvPicPr>
        <p:blipFill>
          <a:blip r:embed="rId4"/>
          <a:stretch>
            <a:fillRect/>
          </a:stretch>
        </p:blipFill>
        <p:spPr>
          <a:xfrm>
            <a:off x="0" y="4250531"/>
            <a:ext cx="9144000" cy="2252905"/>
          </a:xfrm>
          <a:prstGeom prst="rect">
            <a:avLst/>
          </a:prstGeom>
        </p:spPr>
      </p:pic>
      <p:sp>
        <p:nvSpPr>
          <p:cNvPr id="9" name="Content Placeholder 2">
            <a:extLst>
              <a:ext uri="{FF2B5EF4-FFF2-40B4-BE49-F238E27FC236}">
                <a16:creationId xmlns:a16="http://schemas.microsoft.com/office/drawing/2014/main" id="{170E4D89-958F-4E87-881D-15AFC42E313A}"/>
              </a:ext>
            </a:extLst>
          </p:cNvPr>
          <p:cNvSpPr txBox="1">
            <a:spLocks/>
          </p:cNvSpPr>
          <p:nvPr/>
        </p:nvSpPr>
        <p:spPr>
          <a:xfrm>
            <a:off x="187636" y="1605248"/>
            <a:ext cx="4384364" cy="16312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15000"/>
              </a:lnSpc>
              <a:spcBef>
                <a:spcPts val="1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15000"/>
              </a:lnSpc>
              <a:spcBef>
                <a:spcPts val="1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15000"/>
              </a:lnSpc>
              <a:spcBef>
                <a:spcPts val="1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15000"/>
              </a:lnSpc>
              <a:spcBef>
                <a:spcPts val="1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15000"/>
              </a:lnSpc>
              <a:spcBef>
                <a:spcPts val="1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15000"/>
              </a:lnSpc>
              <a:spcBef>
                <a:spcPts val="1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15000"/>
              </a:lnSpc>
              <a:spcBef>
                <a:spcPts val="1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15000"/>
              </a:lnSpc>
              <a:spcBef>
                <a:spcPts val="1600"/>
              </a:spcBef>
              <a:spcAft>
                <a:spcPts val="160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pPr>
              <a:buFont typeface="Wingdings" panose="05000000000000000000" pitchFamily="2" charset="2"/>
              <a:buChar char="v"/>
            </a:pPr>
            <a:r>
              <a:rPr lang="en-US" b="1" i="1" dirty="0">
                <a:latin typeface="Times New Roman" panose="02020603050405020304" pitchFamily="18" charset="0"/>
                <a:cs typeface="Times New Roman" panose="02020603050405020304" pitchFamily="18" charset="0"/>
              </a:rPr>
              <a:t>No. of Columns: </a:t>
            </a:r>
            <a:r>
              <a:rPr lang="en-US" i="1" dirty="0">
                <a:latin typeface="Times New Roman" panose="02020603050405020304" pitchFamily="18" charset="0"/>
                <a:cs typeface="Times New Roman" panose="02020603050405020304" pitchFamily="18" charset="0"/>
              </a:rPr>
              <a:t>5 </a:t>
            </a:r>
          </a:p>
          <a:p>
            <a:pPr>
              <a:buFont typeface="Wingdings" panose="05000000000000000000" pitchFamily="2" charset="2"/>
              <a:buChar char="v"/>
            </a:pPr>
            <a:r>
              <a:rPr lang="en-US" b="1" i="1" dirty="0">
                <a:latin typeface="Times New Roman" panose="02020603050405020304" pitchFamily="18" charset="0"/>
                <a:cs typeface="Times New Roman" panose="02020603050405020304" pitchFamily="18" charset="0"/>
              </a:rPr>
              <a:t>No. of Records : </a:t>
            </a:r>
            <a:r>
              <a:rPr lang="en-US" i="1" dirty="0">
                <a:latin typeface="Times New Roman" panose="02020603050405020304" pitchFamily="18" charset="0"/>
                <a:cs typeface="Times New Roman" panose="02020603050405020304" pitchFamily="18" charset="0"/>
              </a:rPr>
              <a:t>48076</a:t>
            </a:r>
          </a:p>
          <a:p>
            <a:pPr marL="0" indent="0">
              <a:buFont typeface="Noto Sans Symbols"/>
              <a:buNone/>
            </a:pPr>
            <a:endParaRPr lang="en-US"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1AFC914-C9D5-4007-8B97-5790461BD5C1}"/>
              </a:ext>
            </a:extLst>
          </p:cNvPr>
          <p:cNvSpPr txBox="1"/>
          <p:nvPr/>
        </p:nvSpPr>
        <p:spPr>
          <a:xfrm>
            <a:off x="4445758" y="1689425"/>
            <a:ext cx="4308745" cy="1631216"/>
          </a:xfrm>
          <a:prstGeom prst="rect">
            <a:avLst/>
          </a:prstGeom>
          <a:noFill/>
        </p:spPr>
        <p:txBody>
          <a:bodyPr wrap="square">
            <a:spAutoFit/>
          </a:bodyPr>
          <a:lstStyle/>
          <a:p>
            <a:pPr marL="457200" indent="-457200">
              <a:buFont typeface="Wingdings" panose="05000000000000000000" pitchFamily="2" charset="2"/>
              <a:buChar char="v"/>
            </a:pPr>
            <a:r>
              <a:rPr lang="en-US" sz="2000" b="1" i="1" dirty="0">
                <a:solidFill>
                  <a:srgbClr val="595959"/>
                </a:solidFill>
                <a:latin typeface="Times New Roman" panose="02020603050405020304" pitchFamily="18" charset="0"/>
                <a:cs typeface="Times New Roman" panose="02020603050405020304" pitchFamily="18" charset="0"/>
                <a:sym typeface="Century Gothic"/>
              </a:rPr>
              <a:t>Features of interest</a:t>
            </a:r>
            <a:r>
              <a:rPr lang="en-US" sz="2800" b="1" i="1" dirty="0">
                <a:latin typeface="Times New Roman" panose="02020603050405020304" pitchFamily="18" charset="0"/>
                <a:cs typeface="Times New Roman" panose="02020603050405020304" pitchFamily="18" charset="0"/>
              </a:rPr>
              <a:t>: </a:t>
            </a:r>
          </a:p>
          <a:p>
            <a:pPr marL="0" indent="0">
              <a:buNone/>
            </a:pPr>
            <a:endParaRPr lang="en-US" sz="2800" b="1" i="1" dirty="0">
              <a:latin typeface="Times New Roman" panose="02020603050405020304" pitchFamily="18" charset="0"/>
              <a:cs typeface="Times New Roman" panose="02020603050405020304" pitchFamily="18" charset="0"/>
            </a:endParaRPr>
          </a:p>
          <a:p>
            <a:pPr marL="0" indent="0">
              <a:buNone/>
            </a:pPr>
            <a:r>
              <a:rPr lang="en-US" sz="2400" i="1" dirty="0">
                <a:solidFill>
                  <a:srgbClr val="595959"/>
                </a:solidFill>
                <a:latin typeface="Times New Roman" panose="02020603050405020304" pitchFamily="18" charset="0"/>
                <a:cs typeface="Times New Roman" panose="02020603050405020304" pitchFamily="18" charset="0"/>
                <a:sym typeface="Century Gothic"/>
              </a:rPr>
              <a:t>1.  </a:t>
            </a:r>
            <a:r>
              <a:rPr lang="en-US" sz="2000" i="1" dirty="0">
                <a:solidFill>
                  <a:srgbClr val="595959"/>
                </a:solidFill>
                <a:latin typeface="Times New Roman" panose="02020603050405020304" pitchFamily="18" charset="0"/>
                <a:cs typeface="Times New Roman" panose="02020603050405020304" pitchFamily="18" charset="0"/>
                <a:sym typeface="Century Gothic"/>
              </a:rPr>
              <a:t>Independent Variable, X = content</a:t>
            </a:r>
          </a:p>
          <a:p>
            <a:pPr marL="0" indent="0">
              <a:buNone/>
            </a:pPr>
            <a:r>
              <a:rPr lang="en-US" sz="2000" i="1" dirty="0">
                <a:solidFill>
                  <a:srgbClr val="595959"/>
                </a:solidFill>
                <a:latin typeface="Times New Roman" panose="02020603050405020304" pitchFamily="18" charset="0"/>
                <a:cs typeface="Times New Roman" panose="02020603050405020304" pitchFamily="18" charset="0"/>
                <a:sym typeface="Century Gothic"/>
              </a:rPr>
              <a:t>2. Dependent Variable, y = Class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07"/>
        <p:cNvGrpSpPr/>
        <p:nvPr/>
      </p:nvGrpSpPr>
      <p:grpSpPr>
        <a:xfrm>
          <a:off x="0" y="0"/>
          <a:ext cx="0" cy="0"/>
          <a:chOff x="0" y="0"/>
          <a:chExt cx="0" cy="0"/>
        </a:xfrm>
      </p:grpSpPr>
      <p:sp>
        <p:nvSpPr>
          <p:cNvPr id="108" name="Google Shape;108;p20"/>
          <p:cNvSpPr txBox="1"/>
          <p:nvPr/>
        </p:nvSpPr>
        <p:spPr>
          <a:xfrm>
            <a:off x="304879" y="225450"/>
            <a:ext cx="8653926" cy="6407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3600" b="1" i="1" u="none" strike="noStrike" cap="none" dirty="0">
                <a:solidFill>
                  <a:srgbClr val="002776"/>
                </a:solidFill>
                <a:latin typeface="Times New Roman" panose="02020603050405020304" pitchFamily="18" charset="0"/>
                <a:ea typeface="Times New Roman"/>
                <a:cs typeface="Times New Roman" panose="02020603050405020304" pitchFamily="18" charset="0"/>
                <a:sym typeface="Times New Roman"/>
              </a:rPr>
              <a:t>Exploratory Data Analysis (EDA):</a:t>
            </a:r>
            <a:endParaRPr sz="3600" b="1" i="1" u="none" strike="noStrike" cap="none" dirty="0">
              <a:solidFill>
                <a:srgbClr val="002776"/>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None/>
            </a:pPr>
            <a:endParaRPr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1" dirty="0">
              <a:solidFill>
                <a:srgbClr val="002776"/>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1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pic>
        <p:nvPicPr>
          <p:cNvPr id="109" name="Google Shape;109;p2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5" name="Content Placeholder 2">
            <a:extLst>
              <a:ext uri="{FF2B5EF4-FFF2-40B4-BE49-F238E27FC236}">
                <a16:creationId xmlns:a16="http://schemas.microsoft.com/office/drawing/2014/main" id="{AB114DA8-A236-46E4-A133-CD8657DC3AAB}"/>
              </a:ext>
            </a:extLst>
          </p:cNvPr>
          <p:cNvSpPr txBox="1">
            <a:spLocks/>
          </p:cNvSpPr>
          <p:nvPr/>
        </p:nvSpPr>
        <p:spPr>
          <a:xfrm>
            <a:off x="223935" y="1206108"/>
            <a:ext cx="4649902" cy="5061527"/>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i="1" dirty="0">
                <a:latin typeface="Times New Roman" panose="02020603050405020304" pitchFamily="18" charset="0"/>
                <a:cs typeface="Times New Roman" panose="02020603050405020304" pitchFamily="18" charset="0"/>
              </a:rPr>
              <a:t>Data Preprocessing </a:t>
            </a:r>
          </a:p>
          <a:p>
            <a:endParaRPr lang="en-US" sz="1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A.) Data Cleaning </a:t>
            </a:r>
          </a:p>
          <a:p>
            <a:endParaRPr lang="en-US" sz="2000" i="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sz="2000" i="1" dirty="0">
                <a:latin typeface="Times New Roman" panose="02020603050405020304" pitchFamily="18" charset="0"/>
                <a:cs typeface="Times New Roman" panose="02020603050405020304" pitchFamily="18" charset="0"/>
              </a:rPr>
              <a:t>Removal of “\n” Characters</a:t>
            </a:r>
          </a:p>
          <a:p>
            <a:pPr lvl="1" algn="just">
              <a:buFont typeface="Wingdings" panose="05000000000000000000" pitchFamily="2" charset="2"/>
              <a:buChar char="v"/>
            </a:pPr>
            <a:r>
              <a:rPr lang="en-US" sz="2000" i="1" dirty="0">
                <a:latin typeface="Times New Roman" panose="02020603050405020304" pitchFamily="18" charset="0"/>
                <a:cs typeface="Times New Roman" panose="02020603050405020304" pitchFamily="18" charset="0"/>
              </a:rPr>
              <a:t>Converting to lower</a:t>
            </a:r>
          </a:p>
          <a:p>
            <a:pPr lvl="1" algn="just">
              <a:buFont typeface="Wingdings" panose="05000000000000000000" pitchFamily="2" charset="2"/>
              <a:buChar char="v"/>
            </a:pPr>
            <a:r>
              <a:rPr lang="en-US" sz="2000" i="1" dirty="0">
                <a:latin typeface="Times New Roman" panose="02020603050405020304" pitchFamily="18" charset="0"/>
                <a:cs typeface="Times New Roman" panose="02020603050405020304" pitchFamily="18" charset="0"/>
              </a:rPr>
              <a:t>Removal of special Characters and numbers</a:t>
            </a:r>
          </a:p>
          <a:p>
            <a:pPr lvl="1" algn="just">
              <a:buFont typeface="Wingdings" panose="05000000000000000000" pitchFamily="2" charset="2"/>
              <a:buChar char="v"/>
            </a:pPr>
            <a:r>
              <a:rPr lang="en-US" sz="2000" i="1" dirty="0">
                <a:latin typeface="Times New Roman" panose="02020603050405020304" pitchFamily="18" charset="0"/>
                <a:cs typeface="Times New Roman" panose="02020603050405020304" pitchFamily="18" charset="0"/>
              </a:rPr>
              <a:t>Removal of  hyperlinks</a:t>
            </a:r>
          </a:p>
          <a:p>
            <a:pPr lvl="1" algn="just">
              <a:buFont typeface="Wingdings" panose="05000000000000000000" pitchFamily="2" charset="2"/>
              <a:buChar char="v"/>
            </a:pPr>
            <a:r>
              <a:rPr lang="en-US" sz="2000" i="1" dirty="0">
                <a:latin typeface="Times New Roman" panose="02020603050405020304" pitchFamily="18" charset="0"/>
                <a:cs typeface="Times New Roman" panose="02020603050405020304" pitchFamily="18" charset="0"/>
              </a:rPr>
              <a:t>Removal of whitespaces</a:t>
            </a:r>
          </a:p>
          <a:p>
            <a:pPr lvl="1" algn="just">
              <a:buFont typeface="Wingdings" panose="05000000000000000000" pitchFamily="2" charset="2"/>
              <a:buChar char="v"/>
            </a:pPr>
            <a:r>
              <a:rPr lang="en-US" sz="2000" i="1" dirty="0">
                <a:latin typeface="Times New Roman" panose="02020603050405020304" pitchFamily="18" charset="0"/>
                <a:cs typeface="Times New Roman" panose="02020603050405020304" pitchFamily="18" charset="0"/>
              </a:rPr>
              <a:t>Removal of  Stop words</a:t>
            </a:r>
          </a:p>
          <a:p>
            <a:pPr marL="457200" lvl="1" algn="just"/>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   B.) Text Normalization - Lemmatization</a:t>
            </a:r>
          </a:p>
          <a:p>
            <a:r>
              <a:rPr lang="en-US" sz="2000" i="1" dirty="0">
                <a:latin typeface="Times New Roman" panose="02020603050405020304" pitchFamily="18" charset="0"/>
                <a:cs typeface="Times New Roman" panose="02020603050405020304" pitchFamily="18" charset="0"/>
              </a:rPr>
              <a:t>  C.) Vectorization- Term Frequency Inverse Document Frequency</a:t>
            </a:r>
          </a:p>
          <a:p>
            <a:r>
              <a:rPr lang="en-US" sz="2000" i="1" dirty="0">
                <a:latin typeface="Times New Roman" panose="02020603050405020304" pitchFamily="18" charset="0"/>
                <a:cs typeface="Times New Roman" panose="02020603050405020304" pitchFamily="18" charset="0"/>
              </a:rPr>
              <a:t>  D.) Label Encoding</a:t>
            </a:r>
          </a:p>
        </p:txBody>
      </p:sp>
      <p:cxnSp>
        <p:nvCxnSpPr>
          <p:cNvPr id="6" name="Straight Connector 5">
            <a:extLst>
              <a:ext uri="{FF2B5EF4-FFF2-40B4-BE49-F238E27FC236}">
                <a16:creationId xmlns:a16="http://schemas.microsoft.com/office/drawing/2014/main" id="{FC7038A9-ACF0-40B3-B5EE-AA2D900D4AEF}"/>
              </a:ext>
            </a:extLst>
          </p:cNvPr>
          <p:cNvCxnSpPr>
            <a:cxnSpLocks/>
          </p:cNvCxnSpPr>
          <p:nvPr/>
        </p:nvCxnSpPr>
        <p:spPr>
          <a:xfrm>
            <a:off x="5243804" y="1167556"/>
            <a:ext cx="0" cy="52344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246EBE1-D809-43B3-99CA-9BAE66517536}"/>
              </a:ext>
            </a:extLst>
          </p:cNvPr>
          <p:cNvSpPr txBox="1"/>
          <p:nvPr/>
        </p:nvSpPr>
        <p:spPr>
          <a:xfrm>
            <a:off x="5383764" y="1590869"/>
            <a:ext cx="3455358" cy="707886"/>
          </a:xfrm>
          <a:prstGeom prst="rect">
            <a:avLst/>
          </a:prstGeom>
          <a:noFill/>
        </p:spPr>
        <p:txBody>
          <a:bodyPr wrap="square" rtlCol="0">
            <a:spAutoFit/>
          </a:bodyPr>
          <a:lstStyle/>
          <a:p>
            <a:pPr marL="285750" indent="-285750">
              <a:buFont typeface="Wingdings" panose="05000000000000000000" pitchFamily="2" charset="2"/>
              <a:buChar char="v"/>
            </a:pPr>
            <a:r>
              <a:rPr lang="en-US" sz="2000" i="1" dirty="0">
                <a:latin typeface="Times New Roman" panose="02020603050405020304" pitchFamily="18" charset="0"/>
                <a:cs typeface="Times New Roman" panose="02020603050405020304" pitchFamily="18" charset="0"/>
              </a:rPr>
              <a:t>There are 25314 duplicated records</a:t>
            </a:r>
          </a:p>
        </p:txBody>
      </p:sp>
      <p:sp>
        <p:nvSpPr>
          <p:cNvPr id="8" name="TextBox 7">
            <a:extLst>
              <a:ext uri="{FF2B5EF4-FFF2-40B4-BE49-F238E27FC236}">
                <a16:creationId xmlns:a16="http://schemas.microsoft.com/office/drawing/2014/main" id="{3611C972-B04A-444A-B191-D66225EA82E8}"/>
              </a:ext>
            </a:extLst>
          </p:cNvPr>
          <p:cNvSpPr txBox="1"/>
          <p:nvPr/>
        </p:nvSpPr>
        <p:spPr>
          <a:xfrm>
            <a:off x="5383764" y="2722068"/>
            <a:ext cx="4357395" cy="400110"/>
          </a:xfrm>
          <a:prstGeom prst="rect">
            <a:avLst/>
          </a:prstGeom>
          <a:noFill/>
        </p:spPr>
        <p:txBody>
          <a:bodyPr wrap="square" rtlCol="0">
            <a:spAutoFit/>
          </a:bodyPr>
          <a:lstStyle/>
          <a:p>
            <a:pPr marL="285750" indent="-285750">
              <a:buFont typeface="Wingdings" panose="05000000000000000000" pitchFamily="2" charset="2"/>
              <a:buChar char="v"/>
            </a:pPr>
            <a:r>
              <a:rPr lang="en-US" sz="2000" i="1" dirty="0">
                <a:latin typeface="Times New Roman" panose="02020603050405020304" pitchFamily="18" charset="0"/>
                <a:cs typeface="Times New Roman" panose="02020603050405020304" pitchFamily="18" charset="0"/>
              </a:rPr>
              <a:t>Dropped duplicated records</a:t>
            </a:r>
          </a:p>
        </p:txBody>
      </p:sp>
      <p:sp>
        <p:nvSpPr>
          <p:cNvPr id="9" name="TextBox 8">
            <a:extLst>
              <a:ext uri="{FF2B5EF4-FFF2-40B4-BE49-F238E27FC236}">
                <a16:creationId xmlns:a16="http://schemas.microsoft.com/office/drawing/2014/main" id="{E33DC2FF-0CDC-45F6-AD3C-69DD4AF9D68A}"/>
              </a:ext>
            </a:extLst>
          </p:cNvPr>
          <p:cNvSpPr txBox="1"/>
          <p:nvPr/>
        </p:nvSpPr>
        <p:spPr>
          <a:xfrm>
            <a:off x="5531298" y="3700817"/>
            <a:ext cx="4357395" cy="400110"/>
          </a:xfrm>
          <a:prstGeom prst="rect">
            <a:avLst/>
          </a:prstGeom>
          <a:noFill/>
        </p:spPr>
        <p:txBody>
          <a:bodyPr wrap="square" rtlCol="0">
            <a:spAutoFit/>
          </a:bodyPr>
          <a:lstStyle/>
          <a:p>
            <a:pPr marL="285750" indent="-285750">
              <a:buFont typeface="Wingdings" panose="05000000000000000000" pitchFamily="2" charset="2"/>
              <a:buChar char="v"/>
            </a:pPr>
            <a:r>
              <a:rPr lang="en-US" sz="2000" i="1" dirty="0">
                <a:latin typeface="Times New Roman" panose="02020603050405020304" pitchFamily="18" charset="0"/>
                <a:cs typeface="Times New Roman" panose="02020603050405020304" pitchFamily="18" charset="0"/>
              </a:rPr>
              <a:t>No. of records = 22762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p:nvPr/>
        </p:nvSpPr>
        <p:spPr>
          <a:xfrm>
            <a:off x="287671" y="100245"/>
            <a:ext cx="7886100" cy="636873"/>
          </a:xfrm>
          <a:prstGeom prst="rect">
            <a:avLst/>
          </a:prstGeom>
          <a:noFill/>
          <a:ln>
            <a:noFill/>
          </a:ln>
        </p:spPr>
        <p:txBody>
          <a:bodyPr spcFirstLastPara="1" wrap="square" lIns="91425" tIns="45700" rIns="91425" bIns="45700" anchor="t" anchorCtr="0">
            <a:noAutofit/>
          </a:bodyPr>
          <a:lstStyle/>
          <a:p>
            <a:pPr>
              <a:buClr>
                <a:srgbClr val="002776"/>
              </a:buClr>
              <a:buSzPts val="2800"/>
            </a:pPr>
            <a:r>
              <a:rPr lang="en-US" sz="2800" b="1" i="1" u="none" strike="noStrike" cap="none" dirty="0">
                <a:solidFill>
                  <a:srgbClr val="002776"/>
                </a:solidFill>
                <a:latin typeface="Times New Roman" panose="02020603050405020304" pitchFamily="18" charset="0"/>
                <a:ea typeface="Times New Roman"/>
                <a:cs typeface="Times New Roman" panose="02020603050405020304" pitchFamily="18" charset="0"/>
                <a:sym typeface="Times New Roman"/>
              </a:rPr>
              <a:t>EDA:</a:t>
            </a:r>
          </a:p>
          <a:p>
            <a:pPr marL="0" marR="0" lvl="0" indent="0" algn="l" rtl="0">
              <a:lnSpc>
                <a:spcPct val="100000"/>
              </a:lnSpc>
              <a:spcBef>
                <a:spcPts val="0"/>
              </a:spcBef>
              <a:spcAft>
                <a:spcPts val="0"/>
              </a:spcAft>
              <a:buClr>
                <a:srgbClr val="002776"/>
              </a:buClr>
              <a:buSzPts val="2800"/>
              <a:buFont typeface="Arial"/>
              <a:buNone/>
            </a:pP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r>
              <a:rPr lang="en-US" sz="1800" b="1" dirty="0">
                <a:solidFill>
                  <a:srgbClr val="002776"/>
                </a:solidFill>
                <a:latin typeface="Times New Roman"/>
                <a:ea typeface="Times New Roman"/>
                <a:cs typeface="Times New Roman"/>
                <a:sym typeface="Times New Roman"/>
              </a:rPr>
              <a:t> </a:t>
            </a:r>
            <a:endParaRPr sz="1800" b="1" dirty="0">
              <a:solidFill>
                <a:srgbClr val="002776"/>
              </a:solidFill>
              <a:latin typeface="Times New Roman"/>
              <a:ea typeface="Times New Roman"/>
              <a:cs typeface="Times New Roman"/>
              <a:sym typeface="Times New Roman"/>
            </a:endParaRPr>
          </a:p>
        </p:txBody>
      </p:sp>
      <p:pic>
        <p:nvPicPr>
          <p:cNvPr id="116" name="Google Shape;116;p21"/>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6" name="Picture 5">
            <a:extLst>
              <a:ext uri="{FF2B5EF4-FFF2-40B4-BE49-F238E27FC236}">
                <a16:creationId xmlns:a16="http://schemas.microsoft.com/office/drawing/2014/main" id="{1E8B49E7-EA2C-4FEF-A7F2-B79434260ABB}"/>
              </a:ext>
            </a:extLst>
          </p:cNvPr>
          <p:cNvPicPr>
            <a:picLocks noChangeAspect="1"/>
          </p:cNvPicPr>
          <p:nvPr/>
        </p:nvPicPr>
        <p:blipFill>
          <a:blip r:embed="rId4"/>
          <a:stretch>
            <a:fillRect/>
          </a:stretch>
        </p:blipFill>
        <p:spPr>
          <a:xfrm>
            <a:off x="0" y="1108398"/>
            <a:ext cx="3875424" cy="4641203"/>
          </a:xfrm>
          <a:prstGeom prst="rect">
            <a:avLst/>
          </a:prstGeom>
        </p:spPr>
      </p:pic>
      <p:pic>
        <p:nvPicPr>
          <p:cNvPr id="7" name="Picture 6">
            <a:extLst>
              <a:ext uri="{FF2B5EF4-FFF2-40B4-BE49-F238E27FC236}">
                <a16:creationId xmlns:a16="http://schemas.microsoft.com/office/drawing/2014/main" id="{277875E5-A137-44E0-BF45-15C79B336CD3}"/>
              </a:ext>
            </a:extLst>
          </p:cNvPr>
          <p:cNvPicPr>
            <a:picLocks noChangeAspect="1"/>
          </p:cNvPicPr>
          <p:nvPr/>
        </p:nvPicPr>
        <p:blipFill>
          <a:blip r:embed="rId5"/>
          <a:stretch>
            <a:fillRect/>
          </a:stretch>
        </p:blipFill>
        <p:spPr>
          <a:xfrm>
            <a:off x="2819985" y="2166263"/>
            <a:ext cx="3132758" cy="2840121"/>
          </a:xfrm>
          <a:prstGeom prst="rect">
            <a:avLst/>
          </a:prstGeom>
        </p:spPr>
      </p:pic>
      <p:pic>
        <p:nvPicPr>
          <p:cNvPr id="8" name="Picture 7">
            <a:extLst>
              <a:ext uri="{FF2B5EF4-FFF2-40B4-BE49-F238E27FC236}">
                <a16:creationId xmlns:a16="http://schemas.microsoft.com/office/drawing/2014/main" id="{1F776E91-D602-49E3-BDAB-E9F56416E10C}"/>
              </a:ext>
            </a:extLst>
          </p:cNvPr>
          <p:cNvPicPr>
            <a:picLocks noChangeAspect="1"/>
          </p:cNvPicPr>
          <p:nvPr/>
        </p:nvPicPr>
        <p:blipFill>
          <a:blip r:embed="rId6"/>
          <a:stretch>
            <a:fillRect/>
          </a:stretch>
        </p:blipFill>
        <p:spPr>
          <a:xfrm>
            <a:off x="6204858" y="2109521"/>
            <a:ext cx="2800092" cy="2953606"/>
          </a:xfrm>
          <a:prstGeom prst="rect">
            <a:avLst/>
          </a:prstGeom>
        </p:spPr>
      </p:pic>
      <p:sp>
        <p:nvSpPr>
          <p:cNvPr id="9" name="TextBox 8">
            <a:extLst>
              <a:ext uri="{FF2B5EF4-FFF2-40B4-BE49-F238E27FC236}">
                <a16:creationId xmlns:a16="http://schemas.microsoft.com/office/drawing/2014/main" id="{8418611F-D8A5-4E79-8310-6CDCD2229B7E}"/>
              </a:ext>
            </a:extLst>
          </p:cNvPr>
          <p:cNvSpPr txBox="1"/>
          <p:nvPr/>
        </p:nvSpPr>
        <p:spPr>
          <a:xfrm>
            <a:off x="2977486" y="5086974"/>
            <a:ext cx="2927960" cy="523220"/>
          </a:xfrm>
          <a:prstGeom prst="rect">
            <a:avLst/>
          </a:prstGeom>
          <a:noFill/>
        </p:spPr>
        <p:txBody>
          <a:bodyPr wrap="square" rtlCol="0">
            <a:spAutoFit/>
          </a:bodyPr>
          <a:lstStyle/>
          <a:p>
            <a:r>
              <a:rPr lang="en-US" sz="1400" b="1" i="1" dirty="0">
                <a:latin typeface="Times New Roman" panose="02020603050405020304" pitchFamily="18" charset="0"/>
                <a:cs typeface="Times New Roman" panose="02020603050405020304" pitchFamily="18" charset="0"/>
              </a:rPr>
              <a:t>Fig:- Word Clouds for abusive emails</a:t>
            </a:r>
          </a:p>
        </p:txBody>
      </p:sp>
      <p:sp>
        <p:nvSpPr>
          <p:cNvPr id="10" name="TextBox 9">
            <a:extLst>
              <a:ext uri="{FF2B5EF4-FFF2-40B4-BE49-F238E27FC236}">
                <a16:creationId xmlns:a16="http://schemas.microsoft.com/office/drawing/2014/main" id="{8407698A-6090-4764-B4FD-A8A695C00548}"/>
              </a:ext>
            </a:extLst>
          </p:cNvPr>
          <p:cNvSpPr txBox="1"/>
          <p:nvPr/>
        </p:nvSpPr>
        <p:spPr>
          <a:xfrm>
            <a:off x="6008915" y="5086974"/>
            <a:ext cx="3135086" cy="523220"/>
          </a:xfrm>
          <a:prstGeom prst="rect">
            <a:avLst/>
          </a:prstGeom>
          <a:noFill/>
        </p:spPr>
        <p:txBody>
          <a:bodyPr wrap="square" rtlCol="0">
            <a:spAutoFit/>
          </a:bodyPr>
          <a:lstStyle/>
          <a:p>
            <a:r>
              <a:rPr lang="en-US" sz="1400" b="1" i="1" dirty="0">
                <a:latin typeface="Times New Roman" panose="02020603050405020304" pitchFamily="18" charset="0"/>
                <a:cs typeface="Times New Roman" panose="02020603050405020304" pitchFamily="18" charset="0"/>
              </a:rPr>
              <a:t>Fig:- Word Clouds for non-abusive emails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22"/>
        <p:cNvGrpSpPr/>
        <p:nvPr/>
      </p:nvGrpSpPr>
      <p:grpSpPr>
        <a:xfrm>
          <a:off x="0" y="0"/>
          <a:ext cx="0" cy="0"/>
          <a:chOff x="0" y="0"/>
          <a:chExt cx="0" cy="0"/>
        </a:xfrm>
      </p:grpSpPr>
      <p:sp>
        <p:nvSpPr>
          <p:cNvPr id="123" name="Google Shape;123;p22"/>
          <p:cNvSpPr txBox="1"/>
          <p:nvPr/>
        </p:nvSpPr>
        <p:spPr>
          <a:xfrm>
            <a:off x="200223" y="424640"/>
            <a:ext cx="8503200" cy="6126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US" sz="3600" b="1" i="1" dirty="0">
                <a:solidFill>
                  <a:srgbClr val="002776"/>
                </a:solidFill>
                <a:latin typeface="Times New Roman" panose="02020603050405020304" pitchFamily="18" charset="0"/>
                <a:cs typeface="Times New Roman" panose="02020603050405020304" pitchFamily="18" charset="0"/>
              </a:rPr>
              <a:t>Feature</a:t>
            </a:r>
            <a:r>
              <a:rPr lang="en-US" sz="2800" b="1" dirty="0">
                <a:solidFill>
                  <a:srgbClr val="002776"/>
                </a:solidFill>
              </a:rPr>
              <a:t> </a:t>
            </a:r>
            <a:r>
              <a:rPr lang="en-US" sz="3600" b="1" i="1" dirty="0">
                <a:solidFill>
                  <a:srgbClr val="002776"/>
                </a:solidFill>
                <a:latin typeface="Times New Roman" panose="02020603050405020304" pitchFamily="18" charset="0"/>
                <a:cs typeface="Times New Roman" panose="02020603050405020304" pitchFamily="18" charset="0"/>
              </a:rPr>
              <a:t>Engineering</a:t>
            </a:r>
            <a:endParaRPr sz="3600" b="1" i="1" dirty="0">
              <a:solidFill>
                <a:srgbClr val="002776"/>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2776"/>
              </a:buClr>
              <a:buSzPts val="2800"/>
              <a:buFont typeface="Arial"/>
              <a:buNone/>
            </a:pPr>
            <a:endParaRPr sz="2800" b="1" dirty="0">
              <a:solidFill>
                <a:srgbClr val="002776"/>
              </a:solidFill>
              <a:latin typeface="Times New Roman"/>
              <a:ea typeface="Times New Roman"/>
              <a:cs typeface="Times New Roman"/>
              <a:sym typeface="Times New Roman"/>
            </a:endParaRPr>
          </a:p>
        </p:txBody>
      </p:sp>
      <p:pic>
        <p:nvPicPr>
          <p:cNvPr id="124" name="Google Shape;124;p22"/>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3" name="Picture 2">
            <a:extLst>
              <a:ext uri="{FF2B5EF4-FFF2-40B4-BE49-F238E27FC236}">
                <a16:creationId xmlns:a16="http://schemas.microsoft.com/office/drawing/2014/main" id="{6C8B7EAC-C0CD-497F-9FE4-CAA712484AEF}"/>
              </a:ext>
            </a:extLst>
          </p:cNvPr>
          <p:cNvPicPr>
            <a:picLocks noChangeAspect="1"/>
          </p:cNvPicPr>
          <p:nvPr/>
        </p:nvPicPr>
        <p:blipFill>
          <a:blip r:embed="rId4"/>
          <a:stretch>
            <a:fillRect/>
          </a:stretch>
        </p:blipFill>
        <p:spPr>
          <a:xfrm>
            <a:off x="200223" y="2460779"/>
            <a:ext cx="3763563" cy="3098055"/>
          </a:xfrm>
          <a:prstGeom prst="rect">
            <a:avLst/>
          </a:prstGeom>
        </p:spPr>
      </p:pic>
      <p:sp>
        <p:nvSpPr>
          <p:cNvPr id="4" name="Arrow: Right 3">
            <a:extLst>
              <a:ext uri="{FF2B5EF4-FFF2-40B4-BE49-F238E27FC236}">
                <a16:creationId xmlns:a16="http://schemas.microsoft.com/office/drawing/2014/main" id="{40EA8ED5-9D1A-4FAD-8845-3FFDD56091A8}"/>
              </a:ext>
            </a:extLst>
          </p:cNvPr>
          <p:cNvSpPr/>
          <p:nvPr/>
        </p:nvSpPr>
        <p:spPr>
          <a:xfrm>
            <a:off x="3963786" y="3872204"/>
            <a:ext cx="1327793" cy="47586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7F23636-E537-4C96-A5EC-F28B77916CDA}"/>
              </a:ext>
            </a:extLst>
          </p:cNvPr>
          <p:cNvPicPr>
            <a:picLocks noChangeAspect="1"/>
          </p:cNvPicPr>
          <p:nvPr/>
        </p:nvPicPr>
        <p:blipFill>
          <a:blip r:embed="rId5"/>
          <a:stretch>
            <a:fillRect/>
          </a:stretch>
        </p:blipFill>
        <p:spPr>
          <a:xfrm>
            <a:off x="5561781" y="2801590"/>
            <a:ext cx="3397024" cy="2757244"/>
          </a:xfrm>
          <a:prstGeom prst="rect">
            <a:avLst/>
          </a:prstGeom>
        </p:spPr>
      </p:pic>
      <p:sp>
        <p:nvSpPr>
          <p:cNvPr id="8" name="TextBox 7">
            <a:extLst>
              <a:ext uri="{FF2B5EF4-FFF2-40B4-BE49-F238E27FC236}">
                <a16:creationId xmlns:a16="http://schemas.microsoft.com/office/drawing/2014/main" id="{208FDF3F-F983-4B45-A448-A009690C2339}"/>
              </a:ext>
            </a:extLst>
          </p:cNvPr>
          <p:cNvSpPr txBox="1"/>
          <p:nvPr/>
        </p:nvSpPr>
        <p:spPr>
          <a:xfrm>
            <a:off x="1276180" y="5719665"/>
            <a:ext cx="2062066" cy="307777"/>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Imbalanced Data</a:t>
            </a:r>
          </a:p>
        </p:txBody>
      </p:sp>
      <p:sp>
        <p:nvSpPr>
          <p:cNvPr id="11" name="TextBox 10">
            <a:extLst>
              <a:ext uri="{FF2B5EF4-FFF2-40B4-BE49-F238E27FC236}">
                <a16:creationId xmlns:a16="http://schemas.microsoft.com/office/drawing/2014/main" id="{F8DCC2C7-82F0-42B7-9BA7-C3FEDC4F1233}"/>
              </a:ext>
            </a:extLst>
          </p:cNvPr>
          <p:cNvSpPr txBox="1"/>
          <p:nvPr/>
        </p:nvSpPr>
        <p:spPr>
          <a:xfrm>
            <a:off x="6641357" y="5719664"/>
            <a:ext cx="2062066" cy="307777"/>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Balanced Data</a:t>
            </a:r>
          </a:p>
        </p:txBody>
      </p:sp>
      <p:sp>
        <p:nvSpPr>
          <p:cNvPr id="9" name="TextBox 8">
            <a:extLst>
              <a:ext uri="{FF2B5EF4-FFF2-40B4-BE49-F238E27FC236}">
                <a16:creationId xmlns:a16="http://schemas.microsoft.com/office/drawing/2014/main" id="{66B97645-08DB-4DAF-81AE-153BDB4A7D27}"/>
              </a:ext>
            </a:extLst>
          </p:cNvPr>
          <p:cNvSpPr txBox="1"/>
          <p:nvPr/>
        </p:nvSpPr>
        <p:spPr>
          <a:xfrm>
            <a:off x="4106074" y="3652868"/>
            <a:ext cx="1074142" cy="307777"/>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SMOTE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p:nvPr/>
        </p:nvSpPr>
        <p:spPr>
          <a:xfrm>
            <a:off x="0" y="74668"/>
            <a:ext cx="7766612"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i="1" dirty="0">
                <a:solidFill>
                  <a:srgbClr val="002776"/>
                </a:solidFill>
                <a:latin typeface="Times New Roman" panose="02020603050405020304" pitchFamily="18" charset="0"/>
                <a:cs typeface="Times New Roman" panose="02020603050405020304" pitchFamily="18" charset="0"/>
              </a:rPr>
              <a:t>Template for Model results presentation</a:t>
            </a:r>
            <a:endParaRPr sz="3600" b="1" i="1" dirty="0">
              <a:solidFill>
                <a:srgbClr val="002776"/>
              </a:solidFill>
              <a:latin typeface="Times New Roman" panose="02020603050405020304" pitchFamily="18" charset="0"/>
              <a:cs typeface="Times New Roman" panose="02020603050405020304" pitchFamily="18" charset="0"/>
            </a:endParaRPr>
          </a:p>
        </p:txBody>
      </p:sp>
      <p:cxnSp>
        <p:nvCxnSpPr>
          <p:cNvPr id="130" name="Google Shape;130;p23"/>
          <p:cNvCxnSpPr/>
          <p:nvPr/>
        </p:nvCxnSpPr>
        <p:spPr>
          <a:xfrm>
            <a:off x="4298341" y="908172"/>
            <a:ext cx="0" cy="2905780"/>
          </a:xfrm>
          <a:prstGeom prst="straightConnector1">
            <a:avLst/>
          </a:prstGeom>
          <a:noFill/>
          <a:ln w="25400" cap="flat" cmpd="sng">
            <a:solidFill>
              <a:schemeClr val="accent1"/>
            </a:solidFill>
            <a:prstDash val="solid"/>
            <a:round/>
            <a:headEnd type="none" w="sm" len="sm"/>
            <a:tailEnd type="none" w="sm" len="sm"/>
          </a:ln>
        </p:spPr>
      </p:cxnSp>
      <p:cxnSp>
        <p:nvCxnSpPr>
          <p:cNvPr id="131" name="Google Shape;131;p23"/>
          <p:cNvCxnSpPr/>
          <p:nvPr/>
        </p:nvCxnSpPr>
        <p:spPr>
          <a:xfrm rot="10800000" flipH="1">
            <a:off x="138896" y="3906779"/>
            <a:ext cx="8819909" cy="89704"/>
          </a:xfrm>
          <a:prstGeom prst="straightConnector1">
            <a:avLst/>
          </a:prstGeom>
          <a:noFill/>
          <a:ln w="25400" cap="flat" cmpd="sng">
            <a:solidFill>
              <a:schemeClr val="accent1"/>
            </a:solidFill>
            <a:prstDash val="solid"/>
            <a:round/>
            <a:headEnd type="none" w="sm" len="sm"/>
            <a:tailEnd type="none" w="sm" len="sm"/>
          </a:ln>
        </p:spPr>
      </p:cxnSp>
      <p:sp>
        <p:nvSpPr>
          <p:cNvPr id="132" name="Google Shape;132;p23"/>
          <p:cNvSpPr txBox="1"/>
          <p:nvPr/>
        </p:nvSpPr>
        <p:spPr>
          <a:xfrm>
            <a:off x="202558" y="1029158"/>
            <a:ext cx="197927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1" dirty="0">
                <a:solidFill>
                  <a:schemeClr val="dk1"/>
                </a:solidFill>
                <a:latin typeface="Times New Roman" panose="02020603050405020304" pitchFamily="18" charset="0"/>
                <a:ea typeface="Century Gothic"/>
                <a:cs typeface="Times New Roman" panose="02020603050405020304" pitchFamily="18" charset="0"/>
                <a:sym typeface="Century Gothic"/>
              </a:rPr>
              <a:t>Data set details</a:t>
            </a:r>
            <a:endParaRPr b="1" i="1" dirty="0">
              <a:latin typeface="Times New Roman" panose="02020603050405020304" pitchFamily="18" charset="0"/>
              <a:cs typeface="Times New Roman" panose="02020603050405020304" pitchFamily="18" charset="0"/>
            </a:endParaRPr>
          </a:p>
        </p:txBody>
      </p:sp>
      <p:sp>
        <p:nvSpPr>
          <p:cNvPr id="133" name="Google Shape;133;p23"/>
          <p:cNvSpPr txBox="1"/>
          <p:nvPr/>
        </p:nvSpPr>
        <p:spPr>
          <a:xfrm>
            <a:off x="138896" y="2361062"/>
            <a:ext cx="258115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1" dirty="0">
                <a:solidFill>
                  <a:schemeClr val="dk1"/>
                </a:solidFill>
                <a:latin typeface="Times New Roman" panose="02020603050405020304" pitchFamily="18" charset="0"/>
                <a:ea typeface="Century Gothic"/>
                <a:cs typeface="Times New Roman" panose="02020603050405020304" pitchFamily="18" charset="0"/>
                <a:sym typeface="Century Gothic"/>
              </a:rPr>
              <a:t>Data Partition details</a:t>
            </a:r>
            <a:endParaRPr b="1" i="1" dirty="0">
              <a:latin typeface="Times New Roman" panose="02020603050405020304" pitchFamily="18" charset="0"/>
              <a:cs typeface="Times New Roman" panose="02020603050405020304" pitchFamily="18" charset="0"/>
            </a:endParaRPr>
          </a:p>
        </p:txBody>
      </p:sp>
      <p:sp>
        <p:nvSpPr>
          <p:cNvPr id="134" name="Google Shape;134;p23"/>
          <p:cNvSpPr txBox="1"/>
          <p:nvPr/>
        </p:nvSpPr>
        <p:spPr>
          <a:xfrm>
            <a:off x="5013612" y="868219"/>
            <a:ext cx="1516282" cy="369332"/>
          </a:xfrm>
          <a:prstGeom prst="rect">
            <a:avLst/>
          </a:prstGeom>
          <a:noFill/>
          <a:ln>
            <a:noFill/>
          </a:ln>
        </p:spPr>
        <p:txBody>
          <a:bodyPr spcFirstLastPara="1" wrap="square" lIns="91425" tIns="45700" rIns="91425" bIns="45700" anchor="t" anchorCtr="0">
            <a:noAutofit/>
          </a:bodyPr>
          <a:lstStyle/>
          <a:p>
            <a:r>
              <a:rPr lang="en-US" sz="1800" b="1" i="1" dirty="0">
                <a:solidFill>
                  <a:schemeClr val="dk1"/>
                </a:solidFill>
                <a:latin typeface="Times New Roman" panose="02020603050405020304" pitchFamily="18" charset="0"/>
                <a:cs typeface="Times New Roman" panose="02020603050405020304" pitchFamily="18" charset="0"/>
                <a:sym typeface="Century Gothic"/>
              </a:rPr>
              <a:t>Algorithms</a:t>
            </a:r>
            <a:endParaRPr sz="1800" b="1" i="1" dirty="0">
              <a:solidFill>
                <a:schemeClr val="dk1"/>
              </a:solidFill>
              <a:latin typeface="Times New Roman" panose="02020603050405020304" pitchFamily="18" charset="0"/>
              <a:cs typeface="Times New Roman" panose="02020603050405020304" pitchFamily="18" charset="0"/>
            </a:endParaRPr>
          </a:p>
        </p:txBody>
      </p:sp>
      <p:pic>
        <p:nvPicPr>
          <p:cNvPr id="138" name="Google Shape;138;p2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2" name="TextBox 11">
            <a:extLst>
              <a:ext uri="{FF2B5EF4-FFF2-40B4-BE49-F238E27FC236}">
                <a16:creationId xmlns:a16="http://schemas.microsoft.com/office/drawing/2014/main" id="{04A77ABE-7A65-4982-B5F7-17245A1DEE9D}"/>
              </a:ext>
            </a:extLst>
          </p:cNvPr>
          <p:cNvSpPr txBox="1"/>
          <p:nvPr/>
        </p:nvSpPr>
        <p:spPr>
          <a:xfrm>
            <a:off x="202558" y="2765093"/>
            <a:ext cx="4280418" cy="646331"/>
          </a:xfrm>
          <a:prstGeom prst="rect">
            <a:avLst/>
          </a:prstGeom>
          <a:noFill/>
        </p:spPr>
        <p:txBody>
          <a:bodyPr wrap="square">
            <a:spAutoFit/>
          </a:bodyPr>
          <a:lstStyle/>
          <a:p>
            <a:pPr>
              <a:buFont typeface="Wingdings" panose="05000000000000000000" pitchFamily="2" charset="2"/>
              <a:buChar char="v"/>
            </a:pPr>
            <a:r>
              <a:rPr lang="en-US" sz="1800" i="1" dirty="0">
                <a:latin typeface="Times New Roman" panose="02020603050405020304" pitchFamily="18" charset="0"/>
                <a:cs typeface="Times New Roman" panose="02020603050405020304" pitchFamily="18" charset="0"/>
              </a:rPr>
              <a:t>  80% Train Data</a:t>
            </a:r>
          </a:p>
          <a:p>
            <a:pPr marL="285750" indent="-285750">
              <a:buFont typeface="Wingdings" panose="05000000000000000000" pitchFamily="2" charset="2"/>
              <a:buChar char="v"/>
            </a:pPr>
            <a:r>
              <a:rPr lang="en-US" sz="1800" i="1" dirty="0">
                <a:latin typeface="Times New Roman" panose="02020603050405020304" pitchFamily="18" charset="0"/>
                <a:cs typeface="Times New Roman" panose="02020603050405020304" pitchFamily="18" charset="0"/>
              </a:rPr>
              <a:t>20% Test data</a:t>
            </a:r>
          </a:p>
        </p:txBody>
      </p:sp>
      <p:sp>
        <p:nvSpPr>
          <p:cNvPr id="13" name="TextBox 12">
            <a:extLst>
              <a:ext uri="{FF2B5EF4-FFF2-40B4-BE49-F238E27FC236}">
                <a16:creationId xmlns:a16="http://schemas.microsoft.com/office/drawing/2014/main" id="{5CB458B1-1780-4AA3-94FF-20E49511E50C}"/>
              </a:ext>
            </a:extLst>
          </p:cNvPr>
          <p:cNvSpPr txBox="1"/>
          <p:nvPr/>
        </p:nvSpPr>
        <p:spPr>
          <a:xfrm>
            <a:off x="83237" y="1603121"/>
            <a:ext cx="4665306" cy="646331"/>
          </a:xfrm>
          <a:prstGeom prst="rect">
            <a:avLst/>
          </a:prstGeom>
          <a:noFill/>
        </p:spPr>
        <p:txBody>
          <a:bodyPr wrap="square">
            <a:spAutoFit/>
          </a:bodyPr>
          <a:lstStyle/>
          <a:p>
            <a:r>
              <a:rPr lang="en-US" sz="1800" i="1" dirty="0">
                <a:latin typeface="Times New Roman" panose="02020603050405020304" pitchFamily="18" charset="0"/>
                <a:cs typeface="Times New Roman" panose="02020603050405020304" pitchFamily="18" charset="0"/>
                <a:sym typeface="Century Gothic"/>
              </a:rPr>
              <a:t>1.  Independent Variable, X = content</a:t>
            </a:r>
          </a:p>
          <a:p>
            <a:r>
              <a:rPr lang="en-US" sz="1800" i="1" dirty="0">
                <a:latin typeface="Times New Roman" panose="02020603050405020304" pitchFamily="18" charset="0"/>
                <a:cs typeface="Times New Roman" panose="02020603050405020304" pitchFamily="18" charset="0"/>
                <a:sym typeface="Century Gothic"/>
              </a:rPr>
              <a:t>2. Dependent Variable, y = Class</a:t>
            </a:r>
          </a:p>
        </p:txBody>
      </p:sp>
      <p:sp>
        <p:nvSpPr>
          <p:cNvPr id="14" name="TextBox 13">
            <a:extLst>
              <a:ext uri="{FF2B5EF4-FFF2-40B4-BE49-F238E27FC236}">
                <a16:creationId xmlns:a16="http://schemas.microsoft.com/office/drawing/2014/main" id="{B8427876-2E06-4D7F-885D-A6BB5FFABD48}"/>
              </a:ext>
            </a:extLst>
          </p:cNvPr>
          <p:cNvSpPr txBox="1"/>
          <p:nvPr/>
        </p:nvSpPr>
        <p:spPr>
          <a:xfrm>
            <a:off x="4613927" y="1575486"/>
            <a:ext cx="3429055" cy="1477328"/>
          </a:xfrm>
          <a:prstGeom prst="rect">
            <a:avLst/>
          </a:prstGeom>
          <a:noFill/>
        </p:spPr>
        <p:txBody>
          <a:bodyPr wrap="square">
            <a:spAutoFit/>
          </a:bodyPr>
          <a:lstStyle/>
          <a:p>
            <a:pPr marL="457200" indent="-457200">
              <a:buAutoNum type="arabicPeriod"/>
            </a:pPr>
            <a:r>
              <a:rPr lang="en-US" sz="1800" i="1" dirty="0">
                <a:latin typeface="Times New Roman" panose="02020603050405020304" pitchFamily="18" charset="0"/>
                <a:cs typeface="Times New Roman" panose="02020603050405020304" pitchFamily="18" charset="0"/>
              </a:rPr>
              <a:t>Naïve Bayes</a:t>
            </a:r>
          </a:p>
          <a:p>
            <a:pPr marL="457200" indent="-457200">
              <a:buAutoNum type="arabicPeriod"/>
            </a:pPr>
            <a:r>
              <a:rPr lang="en-US" sz="1800" i="1" dirty="0">
                <a:latin typeface="Times New Roman" panose="02020603050405020304" pitchFamily="18" charset="0"/>
                <a:cs typeface="Times New Roman" panose="02020603050405020304" pitchFamily="18" charset="0"/>
              </a:rPr>
              <a:t>Support Vector Machines</a:t>
            </a:r>
          </a:p>
          <a:p>
            <a:pPr marL="457200" indent="-457200">
              <a:buAutoNum type="arabicPeriod"/>
            </a:pPr>
            <a:r>
              <a:rPr lang="en-US" sz="1800" i="1" dirty="0">
                <a:latin typeface="Times New Roman" panose="02020603050405020304" pitchFamily="18" charset="0"/>
                <a:cs typeface="Times New Roman" panose="02020603050405020304" pitchFamily="18" charset="0"/>
              </a:rPr>
              <a:t>K-Nearest Neighbor</a:t>
            </a:r>
          </a:p>
          <a:p>
            <a:pPr marL="457200" indent="-457200">
              <a:buAutoNum type="arabicPeriod"/>
            </a:pPr>
            <a:r>
              <a:rPr lang="en-US" sz="1800" i="1" dirty="0">
                <a:latin typeface="Times New Roman" panose="02020603050405020304" pitchFamily="18" charset="0"/>
                <a:cs typeface="Times New Roman" panose="02020603050405020304" pitchFamily="18" charset="0"/>
              </a:rPr>
              <a:t>Gradient Boosting</a:t>
            </a:r>
          </a:p>
          <a:p>
            <a:pPr marL="457200" indent="-457200">
              <a:buAutoNum type="arabicPeriod"/>
            </a:pPr>
            <a:r>
              <a:rPr lang="en-US" sz="1800" i="1" dirty="0">
                <a:latin typeface="Times New Roman" panose="02020603050405020304" pitchFamily="18" charset="0"/>
                <a:cs typeface="Times New Roman" panose="02020603050405020304" pitchFamily="18" charset="0"/>
              </a:rPr>
              <a:t>XGB</a:t>
            </a:r>
          </a:p>
        </p:txBody>
      </p:sp>
      <p:pic>
        <p:nvPicPr>
          <p:cNvPr id="15" name="Picture 14">
            <a:extLst>
              <a:ext uri="{FF2B5EF4-FFF2-40B4-BE49-F238E27FC236}">
                <a16:creationId xmlns:a16="http://schemas.microsoft.com/office/drawing/2014/main" id="{469E78AF-8DA0-4EF7-98C0-F86D3E66859B}"/>
              </a:ext>
            </a:extLst>
          </p:cNvPr>
          <p:cNvPicPr>
            <a:picLocks noChangeAspect="1"/>
          </p:cNvPicPr>
          <p:nvPr/>
        </p:nvPicPr>
        <p:blipFill>
          <a:blip r:embed="rId4"/>
          <a:stretch>
            <a:fillRect/>
          </a:stretch>
        </p:blipFill>
        <p:spPr>
          <a:xfrm>
            <a:off x="952665" y="4698885"/>
            <a:ext cx="6549147" cy="1909852"/>
          </a:xfrm>
          <a:prstGeom prst="rect">
            <a:avLst/>
          </a:prstGeom>
        </p:spPr>
      </p:pic>
      <p:sp>
        <p:nvSpPr>
          <p:cNvPr id="17" name="TextBox 16">
            <a:extLst>
              <a:ext uri="{FF2B5EF4-FFF2-40B4-BE49-F238E27FC236}">
                <a16:creationId xmlns:a16="http://schemas.microsoft.com/office/drawing/2014/main" id="{A9802A49-0023-482B-B3AD-38A9BB759CA2}"/>
              </a:ext>
            </a:extLst>
          </p:cNvPr>
          <p:cNvSpPr txBox="1"/>
          <p:nvPr/>
        </p:nvSpPr>
        <p:spPr>
          <a:xfrm>
            <a:off x="654086" y="4187699"/>
            <a:ext cx="4665306" cy="400110"/>
          </a:xfrm>
          <a:prstGeom prst="rect">
            <a:avLst/>
          </a:prstGeom>
          <a:noFill/>
        </p:spPr>
        <p:txBody>
          <a:bodyPr wrap="square">
            <a:spAutoFit/>
          </a:bodyPr>
          <a:lstStyle/>
          <a:p>
            <a:r>
              <a:rPr lang="en-US" sz="2000" b="1" i="1" dirty="0">
                <a:latin typeface="Times New Roman" panose="02020603050405020304" pitchFamily="18" charset="0"/>
                <a:cs typeface="Times New Roman" panose="02020603050405020304" pitchFamily="18" charset="0"/>
              </a:rPr>
              <a:t>Model Evaluation</a:t>
            </a:r>
          </a:p>
        </p:txBody>
      </p:sp>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themeOverride>
</file>

<file path=docProps/app.xml><?xml version="1.0" encoding="utf-8"?>
<Properties xmlns="http://schemas.openxmlformats.org/officeDocument/2006/extended-properties" xmlns:vt="http://schemas.openxmlformats.org/officeDocument/2006/docPropsVTypes">
  <Template/>
  <TotalTime>342</TotalTime>
  <Words>372</Words>
  <Application>Microsoft Office PowerPoint</Application>
  <PresentationFormat>On-screen Show (4:3)</PresentationFormat>
  <Paragraphs>92</Paragraphs>
  <Slides>14</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Times New Roman</vt:lpstr>
      <vt:lpstr>Century Gothic</vt:lpstr>
      <vt:lpstr>Calibri</vt:lpstr>
      <vt:lpstr>Wingdings</vt:lpstr>
      <vt:lpstr>Arial</vt:lpstr>
      <vt:lpstr>Source Code Pro</vt:lpstr>
      <vt:lpstr>Verdana</vt:lpstr>
      <vt:lpstr>Oswald</vt:lpstr>
      <vt:lpstr>Noto Sans Symbols</vt:lpstr>
      <vt:lpstr>Modern Writer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Nabanita Paul</cp:lastModifiedBy>
  <cp:revision>24</cp:revision>
  <dcterms:modified xsi:type="dcterms:W3CDTF">2021-01-09T14:30:54Z</dcterms:modified>
</cp:coreProperties>
</file>