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397A2CD-F03E-4C1E-95AD-6C0B4EFDE911}" type="datetimeFigureOut">
              <a:rPr lang="en-US" smtClean="0"/>
              <a:t>4/16/2024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6B82FEE-91F3-400A-A372-230364D0FBB7}" type="slidenum">
              <a:rPr lang="en-US" smtClean="0"/>
              <a:t>‹#›</a:t>
            </a:fld>
            <a:endParaRPr lang="en-US"/>
          </a:p>
        </p:txBody>
      </p:sp>
    </p:spTree>
    <p:extLst>
      <p:ext uri="{BB962C8B-B14F-4D97-AF65-F5344CB8AC3E}">
        <p14:creationId xmlns:p14="http://schemas.microsoft.com/office/powerpoint/2010/main" val="2764826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97A2CD-F03E-4C1E-95AD-6C0B4EFDE911}"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82FEE-91F3-400A-A372-230364D0FBB7}" type="slidenum">
              <a:rPr lang="en-US" smtClean="0"/>
              <a:t>‹#›</a:t>
            </a:fld>
            <a:endParaRPr lang="en-US"/>
          </a:p>
        </p:txBody>
      </p:sp>
    </p:spTree>
    <p:extLst>
      <p:ext uri="{BB962C8B-B14F-4D97-AF65-F5344CB8AC3E}">
        <p14:creationId xmlns:p14="http://schemas.microsoft.com/office/powerpoint/2010/main" val="2427287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97A2CD-F03E-4C1E-95AD-6C0B4EFDE911}"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82FEE-91F3-400A-A372-230364D0FBB7}" type="slidenum">
              <a:rPr lang="en-US" smtClean="0"/>
              <a:t>‹#›</a:t>
            </a:fld>
            <a:endParaRPr lang="en-US"/>
          </a:p>
        </p:txBody>
      </p:sp>
    </p:spTree>
    <p:extLst>
      <p:ext uri="{BB962C8B-B14F-4D97-AF65-F5344CB8AC3E}">
        <p14:creationId xmlns:p14="http://schemas.microsoft.com/office/powerpoint/2010/main" val="747270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97A2CD-F03E-4C1E-95AD-6C0B4EFDE911}"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82FEE-91F3-400A-A372-230364D0FBB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64039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97A2CD-F03E-4C1E-95AD-6C0B4EFDE911}"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82FEE-91F3-400A-A372-230364D0FBB7}" type="slidenum">
              <a:rPr lang="en-US" smtClean="0"/>
              <a:t>‹#›</a:t>
            </a:fld>
            <a:endParaRPr lang="en-US"/>
          </a:p>
        </p:txBody>
      </p:sp>
    </p:spTree>
    <p:extLst>
      <p:ext uri="{BB962C8B-B14F-4D97-AF65-F5344CB8AC3E}">
        <p14:creationId xmlns:p14="http://schemas.microsoft.com/office/powerpoint/2010/main" val="3031397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97A2CD-F03E-4C1E-95AD-6C0B4EFDE911}"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B82FEE-91F3-400A-A372-230364D0FBB7}" type="slidenum">
              <a:rPr lang="en-US" smtClean="0"/>
              <a:t>‹#›</a:t>
            </a:fld>
            <a:endParaRPr lang="en-US"/>
          </a:p>
        </p:txBody>
      </p:sp>
    </p:spTree>
    <p:extLst>
      <p:ext uri="{BB962C8B-B14F-4D97-AF65-F5344CB8AC3E}">
        <p14:creationId xmlns:p14="http://schemas.microsoft.com/office/powerpoint/2010/main" val="1356986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97A2CD-F03E-4C1E-95AD-6C0B4EFDE911}"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B82FEE-91F3-400A-A372-230364D0FBB7}" type="slidenum">
              <a:rPr lang="en-US" smtClean="0"/>
              <a:t>‹#›</a:t>
            </a:fld>
            <a:endParaRPr lang="en-US"/>
          </a:p>
        </p:txBody>
      </p:sp>
    </p:spTree>
    <p:extLst>
      <p:ext uri="{BB962C8B-B14F-4D97-AF65-F5344CB8AC3E}">
        <p14:creationId xmlns:p14="http://schemas.microsoft.com/office/powerpoint/2010/main" val="1400629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7A2CD-F03E-4C1E-95AD-6C0B4EFDE911}"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82FEE-91F3-400A-A372-230364D0FBB7}" type="slidenum">
              <a:rPr lang="en-US" smtClean="0"/>
              <a:t>‹#›</a:t>
            </a:fld>
            <a:endParaRPr lang="en-US"/>
          </a:p>
        </p:txBody>
      </p:sp>
    </p:spTree>
    <p:extLst>
      <p:ext uri="{BB962C8B-B14F-4D97-AF65-F5344CB8AC3E}">
        <p14:creationId xmlns:p14="http://schemas.microsoft.com/office/powerpoint/2010/main" val="3812741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7A2CD-F03E-4C1E-95AD-6C0B4EFDE911}"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82FEE-91F3-400A-A372-230364D0FBB7}" type="slidenum">
              <a:rPr lang="en-US" smtClean="0"/>
              <a:t>‹#›</a:t>
            </a:fld>
            <a:endParaRPr lang="en-US"/>
          </a:p>
        </p:txBody>
      </p:sp>
    </p:spTree>
    <p:extLst>
      <p:ext uri="{BB962C8B-B14F-4D97-AF65-F5344CB8AC3E}">
        <p14:creationId xmlns:p14="http://schemas.microsoft.com/office/powerpoint/2010/main" val="262455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7A2CD-F03E-4C1E-95AD-6C0B4EFDE911}"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82FEE-91F3-400A-A372-230364D0FBB7}" type="slidenum">
              <a:rPr lang="en-US" smtClean="0"/>
              <a:t>‹#›</a:t>
            </a:fld>
            <a:endParaRPr lang="en-US"/>
          </a:p>
        </p:txBody>
      </p:sp>
    </p:spTree>
    <p:extLst>
      <p:ext uri="{BB962C8B-B14F-4D97-AF65-F5344CB8AC3E}">
        <p14:creationId xmlns:p14="http://schemas.microsoft.com/office/powerpoint/2010/main" val="2207562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7A2CD-F03E-4C1E-95AD-6C0B4EFDE911}"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82FEE-91F3-400A-A372-230364D0FBB7}" type="slidenum">
              <a:rPr lang="en-US" smtClean="0"/>
              <a:t>‹#›</a:t>
            </a:fld>
            <a:endParaRPr lang="en-US"/>
          </a:p>
        </p:txBody>
      </p:sp>
    </p:spTree>
    <p:extLst>
      <p:ext uri="{BB962C8B-B14F-4D97-AF65-F5344CB8AC3E}">
        <p14:creationId xmlns:p14="http://schemas.microsoft.com/office/powerpoint/2010/main" val="45931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97A2CD-F03E-4C1E-95AD-6C0B4EFDE911}"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82FEE-91F3-400A-A372-230364D0FBB7}" type="slidenum">
              <a:rPr lang="en-US" smtClean="0"/>
              <a:t>‹#›</a:t>
            </a:fld>
            <a:endParaRPr lang="en-US"/>
          </a:p>
        </p:txBody>
      </p:sp>
    </p:spTree>
    <p:extLst>
      <p:ext uri="{BB962C8B-B14F-4D97-AF65-F5344CB8AC3E}">
        <p14:creationId xmlns:p14="http://schemas.microsoft.com/office/powerpoint/2010/main" val="104299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97A2CD-F03E-4C1E-95AD-6C0B4EFDE911}"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B82FEE-91F3-400A-A372-230364D0FBB7}" type="slidenum">
              <a:rPr lang="en-US" smtClean="0"/>
              <a:t>‹#›</a:t>
            </a:fld>
            <a:endParaRPr lang="en-US"/>
          </a:p>
        </p:txBody>
      </p:sp>
    </p:spTree>
    <p:extLst>
      <p:ext uri="{BB962C8B-B14F-4D97-AF65-F5344CB8AC3E}">
        <p14:creationId xmlns:p14="http://schemas.microsoft.com/office/powerpoint/2010/main" val="1639348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97A2CD-F03E-4C1E-95AD-6C0B4EFDE911}"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B82FEE-91F3-400A-A372-230364D0FBB7}" type="slidenum">
              <a:rPr lang="en-US" smtClean="0"/>
              <a:t>‹#›</a:t>
            </a:fld>
            <a:endParaRPr lang="en-US"/>
          </a:p>
        </p:txBody>
      </p:sp>
    </p:spTree>
    <p:extLst>
      <p:ext uri="{BB962C8B-B14F-4D97-AF65-F5344CB8AC3E}">
        <p14:creationId xmlns:p14="http://schemas.microsoft.com/office/powerpoint/2010/main" val="2630518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7A2CD-F03E-4C1E-95AD-6C0B4EFDE911}" type="datetimeFigureOut">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B82FEE-91F3-400A-A372-230364D0FBB7}" type="slidenum">
              <a:rPr lang="en-US" smtClean="0"/>
              <a:t>‹#›</a:t>
            </a:fld>
            <a:endParaRPr lang="en-US"/>
          </a:p>
        </p:txBody>
      </p:sp>
    </p:spTree>
    <p:extLst>
      <p:ext uri="{BB962C8B-B14F-4D97-AF65-F5344CB8AC3E}">
        <p14:creationId xmlns:p14="http://schemas.microsoft.com/office/powerpoint/2010/main" val="264999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97A2CD-F03E-4C1E-95AD-6C0B4EFDE911}"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82FEE-91F3-400A-A372-230364D0FBB7}" type="slidenum">
              <a:rPr lang="en-US" smtClean="0"/>
              <a:t>‹#›</a:t>
            </a:fld>
            <a:endParaRPr lang="en-US"/>
          </a:p>
        </p:txBody>
      </p:sp>
    </p:spTree>
    <p:extLst>
      <p:ext uri="{BB962C8B-B14F-4D97-AF65-F5344CB8AC3E}">
        <p14:creationId xmlns:p14="http://schemas.microsoft.com/office/powerpoint/2010/main" val="790840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97A2CD-F03E-4C1E-95AD-6C0B4EFDE911}"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82FEE-91F3-400A-A372-230364D0FBB7}" type="slidenum">
              <a:rPr lang="en-US" smtClean="0"/>
              <a:t>‹#›</a:t>
            </a:fld>
            <a:endParaRPr lang="en-US"/>
          </a:p>
        </p:txBody>
      </p:sp>
    </p:spTree>
    <p:extLst>
      <p:ext uri="{BB962C8B-B14F-4D97-AF65-F5344CB8AC3E}">
        <p14:creationId xmlns:p14="http://schemas.microsoft.com/office/powerpoint/2010/main" val="3227680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97A2CD-F03E-4C1E-95AD-6C0B4EFDE911}" type="datetimeFigureOut">
              <a:rPr lang="en-US" smtClean="0"/>
              <a:t>4/16/2024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6B82FEE-91F3-400A-A372-230364D0FBB7}" type="slidenum">
              <a:rPr lang="en-US" smtClean="0"/>
              <a:t>‹#›</a:t>
            </a:fld>
            <a:endParaRPr lang="en-US"/>
          </a:p>
        </p:txBody>
      </p:sp>
    </p:spTree>
    <p:extLst>
      <p:ext uri="{BB962C8B-B14F-4D97-AF65-F5344CB8AC3E}">
        <p14:creationId xmlns:p14="http://schemas.microsoft.com/office/powerpoint/2010/main" val="1093870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 AN Introduction </a:t>
            </a:r>
            <a:br>
              <a:rPr lang="en-US" dirty="0"/>
            </a:br>
            <a:r>
              <a:rPr lang="en-US" dirty="0"/>
              <a:t>TO</a:t>
            </a:r>
            <a:br>
              <a:rPr lang="en-US" dirty="0"/>
            </a:br>
            <a:r>
              <a:rPr lang="en-US" dirty="0"/>
              <a:t> Cloud Computing</a:t>
            </a:r>
          </a:p>
        </p:txBody>
      </p:sp>
      <p:sp>
        <p:nvSpPr>
          <p:cNvPr id="3" name="Subtitle 2"/>
          <p:cNvSpPr>
            <a:spLocks noGrp="1"/>
          </p:cNvSpPr>
          <p:nvPr>
            <p:ph type="subTitle" idx="1"/>
          </p:nvPr>
        </p:nvSpPr>
        <p:spPr/>
        <p:txBody>
          <a:bodyPr/>
          <a:lstStyle/>
          <a:p>
            <a:endParaRPr lang="en-US"/>
          </a:p>
        </p:txBody>
      </p:sp>
      <p:sp>
        <p:nvSpPr>
          <p:cNvPr id="6" name="Rectangle 5">
            <a:extLst>
              <a:ext uri="{FF2B5EF4-FFF2-40B4-BE49-F238E27FC236}">
                <a16:creationId xmlns:a16="http://schemas.microsoft.com/office/drawing/2014/main" id="{2B8D97BD-0ECA-29E8-9361-39466D8A9958}"/>
              </a:ext>
            </a:extLst>
          </p:cNvPr>
          <p:cNvSpPr/>
          <p:nvPr/>
        </p:nvSpPr>
        <p:spPr>
          <a:xfrm>
            <a:off x="6056358" y="1122363"/>
            <a:ext cx="184730" cy="923330"/>
          </a:xfrm>
          <a:prstGeom prst="rect">
            <a:avLst/>
          </a:prstGeom>
          <a:noFill/>
        </p:spPr>
        <p:txBody>
          <a:bodyPr wrap="none" lIns="91440" tIns="45720" rIns="91440" bIns="45720">
            <a:spAutoFit/>
          </a:bodyPr>
          <a:lstStyle/>
          <a:p>
            <a:pPr algn="ctr"/>
            <a:endParaRPr lang="en-US" sz="5400" b="1" cap="none" spc="0" dirty="0">
              <a:ln w="12700">
                <a:solidFill>
                  <a:schemeClr val="accent5"/>
                </a:solidFill>
                <a:prstDash val="solid"/>
              </a:ln>
              <a:effectLst/>
            </a:endParaRPr>
          </a:p>
        </p:txBody>
      </p:sp>
    </p:spTree>
    <p:extLst>
      <p:ext uri="{BB962C8B-B14F-4D97-AF65-F5344CB8AC3E}">
        <p14:creationId xmlns:p14="http://schemas.microsoft.com/office/powerpoint/2010/main" val="4009877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PaaS</a:t>
            </a:r>
          </a:p>
        </p:txBody>
      </p:sp>
      <p:sp>
        <p:nvSpPr>
          <p:cNvPr id="3" name="Content Placeholder 2"/>
          <p:cNvSpPr>
            <a:spLocks noGrp="1"/>
          </p:cNvSpPr>
          <p:nvPr>
            <p:ph idx="1"/>
          </p:nvPr>
        </p:nvSpPr>
        <p:spPr/>
        <p:txBody>
          <a:bodyPr>
            <a:noAutofit/>
          </a:bodyPr>
          <a:lstStyle/>
          <a:p>
            <a:pPr marL="0" indent="0">
              <a:buNone/>
            </a:pPr>
            <a:r>
              <a:rPr lang="en-US" sz="2800" dirty="0"/>
              <a:t>Platform as a service or PaaS is a type of cloud computing that provides a development and deployment environment in cloud that allows users to develop and run applications without the complexity of building or maintaining the infrastructure. It provides users with resources to develop cloud-based applications. In this type of service, a user purchases the resources from a vendor on a pay-as-you-go basis and can access them over a secure connection.</a:t>
            </a:r>
          </a:p>
        </p:txBody>
      </p:sp>
      <p:pic>
        <p:nvPicPr>
          <p:cNvPr id="4" name="Picture 3">
            <a:extLst>
              <a:ext uri="{FF2B5EF4-FFF2-40B4-BE49-F238E27FC236}">
                <a16:creationId xmlns:a16="http://schemas.microsoft.com/office/drawing/2014/main" id="{8E4B1CFE-C64A-0678-996C-C4CFBFEF43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9450" y="5918993"/>
            <a:ext cx="1243013" cy="785814"/>
          </a:xfrm>
          <a:prstGeom prst="rect">
            <a:avLst/>
          </a:prstGeom>
        </p:spPr>
      </p:pic>
    </p:spTree>
    <p:extLst>
      <p:ext uri="{BB962C8B-B14F-4D97-AF65-F5344CB8AC3E}">
        <p14:creationId xmlns:p14="http://schemas.microsoft.com/office/powerpoint/2010/main" val="3522664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SaaS</a:t>
            </a:r>
          </a:p>
        </p:txBody>
      </p:sp>
      <p:sp>
        <p:nvSpPr>
          <p:cNvPr id="3" name="Content Placeholder 2"/>
          <p:cNvSpPr>
            <a:spLocks noGrp="1"/>
          </p:cNvSpPr>
          <p:nvPr>
            <p:ph idx="1"/>
          </p:nvPr>
        </p:nvSpPr>
        <p:spPr/>
        <p:txBody>
          <a:bodyPr/>
          <a:lstStyle/>
          <a:p>
            <a:pPr marL="0" indent="0">
              <a:buNone/>
            </a:pPr>
            <a:r>
              <a:rPr lang="en-US" sz="2800" b="1" dirty="0"/>
              <a:t>SaaS or software as a service allows users to access a vendor’s software on cloud on a subscription basis. In this type of cloud computing, users don’t need to install or download applications on their local devices. Instead, the applications are located on a remote cloud network that can be directly accessed through the web or an API</a:t>
            </a:r>
            <a:r>
              <a:rPr lang="en-US" dirty="0"/>
              <a:t>.</a:t>
            </a:r>
          </a:p>
        </p:txBody>
      </p:sp>
      <p:pic>
        <p:nvPicPr>
          <p:cNvPr id="4" name="Picture 3">
            <a:extLst>
              <a:ext uri="{FF2B5EF4-FFF2-40B4-BE49-F238E27FC236}">
                <a16:creationId xmlns:a16="http://schemas.microsoft.com/office/drawing/2014/main" id="{C61F7A58-022F-2EE6-06EE-91516F78A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9450" y="5918993"/>
            <a:ext cx="1243013" cy="785814"/>
          </a:xfrm>
          <a:prstGeom prst="rect">
            <a:avLst/>
          </a:prstGeom>
        </p:spPr>
      </p:pic>
    </p:spTree>
    <p:extLst>
      <p:ext uri="{BB962C8B-B14F-4D97-AF65-F5344CB8AC3E}">
        <p14:creationId xmlns:p14="http://schemas.microsoft.com/office/powerpoint/2010/main" val="3531360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424470"/>
          </a:xfrm>
        </p:spPr>
        <p:txBody>
          <a:bodyPr>
            <a:normAutofit fontScale="90000"/>
          </a:bodyPr>
          <a:lstStyle/>
          <a:p>
            <a:r>
              <a:rPr lang="en-US" b="1" dirty="0"/>
              <a:t>Key Benefits</a:t>
            </a:r>
          </a:p>
        </p:txBody>
      </p:sp>
      <p:sp>
        <p:nvSpPr>
          <p:cNvPr id="3" name="Content Placeholder 2"/>
          <p:cNvSpPr>
            <a:spLocks noGrp="1"/>
          </p:cNvSpPr>
          <p:nvPr>
            <p:ph idx="1"/>
          </p:nvPr>
        </p:nvSpPr>
        <p:spPr>
          <a:xfrm>
            <a:off x="933451" y="1042988"/>
            <a:ext cx="9905999" cy="4156869"/>
          </a:xfrm>
        </p:spPr>
        <p:txBody>
          <a:bodyPr>
            <a:noAutofit/>
          </a:bodyPr>
          <a:lstStyle/>
          <a:p>
            <a:r>
              <a:rPr lang="en-US" sz="2000" b="1" dirty="0"/>
              <a:t>Reduce Cost : Cloud providers work on the pay-as-you-go model, which means businesses only pay for the services they use, further reducing costs.</a:t>
            </a:r>
          </a:p>
          <a:p>
            <a:r>
              <a:rPr lang="en-US" sz="2000" b="1" dirty="0"/>
              <a:t>Scalability: Cloud allows organizations to grow their users from merely a few to thousands in a very short time. </a:t>
            </a:r>
          </a:p>
          <a:p>
            <a:r>
              <a:rPr lang="en-US" sz="2000" b="1" dirty="0"/>
              <a:t>Flexibility and collaboration: Since the data on cloud can be accessed directly via the internet, it gives employees the ability to work from anywhere, anytime. Cloud gives you the freedom to set up your virtual office anywhere you are.</a:t>
            </a:r>
          </a:p>
          <a:p>
            <a:r>
              <a:rPr lang="en-US" sz="2000" b="1" dirty="0"/>
              <a:t>Business continuity: Cloud safely stores and protects your data in the event of an outage or crisis. This makes it easier to resume work once the systems are up and running again.</a:t>
            </a:r>
          </a:p>
          <a:p>
            <a:r>
              <a:rPr lang="en-US" sz="2000" b="1" dirty="0"/>
              <a:t>Competitive edge: Cloud takes care of various business aspects, such as maintaining the IT infrastructure, licensing software, or training personnel to manage your data.</a:t>
            </a:r>
          </a:p>
        </p:txBody>
      </p:sp>
      <p:pic>
        <p:nvPicPr>
          <p:cNvPr id="4" name="Picture 3">
            <a:extLst>
              <a:ext uri="{FF2B5EF4-FFF2-40B4-BE49-F238E27FC236}">
                <a16:creationId xmlns:a16="http://schemas.microsoft.com/office/drawing/2014/main" id="{83871386-063B-2A19-FF29-EACED7B29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9450" y="5918993"/>
            <a:ext cx="1243013" cy="785814"/>
          </a:xfrm>
          <a:prstGeom prst="rect">
            <a:avLst/>
          </a:prstGeom>
        </p:spPr>
      </p:pic>
    </p:spTree>
    <p:extLst>
      <p:ext uri="{BB962C8B-B14F-4D97-AF65-F5344CB8AC3E}">
        <p14:creationId xmlns:p14="http://schemas.microsoft.com/office/powerpoint/2010/main" val="3171162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85814"/>
          </a:xfrm>
        </p:spPr>
        <p:txBody>
          <a:bodyPr/>
          <a:lstStyle/>
          <a:p>
            <a:r>
              <a:rPr lang="en-US" b="1" dirty="0"/>
              <a:t>Challenges</a:t>
            </a:r>
          </a:p>
        </p:txBody>
      </p:sp>
      <p:sp>
        <p:nvSpPr>
          <p:cNvPr id="3" name="Content Placeholder 2"/>
          <p:cNvSpPr>
            <a:spLocks noGrp="1"/>
          </p:cNvSpPr>
          <p:nvPr>
            <p:ph idx="1"/>
          </p:nvPr>
        </p:nvSpPr>
        <p:spPr>
          <a:xfrm>
            <a:off x="933451" y="1243013"/>
            <a:ext cx="9905999" cy="3956844"/>
          </a:xfrm>
        </p:spPr>
        <p:txBody>
          <a:bodyPr>
            <a:noAutofit/>
          </a:bodyPr>
          <a:lstStyle/>
          <a:p>
            <a:r>
              <a:rPr lang="en-US" b="1" dirty="0"/>
              <a:t>Downtime: </a:t>
            </a:r>
            <a:r>
              <a:rPr lang="en-US" dirty="0"/>
              <a:t>At times, cloud service providers may get overwhelmed due to the huge number of clients they provide services to each day. This may lead to technical outages, due to which your applications may temporarily experience some downtime.</a:t>
            </a:r>
          </a:p>
          <a:p>
            <a:r>
              <a:rPr lang="en-US" b="1" dirty="0"/>
              <a:t>Internet connection dependency: </a:t>
            </a:r>
            <a:r>
              <a:rPr lang="en-US" dirty="0"/>
              <a:t>A user may not be able to access the data on cloud without a good internet connection and a compatible device.</a:t>
            </a:r>
          </a:p>
          <a:p>
            <a:r>
              <a:rPr lang="en-US" b="1" dirty="0"/>
              <a:t>Financial commitment</a:t>
            </a:r>
            <a:r>
              <a:rPr lang="en-US" dirty="0"/>
              <a:t>: Cloud providers use a pay-as-you-go pricing model. However, businesses need to give a monthly or annual financial commitment for most subscription plans.</a:t>
            </a:r>
          </a:p>
          <a:p>
            <a:r>
              <a:rPr lang="en-US" b="1" dirty="0"/>
              <a:t>Security risks: </a:t>
            </a:r>
            <a:r>
              <a:rPr lang="en-US" dirty="0"/>
              <a:t>Even if your cloud service provider promises you that they have the most reliable security certifications, there’s always a chance of losing your data.</a:t>
            </a:r>
            <a:br>
              <a:rPr lang="en-US" dirty="0"/>
            </a:br>
            <a:endParaRPr lang="en-US" dirty="0"/>
          </a:p>
        </p:txBody>
      </p:sp>
      <p:pic>
        <p:nvPicPr>
          <p:cNvPr id="4" name="Picture 3">
            <a:extLst>
              <a:ext uri="{FF2B5EF4-FFF2-40B4-BE49-F238E27FC236}">
                <a16:creationId xmlns:a16="http://schemas.microsoft.com/office/drawing/2014/main" id="{EC0E4BED-F5FD-DA8D-6E40-49B389876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9450" y="5918993"/>
            <a:ext cx="1243013" cy="785814"/>
          </a:xfrm>
          <a:prstGeom prst="rect">
            <a:avLst/>
          </a:prstGeom>
        </p:spPr>
      </p:pic>
    </p:spTree>
    <p:extLst>
      <p:ext uri="{BB962C8B-B14F-4D97-AF65-F5344CB8AC3E}">
        <p14:creationId xmlns:p14="http://schemas.microsoft.com/office/powerpoint/2010/main" val="365312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6600" dirty="0"/>
              <a:t>                      </a:t>
            </a:r>
          </a:p>
          <a:p>
            <a:pPr marL="0" indent="0">
              <a:buNone/>
            </a:pPr>
            <a:r>
              <a:rPr lang="en-US" sz="6600" dirty="0"/>
              <a:t>                  </a:t>
            </a:r>
            <a:endPar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marL="0" indent="0">
              <a:buNone/>
            </a:pPr>
            <a:endParaRPr lang="en-US" sz="6600" dirty="0"/>
          </a:p>
        </p:txBody>
      </p:sp>
      <p:sp>
        <p:nvSpPr>
          <p:cNvPr id="4" name="Rectangle 3">
            <a:extLst>
              <a:ext uri="{FF2B5EF4-FFF2-40B4-BE49-F238E27FC236}">
                <a16:creationId xmlns:a16="http://schemas.microsoft.com/office/drawing/2014/main" id="{7F3C389B-E327-05BA-CE01-6ACEE3D18EBA}"/>
              </a:ext>
            </a:extLst>
          </p:cNvPr>
          <p:cNvSpPr/>
          <p:nvPr/>
        </p:nvSpPr>
        <p:spPr>
          <a:xfrm>
            <a:off x="2994755" y="2795884"/>
            <a:ext cx="5406296" cy="923330"/>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TATA TO ALL</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angle 7">
            <a:extLst>
              <a:ext uri="{FF2B5EF4-FFF2-40B4-BE49-F238E27FC236}">
                <a16:creationId xmlns:a16="http://schemas.microsoft.com/office/drawing/2014/main" id="{929B3450-9FF8-E54B-275F-A4445E7B3816}"/>
              </a:ext>
            </a:extLst>
          </p:cNvPr>
          <p:cNvSpPr/>
          <p:nvPr/>
        </p:nvSpPr>
        <p:spPr>
          <a:xfrm>
            <a:off x="3481522" y="4320625"/>
            <a:ext cx="4689938" cy="923330"/>
          </a:xfrm>
          <a:prstGeom prst="rect">
            <a:avLst/>
          </a:prstGeom>
          <a:noFill/>
        </p:spPr>
        <p:txBody>
          <a:bodyPr wrap="none" lIns="91440" tIns="45720" rIns="91440" bIns="45720">
            <a:spAutoFit/>
          </a:bodyPr>
          <a:lstStyle/>
          <a:p>
            <a:pPr algn="ctr"/>
            <a:r>
              <a:rPr lang="en-US" sz="5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Debanjan</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Mitra</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0" name="TextBox 9">
            <a:extLst>
              <a:ext uri="{FF2B5EF4-FFF2-40B4-BE49-F238E27FC236}">
                <a16:creationId xmlns:a16="http://schemas.microsoft.com/office/drawing/2014/main" id="{90061AEB-BEB0-9C53-EBD0-4D0C493B7C97}"/>
              </a:ext>
            </a:extLst>
          </p:cNvPr>
          <p:cNvSpPr txBox="1"/>
          <p:nvPr/>
        </p:nvSpPr>
        <p:spPr>
          <a:xfrm>
            <a:off x="4686300" y="3854151"/>
            <a:ext cx="1600200" cy="461665"/>
          </a:xfrm>
          <a:prstGeom prst="rect">
            <a:avLst/>
          </a:prstGeom>
          <a:noFill/>
        </p:spPr>
        <p:txBody>
          <a:bodyPr wrap="square" rtlCol="0">
            <a:spAutoFit/>
          </a:bodyPr>
          <a:lstStyle/>
          <a:p>
            <a:r>
              <a:rPr lang="en-IN" dirty="0"/>
              <a:t>            </a:t>
            </a:r>
            <a:r>
              <a:rPr lang="en-IN" sz="2400" b="1" dirty="0"/>
              <a:t> BY</a:t>
            </a:r>
          </a:p>
        </p:txBody>
      </p:sp>
    </p:spTree>
    <p:extLst>
      <p:ext uri="{BB962C8B-B14F-4D97-AF65-F5344CB8AC3E}">
        <p14:creationId xmlns:p14="http://schemas.microsoft.com/office/powerpoint/2010/main" val="417894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Cloud?</a:t>
            </a:r>
          </a:p>
        </p:txBody>
      </p:sp>
      <p:sp>
        <p:nvSpPr>
          <p:cNvPr id="3" name="Content Placeholder 2"/>
          <p:cNvSpPr>
            <a:spLocks noGrp="1"/>
          </p:cNvSpPr>
          <p:nvPr>
            <p:ph idx="1"/>
          </p:nvPr>
        </p:nvSpPr>
        <p:spPr/>
        <p:txBody>
          <a:bodyPr>
            <a:noAutofit/>
          </a:bodyPr>
          <a:lstStyle/>
          <a:p>
            <a:pPr marL="0" indent="0">
              <a:buNone/>
            </a:pPr>
            <a:r>
              <a:rPr lang="en-US" sz="2800" dirty="0"/>
              <a:t>The term Cloud refers to a Network or Internet. In other words , we can say that Cloud is something, which is present at remote location.</a:t>
            </a:r>
          </a:p>
          <a:p>
            <a:pPr marL="0" indent="0">
              <a:buNone/>
            </a:pPr>
            <a:r>
              <a:rPr lang="en-US" sz="2800" dirty="0"/>
              <a:t>Cloud can provide services over network, </a:t>
            </a:r>
            <a:r>
              <a:rPr lang="en-US" sz="2800" dirty="0" err="1"/>
              <a:t>i.e</a:t>
            </a:r>
            <a:r>
              <a:rPr lang="en-US" sz="2800" dirty="0"/>
              <a:t>, on public networks or private networks </a:t>
            </a:r>
            <a:r>
              <a:rPr lang="en-US" sz="2800" dirty="0" err="1"/>
              <a:t>i.e</a:t>
            </a:r>
            <a:r>
              <a:rPr lang="en-US" sz="2800" dirty="0"/>
              <a:t>, WAN, LAN.</a:t>
            </a:r>
          </a:p>
          <a:p>
            <a:pPr marL="0" indent="0">
              <a:buNone/>
            </a:pPr>
            <a:endParaRPr lang="en-US" sz="2800" dirty="0"/>
          </a:p>
          <a:p>
            <a:pPr marL="0" indent="0">
              <a:buNone/>
            </a:pPr>
            <a:r>
              <a:rPr lang="en-US" sz="2800" dirty="0"/>
              <a:t>Applications such as e-mail , web conferencing , customer relationship management (CRM) , all run in cloud. </a:t>
            </a:r>
          </a:p>
        </p:txBody>
      </p:sp>
      <p:pic>
        <p:nvPicPr>
          <p:cNvPr id="7" name="Picture 6">
            <a:extLst>
              <a:ext uri="{FF2B5EF4-FFF2-40B4-BE49-F238E27FC236}">
                <a16:creationId xmlns:a16="http://schemas.microsoft.com/office/drawing/2014/main" id="{4687C253-2350-06D4-94D3-DD828AF99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9450" y="5918993"/>
            <a:ext cx="1243013" cy="785814"/>
          </a:xfrm>
          <a:prstGeom prst="rect">
            <a:avLst/>
          </a:prstGeom>
        </p:spPr>
      </p:pic>
    </p:spTree>
    <p:extLst>
      <p:ext uri="{BB962C8B-B14F-4D97-AF65-F5344CB8AC3E}">
        <p14:creationId xmlns:p14="http://schemas.microsoft.com/office/powerpoint/2010/main" val="1536158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Cloud Computing?</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Cloud computing refers to the use of hosted services, such as data storage, servers, databases, networking, and software over the internet. The data is stored on physical servers, which are maintained by a cloud service provider. Computer system resources, especially data storage and computing power, are available on-demand, without direct management by the user in cloud computing</a:t>
            </a:r>
            <a:r>
              <a:rPr lang="en-US" sz="2800" b="1" dirty="0"/>
              <a:t>.</a:t>
            </a:r>
            <a:endParaRPr lang="en-US" sz="2800" dirty="0"/>
          </a:p>
        </p:txBody>
      </p:sp>
      <p:pic>
        <p:nvPicPr>
          <p:cNvPr id="5" name="Picture 4">
            <a:extLst>
              <a:ext uri="{FF2B5EF4-FFF2-40B4-BE49-F238E27FC236}">
                <a16:creationId xmlns:a16="http://schemas.microsoft.com/office/drawing/2014/main" id="{A4F6FFB2-B3FC-9F48-44FA-0711607C9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9450" y="5918993"/>
            <a:ext cx="1243013" cy="785814"/>
          </a:xfrm>
          <a:prstGeom prst="rect">
            <a:avLst/>
          </a:prstGeom>
        </p:spPr>
      </p:pic>
    </p:spTree>
    <p:extLst>
      <p:ext uri="{BB962C8B-B14F-4D97-AF65-F5344CB8AC3E}">
        <p14:creationId xmlns:p14="http://schemas.microsoft.com/office/powerpoint/2010/main" val="373251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623689"/>
            <a:ext cx="12082462" cy="5081117"/>
          </a:xfrm>
        </p:spPr>
      </p:pic>
      <p:pic>
        <p:nvPicPr>
          <p:cNvPr id="5" name="Picture 4">
            <a:extLst>
              <a:ext uri="{FF2B5EF4-FFF2-40B4-BE49-F238E27FC236}">
                <a16:creationId xmlns:a16="http://schemas.microsoft.com/office/drawing/2014/main" id="{68307044-3B24-7DCE-93DB-41904E0151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9450" y="5918993"/>
            <a:ext cx="1243013" cy="785814"/>
          </a:xfrm>
          <a:prstGeom prst="rect">
            <a:avLst/>
          </a:prstGeom>
        </p:spPr>
      </p:pic>
    </p:spTree>
    <p:extLst>
      <p:ext uri="{BB962C8B-B14F-4D97-AF65-F5344CB8AC3E}">
        <p14:creationId xmlns:p14="http://schemas.microsoft.com/office/powerpoint/2010/main" val="2072582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337" y="1039812"/>
            <a:ext cx="11558587" cy="5475288"/>
          </a:xfrm>
        </p:spPr>
      </p:pic>
      <p:pic>
        <p:nvPicPr>
          <p:cNvPr id="3" name="Picture 2">
            <a:extLst>
              <a:ext uri="{FF2B5EF4-FFF2-40B4-BE49-F238E27FC236}">
                <a16:creationId xmlns:a16="http://schemas.microsoft.com/office/drawing/2014/main" id="{93ECEA7C-B63E-3932-7CD7-77E705EC2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9450" y="5918993"/>
            <a:ext cx="1243013" cy="785814"/>
          </a:xfrm>
          <a:prstGeom prst="rect">
            <a:avLst/>
          </a:prstGeom>
        </p:spPr>
      </p:pic>
    </p:spTree>
    <p:extLst>
      <p:ext uri="{BB962C8B-B14F-4D97-AF65-F5344CB8AC3E}">
        <p14:creationId xmlns:p14="http://schemas.microsoft.com/office/powerpoint/2010/main" val="358243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324457"/>
          </a:xfrm>
        </p:spPr>
        <p:txBody>
          <a:bodyPr>
            <a:normAutofit fontScale="90000"/>
          </a:bodyPr>
          <a:lstStyle/>
          <a:p>
            <a:r>
              <a:rPr lang="en-US" b="1" dirty="0"/>
              <a:t>Private cloud </a:t>
            </a:r>
            <a:br>
              <a:rPr lang="en-US" dirty="0"/>
            </a:br>
            <a:endParaRPr lang="en-US" dirty="0"/>
          </a:p>
        </p:txBody>
      </p:sp>
      <p:sp>
        <p:nvSpPr>
          <p:cNvPr id="3" name="Content Placeholder 2"/>
          <p:cNvSpPr>
            <a:spLocks noGrp="1"/>
          </p:cNvSpPr>
          <p:nvPr>
            <p:ph idx="1"/>
          </p:nvPr>
        </p:nvSpPr>
        <p:spPr>
          <a:xfrm>
            <a:off x="1141412" y="806449"/>
            <a:ext cx="9905999" cy="3541714"/>
          </a:xfrm>
        </p:spPr>
        <p:txBody>
          <a:bodyPr>
            <a:noAutofit/>
          </a:bodyPr>
          <a:lstStyle/>
          <a:p>
            <a:pPr marL="0" indent="0">
              <a:buNone/>
            </a:pPr>
            <a:r>
              <a:rPr lang="en-US" sz="2800" dirty="0"/>
              <a:t>In a private cloud, the computing services are offered over a private IT network for the dedicated use of a single organization. Also termed internal, enterprise, or corporate cloud, a private cloud is usually managed via internal resources and is not accessible to anyone outside the organization.</a:t>
            </a:r>
          </a:p>
          <a:p>
            <a:pPr marL="0" indent="0">
              <a:buNone/>
            </a:pPr>
            <a:r>
              <a:rPr lang="en-US" sz="2800" dirty="0"/>
              <a:t>Private clouds provide a higher level of security through company firewalls and internal hosting to ensure that an organization’s sensitive data is not accessible to third-party providers. The drawback of private cloud, however, is that the organization becomes responsible for all the management and maintenance of the data centers, which can prove to be quite resource-intensive.</a:t>
            </a:r>
          </a:p>
        </p:txBody>
      </p:sp>
      <p:pic>
        <p:nvPicPr>
          <p:cNvPr id="4" name="Picture 3">
            <a:extLst>
              <a:ext uri="{FF2B5EF4-FFF2-40B4-BE49-F238E27FC236}">
                <a16:creationId xmlns:a16="http://schemas.microsoft.com/office/drawing/2014/main" id="{7AA91A7C-F37B-D1A4-BA64-8DBE46A84D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9450" y="5918993"/>
            <a:ext cx="1243013" cy="785814"/>
          </a:xfrm>
          <a:prstGeom prst="rect">
            <a:avLst/>
          </a:prstGeom>
        </p:spPr>
      </p:pic>
    </p:spTree>
    <p:extLst>
      <p:ext uri="{BB962C8B-B14F-4D97-AF65-F5344CB8AC3E}">
        <p14:creationId xmlns:p14="http://schemas.microsoft.com/office/powerpoint/2010/main" val="1783588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Public Cloud</a:t>
            </a:r>
          </a:p>
        </p:txBody>
      </p:sp>
      <p:sp>
        <p:nvSpPr>
          <p:cNvPr id="3" name="Content Placeholder 2"/>
          <p:cNvSpPr>
            <a:spLocks noGrp="1"/>
          </p:cNvSpPr>
          <p:nvPr>
            <p:ph idx="1"/>
          </p:nvPr>
        </p:nvSpPr>
        <p:spPr/>
        <p:txBody>
          <a:bodyPr>
            <a:normAutofit lnSpcReduction="10000"/>
          </a:bodyPr>
          <a:lstStyle/>
          <a:p>
            <a:pPr marL="0" indent="0">
              <a:buNone/>
            </a:pPr>
            <a:r>
              <a:rPr lang="en-US" sz="2800" b="1" dirty="0"/>
              <a:t>Public cloud refers to computing services offered by third-party providers over the internet. Unlike private cloud, the services on public cloud are available to anyone who wants to use or purchase them.</a:t>
            </a:r>
          </a:p>
          <a:p>
            <a:pPr marL="0" indent="0">
              <a:buNone/>
            </a:pPr>
            <a:r>
              <a:rPr lang="en-US" sz="2800" b="1" dirty="0"/>
              <a:t>Public cloud can help businesses save on purchasing, managing, and maintaining on-premises infrastructure since the cloud service provider is responsible for managing the system</a:t>
            </a:r>
            <a:r>
              <a:rPr lang="en-US" b="1" dirty="0"/>
              <a:t>. </a:t>
            </a:r>
          </a:p>
        </p:txBody>
      </p:sp>
      <p:pic>
        <p:nvPicPr>
          <p:cNvPr id="4" name="Picture 3">
            <a:extLst>
              <a:ext uri="{FF2B5EF4-FFF2-40B4-BE49-F238E27FC236}">
                <a16:creationId xmlns:a16="http://schemas.microsoft.com/office/drawing/2014/main" id="{0CA0CDC5-12AE-8099-2E12-4249B3832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9450" y="5918993"/>
            <a:ext cx="1243013" cy="785814"/>
          </a:xfrm>
          <a:prstGeom prst="rect">
            <a:avLst/>
          </a:prstGeom>
        </p:spPr>
      </p:pic>
    </p:spTree>
    <p:extLst>
      <p:ext uri="{BB962C8B-B14F-4D97-AF65-F5344CB8AC3E}">
        <p14:creationId xmlns:p14="http://schemas.microsoft.com/office/powerpoint/2010/main" val="1037948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Hybrid Cloud</a:t>
            </a:r>
          </a:p>
        </p:txBody>
      </p:sp>
      <p:sp>
        <p:nvSpPr>
          <p:cNvPr id="3" name="Content Placeholder 2"/>
          <p:cNvSpPr>
            <a:spLocks noGrp="1"/>
          </p:cNvSpPr>
          <p:nvPr>
            <p:ph idx="1"/>
          </p:nvPr>
        </p:nvSpPr>
        <p:spPr>
          <a:xfrm>
            <a:off x="1141412" y="1658143"/>
            <a:ext cx="9905999" cy="3541714"/>
          </a:xfrm>
        </p:spPr>
        <p:txBody>
          <a:bodyPr>
            <a:noAutofit/>
          </a:bodyPr>
          <a:lstStyle/>
          <a:p>
            <a:pPr marL="0" indent="0">
              <a:buNone/>
            </a:pPr>
            <a:r>
              <a:rPr lang="en-US" sz="2800" b="1" dirty="0"/>
              <a:t>Hybrid cloud uses a combination of public and private cloud features. The “best of both worlds” cloud model allows a shift of workloads between private and public clouds as the computing and cost requirements change. </a:t>
            </a:r>
          </a:p>
          <a:p>
            <a:pPr marL="0" indent="0">
              <a:buNone/>
            </a:pPr>
            <a:r>
              <a:rPr lang="en-US" sz="2800" b="1" dirty="0"/>
              <a:t>In a hybrid cloud model, companies only pay for the resources they use temporarily instead of purchasing and maintaining resources that may not be used for an extended period. In short, a hybrid cloud offers the benefits of a public cloud without its security risks.</a:t>
            </a:r>
          </a:p>
        </p:txBody>
      </p:sp>
      <p:pic>
        <p:nvPicPr>
          <p:cNvPr id="4" name="Picture 3">
            <a:extLst>
              <a:ext uri="{FF2B5EF4-FFF2-40B4-BE49-F238E27FC236}">
                <a16:creationId xmlns:a16="http://schemas.microsoft.com/office/drawing/2014/main" id="{62D25ABA-89D5-9BC2-3615-B82BC4A92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9450" y="5918993"/>
            <a:ext cx="1243013" cy="785814"/>
          </a:xfrm>
          <a:prstGeom prst="rect">
            <a:avLst/>
          </a:prstGeom>
        </p:spPr>
      </p:pic>
    </p:spTree>
    <p:extLst>
      <p:ext uri="{BB962C8B-B14F-4D97-AF65-F5344CB8AC3E}">
        <p14:creationId xmlns:p14="http://schemas.microsoft.com/office/powerpoint/2010/main" val="272367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IaaS</a:t>
            </a:r>
          </a:p>
        </p:txBody>
      </p:sp>
      <p:sp>
        <p:nvSpPr>
          <p:cNvPr id="3" name="Content Placeholder 2"/>
          <p:cNvSpPr>
            <a:spLocks noGrp="1"/>
          </p:cNvSpPr>
          <p:nvPr>
            <p:ph idx="1"/>
          </p:nvPr>
        </p:nvSpPr>
        <p:spPr/>
        <p:txBody>
          <a:bodyPr/>
          <a:lstStyle/>
          <a:p>
            <a:pPr marL="0" indent="0">
              <a:buNone/>
            </a:pPr>
            <a:r>
              <a:rPr lang="en-US" sz="2800" b="1" dirty="0"/>
              <a:t>Infrastructure as a service or IaaS is a type of cloud computing in which a service provider is responsible for providing servers, storage, and networking over a virtual interface. In this service, the user doesn’t need to manage the cloud infrastructure but has control over the storage, operating systems, and deployed applications</a:t>
            </a:r>
            <a:r>
              <a:rPr lang="en-US" dirty="0"/>
              <a:t>.</a:t>
            </a:r>
          </a:p>
        </p:txBody>
      </p:sp>
      <p:pic>
        <p:nvPicPr>
          <p:cNvPr id="4" name="Picture 3">
            <a:extLst>
              <a:ext uri="{FF2B5EF4-FFF2-40B4-BE49-F238E27FC236}">
                <a16:creationId xmlns:a16="http://schemas.microsoft.com/office/drawing/2014/main" id="{CCB22161-3DE4-00A7-38DB-0A144DC0E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9450" y="5918993"/>
            <a:ext cx="1243013" cy="785814"/>
          </a:xfrm>
          <a:prstGeom prst="rect">
            <a:avLst/>
          </a:prstGeom>
        </p:spPr>
      </p:pic>
    </p:spTree>
    <p:extLst>
      <p:ext uri="{BB962C8B-B14F-4D97-AF65-F5344CB8AC3E}">
        <p14:creationId xmlns:p14="http://schemas.microsoft.com/office/powerpoint/2010/main" val="21580429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243</TotalTime>
  <Words>930</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Circuit</vt:lpstr>
      <vt:lpstr> AN Introduction  TO  Cloud Computing</vt:lpstr>
      <vt:lpstr>What is Cloud?</vt:lpstr>
      <vt:lpstr>What Is Cloud Computing?</vt:lpstr>
      <vt:lpstr>Cloud Computing Architecture</vt:lpstr>
      <vt:lpstr>PowerPoint Presentation</vt:lpstr>
      <vt:lpstr>Private cloud  </vt:lpstr>
      <vt:lpstr>Public Cloud</vt:lpstr>
      <vt:lpstr>Hybrid Cloud</vt:lpstr>
      <vt:lpstr>IaaS</vt:lpstr>
      <vt:lpstr>PaaS</vt:lpstr>
      <vt:lpstr>SaaS</vt:lpstr>
      <vt:lpstr>Key Benefits</vt:lpstr>
      <vt:lpstr>Challenges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Cloud Computing</dc:title>
  <dc:creator>User</dc:creator>
  <cp:lastModifiedBy>Ayan Das</cp:lastModifiedBy>
  <cp:revision>13</cp:revision>
  <dcterms:created xsi:type="dcterms:W3CDTF">2024-04-16T07:41:37Z</dcterms:created>
  <dcterms:modified xsi:type="dcterms:W3CDTF">2024-04-16T11:50:23Z</dcterms:modified>
</cp:coreProperties>
</file>