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83" r:id="rId2"/>
    <p:sldId id="282" r:id="rId3"/>
    <p:sldId id="285" r:id="rId4"/>
    <p:sldId id="257" r:id="rId5"/>
    <p:sldId id="258" r:id="rId6"/>
    <p:sldId id="259" r:id="rId7"/>
    <p:sldId id="274" r:id="rId8"/>
    <p:sldId id="260" r:id="rId9"/>
    <p:sldId id="261" r:id="rId10"/>
    <p:sldId id="263" r:id="rId11"/>
    <p:sldId id="264" r:id="rId12"/>
    <p:sldId id="262" r:id="rId13"/>
    <p:sldId id="265" r:id="rId14"/>
    <p:sldId id="272" r:id="rId15"/>
    <p:sldId id="286" r:id="rId16"/>
    <p:sldId id="268" r:id="rId17"/>
    <p:sldId id="266" r:id="rId18"/>
    <p:sldId id="270" r:id="rId19"/>
    <p:sldId id="267" r:id="rId20"/>
    <p:sldId id="269" r:id="rId21"/>
    <p:sldId id="271" r:id="rId22"/>
    <p:sldId id="273" r:id="rId23"/>
    <p:sldId id="281" r:id="rId24"/>
    <p:sldId id="280" r:id="rId25"/>
    <p:sldId id="279" r:id="rId26"/>
    <p:sldId id="278" r:id="rId27"/>
    <p:sldId id="277" r:id="rId28"/>
    <p:sldId id="275" r:id="rId29"/>
    <p:sldId id="276" r:id="rId30"/>
    <p:sldId id="284"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4C02565D-0AAB-4E0E-94B0-59F4CAD3C100}" type="datetimeFigureOut">
              <a:rPr lang="en-IN" smtClean="0"/>
              <a:t>26-08-2020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3FB36E-98F8-4F8A-B095-3FDC9FE1268F}" type="slidenum">
              <a:rPr lang="en-IN" smtClean="0"/>
              <a:t>‹#›</a:t>
            </a:fld>
            <a:endParaRPr lang="en-IN"/>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02565D-0AAB-4E0E-94B0-59F4CAD3C100}" type="datetimeFigureOut">
              <a:rPr lang="en-IN" smtClean="0"/>
              <a:t>26-08-2020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3FB36E-98F8-4F8A-B095-3FDC9FE1268F}"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02565D-0AAB-4E0E-94B0-59F4CAD3C100}" type="datetimeFigureOut">
              <a:rPr lang="en-IN" smtClean="0"/>
              <a:t>26-08-2020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3FB36E-98F8-4F8A-B095-3FDC9FE1268F}"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4C02565D-0AAB-4E0E-94B0-59F4CAD3C100}" type="datetimeFigureOut">
              <a:rPr lang="en-IN" smtClean="0"/>
              <a:t>26-08-2020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3FB36E-98F8-4F8A-B095-3FDC9FE1268F}" type="slidenum">
              <a:rPr lang="en-IN" smtClean="0"/>
              <a:t>‹#›</a:t>
            </a:fld>
            <a:endParaRPr lang="en-IN"/>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02565D-0AAB-4E0E-94B0-59F4CAD3C100}" type="datetimeFigureOut">
              <a:rPr lang="en-IN" smtClean="0"/>
              <a:t>26-08-2020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3FB36E-98F8-4F8A-B095-3FDC9FE1268F}"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4C02565D-0AAB-4E0E-94B0-59F4CAD3C100}" type="datetimeFigureOut">
              <a:rPr lang="en-IN" smtClean="0"/>
              <a:t>26-08-2020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3FB36E-98F8-4F8A-B095-3FDC9FE1268F}"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4C02565D-0AAB-4E0E-94B0-59F4CAD3C100}" type="datetimeFigureOut">
              <a:rPr lang="en-IN" smtClean="0"/>
              <a:t>26-08-2020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C3FB36E-98F8-4F8A-B095-3FDC9FE1268F}"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C02565D-0AAB-4E0E-94B0-59F4CAD3C100}" type="datetimeFigureOut">
              <a:rPr lang="en-IN" smtClean="0"/>
              <a:t>26-08-2020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C3FB36E-98F8-4F8A-B095-3FDC9FE1268F}"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02565D-0AAB-4E0E-94B0-59F4CAD3C100}" type="datetimeFigureOut">
              <a:rPr lang="en-IN" smtClean="0"/>
              <a:t>26-08-2020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C3FB36E-98F8-4F8A-B095-3FDC9FE1268F}"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02565D-0AAB-4E0E-94B0-59F4CAD3C100}" type="datetimeFigureOut">
              <a:rPr lang="en-IN" smtClean="0"/>
              <a:t>26-08-2020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3FB36E-98F8-4F8A-B095-3FDC9FE1268F}"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02565D-0AAB-4E0E-94B0-59F4CAD3C100}" type="datetimeFigureOut">
              <a:rPr lang="en-IN" smtClean="0"/>
              <a:t>26-08-2020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3FB36E-98F8-4F8A-B095-3FDC9FE1268F}"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4C02565D-0AAB-4E0E-94B0-59F4CAD3C100}" type="datetimeFigureOut">
              <a:rPr lang="en-IN" smtClean="0"/>
              <a:t>26-08-2020</a:t>
            </a:fld>
            <a:endParaRPr lang="en-IN"/>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IN"/>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8C3FB36E-98F8-4F8A-B095-3FDC9FE1268F}" type="slidenum">
              <a:rPr lang="en-IN" smtClean="0"/>
              <a:t>‹#›</a:t>
            </a:fld>
            <a:endParaRPr lang="en-IN"/>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 Id="rId6" Type="http://schemas.openxmlformats.org/officeDocument/2006/relationships/image" Target="../media/image17.jpg"/><Relationship Id="rId5" Type="http://schemas.openxmlformats.org/officeDocument/2006/relationships/image" Target="../media/image16.jpeg"/><Relationship Id="rId4" Type="http://schemas.openxmlformats.org/officeDocument/2006/relationships/image" Target="../media/image15.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hyperlink" Target="http://www.researchgate.net/" TargetMode="External"/><Relationship Id="rId2" Type="http://schemas.openxmlformats.org/officeDocument/2006/relationships/hyperlink" Target="http://www.wikipedia.com/" TargetMode="External"/><Relationship Id="rId1" Type="http://schemas.openxmlformats.org/officeDocument/2006/relationships/slideLayout" Target="../slideLayouts/slideLayout7.xml"/><Relationship Id="rId4" Type="http://schemas.openxmlformats.org/officeDocument/2006/relationships/hyperlink" Target="http://www.sciencedirect.com/"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1560" y="1412776"/>
            <a:ext cx="7992888" cy="3785652"/>
          </a:xfrm>
          <a:prstGeom prst="rect">
            <a:avLst/>
          </a:prstGeom>
          <a:noFill/>
        </p:spPr>
        <p:txBody>
          <a:bodyPr wrap="square" rtlCol="0">
            <a:spAutoFit/>
          </a:bodyPr>
          <a:lstStyle/>
          <a:p>
            <a:pPr algn="ctr"/>
            <a:r>
              <a:rPr lang="en-IN" sz="8000" dirty="0" smtClean="0">
                <a:ln cmpd="thickThin">
                  <a:solidFill>
                    <a:schemeClr val="tx1"/>
                  </a:solidFill>
                </a:ln>
                <a:effectLst>
                  <a:glow rad="63500">
                    <a:schemeClr val="accent1">
                      <a:satMod val="175000"/>
                      <a:alpha val="40000"/>
                    </a:schemeClr>
                  </a:glow>
                </a:effectLst>
                <a:latin typeface="Arial" panose="020B0604020202020204" pitchFamily="34" charset="0"/>
              </a:rPr>
              <a:t>HUMAN FACE </a:t>
            </a:r>
          </a:p>
          <a:p>
            <a:pPr algn="ctr"/>
            <a:r>
              <a:rPr lang="en-IN" sz="8000" dirty="0" smtClean="0">
                <a:ln cmpd="thickThin">
                  <a:solidFill>
                    <a:schemeClr val="tx1"/>
                  </a:solidFill>
                </a:ln>
                <a:effectLst>
                  <a:glow rad="63500">
                    <a:schemeClr val="accent1">
                      <a:satMod val="175000"/>
                      <a:alpha val="40000"/>
                    </a:schemeClr>
                  </a:glow>
                </a:effectLst>
                <a:latin typeface="Arial" panose="020B0604020202020204" pitchFamily="34" charset="0"/>
              </a:rPr>
              <a:t>DETECTION SYSTEM</a:t>
            </a:r>
            <a:endParaRPr lang="en-IN" sz="8000" dirty="0">
              <a:ln cmpd="thickThin">
                <a:solidFill>
                  <a:schemeClr val="tx1"/>
                </a:solidFill>
              </a:ln>
              <a:effectLst>
                <a:glow rad="63500">
                  <a:schemeClr val="accent1">
                    <a:satMod val="175000"/>
                    <a:alpha val="40000"/>
                  </a:schemeClr>
                </a:glow>
              </a:effectLst>
              <a:latin typeface="Arial" panose="020B0604020202020204" pitchFamily="34" charset="0"/>
            </a:endParaRPr>
          </a:p>
        </p:txBody>
      </p:sp>
    </p:spTree>
    <p:extLst>
      <p:ext uri="{BB962C8B-B14F-4D97-AF65-F5344CB8AC3E}">
        <p14:creationId xmlns:p14="http://schemas.microsoft.com/office/powerpoint/2010/main" val="865091416"/>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438" y="1916832"/>
            <a:ext cx="6152364" cy="2683395"/>
          </a:xfrm>
          <a:prstGeom prst="rect">
            <a:avLst/>
          </a:prstGeom>
        </p:spPr>
      </p:pic>
      <p:sp>
        <p:nvSpPr>
          <p:cNvPr id="4" name="TextBox 3"/>
          <p:cNvSpPr txBox="1"/>
          <p:nvPr/>
        </p:nvSpPr>
        <p:spPr>
          <a:xfrm>
            <a:off x="611560" y="620688"/>
            <a:ext cx="7992888" cy="677108"/>
          </a:xfrm>
          <a:prstGeom prst="rect">
            <a:avLst/>
          </a:prstGeom>
          <a:noFill/>
        </p:spPr>
        <p:txBody>
          <a:bodyPr wrap="square" rtlCol="0">
            <a:spAutoFit/>
          </a:bodyPr>
          <a:lstStyle/>
          <a:p>
            <a:pPr algn="ctr"/>
            <a:r>
              <a:rPr lang="en-IN" sz="3800" dirty="0" smtClean="0">
                <a:latin typeface="Arial" panose="020B0604020202020204" pitchFamily="34" charset="0"/>
              </a:rPr>
              <a:t>Viola </a:t>
            </a:r>
            <a:r>
              <a:rPr lang="en-IN" sz="3800" dirty="0" smtClean="0">
                <a:latin typeface="Arial" panose="020B0604020202020204" pitchFamily="34" charset="0"/>
              </a:rPr>
              <a:t>Jones </a:t>
            </a:r>
            <a:r>
              <a:rPr lang="en-IN" sz="3800" dirty="0">
                <a:latin typeface="Arial" panose="020B0604020202020204" pitchFamily="34" charset="0"/>
              </a:rPr>
              <a:t>A</a:t>
            </a:r>
            <a:r>
              <a:rPr lang="en-IN" sz="3800" dirty="0" smtClean="0">
                <a:latin typeface="Arial" panose="020B0604020202020204" pitchFamily="34" charset="0"/>
              </a:rPr>
              <a:t>lgorithm</a:t>
            </a:r>
            <a:endParaRPr lang="en-IN" sz="3800" dirty="0">
              <a:latin typeface="Arial" panose="020B0604020202020204" pitchFamily="34" charset="0"/>
            </a:endParaRPr>
          </a:p>
        </p:txBody>
      </p:sp>
      <p:sp>
        <p:nvSpPr>
          <p:cNvPr id="5" name="TextBox 4"/>
          <p:cNvSpPr txBox="1"/>
          <p:nvPr/>
        </p:nvSpPr>
        <p:spPr>
          <a:xfrm>
            <a:off x="611560" y="4797152"/>
            <a:ext cx="7992888" cy="400110"/>
          </a:xfrm>
          <a:prstGeom prst="rect">
            <a:avLst/>
          </a:prstGeom>
          <a:noFill/>
        </p:spPr>
        <p:txBody>
          <a:bodyPr wrap="square" rtlCol="0">
            <a:spAutoFit/>
          </a:bodyPr>
          <a:lstStyle/>
          <a:p>
            <a:pPr algn="ctr"/>
            <a:r>
              <a:rPr lang="en-IN" sz="2000" dirty="0" smtClean="0">
                <a:latin typeface="Calibri" panose="020F0502020204030204" pitchFamily="34" charset="0"/>
                <a:cs typeface="Calibri" panose="020F0502020204030204" pitchFamily="34" charset="0"/>
              </a:rPr>
              <a:t>Detection </a:t>
            </a:r>
            <a:r>
              <a:rPr lang="en-IN" sz="2000" dirty="0" smtClean="0">
                <a:latin typeface="Calibri" panose="020F0502020204030204" pitchFamily="34" charset="0"/>
                <a:cs typeface="Calibri" panose="020F0502020204030204" pitchFamily="34" charset="0"/>
              </a:rPr>
              <a:t>of </a:t>
            </a:r>
            <a:r>
              <a:rPr lang="en-IN" sz="2000" dirty="0" smtClean="0">
                <a:latin typeface="Calibri" panose="020F0502020204030204" pitchFamily="34" charset="0"/>
                <a:cs typeface="Calibri" panose="020F0502020204030204" pitchFamily="34" charset="0"/>
              </a:rPr>
              <a:t>eyes in frontal face image</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70576552"/>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1560" y="620688"/>
            <a:ext cx="7992888" cy="677108"/>
          </a:xfrm>
          <a:prstGeom prst="rect">
            <a:avLst/>
          </a:prstGeom>
          <a:noFill/>
        </p:spPr>
        <p:txBody>
          <a:bodyPr wrap="square" rtlCol="0">
            <a:spAutoFit/>
          </a:bodyPr>
          <a:lstStyle/>
          <a:p>
            <a:pPr algn="ctr"/>
            <a:r>
              <a:rPr lang="en-IN" sz="3800" dirty="0" smtClean="0">
                <a:latin typeface="Arial" panose="020B0604020202020204" pitchFamily="34" charset="0"/>
              </a:rPr>
              <a:t>Viola </a:t>
            </a:r>
            <a:r>
              <a:rPr lang="en-IN" sz="3800" dirty="0" smtClean="0">
                <a:latin typeface="Arial" panose="020B0604020202020204" pitchFamily="34" charset="0"/>
              </a:rPr>
              <a:t>Jones </a:t>
            </a:r>
            <a:r>
              <a:rPr lang="en-IN" sz="3800" dirty="0">
                <a:latin typeface="Arial" panose="020B0604020202020204" pitchFamily="34" charset="0"/>
              </a:rPr>
              <a:t>A</a:t>
            </a:r>
            <a:r>
              <a:rPr lang="en-IN" sz="3800" dirty="0" smtClean="0">
                <a:latin typeface="Arial" panose="020B0604020202020204" pitchFamily="34" charset="0"/>
              </a:rPr>
              <a:t>lgorithm</a:t>
            </a:r>
            <a:endParaRPr lang="en-IN" sz="3800" dirty="0">
              <a:latin typeface="Arial" panose="020B0604020202020204" pitchFamily="34" charset="0"/>
            </a:endParaRPr>
          </a:p>
        </p:txBody>
      </p:sp>
      <p:sp>
        <p:nvSpPr>
          <p:cNvPr id="5" name="TextBox 4"/>
          <p:cNvSpPr txBox="1"/>
          <p:nvPr/>
        </p:nvSpPr>
        <p:spPr>
          <a:xfrm>
            <a:off x="611560" y="4797152"/>
            <a:ext cx="7992888" cy="400110"/>
          </a:xfrm>
          <a:prstGeom prst="rect">
            <a:avLst/>
          </a:prstGeom>
          <a:noFill/>
        </p:spPr>
        <p:txBody>
          <a:bodyPr wrap="square" rtlCol="0">
            <a:spAutoFit/>
          </a:bodyPr>
          <a:lstStyle/>
          <a:p>
            <a:pPr algn="ctr"/>
            <a:r>
              <a:rPr lang="en-IN" sz="2000" dirty="0" smtClean="0">
                <a:latin typeface="Calibri" panose="020F0502020204030204" pitchFamily="34" charset="0"/>
                <a:cs typeface="Calibri" panose="020F0502020204030204" pitchFamily="34" charset="0"/>
              </a:rPr>
              <a:t>Detection of eyes, nose </a:t>
            </a:r>
            <a:r>
              <a:rPr lang="en-IN" sz="2000" dirty="0" smtClean="0">
                <a:latin typeface="Calibri" panose="020F0502020204030204" pitchFamily="34" charset="0"/>
                <a:cs typeface="Calibri" panose="020F0502020204030204" pitchFamily="34" charset="0"/>
              </a:rPr>
              <a:t>and </a:t>
            </a:r>
            <a:r>
              <a:rPr lang="en-IN" sz="2000" dirty="0" smtClean="0">
                <a:latin typeface="Calibri" panose="020F0502020204030204" pitchFamily="34" charset="0"/>
                <a:cs typeface="Calibri" panose="020F0502020204030204" pitchFamily="34" charset="0"/>
              </a:rPr>
              <a:t>lips in frontal face image</a:t>
            </a:r>
            <a:endParaRPr lang="en-IN" sz="2000" dirty="0">
              <a:latin typeface="Calibri" panose="020F0502020204030204" pitchFamily="34" charset="0"/>
              <a:cs typeface="Calibri" panose="020F050202020403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0033" y="1823280"/>
            <a:ext cx="2775942" cy="2523584"/>
          </a:xfrm>
          <a:prstGeom prst="rect">
            <a:avLst/>
          </a:prstGeom>
        </p:spPr>
      </p:pic>
    </p:spTree>
    <p:extLst>
      <p:ext uri="{BB962C8B-B14F-4D97-AF65-F5344CB8AC3E}">
        <p14:creationId xmlns:p14="http://schemas.microsoft.com/office/powerpoint/2010/main" val="1972980707"/>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1560" y="620688"/>
            <a:ext cx="7992888" cy="677108"/>
          </a:xfrm>
          <a:prstGeom prst="rect">
            <a:avLst/>
          </a:prstGeom>
          <a:noFill/>
        </p:spPr>
        <p:txBody>
          <a:bodyPr wrap="square" rtlCol="0">
            <a:spAutoFit/>
          </a:bodyPr>
          <a:lstStyle/>
          <a:p>
            <a:pPr algn="ctr"/>
            <a:r>
              <a:rPr lang="en-IN" sz="3800" dirty="0" smtClean="0">
                <a:latin typeface="Arial" panose="020B0604020202020204" pitchFamily="34" charset="0"/>
              </a:rPr>
              <a:t>T </a:t>
            </a:r>
            <a:r>
              <a:rPr lang="en-IN" sz="3800" dirty="0">
                <a:latin typeface="Arial" panose="020B0604020202020204" pitchFamily="34" charset="0"/>
              </a:rPr>
              <a:t>p</a:t>
            </a:r>
            <a:r>
              <a:rPr lang="en-IN" sz="3800" dirty="0" smtClean="0">
                <a:latin typeface="Arial" panose="020B0604020202020204" pitchFamily="34" charset="0"/>
              </a:rPr>
              <a:t>attern</a:t>
            </a:r>
            <a:endParaRPr lang="en-IN" sz="3800" dirty="0">
              <a:latin typeface="Arial" panose="020B0604020202020204" pitchFamily="34" charset="0"/>
            </a:endParaRPr>
          </a:p>
        </p:txBody>
      </p:sp>
      <p:sp>
        <p:nvSpPr>
          <p:cNvPr id="6" name="TextBox 5"/>
          <p:cNvSpPr txBox="1"/>
          <p:nvPr/>
        </p:nvSpPr>
        <p:spPr>
          <a:xfrm>
            <a:off x="611560" y="1988840"/>
            <a:ext cx="7992888" cy="3785652"/>
          </a:xfrm>
          <a:prstGeom prst="rect">
            <a:avLst/>
          </a:prstGeom>
          <a:noFill/>
        </p:spPr>
        <p:txBody>
          <a:bodyPr wrap="square" rtlCol="0">
            <a:spAutoFit/>
          </a:bodyPr>
          <a:lstStyle/>
          <a:p>
            <a:pPr marL="342900" lvl="0" indent="-342900">
              <a:buFont typeface="Wingdings" pitchFamily="2" charset="2"/>
              <a:buChar char="Ø"/>
            </a:pPr>
            <a:r>
              <a:rPr lang="en-IN" sz="2400" dirty="0" smtClean="0">
                <a:latin typeface="Calibri" panose="020F0502020204030204" pitchFamily="34" charset="0"/>
                <a:cs typeface="Calibri" panose="020F0502020204030204" pitchFamily="34" charset="0"/>
              </a:rPr>
              <a:t>Consider the 4 features extracted (i.e. left eye, right eye, nose and lips) using Viola-Jones algorithm in the cropped grey scale image.</a:t>
            </a:r>
          </a:p>
          <a:p>
            <a:pPr marL="342900" lvl="0" indent="-342900">
              <a:buFont typeface="Wingdings" pitchFamily="2" charset="2"/>
              <a:buChar char="Ø"/>
            </a:pPr>
            <a:r>
              <a:rPr lang="en-IN" sz="2400" dirty="0" smtClean="0">
                <a:latin typeface="Calibri" panose="020F0502020204030204" pitchFamily="34" charset="0"/>
                <a:cs typeface="Calibri" panose="020F0502020204030204" pitchFamily="34" charset="0"/>
              </a:rPr>
              <a:t>Take the T pattern of same dimension as the extracted face features image.</a:t>
            </a:r>
          </a:p>
          <a:p>
            <a:pPr marL="342900" lvl="0" indent="-342900">
              <a:buFont typeface="Wingdings" pitchFamily="2" charset="2"/>
              <a:buChar char="Ø"/>
            </a:pPr>
            <a:r>
              <a:rPr lang="en-IN" sz="2400" dirty="0" smtClean="0">
                <a:latin typeface="Calibri" panose="020F0502020204030204" pitchFamily="34" charset="0"/>
                <a:cs typeface="Calibri" panose="020F0502020204030204" pitchFamily="34" charset="0"/>
              </a:rPr>
              <a:t>Superimpose the T pattern image on the face features image.</a:t>
            </a:r>
          </a:p>
          <a:p>
            <a:pPr marL="342900" lvl="0" indent="-342900">
              <a:buFont typeface="Wingdings" pitchFamily="2" charset="2"/>
              <a:buChar char="Ø"/>
            </a:pPr>
            <a:r>
              <a:rPr lang="en-IN" sz="2400" dirty="0" smtClean="0">
                <a:latin typeface="Calibri" panose="020F0502020204030204" pitchFamily="34" charset="0"/>
                <a:cs typeface="Calibri" panose="020F0502020204030204" pitchFamily="34" charset="0"/>
              </a:rPr>
              <a:t>Compare the 4 face features with the T pattern and confirm for the human face.</a:t>
            </a:r>
          </a:p>
          <a:p>
            <a:pPr lvl="1" algn="just"/>
            <a:endParaRPr lang="en-IN" sz="24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86714358"/>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1560" y="620688"/>
            <a:ext cx="7992888" cy="677108"/>
          </a:xfrm>
          <a:prstGeom prst="rect">
            <a:avLst/>
          </a:prstGeom>
          <a:noFill/>
        </p:spPr>
        <p:txBody>
          <a:bodyPr wrap="square" rtlCol="0">
            <a:spAutoFit/>
          </a:bodyPr>
          <a:lstStyle/>
          <a:p>
            <a:pPr algn="ctr"/>
            <a:r>
              <a:rPr lang="en-IN" sz="3800" dirty="0" smtClean="0">
                <a:latin typeface="Arial" panose="020B0604020202020204" pitchFamily="34" charset="0"/>
              </a:rPr>
              <a:t>T pattern</a:t>
            </a:r>
            <a:endParaRPr lang="en-IN" sz="3800" dirty="0">
              <a:latin typeface="Arial" panose="020B0604020202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2264" y="1700808"/>
            <a:ext cx="5911480" cy="2860113"/>
          </a:xfrm>
          <a:prstGeom prst="rect">
            <a:avLst/>
          </a:prstGeom>
        </p:spPr>
      </p:pic>
      <p:sp>
        <p:nvSpPr>
          <p:cNvPr id="5" name="TextBox 4"/>
          <p:cNvSpPr txBox="1"/>
          <p:nvPr/>
        </p:nvSpPr>
        <p:spPr>
          <a:xfrm>
            <a:off x="1511660" y="4859848"/>
            <a:ext cx="6192688" cy="400110"/>
          </a:xfrm>
          <a:prstGeom prst="rect">
            <a:avLst/>
          </a:prstGeom>
          <a:noFill/>
        </p:spPr>
        <p:txBody>
          <a:bodyPr wrap="square" rtlCol="0">
            <a:spAutoFit/>
          </a:bodyPr>
          <a:lstStyle/>
          <a:p>
            <a:pPr algn="ctr"/>
            <a:r>
              <a:rPr lang="en-IN" sz="2000" dirty="0" smtClean="0">
                <a:latin typeface="Calibri" panose="020F0502020204030204" pitchFamily="34" charset="0"/>
                <a:cs typeface="Calibri" panose="020F0502020204030204" pitchFamily="34" charset="0"/>
              </a:rPr>
              <a:t>T pattern enclosing the 4 facial features</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03174283"/>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p:cNvSpPr txBox="1"/>
          <p:nvPr/>
        </p:nvSpPr>
        <p:spPr>
          <a:xfrm>
            <a:off x="611560" y="620688"/>
            <a:ext cx="7992888" cy="677108"/>
          </a:xfrm>
          <a:prstGeom prst="rect">
            <a:avLst/>
          </a:prstGeom>
          <a:noFill/>
        </p:spPr>
        <p:txBody>
          <a:bodyPr wrap="square" rtlCol="0">
            <a:spAutoFit/>
          </a:bodyPr>
          <a:lstStyle/>
          <a:p>
            <a:pPr algn="ctr"/>
            <a:r>
              <a:rPr lang="en-IN" sz="3800" dirty="0">
                <a:latin typeface="Arial" panose="020B0604020202020204" pitchFamily="34" charset="0"/>
              </a:rPr>
              <a:t>T</a:t>
            </a:r>
            <a:r>
              <a:rPr lang="en-IN" sz="3800" dirty="0" smtClean="0">
                <a:latin typeface="Arial" panose="020B0604020202020204" pitchFamily="34" charset="0"/>
              </a:rPr>
              <a:t> </a:t>
            </a:r>
            <a:r>
              <a:rPr lang="en-IN" sz="3800" dirty="0" smtClean="0">
                <a:latin typeface="Arial" panose="020B0604020202020204" pitchFamily="34" charset="0"/>
              </a:rPr>
              <a:t>pattern</a:t>
            </a:r>
            <a:endParaRPr lang="en-IN" sz="3800" dirty="0">
              <a:latin typeface="Arial" panose="020B0604020202020204" pitchFamily="34" charset="0"/>
            </a:endParaRPr>
          </a:p>
        </p:txBody>
      </p:sp>
      <p:sp>
        <p:nvSpPr>
          <p:cNvPr id="5" name="TextBox 4"/>
          <p:cNvSpPr txBox="1"/>
          <p:nvPr/>
        </p:nvSpPr>
        <p:spPr>
          <a:xfrm>
            <a:off x="1511660" y="4973106"/>
            <a:ext cx="6192688" cy="400110"/>
          </a:xfrm>
          <a:prstGeom prst="rect">
            <a:avLst/>
          </a:prstGeom>
          <a:noFill/>
        </p:spPr>
        <p:txBody>
          <a:bodyPr wrap="square" rtlCol="0">
            <a:spAutoFit/>
          </a:bodyPr>
          <a:lstStyle/>
          <a:p>
            <a:pPr algn="ctr"/>
            <a:r>
              <a:rPr lang="en-IN" sz="2000" dirty="0" smtClean="0">
                <a:latin typeface="Calibri" panose="020F0502020204030204" pitchFamily="34" charset="0"/>
                <a:cs typeface="Calibri" panose="020F0502020204030204" pitchFamily="34" charset="0"/>
              </a:rPr>
              <a:t>T pattern is not valid for the animal having side eyes</a:t>
            </a:r>
            <a:endParaRPr lang="en-IN" sz="2000" dirty="0">
              <a:latin typeface="Calibri" panose="020F0502020204030204" pitchFamily="34" charset="0"/>
              <a:cs typeface="Calibri" panose="020F050202020403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6763" y="1696968"/>
            <a:ext cx="3142481" cy="3142481"/>
          </a:xfrm>
          <a:prstGeom prst="rect">
            <a:avLst/>
          </a:prstGeom>
        </p:spPr>
      </p:pic>
    </p:spTree>
    <p:extLst>
      <p:ext uri="{BB962C8B-B14F-4D97-AF65-F5344CB8AC3E}">
        <p14:creationId xmlns:p14="http://schemas.microsoft.com/office/powerpoint/2010/main" val="1744091162"/>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1560" y="620688"/>
            <a:ext cx="7992888" cy="677108"/>
          </a:xfrm>
          <a:prstGeom prst="rect">
            <a:avLst/>
          </a:prstGeom>
          <a:noFill/>
        </p:spPr>
        <p:txBody>
          <a:bodyPr wrap="square" rtlCol="0">
            <a:spAutoFit/>
          </a:bodyPr>
          <a:lstStyle/>
          <a:p>
            <a:pPr algn="ctr"/>
            <a:r>
              <a:rPr lang="en-IN" sz="3800" dirty="0">
                <a:latin typeface="Arial" panose="020B0604020202020204" pitchFamily="34" charset="0"/>
              </a:rPr>
              <a:t>T</a:t>
            </a:r>
            <a:r>
              <a:rPr lang="en-IN" sz="3800" dirty="0" smtClean="0">
                <a:latin typeface="Arial" panose="020B0604020202020204" pitchFamily="34" charset="0"/>
              </a:rPr>
              <a:t> </a:t>
            </a:r>
            <a:r>
              <a:rPr lang="en-IN" sz="3800" dirty="0" smtClean="0">
                <a:latin typeface="Arial" panose="020B0604020202020204" pitchFamily="34" charset="0"/>
              </a:rPr>
              <a:t>pattern</a:t>
            </a:r>
            <a:endParaRPr lang="en-IN" sz="3800" dirty="0">
              <a:latin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7238" y="1579304"/>
            <a:ext cx="3361531" cy="3073832"/>
          </a:xfrm>
          <a:prstGeom prst="rect">
            <a:avLst/>
          </a:prstGeom>
        </p:spPr>
      </p:pic>
      <p:sp>
        <p:nvSpPr>
          <p:cNvPr id="5" name="TextBox 4"/>
          <p:cNvSpPr txBox="1"/>
          <p:nvPr/>
        </p:nvSpPr>
        <p:spPr>
          <a:xfrm>
            <a:off x="1511660" y="4859848"/>
            <a:ext cx="6192688" cy="400110"/>
          </a:xfrm>
          <a:prstGeom prst="rect">
            <a:avLst/>
          </a:prstGeom>
          <a:noFill/>
        </p:spPr>
        <p:txBody>
          <a:bodyPr wrap="square" rtlCol="0">
            <a:spAutoFit/>
          </a:bodyPr>
          <a:lstStyle/>
          <a:p>
            <a:pPr algn="ctr"/>
            <a:r>
              <a:rPr lang="en-IN" sz="2000" dirty="0" smtClean="0">
                <a:latin typeface="Calibri" panose="020F0502020204030204" pitchFamily="34" charset="0"/>
                <a:cs typeface="Calibri" panose="020F0502020204030204" pitchFamily="34" charset="0"/>
              </a:rPr>
              <a:t>T pattern is valid for the ape species</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12579917"/>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1560" y="620688"/>
            <a:ext cx="7992888" cy="677108"/>
          </a:xfrm>
          <a:prstGeom prst="rect">
            <a:avLst/>
          </a:prstGeom>
          <a:noFill/>
        </p:spPr>
        <p:txBody>
          <a:bodyPr wrap="square" rtlCol="0">
            <a:spAutoFit/>
          </a:bodyPr>
          <a:lstStyle/>
          <a:p>
            <a:pPr algn="ctr"/>
            <a:r>
              <a:rPr lang="en-IN" sz="3800" dirty="0" smtClean="0">
                <a:latin typeface="Arial" panose="020B0604020202020204" pitchFamily="34" charset="0"/>
              </a:rPr>
              <a:t>WBW</a:t>
            </a:r>
            <a:r>
              <a:rPr lang="en-IN" sz="3800" dirty="0" smtClean="0">
                <a:latin typeface="Arial" panose="020B0604020202020204" pitchFamily="34" charset="0"/>
              </a:rPr>
              <a:t> </a:t>
            </a:r>
            <a:r>
              <a:rPr lang="en-IN" sz="3800" dirty="0" smtClean="0">
                <a:latin typeface="Arial" panose="020B0604020202020204" pitchFamily="34" charset="0"/>
              </a:rPr>
              <a:t>pattern</a:t>
            </a:r>
            <a:endParaRPr lang="en-IN" sz="3800" dirty="0">
              <a:latin typeface="Arial" panose="020B0604020202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5913" y="1700808"/>
            <a:ext cx="6204181" cy="2737139"/>
          </a:xfrm>
          <a:prstGeom prst="rect">
            <a:avLst/>
          </a:prstGeom>
        </p:spPr>
      </p:pic>
      <p:sp>
        <p:nvSpPr>
          <p:cNvPr id="5" name="TextBox 4"/>
          <p:cNvSpPr txBox="1"/>
          <p:nvPr/>
        </p:nvSpPr>
        <p:spPr>
          <a:xfrm>
            <a:off x="1511660" y="4797152"/>
            <a:ext cx="6192688" cy="400110"/>
          </a:xfrm>
          <a:prstGeom prst="rect">
            <a:avLst/>
          </a:prstGeom>
          <a:noFill/>
        </p:spPr>
        <p:txBody>
          <a:bodyPr wrap="square" rtlCol="0">
            <a:spAutoFit/>
          </a:bodyPr>
          <a:lstStyle/>
          <a:p>
            <a:pPr algn="ctr"/>
            <a:r>
              <a:rPr lang="en-IN" sz="2000" dirty="0" smtClean="0">
                <a:latin typeface="Calibri" panose="020F0502020204030204" pitchFamily="34" charset="0"/>
                <a:cs typeface="Calibri" panose="020F0502020204030204" pitchFamily="34" charset="0"/>
              </a:rPr>
              <a:t>WBW pattern of the human eyes</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87262941"/>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1560" y="735668"/>
            <a:ext cx="7992888" cy="677108"/>
          </a:xfrm>
          <a:prstGeom prst="rect">
            <a:avLst/>
          </a:prstGeom>
          <a:noFill/>
        </p:spPr>
        <p:txBody>
          <a:bodyPr wrap="square" rtlCol="0">
            <a:spAutoFit/>
          </a:bodyPr>
          <a:lstStyle/>
          <a:p>
            <a:pPr algn="ctr"/>
            <a:r>
              <a:rPr lang="en-IN" sz="3800" dirty="0" smtClean="0">
                <a:latin typeface="Arial" panose="020B0604020202020204" pitchFamily="34" charset="0"/>
              </a:rPr>
              <a:t>WBW </a:t>
            </a:r>
            <a:r>
              <a:rPr lang="en-IN" sz="3800" dirty="0" smtClean="0">
                <a:latin typeface="Arial" panose="020B0604020202020204" pitchFamily="34" charset="0"/>
              </a:rPr>
              <a:t>pattern</a:t>
            </a:r>
            <a:endParaRPr lang="en-IN" sz="3800" dirty="0">
              <a:latin typeface="Arial" panose="020B0604020202020204" pitchFamily="34" charset="0"/>
            </a:endParaRPr>
          </a:p>
        </p:txBody>
      </p:sp>
      <p:sp>
        <p:nvSpPr>
          <p:cNvPr id="6" name="TextBox 5"/>
          <p:cNvSpPr txBox="1"/>
          <p:nvPr/>
        </p:nvSpPr>
        <p:spPr>
          <a:xfrm>
            <a:off x="611560" y="1985933"/>
            <a:ext cx="7992888" cy="2739211"/>
          </a:xfrm>
          <a:prstGeom prst="rect">
            <a:avLst/>
          </a:prstGeom>
          <a:noFill/>
        </p:spPr>
        <p:txBody>
          <a:bodyPr wrap="square" rtlCol="0">
            <a:spAutoFit/>
          </a:bodyPr>
          <a:lstStyle/>
          <a:p>
            <a:pPr marL="285750" lvl="0" indent="-285750">
              <a:buFont typeface="Wingdings" pitchFamily="2" charset="2"/>
              <a:buChar char="Ø"/>
            </a:pPr>
            <a:r>
              <a:rPr lang="en-IN" sz="2400" dirty="0">
                <a:latin typeface="Calibri" panose="020F0502020204030204" pitchFamily="34" charset="0"/>
                <a:cs typeface="Calibri" panose="020F0502020204030204" pitchFamily="34" charset="0"/>
              </a:rPr>
              <a:t>First we will look for </a:t>
            </a:r>
            <a:r>
              <a:rPr lang="en-IN" sz="2400" b="1" dirty="0" smtClean="0">
                <a:latin typeface="Calibri" panose="020F0502020204030204" pitchFamily="34" charset="0"/>
                <a:cs typeface="Calibri" panose="020F0502020204030204" pitchFamily="34" charset="0"/>
              </a:rPr>
              <a:t>WBW  </a:t>
            </a:r>
            <a:r>
              <a:rPr lang="en-IN" sz="2400" dirty="0" smtClean="0">
                <a:latin typeface="Calibri" panose="020F0502020204030204" pitchFamily="34" charset="0"/>
                <a:cs typeface="Calibri" panose="020F0502020204030204" pitchFamily="34" charset="0"/>
              </a:rPr>
              <a:t>pattern in frontal face image(WBW </a:t>
            </a:r>
            <a:r>
              <a:rPr lang="en-IN" sz="2400" dirty="0">
                <a:latin typeface="Calibri" panose="020F0502020204030204" pitchFamily="34" charset="0"/>
                <a:cs typeface="Calibri" panose="020F0502020204030204" pitchFamily="34" charset="0"/>
              </a:rPr>
              <a:t>pattern means white part of eyes then black pupil then again white part of eyes </a:t>
            </a:r>
            <a:r>
              <a:rPr lang="en-IN" sz="2400" dirty="0" smtClean="0">
                <a:latin typeface="Calibri" panose="020F0502020204030204" pitchFamily="34" charset="0"/>
                <a:cs typeface="Calibri" panose="020F0502020204030204" pitchFamily="34" charset="0"/>
              </a:rPr>
              <a:t>)</a:t>
            </a:r>
          </a:p>
          <a:p>
            <a:pPr lvl="0"/>
            <a:endParaRPr lang="en-IN" sz="1200" dirty="0">
              <a:latin typeface="Calibri" panose="020F0502020204030204" pitchFamily="34" charset="0"/>
              <a:cs typeface="Calibri" panose="020F0502020204030204" pitchFamily="34" charset="0"/>
            </a:endParaRPr>
          </a:p>
          <a:p>
            <a:pPr marL="285750" lvl="0" indent="-285750">
              <a:buFont typeface="Wingdings" pitchFamily="2" charset="2"/>
              <a:buChar char="Ø"/>
            </a:pPr>
            <a:r>
              <a:rPr lang="en-IN" sz="2400" dirty="0">
                <a:latin typeface="Calibri" panose="020F0502020204030204" pitchFamily="34" charset="0"/>
                <a:cs typeface="Calibri" panose="020F0502020204030204" pitchFamily="34" charset="0"/>
              </a:rPr>
              <a:t>After getting such pattern we will try to find out another one which should be </a:t>
            </a:r>
            <a:r>
              <a:rPr lang="en-IN" sz="2400" b="1" dirty="0">
                <a:latin typeface="Calibri" panose="020F0502020204030204" pitchFamily="34" charset="0"/>
                <a:cs typeface="Calibri" panose="020F0502020204030204" pitchFamily="34" charset="0"/>
              </a:rPr>
              <a:t>almost</a:t>
            </a:r>
            <a:r>
              <a:rPr lang="en-IN" sz="2400" dirty="0">
                <a:latin typeface="Calibri" panose="020F0502020204030204" pitchFamily="34" charset="0"/>
                <a:cs typeface="Calibri" panose="020F0502020204030204" pitchFamily="34" charset="0"/>
              </a:rPr>
              <a:t> parallel to the previous pattern with respect to area of that previous </a:t>
            </a:r>
            <a:r>
              <a:rPr lang="en-IN" sz="2400" dirty="0" smtClean="0">
                <a:latin typeface="Calibri" panose="020F0502020204030204" pitchFamily="34" charset="0"/>
                <a:cs typeface="Calibri" panose="020F0502020204030204" pitchFamily="34" charset="0"/>
              </a:rPr>
              <a:t>WBW pattern </a:t>
            </a:r>
            <a:endParaRPr lang="en-IN" sz="2400" dirty="0">
              <a:latin typeface="Calibri" panose="020F0502020204030204" pitchFamily="34" charset="0"/>
              <a:cs typeface="Calibri" panose="020F0502020204030204" pitchFamily="34" charset="0"/>
            </a:endParaRPr>
          </a:p>
          <a:p>
            <a:pPr marL="285750" lvl="0" indent="-285750">
              <a:buFont typeface="Wingdings" pitchFamily="2" charset="2"/>
              <a:buChar char="Ø"/>
            </a:pP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03174283"/>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1560" y="620688"/>
            <a:ext cx="7992888" cy="677108"/>
          </a:xfrm>
          <a:prstGeom prst="rect">
            <a:avLst/>
          </a:prstGeom>
          <a:noFill/>
        </p:spPr>
        <p:txBody>
          <a:bodyPr wrap="square" rtlCol="0">
            <a:spAutoFit/>
          </a:bodyPr>
          <a:lstStyle/>
          <a:p>
            <a:pPr algn="ctr"/>
            <a:r>
              <a:rPr lang="en-IN" sz="3800" dirty="0">
                <a:latin typeface="Arial" panose="020B0604020202020204" pitchFamily="34" charset="0"/>
              </a:rPr>
              <a:t>WBW </a:t>
            </a:r>
            <a:r>
              <a:rPr lang="en-IN" sz="3800" dirty="0" smtClean="0">
                <a:latin typeface="Arial" panose="020B0604020202020204" pitchFamily="34" charset="0"/>
              </a:rPr>
              <a:t>pattern</a:t>
            </a:r>
            <a:endParaRPr lang="en-IN" sz="3800" dirty="0">
              <a:latin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9119" y="1844824"/>
            <a:ext cx="5137770" cy="2846276"/>
          </a:xfrm>
          <a:prstGeom prst="rect">
            <a:avLst/>
          </a:prstGeom>
        </p:spPr>
      </p:pic>
      <p:sp>
        <p:nvSpPr>
          <p:cNvPr id="5" name="TextBox 4"/>
          <p:cNvSpPr txBox="1"/>
          <p:nvPr/>
        </p:nvSpPr>
        <p:spPr>
          <a:xfrm>
            <a:off x="1511660" y="4859848"/>
            <a:ext cx="6192688" cy="400110"/>
          </a:xfrm>
          <a:prstGeom prst="rect">
            <a:avLst/>
          </a:prstGeom>
          <a:noFill/>
        </p:spPr>
        <p:txBody>
          <a:bodyPr wrap="square" rtlCol="0">
            <a:spAutoFit/>
          </a:bodyPr>
          <a:lstStyle/>
          <a:p>
            <a:pPr algn="ctr"/>
            <a:r>
              <a:rPr lang="en-IN" sz="2000" dirty="0" smtClean="0">
                <a:latin typeface="Calibri" panose="020F0502020204030204" pitchFamily="34" charset="0"/>
                <a:cs typeface="Calibri" panose="020F0502020204030204" pitchFamily="34" charset="0"/>
              </a:rPr>
              <a:t>WBW pattern is valid for the human eyes</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44091162"/>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p:cNvSpPr txBox="1"/>
          <p:nvPr/>
        </p:nvSpPr>
        <p:spPr>
          <a:xfrm>
            <a:off x="611560" y="620688"/>
            <a:ext cx="7992888" cy="677108"/>
          </a:xfrm>
          <a:prstGeom prst="rect">
            <a:avLst/>
          </a:prstGeom>
          <a:noFill/>
        </p:spPr>
        <p:txBody>
          <a:bodyPr wrap="square" rtlCol="0">
            <a:spAutoFit/>
          </a:bodyPr>
          <a:lstStyle/>
          <a:p>
            <a:pPr algn="ctr"/>
            <a:r>
              <a:rPr lang="en-IN" sz="3800" dirty="0">
                <a:latin typeface="Arial" panose="020B0604020202020204" pitchFamily="34" charset="0"/>
              </a:rPr>
              <a:t>WBW </a:t>
            </a:r>
            <a:r>
              <a:rPr lang="en-IN" sz="3800" dirty="0" smtClean="0">
                <a:latin typeface="Arial" panose="020B0604020202020204" pitchFamily="34" charset="0"/>
              </a:rPr>
              <a:t>pattern</a:t>
            </a:r>
            <a:endParaRPr lang="en-IN" sz="3800" dirty="0">
              <a:latin typeface="Arial" panose="020B0604020202020204" pitchFamily="34" charset="0"/>
            </a:endParaRPr>
          </a:p>
        </p:txBody>
      </p:sp>
      <p:sp>
        <p:nvSpPr>
          <p:cNvPr id="6" name="TextBox 5"/>
          <p:cNvSpPr txBox="1"/>
          <p:nvPr/>
        </p:nvSpPr>
        <p:spPr>
          <a:xfrm>
            <a:off x="611560" y="1556791"/>
            <a:ext cx="7992888" cy="4401205"/>
          </a:xfrm>
          <a:prstGeom prst="rect">
            <a:avLst/>
          </a:prstGeom>
          <a:noFill/>
        </p:spPr>
        <p:txBody>
          <a:bodyPr wrap="square" rtlCol="0">
            <a:spAutoFit/>
          </a:bodyPr>
          <a:lstStyle/>
          <a:p>
            <a:pPr marL="285750" lvl="0" indent="-285750">
              <a:buFont typeface="Wingdings" pitchFamily="2" charset="2"/>
              <a:buChar char="Ø"/>
            </a:pPr>
            <a:r>
              <a:rPr lang="en-IN" sz="2400" dirty="0" smtClean="0">
                <a:latin typeface="Calibri" panose="020F0502020204030204" pitchFamily="34" charset="0"/>
                <a:cs typeface="Calibri" panose="020F0502020204030204" pitchFamily="34" charset="0"/>
              </a:rPr>
              <a:t>Next </a:t>
            </a:r>
            <a:r>
              <a:rPr lang="en-IN" sz="2400" dirty="0">
                <a:latin typeface="Calibri" panose="020F0502020204030204" pitchFamily="34" charset="0"/>
                <a:cs typeface="Calibri" panose="020F0502020204030204" pitchFamily="34" charset="0"/>
              </a:rPr>
              <a:t>we will calculate the altitude from base to nose tip ( base divided by 2 for the starting point and ending point would  be the middle of </a:t>
            </a:r>
            <a:r>
              <a:rPr lang="en-IN" sz="2400" b="1" dirty="0">
                <a:latin typeface="Calibri" panose="020F0502020204030204" pitchFamily="34" charset="0"/>
                <a:cs typeface="Calibri" panose="020F0502020204030204" pitchFamily="34" charset="0"/>
              </a:rPr>
              <a:t>BWB</a:t>
            </a:r>
            <a:r>
              <a:rPr lang="en-IN" sz="2400" dirty="0">
                <a:latin typeface="Calibri" panose="020F0502020204030204" pitchFamily="34" charset="0"/>
                <a:cs typeface="Calibri" panose="020F0502020204030204" pitchFamily="34" charset="0"/>
              </a:rPr>
              <a:t> pattern )</a:t>
            </a:r>
          </a:p>
          <a:p>
            <a:pPr marL="285750" lvl="0" indent="-285750">
              <a:buFont typeface="Wingdings" pitchFamily="2" charset="2"/>
              <a:buChar char="Ø"/>
            </a:pPr>
            <a:r>
              <a:rPr lang="en-IN" sz="2400" dirty="0">
                <a:latin typeface="Calibri" panose="020F0502020204030204" pitchFamily="34" charset="0"/>
                <a:cs typeface="Calibri" panose="020F0502020204030204" pitchFamily="34" charset="0"/>
              </a:rPr>
              <a:t>After then we will form another </a:t>
            </a:r>
            <a:r>
              <a:rPr lang="en-IN" sz="2400" b="1" dirty="0">
                <a:latin typeface="Calibri" panose="020F0502020204030204" pitchFamily="34" charset="0"/>
                <a:cs typeface="Calibri" panose="020F0502020204030204" pitchFamily="34" charset="0"/>
              </a:rPr>
              <a:t>ISOSCELES</a:t>
            </a:r>
            <a:r>
              <a:rPr lang="en-IN" sz="2400" dirty="0">
                <a:latin typeface="Calibri" panose="020F0502020204030204" pitchFamily="34" charset="0"/>
                <a:cs typeface="Calibri" panose="020F0502020204030204" pitchFamily="34" charset="0"/>
              </a:rPr>
              <a:t> triangle from the middle of the </a:t>
            </a:r>
            <a:r>
              <a:rPr lang="en-IN" sz="2400" b="1" dirty="0">
                <a:latin typeface="Calibri" panose="020F0502020204030204" pitchFamily="34" charset="0"/>
                <a:cs typeface="Calibri" panose="020F0502020204030204" pitchFamily="34" charset="0"/>
              </a:rPr>
              <a:t>BWB</a:t>
            </a:r>
            <a:r>
              <a:rPr lang="en-IN" sz="2400" dirty="0">
                <a:latin typeface="Calibri" panose="020F0502020204030204" pitchFamily="34" charset="0"/>
                <a:cs typeface="Calibri" panose="020F0502020204030204" pitchFamily="34" charset="0"/>
              </a:rPr>
              <a:t> pattern to find out a non linear dark line ( made by space between upper and lower lips )</a:t>
            </a:r>
          </a:p>
          <a:p>
            <a:pPr marL="285750" lvl="0" indent="-285750">
              <a:buFont typeface="Wingdings" pitchFamily="2" charset="2"/>
              <a:buChar char="Ø"/>
            </a:pPr>
            <a:r>
              <a:rPr lang="en-IN" sz="2400" dirty="0">
                <a:latin typeface="Calibri" panose="020F0502020204030204" pitchFamily="34" charset="0"/>
                <a:cs typeface="Calibri" panose="020F0502020204030204" pitchFamily="34" charset="0"/>
              </a:rPr>
              <a:t>Now our “</a:t>
            </a:r>
            <a:r>
              <a:rPr lang="en-IN" sz="2400" b="1" dirty="0">
                <a:latin typeface="Calibri" panose="020F0502020204030204" pitchFamily="34" charset="0"/>
                <a:cs typeface="Calibri" panose="020F0502020204030204" pitchFamily="34" charset="0"/>
              </a:rPr>
              <a:t>X</a:t>
            </a:r>
            <a:r>
              <a:rPr lang="en-IN" sz="2400" dirty="0">
                <a:latin typeface="Calibri" panose="020F0502020204030204" pitchFamily="34" charset="0"/>
                <a:cs typeface="Calibri" panose="020F0502020204030204" pitchFamily="34" charset="0"/>
              </a:rPr>
              <a:t>” pattern is complete, where upper parts of </a:t>
            </a:r>
            <a:r>
              <a:rPr lang="en-IN" sz="2400" b="1" dirty="0">
                <a:latin typeface="Calibri" panose="020F0502020204030204" pitchFamily="34" charset="0"/>
                <a:cs typeface="Calibri" panose="020F0502020204030204" pitchFamily="34" charset="0"/>
              </a:rPr>
              <a:t>X</a:t>
            </a:r>
            <a:r>
              <a:rPr lang="en-IN" sz="2400" dirty="0">
                <a:latin typeface="Calibri" panose="020F0502020204030204" pitchFamily="34" charset="0"/>
                <a:cs typeface="Calibri" panose="020F0502020204030204" pitchFamily="34" charset="0"/>
              </a:rPr>
              <a:t> should be greater than lower part</a:t>
            </a:r>
          </a:p>
          <a:p>
            <a:pPr marL="285750" lvl="0" indent="-285750">
              <a:buFont typeface="Wingdings" pitchFamily="2" charset="2"/>
              <a:buChar char="Ø"/>
            </a:pPr>
            <a:r>
              <a:rPr lang="en-IN" sz="2400" dirty="0">
                <a:latin typeface="Calibri" panose="020F0502020204030204" pitchFamily="34" charset="0"/>
                <a:cs typeface="Calibri" panose="020F0502020204030204" pitchFamily="34" charset="0"/>
              </a:rPr>
              <a:t>Then we will get our </a:t>
            </a:r>
            <a:r>
              <a:rPr lang="en-IN" sz="2400" b="1" dirty="0">
                <a:latin typeface="Calibri" panose="020F0502020204030204" pitchFamily="34" charset="0"/>
                <a:cs typeface="Calibri" panose="020F0502020204030204" pitchFamily="34" charset="0"/>
              </a:rPr>
              <a:t>“I”</a:t>
            </a:r>
            <a:r>
              <a:rPr lang="en-IN" sz="2400" dirty="0">
                <a:latin typeface="Calibri" panose="020F0502020204030204" pitchFamily="34" charset="0"/>
                <a:cs typeface="Calibri" panose="020F0502020204030204" pitchFamily="34" charset="0"/>
              </a:rPr>
              <a:t> pattern through an altitude from the innermost corners of the eyes ( tip point from base to that non linear dark line of lips )</a:t>
            </a:r>
          </a:p>
          <a:p>
            <a:pPr marL="742950" lvl="1" indent="-285750" algn="just">
              <a:buFont typeface="Wingdings" pitchFamily="2" charset="2"/>
              <a:buChar char="Ø"/>
            </a:pPr>
            <a:endParaRPr lang="en-IN" sz="16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87640233"/>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27684" y="2222282"/>
            <a:ext cx="5760640" cy="3185487"/>
          </a:xfrm>
          <a:prstGeom prst="rect">
            <a:avLst/>
          </a:prstGeom>
          <a:noFill/>
        </p:spPr>
        <p:txBody>
          <a:bodyPr wrap="square" rtlCol="0">
            <a:spAutoFit/>
          </a:bodyPr>
          <a:lstStyle/>
          <a:p>
            <a:r>
              <a:rPr lang="en-IN" sz="2400" i="1" dirty="0" smtClean="0">
                <a:latin typeface="Calibri" panose="020F0502020204030204" pitchFamily="34" charset="0"/>
                <a:cs typeface="Calibri" panose="020F0502020204030204" pitchFamily="34" charset="0"/>
              </a:rPr>
              <a:t>Submitted </a:t>
            </a:r>
            <a:r>
              <a:rPr lang="en-IN" sz="2400" i="1" dirty="0">
                <a:latin typeface="Calibri" panose="020F0502020204030204" pitchFamily="34" charset="0"/>
                <a:cs typeface="Calibri" panose="020F0502020204030204" pitchFamily="34" charset="0"/>
              </a:rPr>
              <a:t>By</a:t>
            </a:r>
            <a:r>
              <a:rPr lang="en-IN" sz="2400" i="1" dirty="0" smtClean="0">
                <a:latin typeface="Calibri" panose="020F0502020204030204" pitchFamily="34" charset="0"/>
                <a:cs typeface="Calibri" panose="020F0502020204030204" pitchFamily="34" charset="0"/>
              </a:rPr>
              <a:t>:</a:t>
            </a:r>
          </a:p>
          <a:p>
            <a:endParaRPr lang="en-IN" sz="1100" i="1" dirty="0">
              <a:latin typeface="Calibri" panose="020F0502020204030204" pitchFamily="34" charset="0"/>
              <a:cs typeface="Calibri" panose="020F0502020204030204" pitchFamily="34" charset="0"/>
            </a:endParaRPr>
          </a:p>
          <a:p>
            <a:pPr marL="1028700" lvl="1" indent="-571500">
              <a:buFont typeface="+mj-lt"/>
              <a:buAutoNum type="romanUcPeriod"/>
            </a:pPr>
            <a:r>
              <a:rPr lang="en-IN" sz="2400" i="1" dirty="0" smtClean="0">
                <a:latin typeface="Calibri" panose="020F0502020204030204" pitchFamily="34" charset="0"/>
                <a:cs typeface="Calibri" panose="020F0502020204030204" pitchFamily="34" charset="0"/>
              </a:rPr>
              <a:t>Manjeema Bhattacharjee</a:t>
            </a:r>
          </a:p>
          <a:p>
            <a:pPr marL="1028700" lvl="1" indent="-571500">
              <a:buFont typeface="+mj-lt"/>
              <a:buAutoNum type="romanUcPeriod"/>
            </a:pPr>
            <a:r>
              <a:rPr lang="en-IN" sz="2400" i="1" dirty="0" err="1" smtClean="0">
                <a:latin typeface="Calibri" panose="020F0502020204030204" pitchFamily="34" charset="0"/>
                <a:cs typeface="Calibri" panose="020F0502020204030204" pitchFamily="34" charset="0"/>
              </a:rPr>
              <a:t>Nabarun</a:t>
            </a:r>
            <a:r>
              <a:rPr lang="en-IN" sz="2400" i="1" dirty="0" smtClean="0">
                <a:latin typeface="Calibri" panose="020F0502020204030204" pitchFamily="34" charset="0"/>
                <a:cs typeface="Calibri" panose="020F0502020204030204" pitchFamily="34" charset="0"/>
              </a:rPr>
              <a:t> </a:t>
            </a:r>
            <a:r>
              <a:rPr lang="en-IN" sz="2400" i="1" dirty="0" err="1" smtClean="0">
                <a:latin typeface="Calibri" panose="020F0502020204030204" pitchFamily="34" charset="0"/>
                <a:cs typeface="Calibri" panose="020F0502020204030204" pitchFamily="34" charset="0"/>
              </a:rPr>
              <a:t>Samaddar</a:t>
            </a:r>
            <a:endParaRPr lang="en-IN" sz="2400" i="1" dirty="0">
              <a:latin typeface="Calibri" panose="020F0502020204030204" pitchFamily="34" charset="0"/>
              <a:cs typeface="Calibri" panose="020F0502020204030204" pitchFamily="34" charset="0"/>
            </a:endParaRPr>
          </a:p>
          <a:p>
            <a:pPr marL="1028700" lvl="1" indent="-571500">
              <a:buFont typeface="+mj-lt"/>
              <a:buAutoNum type="romanUcPeriod"/>
            </a:pPr>
            <a:r>
              <a:rPr lang="en-IN" sz="2400" i="1" dirty="0" err="1">
                <a:latin typeface="Calibri" panose="020F0502020204030204" pitchFamily="34" charset="0"/>
                <a:cs typeface="Calibri" panose="020F0502020204030204" pitchFamily="34" charset="0"/>
              </a:rPr>
              <a:t>Arindam</a:t>
            </a:r>
            <a:r>
              <a:rPr lang="en-IN" sz="2400" i="1" dirty="0">
                <a:latin typeface="Calibri" panose="020F0502020204030204" pitchFamily="34" charset="0"/>
                <a:cs typeface="Calibri" panose="020F0502020204030204" pitchFamily="34" charset="0"/>
              </a:rPr>
              <a:t> </a:t>
            </a:r>
            <a:r>
              <a:rPr lang="en-IN" sz="2400" i="1" dirty="0" err="1" smtClean="0">
                <a:latin typeface="Calibri" panose="020F0502020204030204" pitchFamily="34" charset="0"/>
                <a:cs typeface="Calibri" panose="020F0502020204030204" pitchFamily="34" charset="0"/>
              </a:rPr>
              <a:t>Sarkar</a:t>
            </a:r>
            <a:endParaRPr lang="en-IN" sz="2400" i="1" dirty="0" smtClean="0">
              <a:latin typeface="Calibri" panose="020F0502020204030204" pitchFamily="34" charset="0"/>
              <a:cs typeface="Calibri" panose="020F0502020204030204" pitchFamily="34" charset="0"/>
            </a:endParaRPr>
          </a:p>
          <a:p>
            <a:pPr lvl="1"/>
            <a:endParaRPr lang="en-IN" sz="1100" i="1" dirty="0">
              <a:latin typeface="Calibri" panose="020F0502020204030204" pitchFamily="34" charset="0"/>
              <a:cs typeface="Calibri" panose="020F0502020204030204" pitchFamily="34" charset="0"/>
            </a:endParaRPr>
          </a:p>
          <a:p>
            <a:r>
              <a:rPr lang="en-IN" sz="2400" i="1" dirty="0" smtClean="0">
                <a:latin typeface="Calibri" panose="020F0502020204030204" pitchFamily="34" charset="0"/>
                <a:cs typeface="Calibri" panose="020F0502020204030204" pitchFamily="34" charset="0"/>
              </a:rPr>
              <a:t>Under The Guidance Of:</a:t>
            </a:r>
          </a:p>
          <a:p>
            <a:endParaRPr lang="en-IN" sz="1100" i="1" dirty="0" smtClean="0">
              <a:latin typeface="Calibri" panose="020F0502020204030204" pitchFamily="34" charset="0"/>
              <a:cs typeface="Calibri" panose="020F0502020204030204" pitchFamily="34" charset="0"/>
            </a:endParaRPr>
          </a:p>
          <a:p>
            <a:pPr lvl="2"/>
            <a:r>
              <a:rPr lang="en-IN" sz="2400" i="1" dirty="0" smtClean="0">
                <a:latin typeface="Calibri" panose="020F0502020204030204" pitchFamily="34" charset="0"/>
                <a:cs typeface="Calibri" panose="020F0502020204030204" pitchFamily="34" charset="0"/>
              </a:rPr>
              <a:t>Mr </a:t>
            </a:r>
            <a:r>
              <a:rPr lang="en-IN" sz="2400" i="1" dirty="0" err="1" smtClean="0">
                <a:latin typeface="Calibri" panose="020F0502020204030204" pitchFamily="34" charset="0"/>
                <a:cs typeface="Calibri" panose="020F0502020204030204" pitchFamily="34" charset="0"/>
              </a:rPr>
              <a:t>Dhiman</a:t>
            </a:r>
            <a:r>
              <a:rPr lang="en-IN" sz="2400" i="1" dirty="0" smtClean="0">
                <a:latin typeface="Calibri" panose="020F0502020204030204" pitchFamily="34" charset="0"/>
                <a:cs typeface="Calibri" panose="020F0502020204030204" pitchFamily="34" charset="0"/>
              </a:rPr>
              <a:t> </a:t>
            </a:r>
            <a:r>
              <a:rPr lang="en-IN" sz="2400" i="1" dirty="0" err="1" smtClean="0">
                <a:latin typeface="Calibri" panose="020F0502020204030204" pitchFamily="34" charset="0"/>
                <a:cs typeface="Calibri" panose="020F0502020204030204" pitchFamily="34" charset="0"/>
              </a:rPr>
              <a:t>Karmakar</a:t>
            </a:r>
            <a:endParaRPr lang="en-IN" sz="2400" i="1" dirty="0" smtClean="0">
              <a:latin typeface="Calibri" panose="020F0502020204030204" pitchFamily="34" charset="0"/>
              <a:cs typeface="Calibri" panose="020F0502020204030204" pitchFamily="34" charset="0"/>
            </a:endParaRPr>
          </a:p>
          <a:p>
            <a:pPr lvl="2"/>
            <a:r>
              <a:rPr lang="en-IN" sz="2400" i="1" dirty="0" smtClean="0">
                <a:latin typeface="Calibri" panose="020F0502020204030204" pitchFamily="34" charset="0"/>
                <a:cs typeface="Calibri" panose="020F0502020204030204" pitchFamily="34" charset="0"/>
              </a:rPr>
              <a:t>Mrs Puja Mukherjee</a:t>
            </a:r>
          </a:p>
        </p:txBody>
      </p:sp>
      <p:sp>
        <p:nvSpPr>
          <p:cNvPr id="5" name="TextBox 4"/>
          <p:cNvSpPr txBox="1"/>
          <p:nvPr/>
        </p:nvSpPr>
        <p:spPr>
          <a:xfrm>
            <a:off x="611560" y="663660"/>
            <a:ext cx="7992888" cy="923330"/>
          </a:xfrm>
          <a:prstGeom prst="rect">
            <a:avLst/>
          </a:prstGeom>
          <a:noFill/>
        </p:spPr>
        <p:txBody>
          <a:bodyPr wrap="square" rtlCol="0">
            <a:spAutoFit/>
          </a:bodyPr>
          <a:lstStyle/>
          <a:p>
            <a:pPr algn="ctr"/>
            <a:r>
              <a:rPr lang="en-IN" sz="5400" dirty="0" smtClean="0">
                <a:latin typeface="Arial" panose="020B0604020202020204" pitchFamily="34" charset="0"/>
              </a:rPr>
              <a:t>Minor </a:t>
            </a:r>
            <a:r>
              <a:rPr lang="en-IN" sz="5400" dirty="0" smtClean="0">
                <a:latin typeface="Arial" panose="020B0604020202020204" pitchFamily="34" charset="0"/>
              </a:rPr>
              <a:t>Project</a:t>
            </a:r>
            <a:endParaRPr lang="en-IN" sz="5400" dirty="0">
              <a:latin typeface="Arial" panose="020B0604020202020204" pitchFamily="34" charset="0"/>
            </a:endParaRPr>
          </a:p>
        </p:txBody>
      </p:sp>
    </p:spTree>
    <p:extLst>
      <p:ext uri="{BB962C8B-B14F-4D97-AF65-F5344CB8AC3E}">
        <p14:creationId xmlns:p14="http://schemas.microsoft.com/office/powerpoint/2010/main" val="3003230373"/>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1560" y="663660"/>
            <a:ext cx="7992888" cy="677108"/>
          </a:xfrm>
          <a:prstGeom prst="rect">
            <a:avLst/>
          </a:prstGeom>
          <a:noFill/>
        </p:spPr>
        <p:txBody>
          <a:bodyPr wrap="square" rtlCol="0">
            <a:spAutoFit/>
          </a:bodyPr>
          <a:lstStyle/>
          <a:p>
            <a:pPr algn="ctr"/>
            <a:r>
              <a:rPr lang="en-IN" sz="3800" dirty="0">
                <a:latin typeface="Arial" panose="020B0604020202020204" pitchFamily="34" charset="0"/>
              </a:rPr>
              <a:t>WBW </a:t>
            </a:r>
            <a:r>
              <a:rPr lang="en-IN" sz="3800" dirty="0" smtClean="0">
                <a:latin typeface="Arial" panose="020B0604020202020204" pitchFamily="34" charset="0"/>
              </a:rPr>
              <a:t>pattern</a:t>
            </a:r>
            <a:endParaRPr lang="en-IN" sz="3800" dirty="0">
              <a:latin typeface="Arial" panose="020B0604020202020204" pitchFamily="34" charset="0"/>
            </a:endParaRPr>
          </a:p>
        </p:txBody>
      </p:sp>
      <p:sp>
        <p:nvSpPr>
          <p:cNvPr id="6" name="TextBox 5"/>
          <p:cNvSpPr txBox="1"/>
          <p:nvPr/>
        </p:nvSpPr>
        <p:spPr>
          <a:xfrm>
            <a:off x="611560" y="1838722"/>
            <a:ext cx="7992888" cy="3093154"/>
          </a:xfrm>
          <a:prstGeom prst="rect">
            <a:avLst/>
          </a:prstGeom>
          <a:noFill/>
        </p:spPr>
        <p:txBody>
          <a:bodyPr wrap="square" rtlCol="0">
            <a:spAutoFit/>
          </a:bodyPr>
          <a:lstStyle/>
          <a:p>
            <a:r>
              <a:rPr lang="en-US" sz="2400" dirty="0" smtClean="0">
                <a:latin typeface="Calibri" panose="020F0502020204030204" pitchFamily="34" charset="0"/>
                <a:cs typeface="Calibri" panose="020F0502020204030204" pitchFamily="34" charset="0"/>
              </a:rPr>
              <a:t>Firstly no </a:t>
            </a:r>
            <a:r>
              <a:rPr lang="en-US" sz="2400" dirty="0">
                <a:latin typeface="Calibri" panose="020F0502020204030204" pitchFamily="34" charset="0"/>
                <a:cs typeface="Calibri" panose="020F0502020204030204" pitchFamily="34" charset="0"/>
              </a:rPr>
              <a:t>animal has </a:t>
            </a:r>
            <a:r>
              <a:rPr lang="en-US" sz="2400" dirty="0" smtClean="0">
                <a:latin typeface="Calibri" panose="020F0502020204030204" pitchFamily="34" charset="0"/>
                <a:cs typeface="Calibri" panose="020F0502020204030204" pitchFamily="34" charset="0"/>
              </a:rPr>
              <a:t>both </a:t>
            </a:r>
            <a:r>
              <a:rPr lang="en-US" sz="2400" dirty="0">
                <a:latin typeface="Calibri" panose="020F0502020204030204" pitchFamily="34" charset="0"/>
                <a:cs typeface="Calibri" panose="020F0502020204030204" pitchFamily="34" charset="0"/>
              </a:rPr>
              <a:t>eyes </a:t>
            </a:r>
            <a:r>
              <a:rPr lang="en-US" sz="2400" dirty="0" smtClean="0">
                <a:latin typeface="Calibri" panose="020F0502020204030204" pitchFamily="34" charset="0"/>
                <a:cs typeface="Calibri" panose="020F0502020204030204" pitchFamily="34" charset="0"/>
              </a:rPr>
              <a:t>in front </a:t>
            </a:r>
            <a:r>
              <a:rPr lang="en-US" sz="2400" dirty="0">
                <a:latin typeface="Calibri" panose="020F0502020204030204" pitchFamily="34" charset="0"/>
                <a:cs typeface="Calibri" panose="020F0502020204030204" pitchFamily="34" charset="0"/>
              </a:rPr>
              <a:t>face (exceptions are there, </a:t>
            </a:r>
            <a:r>
              <a:rPr lang="en-US" sz="2400" dirty="0" err="1">
                <a:latin typeface="Calibri" panose="020F0502020204030204" pitchFamily="34" charset="0"/>
                <a:cs typeface="Calibri" panose="020F0502020204030204" pitchFamily="34" charset="0"/>
              </a:rPr>
              <a:t>eg</a:t>
            </a:r>
            <a:r>
              <a:rPr lang="en-US" sz="2400" dirty="0">
                <a:latin typeface="Calibri" panose="020F0502020204030204" pitchFamily="34" charset="0"/>
                <a:cs typeface="Calibri" panose="020F0502020204030204" pitchFamily="34" charset="0"/>
              </a:rPr>
              <a:t>: ape ). But in the case of ape </a:t>
            </a:r>
            <a:r>
              <a:rPr lang="en-US" sz="2400" dirty="0" smtClean="0">
                <a:latin typeface="Calibri" panose="020F0502020204030204" pitchFamily="34" charset="0"/>
                <a:cs typeface="Calibri" panose="020F0502020204030204" pitchFamily="34" charset="0"/>
              </a:rPr>
              <a:t>two things </a:t>
            </a:r>
            <a:r>
              <a:rPr lang="en-US" sz="2400" dirty="0">
                <a:latin typeface="Calibri" panose="020F0502020204030204" pitchFamily="34" charset="0"/>
                <a:cs typeface="Calibri" panose="020F0502020204030204" pitchFamily="34" charset="0"/>
              </a:rPr>
              <a:t>might </a:t>
            </a:r>
            <a:r>
              <a:rPr lang="en-US" sz="2400" dirty="0" smtClean="0">
                <a:latin typeface="Calibri" panose="020F0502020204030204" pitchFamily="34" charset="0"/>
                <a:cs typeface="Calibri" panose="020F0502020204030204" pitchFamily="34" charset="0"/>
              </a:rPr>
              <a:t>happen:</a:t>
            </a:r>
          </a:p>
          <a:p>
            <a:endParaRPr lang="en-IN" sz="1100" dirty="0">
              <a:latin typeface="Calibri" panose="020F0502020204030204" pitchFamily="34" charset="0"/>
              <a:cs typeface="Calibri" panose="020F0502020204030204" pitchFamily="34" charset="0"/>
            </a:endParaRPr>
          </a:p>
          <a:p>
            <a:pPr marL="514350" lvl="0" indent="-514350">
              <a:buFont typeface="+mj-lt"/>
              <a:buAutoNum type="romanUcPeriod"/>
            </a:pPr>
            <a:r>
              <a:rPr lang="en-IN" sz="2400" dirty="0">
                <a:latin typeface="Calibri" panose="020F0502020204030204" pitchFamily="34" charset="0"/>
                <a:cs typeface="Calibri" panose="020F0502020204030204" pitchFamily="34" charset="0"/>
              </a:rPr>
              <a:t>We </a:t>
            </a:r>
            <a:r>
              <a:rPr lang="en-IN" sz="2400" dirty="0" smtClean="0">
                <a:latin typeface="Calibri" panose="020F0502020204030204" pitchFamily="34" charset="0"/>
                <a:cs typeface="Calibri" panose="020F0502020204030204" pitchFamily="34" charset="0"/>
              </a:rPr>
              <a:t>would not find WBW </a:t>
            </a:r>
            <a:r>
              <a:rPr lang="en-IN" sz="2400" dirty="0">
                <a:latin typeface="Calibri" panose="020F0502020204030204" pitchFamily="34" charset="0"/>
                <a:cs typeface="Calibri" panose="020F0502020204030204" pitchFamily="34" charset="0"/>
              </a:rPr>
              <a:t>pattern </a:t>
            </a:r>
            <a:r>
              <a:rPr lang="en-IN" sz="2400" dirty="0" smtClean="0">
                <a:latin typeface="Calibri" panose="020F0502020204030204" pitchFamily="34" charset="0"/>
                <a:cs typeface="Calibri" panose="020F0502020204030204" pitchFamily="34" charset="0"/>
              </a:rPr>
              <a:t>because </a:t>
            </a:r>
            <a:r>
              <a:rPr lang="en-IN" sz="2400" dirty="0">
                <a:latin typeface="Calibri" panose="020F0502020204030204" pitchFamily="34" charset="0"/>
                <a:cs typeface="Calibri" panose="020F0502020204030204" pitchFamily="34" charset="0"/>
              </a:rPr>
              <a:t>most of them has fully black </a:t>
            </a:r>
            <a:r>
              <a:rPr lang="en-IN" sz="2400" dirty="0" smtClean="0">
                <a:latin typeface="Calibri" panose="020F0502020204030204" pitchFamily="34" charset="0"/>
                <a:cs typeface="Calibri" panose="020F0502020204030204" pitchFamily="34" charset="0"/>
              </a:rPr>
              <a:t>eyes.</a:t>
            </a:r>
          </a:p>
          <a:p>
            <a:pPr marL="514350" lvl="0" indent="-514350">
              <a:buFont typeface="+mj-lt"/>
              <a:buAutoNum type="romanUcPeriod"/>
            </a:pPr>
            <a:r>
              <a:rPr lang="en-IN" sz="2400" dirty="0" smtClean="0">
                <a:latin typeface="Calibri" panose="020F0502020204030204" pitchFamily="34" charset="0"/>
                <a:cs typeface="Calibri" panose="020F0502020204030204" pitchFamily="34" charset="0"/>
              </a:rPr>
              <a:t>For the ape species which don’t have fully black eyes the have yellow parts surrounding the black pupils.</a:t>
            </a:r>
            <a:endParaRPr lang="en-IN" sz="2400" dirty="0">
              <a:latin typeface="Calibri" panose="020F0502020204030204" pitchFamily="34" charset="0"/>
              <a:cs typeface="Calibri" panose="020F0502020204030204" pitchFamily="34" charset="0"/>
            </a:endParaRPr>
          </a:p>
          <a:p>
            <a:pPr lvl="1" algn="just"/>
            <a:endParaRPr lang="en-IN" sz="16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87262941"/>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1560" y="620688"/>
            <a:ext cx="7992888" cy="677108"/>
          </a:xfrm>
          <a:prstGeom prst="rect">
            <a:avLst/>
          </a:prstGeom>
          <a:noFill/>
        </p:spPr>
        <p:txBody>
          <a:bodyPr wrap="square" rtlCol="0">
            <a:spAutoFit/>
          </a:bodyPr>
          <a:lstStyle/>
          <a:p>
            <a:pPr algn="ctr"/>
            <a:r>
              <a:rPr lang="en-IN" sz="3800" dirty="0" smtClean="0">
                <a:latin typeface="Arial" panose="020B0604020202020204" pitchFamily="34" charset="0"/>
              </a:rPr>
              <a:t>WBW</a:t>
            </a:r>
            <a:r>
              <a:rPr lang="en-IN" sz="3800" dirty="0" smtClean="0">
                <a:latin typeface="Arial" panose="020B0604020202020204" pitchFamily="34" charset="0"/>
              </a:rPr>
              <a:t> </a:t>
            </a:r>
            <a:r>
              <a:rPr lang="en-IN" sz="3800" dirty="0" smtClean="0">
                <a:latin typeface="Arial" panose="020B0604020202020204" pitchFamily="34" charset="0"/>
              </a:rPr>
              <a:t>pattern</a:t>
            </a:r>
            <a:endParaRPr lang="en-IN" sz="3800" dirty="0">
              <a:latin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426" y="2132856"/>
            <a:ext cx="6169155" cy="2426072"/>
          </a:xfrm>
          <a:prstGeom prst="rect">
            <a:avLst/>
          </a:prstGeom>
        </p:spPr>
      </p:pic>
      <p:sp>
        <p:nvSpPr>
          <p:cNvPr id="5" name="TextBox 4"/>
          <p:cNvSpPr txBox="1"/>
          <p:nvPr/>
        </p:nvSpPr>
        <p:spPr>
          <a:xfrm>
            <a:off x="1511660" y="4859848"/>
            <a:ext cx="6192688" cy="400110"/>
          </a:xfrm>
          <a:prstGeom prst="rect">
            <a:avLst/>
          </a:prstGeom>
          <a:noFill/>
        </p:spPr>
        <p:txBody>
          <a:bodyPr wrap="square" rtlCol="0">
            <a:spAutoFit/>
          </a:bodyPr>
          <a:lstStyle/>
          <a:p>
            <a:pPr algn="ctr"/>
            <a:r>
              <a:rPr lang="en-IN" sz="2000" dirty="0" smtClean="0">
                <a:latin typeface="Monotype Corsiva" pitchFamily="66" charset="0"/>
              </a:rPr>
              <a:t>WBW pattern is not valid for the ape species</a:t>
            </a:r>
            <a:endParaRPr lang="en-IN" sz="2000" dirty="0">
              <a:latin typeface="Monotype Corsiva" pitchFamily="66" charset="0"/>
            </a:endParaRPr>
          </a:p>
        </p:txBody>
      </p:sp>
    </p:spTree>
    <p:extLst>
      <p:ext uri="{BB962C8B-B14F-4D97-AF65-F5344CB8AC3E}">
        <p14:creationId xmlns:p14="http://schemas.microsoft.com/office/powerpoint/2010/main" val="1744091162"/>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7605466" y="3331611"/>
            <a:ext cx="665988" cy="115396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a:off x="611560" y="591652"/>
            <a:ext cx="7992888" cy="677108"/>
          </a:xfrm>
          <a:prstGeom prst="rect">
            <a:avLst/>
          </a:prstGeom>
          <a:noFill/>
        </p:spPr>
        <p:txBody>
          <a:bodyPr wrap="square" rtlCol="0">
            <a:spAutoFit/>
          </a:bodyPr>
          <a:lstStyle/>
          <a:p>
            <a:pPr algn="ctr"/>
            <a:r>
              <a:rPr lang="en-IN" sz="3800" dirty="0" smtClean="0">
                <a:latin typeface="Arial" panose="020B0604020202020204" pitchFamily="34" charset="0"/>
              </a:rPr>
              <a:t>Final </a:t>
            </a:r>
            <a:r>
              <a:rPr lang="en-IN" sz="3800" dirty="0" smtClean="0">
                <a:latin typeface="Arial" panose="020B0604020202020204" pitchFamily="34" charset="0"/>
              </a:rPr>
              <a:t>Output</a:t>
            </a:r>
            <a:endParaRPr lang="en-IN" sz="3800" dirty="0">
              <a:latin typeface="Arial" panose="020B0604020202020204" pitchFamily="34"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1560" y="1481493"/>
            <a:ext cx="1331976" cy="1828800"/>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16194" y="3571173"/>
            <a:ext cx="1331976" cy="1828800"/>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38127" y="3549855"/>
            <a:ext cx="1331976" cy="182880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72472" y="1481493"/>
            <a:ext cx="1331976" cy="1828800"/>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942016" y="1481493"/>
            <a:ext cx="1331976" cy="1828800"/>
          </a:xfrm>
          <a:prstGeom prst="rect">
            <a:avLst/>
          </a:prstGeom>
        </p:spPr>
      </p:pic>
      <p:sp>
        <p:nvSpPr>
          <p:cNvPr id="8" name="Right Arrow 7"/>
          <p:cNvSpPr/>
          <p:nvPr/>
        </p:nvSpPr>
        <p:spPr>
          <a:xfrm>
            <a:off x="1963124" y="1818183"/>
            <a:ext cx="1945716" cy="1155419"/>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bg1"/>
                </a:solidFill>
                <a:latin typeface="Monotype Corsiva" pitchFamily="66" charset="0"/>
              </a:rPr>
              <a:t>To grey scale</a:t>
            </a:r>
            <a:endParaRPr lang="en-IN" dirty="0">
              <a:solidFill>
                <a:schemeClr val="bg1"/>
              </a:solidFill>
              <a:latin typeface="Monotype Corsiva" pitchFamily="66" charset="0"/>
            </a:endParaRPr>
          </a:p>
        </p:txBody>
      </p:sp>
      <p:sp>
        <p:nvSpPr>
          <p:cNvPr id="9" name="Right Arrow 8"/>
          <p:cNvSpPr/>
          <p:nvPr/>
        </p:nvSpPr>
        <p:spPr>
          <a:xfrm>
            <a:off x="5308695" y="1602493"/>
            <a:ext cx="1945716" cy="1586800"/>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1400" dirty="0" smtClean="0">
                <a:solidFill>
                  <a:schemeClr val="bg1"/>
                </a:solidFill>
                <a:latin typeface="Monotype Corsiva" pitchFamily="66" charset="0"/>
              </a:rPr>
              <a:t>Applying Viola Jones Algorithm to detect the 4 facial features</a:t>
            </a:r>
            <a:endParaRPr lang="en-IN" sz="1400" dirty="0"/>
          </a:p>
        </p:txBody>
      </p:sp>
      <p:sp>
        <p:nvSpPr>
          <p:cNvPr id="13" name="Left Arrow 12"/>
          <p:cNvSpPr/>
          <p:nvPr/>
        </p:nvSpPr>
        <p:spPr>
          <a:xfrm>
            <a:off x="6295408" y="3813463"/>
            <a:ext cx="1976046" cy="1301583"/>
          </a:xfrm>
          <a:prstGeom prst="lef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solidFill>
                  <a:schemeClr val="bg1"/>
                </a:solidFill>
                <a:latin typeface="Monotype Corsiva" pitchFamily="66" charset="0"/>
              </a:rPr>
              <a:t>Applying T pattern to enclose the 4 facial features detected</a:t>
            </a:r>
            <a:endParaRPr lang="en-IN" sz="1400" dirty="0">
              <a:solidFill>
                <a:schemeClr val="bg1"/>
              </a:solidFill>
              <a:latin typeface="Monotype Corsiva" pitchFamily="66" charset="0"/>
            </a:endParaRPr>
          </a:p>
        </p:txBody>
      </p:sp>
      <p:sp>
        <p:nvSpPr>
          <p:cNvPr id="15" name="Left Arrow 14"/>
          <p:cNvSpPr/>
          <p:nvPr/>
        </p:nvSpPr>
        <p:spPr>
          <a:xfrm>
            <a:off x="2973969" y="3645024"/>
            <a:ext cx="1917097" cy="1565151"/>
          </a:xfrm>
          <a:prstGeom prst="leftArrow">
            <a:avLst>
              <a:gd name="adj1" fmla="val 50000"/>
              <a:gd name="adj2" fmla="val 3406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solidFill>
                  <a:schemeClr val="bg1"/>
                </a:solidFill>
                <a:latin typeface="Monotype Corsiva" pitchFamily="66" charset="0"/>
              </a:rPr>
              <a:t>Applying WBW pattern on the eye to confirm for human face</a:t>
            </a:r>
            <a:endParaRPr lang="en-IN" sz="1400" dirty="0">
              <a:solidFill>
                <a:schemeClr val="bg1"/>
              </a:solidFill>
              <a:latin typeface="Monotype Corsiva" pitchFamily="66" charset="0"/>
            </a:endParaRPr>
          </a:p>
        </p:txBody>
      </p:sp>
    </p:spTree>
    <p:extLst>
      <p:ext uri="{BB962C8B-B14F-4D97-AF65-F5344CB8AC3E}">
        <p14:creationId xmlns:p14="http://schemas.microsoft.com/office/powerpoint/2010/main" val="1744091162"/>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1560" y="404664"/>
            <a:ext cx="7992888" cy="677108"/>
          </a:xfrm>
          <a:prstGeom prst="rect">
            <a:avLst/>
          </a:prstGeom>
          <a:noFill/>
        </p:spPr>
        <p:txBody>
          <a:bodyPr wrap="square" rtlCol="0">
            <a:spAutoFit/>
          </a:bodyPr>
          <a:lstStyle/>
          <a:p>
            <a:pPr algn="ctr"/>
            <a:r>
              <a:rPr lang="en-IN" sz="3800" dirty="0">
                <a:latin typeface="Arial" panose="020B0604020202020204" pitchFamily="34" charset="0"/>
              </a:rPr>
              <a:t>A</a:t>
            </a:r>
            <a:r>
              <a:rPr lang="en-IN" sz="3800" dirty="0" smtClean="0">
                <a:latin typeface="Arial" panose="020B0604020202020204" pitchFamily="34" charset="0"/>
              </a:rPr>
              <a:t>pplications</a:t>
            </a:r>
            <a:endParaRPr lang="en-IN" sz="3800" dirty="0">
              <a:latin typeface="Arial" panose="020B0604020202020204" pitchFamily="34" charset="0"/>
            </a:endParaRPr>
          </a:p>
        </p:txBody>
      </p:sp>
      <p:sp>
        <p:nvSpPr>
          <p:cNvPr id="2" name="TextBox 1"/>
          <p:cNvSpPr txBox="1"/>
          <p:nvPr/>
        </p:nvSpPr>
        <p:spPr>
          <a:xfrm>
            <a:off x="1043608" y="1484784"/>
            <a:ext cx="7128792" cy="4154984"/>
          </a:xfrm>
          <a:prstGeom prst="rect">
            <a:avLst/>
          </a:prstGeom>
          <a:noFill/>
        </p:spPr>
        <p:txBody>
          <a:bodyPr wrap="square" rtlCol="0">
            <a:spAutoFit/>
          </a:bodyPr>
          <a:lstStyle/>
          <a:p>
            <a:pPr marL="342900" indent="-342900">
              <a:buFont typeface="Wingdings" pitchFamily="2" charset="2"/>
              <a:buChar char="Ø"/>
            </a:pPr>
            <a:r>
              <a:rPr lang="en-IN" sz="2400" b="1" dirty="0">
                <a:latin typeface="Calibri" panose="020F0502020204030204" pitchFamily="34" charset="0"/>
                <a:cs typeface="Calibri" panose="020F0502020204030204" pitchFamily="34" charset="0"/>
              </a:rPr>
              <a:t>Facial motion capture</a:t>
            </a:r>
          </a:p>
          <a:p>
            <a:pPr marL="342900" indent="-342900">
              <a:buFont typeface="Wingdings" pitchFamily="2" charset="2"/>
              <a:buChar char="Ø"/>
            </a:pPr>
            <a:endParaRPr lang="en-IN" sz="2400" b="1" dirty="0">
              <a:latin typeface="Calibri" panose="020F0502020204030204" pitchFamily="34" charset="0"/>
              <a:cs typeface="Calibri" panose="020F0502020204030204" pitchFamily="34" charset="0"/>
            </a:endParaRPr>
          </a:p>
          <a:p>
            <a:pPr marL="342900" indent="-342900">
              <a:buFont typeface="Wingdings" pitchFamily="2" charset="2"/>
              <a:buChar char="Ø"/>
            </a:pPr>
            <a:r>
              <a:rPr lang="en-IN" sz="2400" b="1" dirty="0">
                <a:latin typeface="Calibri" panose="020F0502020204030204" pitchFamily="34" charset="0"/>
                <a:cs typeface="Calibri" panose="020F0502020204030204" pitchFamily="34" charset="0"/>
              </a:rPr>
              <a:t>Facial recognition</a:t>
            </a:r>
          </a:p>
          <a:p>
            <a:pPr marL="342900" indent="-342900">
              <a:buFont typeface="Wingdings" pitchFamily="2" charset="2"/>
              <a:buChar char="Ø"/>
            </a:pPr>
            <a:endParaRPr lang="en-IN" sz="2400" b="1" dirty="0">
              <a:latin typeface="Calibri" panose="020F0502020204030204" pitchFamily="34" charset="0"/>
              <a:cs typeface="Calibri" panose="020F0502020204030204" pitchFamily="34" charset="0"/>
            </a:endParaRPr>
          </a:p>
          <a:p>
            <a:pPr marL="342900" indent="-342900">
              <a:buFont typeface="Wingdings" pitchFamily="2" charset="2"/>
              <a:buChar char="Ø"/>
            </a:pPr>
            <a:r>
              <a:rPr lang="en-IN" sz="2400" b="1" dirty="0">
                <a:latin typeface="Calibri" panose="020F0502020204030204" pitchFamily="34" charset="0"/>
                <a:cs typeface="Calibri" panose="020F0502020204030204" pitchFamily="34" charset="0"/>
              </a:rPr>
              <a:t>Photography</a:t>
            </a:r>
          </a:p>
          <a:p>
            <a:pPr marL="342900" indent="-342900">
              <a:buFont typeface="Wingdings" pitchFamily="2" charset="2"/>
              <a:buChar char="Ø"/>
            </a:pPr>
            <a:endParaRPr lang="en-IN" sz="2400" b="1" dirty="0">
              <a:latin typeface="Calibri" panose="020F0502020204030204" pitchFamily="34" charset="0"/>
              <a:cs typeface="Calibri" panose="020F0502020204030204" pitchFamily="34" charset="0"/>
            </a:endParaRPr>
          </a:p>
          <a:p>
            <a:pPr marL="342900" indent="-342900">
              <a:buFont typeface="Wingdings" pitchFamily="2" charset="2"/>
              <a:buChar char="Ø"/>
            </a:pPr>
            <a:r>
              <a:rPr lang="en-IN" sz="2400" b="1" dirty="0">
                <a:latin typeface="Calibri" panose="020F0502020204030204" pitchFamily="34" charset="0"/>
                <a:cs typeface="Calibri" panose="020F0502020204030204" pitchFamily="34" charset="0"/>
              </a:rPr>
              <a:t>Marketing</a:t>
            </a:r>
          </a:p>
          <a:p>
            <a:pPr marL="342900" indent="-342900">
              <a:buFont typeface="Wingdings" pitchFamily="2" charset="2"/>
              <a:buChar char="Ø"/>
            </a:pPr>
            <a:endParaRPr lang="en-IN" sz="2400" b="1" dirty="0">
              <a:latin typeface="Calibri" panose="020F0502020204030204" pitchFamily="34" charset="0"/>
              <a:cs typeface="Calibri" panose="020F0502020204030204" pitchFamily="34" charset="0"/>
            </a:endParaRPr>
          </a:p>
          <a:p>
            <a:pPr marL="342900" indent="-342900">
              <a:buFont typeface="Wingdings" pitchFamily="2" charset="2"/>
              <a:buChar char="Ø"/>
            </a:pPr>
            <a:r>
              <a:rPr lang="en-IN" sz="2400" b="1" dirty="0">
                <a:latin typeface="Calibri" panose="020F0502020204030204" pitchFamily="34" charset="0"/>
                <a:cs typeface="Calibri" panose="020F0502020204030204" pitchFamily="34" charset="0"/>
              </a:rPr>
              <a:t>Emotional Inference</a:t>
            </a:r>
          </a:p>
          <a:p>
            <a:pPr marL="342900" indent="-342900">
              <a:buFont typeface="Wingdings" pitchFamily="2" charset="2"/>
              <a:buChar char="Ø"/>
            </a:pPr>
            <a:endParaRPr lang="en-IN" sz="2400" b="1" dirty="0">
              <a:latin typeface="Calibri" panose="020F0502020204030204" pitchFamily="34" charset="0"/>
              <a:cs typeface="Calibri" panose="020F0502020204030204" pitchFamily="34" charset="0"/>
            </a:endParaRPr>
          </a:p>
          <a:p>
            <a:pPr marL="342900" indent="-342900">
              <a:buFont typeface="Wingdings" pitchFamily="2" charset="2"/>
              <a:buChar char="Ø"/>
            </a:pPr>
            <a:r>
              <a:rPr lang="en-IN" sz="2400" b="1" dirty="0">
                <a:latin typeface="Calibri" panose="020F0502020204030204" pitchFamily="34" charset="0"/>
                <a:cs typeface="Calibri" panose="020F0502020204030204" pitchFamily="34" charset="0"/>
              </a:rPr>
              <a:t>Lip </a:t>
            </a:r>
            <a:r>
              <a:rPr lang="en-IN" sz="2400" b="1" dirty="0" smtClean="0">
                <a:latin typeface="Calibri" panose="020F0502020204030204" pitchFamily="34" charset="0"/>
                <a:cs typeface="Calibri" panose="020F0502020204030204" pitchFamily="34" charset="0"/>
              </a:rPr>
              <a:t>Reading</a:t>
            </a:r>
            <a:endParaRPr lang="en-IN" sz="24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17401707"/>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1560" y="764704"/>
            <a:ext cx="7992888" cy="677108"/>
          </a:xfrm>
          <a:prstGeom prst="rect">
            <a:avLst/>
          </a:prstGeom>
          <a:noFill/>
        </p:spPr>
        <p:txBody>
          <a:bodyPr wrap="square" rtlCol="0">
            <a:spAutoFit/>
          </a:bodyPr>
          <a:lstStyle/>
          <a:p>
            <a:pPr algn="ctr"/>
            <a:r>
              <a:rPr lang="en-IN" sz="3800" dirty="0">
                <a:latin typeface="Arial" panose="020B0604020202020204" pitchFamily="34" charset="0"/>
              </a:rPr>
              <a:t>A</a:t>
            </a:r>
            <a:r>
              <a:rPr lang="en-IN" sz="3800" dirty="0" smtClean="0">
                <a:latin typeface="Arial" panose="020B0604020202020204" pitchFamily="34" charset="0"/>
              </a:rPr>
              <a:t>dvantages</a:t>
            </a:r>
            <a:endParaRPr lang="en-IN" sz="3800" dirty="0">
              <a:latin typeface="Arial" panose="020B0604020202020204" pitchFamily="34" charset="0"/>
            </a:endParaRPr>
          </a:p>
        </p:txBody>
      </p:sp>
      <p:sp>
        <p:nvSpPr>
          <p:cNvPr id="2" name="TextBox 1"/>
          <p:cNvSpPr txBox="1"/>
          <p:nvPr/>
        </p:nvSpPr>
        <p:spPr>
          <a:xfrm>
            <a:off x="863588" y="2276872"/>
            <a:ext cx="7488832" cy="2262158"/>
          </a:xfrm>
          <a:prstGeom prst="rect">
            <a:avLst/>
          </a:prstGeom>
          <a:noFill/>
        </p:spPr>
        <p:txBody>
          <a:bodyPr wrap="square" rtlCol="0">
            <a:spAutoFit/>
          </a:bodyPr>
          <a:lstStyle/>
          <a:p>
            <a:pPr marL="342900" indent="-342900">
              <a:lnSpc>
                <a:spcPct val="150000"/>
              </a:lnSpc>
              <a:buFont typeface="Wingdings" pitchFamily="2" charset="2"/>
              <a:buChar char="Ø"/>
            </a:pPr>
            <a:r>
              <a:rPr lang="en-IN" sz="2400" dirty="0" smtClean="0">
                <a:latin typeface="Calibri" panose="020F0502020204030204" pitchFamily="34" charset="0"/>
                <a:cs typeface="Calibri" panose="020F0502020204030204" pitchFamily="34" charset="0"/>
              </a:rPr>
              <a:t>Independent of Skin Textures</a:t>
            </a:r>
          </a:p>
          <a:p>
            <a:pPr marL="342900" indent="-342900">
              <a:lnSpc>
                <a:spcPct val="150000"/>
              </a:lnSpc>
              <a:buFont typeface="Wingdings" pitchFamily="2" charset="2"/>
              <a:buChar char="Ø"/>
            </a:pPr>
            <a:r>
              <a:rPr lang="en-IN" sz="2400" dirty="0" smtClean="0">
                <a:latin typeface="Calibri" panose="020F0502020204030204" pitchFamily="34" charset="0"/>
                <a:cs typeface="Calibri" panose="020F0502020204030204" pitchFamily="34" charset="0"/>
              </a:rPr>
              <a:t>Independent </a:t>
            </a:r>
            <a:r>
              <a:rPr lang="en-IN" sz="2400" dirty="0" smtClean="0">
                <a:latin typeface="Calibri" panose="020F0502020204030204" pitchFamily="34" charset="0"/>
                <a:cs typeface="Calibri" panose="020F0502020204030204" pitchFamily="34" charset="0"/>
              </a:rPr>
              <a:t>of Light Effects</a:t>
            </a:r>
          </a:p>
          <a:p>
            <a:pPr marL="342900" indent="-342900">
              <a:lnSpc>
                <a:spcPct val="150000"/>
              </a:lnSpc>
              <a:buFont typeface="Wingdings" pitchFamily="2" charset="2"/>
              <a:buChar char="Ø"/>
            </a:pPr>
            <a:r>
              <a:rPr lang="en-IN" sz="2400" dirty="0" smtClean="0">
                <a:latin typeface="Calibri" panose="020F0502020204030204" pitchFamily="34" charset="0"/>
                <a:cs typeface="Calibri" panose="020F0502020204030204" pitchFamily="34" charset="0"/>
              </a:rPr>
              <a:t>Independent of Facial Marks</a:t>
            </a:r>
          </a:p>
          <a:p>
            <a:pPr marL="342900" indent="-342900">
              <a:lnSpc>
                <a:spcPct val="150000"/>
              </a:lnSpc>
              <a:buFont typeface="Wingdings" pitchFamily="2" charset="2"/>
              <a:buChar char="Ø"/>
            </a:pPr>
            <a:r>
              <a:rPr lang="en-IN" sz="2400" dirty="0" smtClean="0">
                <a:latin typeface="Calibri" panose="020F0502020204030204" pitchFamily="34" charset="0"/>
                <a:cs typeface="Calibri" panose="020F0502020204030204" pitchFamily="34" charset="0"/>
              </a:rPr>
              <a:t>Platform Independent </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37387147"/>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1560" y="764704"/>
            <a:ext cx="7992888" cy="677108"/>
          </a:xfrm>
          <a:prstGeom prst="rect">
            <a:avLst/>
          </a:prstGeom>
          <a:noFill/>
        </p:spPr>
        <p:txBody>
          <a:bodyPr wrap="square" rtlCol="0">
            <a:spAutoFit/>
          </a:bodyPr>
          <a:lstStyle/>
          <a:p>
            <a:pPr algn="ctr"/>
            <a:r>
              <a:rPr lang="en-IN" sz="3800" dirty="0">
                <a:latin typeface="Arial" panose="020B0604020202020204" pitchFamily="34" charset="0"/>
              </a:rPr>
              <a:t>D</a:t>
            </a:r>
            <a:r>
              <a:rPr lang="en-IN" sz="3800" dirty="0" smtClean="0">
                <a:latin typeface="Arial" panose="020B0604020202020204" pitchFamily="34" charset="0"/>
              </a:rPr>
              <a:t>isadvantages</a:t>
            </a:r>
            <a:endParaRPr lang="en-IN" sz="3800" dirty="0">
              <a:latin typeface="Arial" panose="020B0604020202020204" pitchFamily="34" charset="0"/>
            </a:endParaRPr>
          </a:p>
        </p:txBody>
      </p:sp>
      <p:sp>
        <p:nvSpPr>
          <p:cNvPr id="3" name="TextBox 2"/>
          <p:cNvSpPr txBox="1"/>
          <p:nvPr/>
        </p:nvSpPr>
        <p:spPr>
          <a:xfrm>
            <a:off x="863588" y="2394754"/>
            <a:ext cx="7488832" cy="1754326"/>
          </a:xfrm>
          <a:prstGeom prst="rect">
            <a:avLst/>
          </a:prstGeom>
          <a:noFill/>
        </p:spPr>
        <p:txBody>
          <a:bodyPr wrap="square" rtlCol="0">
            <a:spAutoFit/>
          </a:bodyPr>
          <a:lstStyle/>
          <a:p>
            <a:pPr marL="342900" indent="-342900">
              <a:lnSpc>
                <a:spcPct val="150000"/>
              </a:lnSpc>
              <a:buFont typeface="Wingdings" pitchFamily="2" charset="2"/>
              <a:buChar char="Ø"/>
            </a:pPr>
            <a:r>
              <a:rPr lang="en-IN" sz="2400" dirty="0" smtClean="0">
                <a:latin typeface="Calibri" panose="020F0502020204030204" pitchFamily="34" charset="0"/>
                <a:cs typeface="Calibri" panose="020F0502020204030204" pitchFamily="34" charset="0"/>
              </a:rPr>
              <a:t>Image  conversion to Grey Scale is mandatory </a:t>
            </a:r>
          </a:p>
          <a:p>
            <a:pPr marL="342900" indent="-342900">
              <a:lnSpc>
                <a:spcPct val="150000"/>
              </a:lnSpc>
              <a:buFont typeface="Wingdings" pitchFamily="2" charset="2"/>
              <a:buChar char="Ø"/>
            </a:pPr>
            <a:r>
              <a:rPr lang="en-IN" sz="2400" dirty="0" smtClean="0">
                <a:latin typeface="Calibri" panose="020F0502020204030204" pitchFamily="34" charset="0"/>
                <a:cs typeface="Calibri" panose="020F0502020204030204" pitchFamily="34" charset="0"/>
              </a:rPr>
              <a:t>Frontal face image is must</a:t>
            </a:r>
          </a:p>
          <a:p>
            <a:pPr marL="342900" indent="-342900">
              <a:lnSpc>
                <a:spcPct val="150000"/>
              </a:lnSpc>
              <a:buFont typeface="Wingdings" pitchFamily="2" charset="2"/>
              <a:buChar char="Ø"/>
            </a:pPr>
            <a:r>
              <a:rPr lang="en-IN" sz="2400" dirty="0" smtClean="0">
                <a:latin typeface="Calibri" panose="020F0502020204030204" pitchFamily="34" charset="0"/>
                <a:cs typeface="Calibri" panose="020F0502020204030204" pitchFamily="34" charset="0"/>
              </a:rPr>
              <a:t>All four face features are required</a:t>
            </a:r>
          </a:p>
        </p:txBody>
      </p:sp>
    </p:spTree>
    <p:extLst>
      <p:ext uri="{BB962C8B-B14F-4D97-AF65-F5344CB8AC3E}">
        <p14:creationId xmlns:p14="http://schemas.microsoft.com/office/powerpoint/2010/main" val="537387147"/>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1560" y="879684"/>
            <a:ext cx="7992888" cy="677108"/>
          </a:xfrm>
          <a:prstGeom prst="rect">
            <a:avLst/>
          </a:prstGeom>
          <a:noFill/>
        </p:spPr>
        <p:txBody>
          <a:bodyPr wrap="square" rtlCol="0">
            <a:spAutoFit/>
          </a:bodyPr>
          <a:lstStyle/>
          <a:p>
            <a:pPr algn="ctr"/>
            <a:r>
              <a:rPr lang="en-IN" sz="3800" dirty="0" smtClean="0">
                <a:latin typeface="Arial" panose="020B0604020202020204" pitchFamily="34" charset="0"/>
              </a:rPr>
              <a:t>Future </a:t>
            </a:r>
            <a:r>
              <a:rPr lang="en-IN" sz="3800" dirty="0" smtClean="0">
                <a:latin typeface="Arial" panose="020B0604020202020204" pitchFamily="34" charset="0"/>
              </a:rPr>
              <a:t>Scopes</a:t>
            </a:r>
            <a:endParaRPr lang="en-IN" sz="3800" dirty="0">
              <a:latin typeface="Arial" panose="020B0604020202020204" pitchFamily="34" charset="0"/>
            </a:endParaRPr>
          </a:p>
        </p:txBody>
      </p:sp>
      <p:sp>
        <p:nvSpPr>
          <p:cNvPr id="3" name="TextBox 2"/>
          <p:cNvSpPr txBox="1"/>
          <p:nvPr/>
        </p:nvSpPr>
        <p:spPr>
          <a:xfrm>
            <a:off x="863588" y="2516703"/>
            <a:ext cx="7488832" cy="1143070"/>
          </a:xfrm>
          <a:prstGeom prst="rect">
            <a:avLst/>
          </a:prstGeom>
          <a:noFill/>
        </p:spPr>
        <p:txBody>
          <a:bodyPr wrap="square" rtlCol="0">
            <a:spAutoFit/>
          </a:bodyPr>
          <a:lstStyle/>
          <a:p>
            <a:pPr marL="342900" indent="-342900">
              <a:lnSpc>
                <a:spcPct val="150000"/>
              </a:lnSpc>
              <a:buFont typeface="Wingdings" pitchFamily="2" charset="2"/>
              <a:buChar char="Ø"/>
            </a:pPr>
            <a:r>
              <a:rPr lang="en-IN" sz="2400" dirty="0" smtClean="0">
                <a:latin typeface="Calibri" panose="020F0502020204030204" pitchFamily="34" charset="0"/>
                <a:cs typeface="Calibri" panose="020F0502020204030204" pitchFamily="34" charset="0"/>
              </a:rPr>
              <a:t>Time </a:t>
            </a:r>
            <a:r>
              <a:rPr lang="en-IN" sz="2400" dirty="0">
                <a:latin typeface="Calibri" panose="020F0502020204030204" pitchFamily="34" charset="0"/>
                <a:cs typeface="Calibri" panose="020F0502020204030204" pitchFamily="34" charset="0"/>
              </a:rPr>
              <a:t>c</a:t>
            </a:r>
            <a:r>
              <a:rPr lang="en-IN" sz="2400" dirty="0" smtClean="0">
                <a:latin typeface="Calibri" panose="020F0502020204030204" pitchFamily="34" charset="0"/>
                <a:cs typeface="Calibri" panose="020F0502020204030204" pitchFamily="34" charset="0"/>
              </a:rPr>
              <a:t>omplexity reduction</a:t>
            </a:r>
          </a:p>
          <a:p>
            <a:pPr marL="342900" indent="-342900">
              <a:lnSpc>
                <a:spcPct val="150000"/>
              </a:lnSpc>
              <a:buFont typeface="Wingdings" pitchFamily="2" charset="2"/>
              <a:buChar char="Ø"/>
            </a:pPr>
            <a:r>
              <a:rPr lang="en-IN" sz="2400" dirty="0" smtClean="0">
                <a:latin typeface="Calibri" panose="020F0502020204030204" pitchFamily="34" charset="0"/>
                <a:cs typeface="Calibri" panose="020F0502020204030204" pitchFamily="34" charset="0"/>
              </a:rPr>
              <a:t>Overcome mandatory requirement of all 4 face features</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37387147"/>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1560" y="663660"/>
            <a:ext cx="7992888" cy="677108"/>
          </a:xfrm>
          <a:prstGeom prst="rect">
            <a:avLst/>
          </a:prstGeom>
          <a:noFill/>
        </p:spPr>
        <p:txBody>
          <a:bodyPr wrap="square" rtlCol="0">
            <a:spAutoFit/>
          </a:bodyPr>
          <a:lstStyle/>
          <a:p>
            <a:pPr algn="ctr"/>
            <a:r>
              <a:rPr lang="en-IN" sz="3800" dirty="0">
                <a:latin typeface="Arial" panose="020B0604020202020204" pitchFamily="34" charset="0"/>
              </a:rPr>
              <a:t>S</a:t>
            </a:r>
            <a:r>
              <a:rPr lang="en-IN" sz="3800" dirty="0" smtClean="0">
                <a:latin typeface="Arial" panose="020B0604020202020204" pitchFamily="34" charset="0"/>
              </a:rPr>
              <a:t>ummary</a:t>
            </a:r>
            <a:endParaRPr lang="en-IN" sz="3800" dirty="0">
              <a:latin typeface="Arial" panose="020B0604020202020204" pitchFamily="34" charset="0"/>
            </a:endParaRPr>
          </a:p>
        </p:txBody>
      </p:sp>
      <p:sp>
        <p:nvSpPr>
          <p:cNvPr id="6" name="TextBox 5"/>
          <p:cNvSpPr txBox="1"/>
          <p:nvPr/>
        </p:nvSpPr>
        <p:spPr>
          <a:xfrm>
            <a:off x="611560" y="1822172"/>
            <a:ext cx="7992888" cy="3785652"/>
          </a:xfrm>
          <a:prstGeom prst="rect">
            <a:avLst/>
          </a:prstGeom>
          <a:noFill/>
        </p:spPr>
        <p:txBody>
          <a:bodyPr wrap="square" rtlCol="0">
            <a:spAutoFit/>
          </a:bodyPr>
          <a:lstStyle/>
          <a:p>
            <a:pPr marL="342900" indent="-342900">
              <a:buFont typeface="Wingdings" pitchFamily="2" charset="2"/>
              <a:buChar char="Ø"/>
            </a:pPr>
            <a:r>
              <a:rPr lang="en-IN" sz="2400" dirty="0">
                <a:latin typeface="Calibri" panose="020F0502020204030204" pitchFamily="34" charset="0"/>
                <a:cs typeface="Calibri" panose="020F0502020204030204" pitchFamily="34" charset="0"/>
              </a:rPr>
              <a:t>The computer based facial recognition industry has made many useful advancement in the past decade; however, the need for higher accuracy remains. Through the determination and commitment of industry, government evolutions and organised standard bodies, growth and progress will continue, raising the bar for face detection and recognition technology.</a:t>
            </a:r>
          </a:p>
          <a:p>
            <a:pPr marL="342900" indent="-342900">
              <a:buFont typeface="Wingdings" pitchFamily="2" charset="2"/>
              <a:buChar char="Ø"/>
            </a:pPr>
            <a:endParaRPr lang="en-IN" sz="2400" dirty="0">
              <a:latin typeface="Calibri" panose="020F0502020204030204" pitchFamily="34" charset="0"/>
              <a:cs typeface="Calibri" panose="020F0502020204030204" pitchFamily="34" charset="0"/>
            </a:endParaRPr>
          </a:p>
          <a:p>
            <a:pPr marL="342900" indent="-342900">
              <a:buFont typeface="Wingdings" pitchFamily="2" charset="2"/>
              <a:buChar char="Ø"/>
            </a:pPr>
            <a:r>
              <a:rPr lang="en-IN" sz="2400" dirty="0">
                <a:latin typeface="Calibri" panose="020F0502020204030204" pitchFamily="34" charset="0"/>
                <a:cs typeface="Calibri" panose="020F0502020204030204" pitchFamily="34" charset="0"/>
              </a:rPr>
              <a:t>Still working on algorithms to detect face from different angles.</a:t>
            </a:r>
          </a:p>
        </p:txBody>
      </p:sp>
    </p:spTree>
    <p:extLst>
      <p:ext uri="{BB962C8B-B14F-4D97-AF65-F5344CB8AC3E}">
        <p14:creationId xmlns:p14="http://schemas.microsoft.com/office/powerpoint/2010/main" val="1428774757"/>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1560" y="620688"/>
            <a:ext cx="7992888" cy="677108"/>
          </a:xfrm>
          <a:prstGeom prst="rect">
            <a:avLst/>
          </a:prstGeom>
          <a:noFill/>
        </p:spPr>
        <p:txBody>
          <a:bodyPr wrap="square" rtlCol="0">
            <a:spAutoFit/>
          </a:bodyPr>
          <a:lstStyle/>
          <a:p>
            <a:pPr algn="ctr"/>
            <a:r>
              <a:rPr lang="en-IN" sz="3800" dirty="0">
                <a:latin typeface="Arial" panose="020B0604020202020204" pitchFamily="34" charset="0"/>
              </a:rPr>
              <a:t>R</a:t>
            </a:r>
            <a:r>
              <a:rPr lang="en-IN" sz="3800" dirty="0" smtClean="0">
                <a:latin typeface="Arial" panose="020B0604020202020204" pitchFamily="34" charset="0"/>
              </a:rPr>
              <a:t>eferences</a:t>
            </a:r>
            <a:endParaRPr lang="en-IN" sz="3800" dirty="0">
              <a:latin typeface="Arial" panose="020B0604020202020204" pitchFamily="34" charset="0"/>
            </a:endParaRPr>
          </a:p>
        </p:txBody>
      </p:sp>
      <p:sp>
        <p:nvSpPr>
          <p:cNvPr id="6" name="TextBox 5"/>
          <p:cNvSpPr txBox="1"/>
          <p:nvPr/>
        </p:nvSpPr>
        <p:spPr>
          <a:xfrm>
            <a:off x="611560" y="1778040"/>
            <a:ext cx="7992888" cy="2308324"/>
          </a:xfrm>
          <a:prstGeom prst="rect">
            <a:avLst/>
          </a:prstGeom>
          <a:noFill/>
        </p:spPr>
        <p:txBody>
          <a:bodyPr wrap="square" rtlCol="0">
            <a:spAutoFit/>
          </a:bodyPr>
          <a:lstStyle/>
          <a:p>
            <a:pPr lvl="0"/>
            <a:r>
              <a:rPr lang="en-IN" sz="2400" b="1" i="1" dirty="0" smtClean="0">
                <a:latin typeface="Calibri" panose="020F0502020204030204" pitchFamily="34" charset="0"/>
                <a:cs typeface="Calibri" panose="020F0502020204030204" pitchFamily="34" charset="0"/>
              </a:rPr>
              <a:t>Reliable Face Detection Method by Harry Wechsler</a:t>
            </a:r>
            <a:endParaRPr lang="en-IN" sz="2400" dirty="0" smtClean="0">
              <a:latin typeface="Calibri" panose="020F0502020204030204" pitchFamily="34" charset="0"/>
              <a:cs typeface="Calibri" panose="020F0502020204030204" pitchFamily="34" charset="0"/>
            </a:endParaRPr>
          </a:p>
          <a:p>
            <a:pPr lvl="0"/>
            <a:r>
              <a:rPr lang="en-IN" sz="2400" b="1" i="1" dirty="0" smtClean="0">
                <a:latin typeface="Calibri" panose="020F0502020204030204" pitchFamily="34" charset="0"/>
                <a:cs typeface="Calibri" panose="020F0502020204030204" pitchFamily="34" charset="0"/>
              </a:rPr>
              <a:t>Advances in Facial Image Analysis by Michal </a:t>
            </a:r>
            <a:r>
              <a:rPr lang="en-IN" sz="2400" b="1" i="1" dirty="0" err="1" smtClean="0">
                <a:latin typeface="Calibri" panose="020F0502020204030204" pitchFamily="34" charset="0"/>
                <a:cs typeface="Calibri" panose="020F0502020204030204" pitchFamily="34" charset="0"/>
              </a:rPr>
              <a:t>Kawulok</a:t>
            </a:r>
            <a:endParaRPr lang="en-IN" sz="2400" b="1" i="1" dirty="0" smtClean="0">
              <a:latin typeface="Calibri" panose="020F0502020204030204" pitchFamily="34" charset="0"/>
              <a:cs typeface="Calibri" panose="020F0502020204030204" pitchFamily="34" charset="0"/>
            </a:endParaRPr>
          </a:p>
          <a:p>
            <a:r>
              <a:rPr lang="en-IN" sz="2400" b="1" i="1" dirty="0">
                <a:latin typeface="Calibri" panose="020F0502020204030204" pitchFamily="34" charset="0"/>
                <a:cs typeface="Calibri" panose="020F0502020204030204" pitchFamily="34" charset="0"/>
              </a:rPr>
              <a:t>Website: </a:t>
            </a:r>
            <a:r>
              <a:rPr lang="en-IN" sz="2400" b="1" i="1" u="sng" dirty="0" smtClean="0">
                <a:latin typeface="Calibri" panose="020F0502020204030204" pitchFamily="34" charset="0"/>
                <a:cs typeface="Calibri" panose="020F0502020204030204" pitchFamily="34" charset="0"/>
                <a:hlinkClick r:id="rId2"/>
              </a:rPr>
              <a:t>www.wikipedia.com</a:t>
            </a:r>
            <a:endParaRPr lang="en-IN" sz="2400" b="1" i="1" u="sng" dirty="0" smtClean="0">
              <a:latin typeface="Calibri" panose="020F0502020204030204" pitchFamily="34" charset="0"/>
              <a:cs typeface="Calibri" panose="020F0502020204030204" pitchFamily="34" charset="0"/>
            </a:endParaRPr>
          </a:p>
          <a:p>
            <a:pPr lvl="0"/>
            <a:r>
              <a:rPr lang="en-IN" sz="2400" b="1" i="1" dirty="0" smtClean="0">
                <a:latin typeface="Calibri" panose="020F0502020204030204" pitchFamily="34" charset="0"/>
                <a:cs typeface="Calibri" panose="020F0502020204030204" pitchFamily="34" charset="0"/>
              </a:rPr>
              <a:t>Website: </a:t>
            </a:r>
            <a:r>
              <a:rPr lang="en-IN" sz="2400" b="1" i="1" u="sng" dirty="0" smtClean="0">
                <a:latin typeface="Calibri" panose="020F0502020204030204" pitchFamily="34" charset="0"/>
                <a:cs typeface="Calibri" panose="020F0502020204030204" pitchFamily="34" charset="0"/>
                <a:hlinkClick r:id="rId3"/>
              </a:rPr>
              <a:t>www.researchgate.net</a:t>
            </a:r>
            <a:endParaRPr lang="en-IN" sz="2400" dirty="0" smtClean="0">
              <a:latin typeface="Calibri" panose="020F0502020204030204" pitchFamily="34" charset="0"/>
              <a:cs typeface="Calibri" panose="020F0502020204030204" pitchFamily="34" charset="0"/>
            </a:endParaRPr>
          </a:p>
          <a:p>
            <a:pPr lvl="0"/>
            <a:r>
              <a:rPr lang="en-IN" sz="2400" b="1" i="1" dirty="0" smtClean="0">
                <a:latin typeface="Calibri" panose="020F0502020204030204" pitchFamily="34" charset="0"/>
                <a:cs typeface="Calibri" panose="020F0502020204030204" pitchFamily="34" charset="0"/>
              </a:rPr>
              <a:t>Website: </a:t>
            </a:r>
            <a:r>
              <a:rPr lang="en-IN" sz="2400" b="1" i="1" u="sng" dirty="0" smtClean="0">
                <a:latin typeface="Calibri" panose="020F0502020204030204" pitchFamily="34" charset="0"/>
                <a:cs typeface="Calibri" panose="020F0502020204030204" pitchFamily="34" charset="0"/>
                <a:hlinkClick r:id="rId4"/>
              </a:rPr>
              <a:t>www.sciencedirect.com</a:t>
            </a:r>
            <a:endParaRPr lang="en-IN" sz="2400" dirty="0" smtClean="0">
              <a:latin typeface="Calibri" panose="020F0502020204030204" pitchFamily="34" charset="0"/>
              <a:cs typeface="Calibri" panose="020F0502020204030204" pitchFamily="34" charset="0"/>
            </a:endParaRPr>
          </a:p>
          <a:p>
            <a:pPr lvl="0"/>
            <a:r>
              <a:rPr lang="en-IN" sz="2400" b="1" i="1" dirty="0" smtClean="0">
                <a:latin typeface="Calibri" panose="020F0502020204030204" pitchFamily="34" charset="0"/>
                <a:cs typeface="Calibri" panose="020F0502020204030204" pitchFamily="34" charset="0"/>
              </a:rPr>
              <a:t>Research Paper by G. </a:t>
            </a:r>
            <a:r>
              <a:rPr lang="en-IN" sz="2400" b="1" i="1" dirty="0" err="1" smtClean="0">
                <a:latin typeface="Calibri" panose="020F0502020204030204" pitchFamily="34" charset="0"/>
                <a:cs typeface="Calibri" panose="020F0502020204030204" pitchFamily="34" charset="0"/>
              </a:rPr>
              <a:t>Bala</a:t>
            </a:r>
            <a:r>
              <a:rPr lang="en-IN" sz="2400" b="1" i="1" dirty="0" smtClean="0">
                <a:latin typeface="Calibri" panose="020F0502020204030204" pitchFamily="34" charset="0"/>
                <a:cs typeface="Calibri" panose="020F0502020204030204" pitchFamily="34" charset="0"/>
              </a:rPr>
              <a:t> Kumar, year of publishing: 2003</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71664374"/>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1560" y="620688"/>
            <a:ext cx="7992888" cy="677108"/>
          </a:xfrm>
          <a:prstGeom prst="rect">
            <a:avLst/>
          </a:prstGeom>
          <a:noFill/>
        </p:spPr>
        <p:txBody>
          <a:bodyPr wrap="square" rtlCol="0">
            <a:spAutoFit/>
          </a:bodyPr>
          <a:lstStyle/>
          <a:p>
            <a:pPr algn="ctr"/>
            <a:r>
              <a:rPr lang="en-IN" sz="3800" dirty="0">
                <a:latin typeface="Arial" panose="020B0604020202020204" pitchFamily="34" charset="0"/>
              </a:rPr>
              <a:t>A</a:t>
            </a:r>
            <a:r>
              <a:rPr lang="en-IN" sz="3800" dirty="0" smtClean="0">
                <a:latin typeface="Arial" panose="020B0604020202020204" pitchFamily="34" charset="0"/>
              </a:rPr>
              <a:t>cknowledgement</a:t>
            </a:r>
            <a:endParaRPr lang="en-IN" sz="3800" dirty="0">
              <a:latin typeface="Arial" panose="020B0604020202020204" pitchFamily="34" charset="0"/>
            </a:endParaRPr>
          </a:p>
        </p:txBody>
      </p:sp>
      <p:sp>
        <p:nvSpPr>
          <p:cNvPr id="6" name="TextBox 5"/>
          <p:cNvSpPr txBox="1"/>
          <p:nvPr/>
        </p:nvSpPr>
        <p:spPr>
          <a:xfrm>
            <a:off x="827584" y="1556792"/>
            <a:ext cx="7560840" cy="3754874"/>
          </a:xfrm>
          <a:prstGeom prst="rect">
            <a:avLst/>
          </a:prstGeom>
          <a:noFill/>
        </p:spPr>
        <p:txBody>
          <a:bodyPr wrap="square" rtlCol="0">
            <a:spAutoFit/>
          </a:bodyPr>
          <a:lstStyle/>
          <a:p>
            <a:endParaRPr lang="en-IN" dirty="0">
              <a:latin typeface="Calibri" panose="020F0502020204030204" pitchFamily="34" charset="0"/>
              <a:cs typeface="Calibri" panose="020F0502020204030204" pitchFamily="34" charset="0"/>
            </a:endParaRPr>
          </a:p>
          <a:p>
            <a:r>
              <a:rPr lang="en-US" sz="2000" i="1" dirty="0">
                <a:latin typeface="Calibri" panose="020F0502020204030204" pitchFamily="34" charset="0"/>
                <a:cs typeface="Calibri" panose="020F0502020204030204" pitchFamily="34" charset="0"/>
              </a:rPr>
              <a:t>The success and final outcome of this project required a lot of guidance and assistance from many people and we are extremely privileged to have got this all along </a:t>
            </a:r>
            <a:r>
              <a:rPr lang="en-US" sz="2000" i="1" dirty="0" smtClean="0">
                <a:latin typeface="Calibri" panose="020F0502020204030204" pitchFamily="34" charset="0"/>
                <a:cs typeface="Calibri" panose="020F0502020204030204" pitchFamily="34" charset="0"/>
              </a:rPr>
              <a:t>for the </a:t>
            </a:r>
            <a:r>
              <a:rPr lang="en-US" sz="2000" i="1" dirty="0">
                <a:latin typeface="Calibri" panose="020F0502020204030204" pitchFamily="34" charset="0"/>
                <a:cs typeface="Calibri" panose="020F0502020204030204" pitchFamily="34" charset="0"/>
              </a:rPr>
              <a:t>completion of our project. All that we </a:t>
            </a:r>
            <a:r>
              <a:rPr lang="en-US" sz="2000" i="1" dirty="0" smtClean="0">
                <a:latin typeface="Calibri" panose="020F0502020204030204" pitchFamily="34" charset="0"/>
                <a:cs typeface="Calibri" panose="020F0502020204030204" pitchFamily="34" charset="0"/>
              </a:rPr>
              <a:t>could have </a:t>
            </a:r>
            <a:r>
              <a:rPr lang="en-US" sz="2000" i="1" dirty="0">
                <a:latin typeface="Calibri" panose="020F0502020204030204" pitchFamily="34" charset="0"/>
                <a:cs typeface="Calibri" panose="020F0502020204030204" pitchFamily="34" charset="0"/>
              </a:rPr>
              <a:t>done is only due to such supervision and assistance and we would not forget to thank them.</a:t>
            </a:r>
            <a:endParaRPr lang="en-IN" sz="2000" i="1" dirty="0">
              <a:latin typeface="Calibri" panose="020F0502020204030204" pitchFamily="34" charset="0"/>
              <a:cs typeface="Calibri" panose="020F0502020204030204" pitchFamily="34" charset="0"/>
            </a:endParaRPr>
          </a:p>
          <a:p>
            <a:r>
              <a:rPr lang="en-US" sz="2000" i="1" dirty="0">
                <a:latin typeface="Calibri" panose="020F0502020204030204" pitchFamily="34" charset="0"/>
                <a:cs typeface="Calibri" panose="020F0502020204030204" pitchFamily="34" charset="0"/>
              </a:rPr>
              <a:t>We owe our deep gratitude to our project guide Mrs. Puja Mukherjee, who took keen interest on our project work and guided us all along, till the completion of our project work by providing all the necessary information for developing a good system.</a:t>
            </a:r>
          </a:p>
          <a:p>
            <a:r>
              <a:rPr lang="en-US" sz="2000" i="1" dirty="0">
                <a:latin typeface="Calibri" panose="020F0502020204030204" pitchFamily="34" charset="0"/>
                <a:cs typeface="Calibri" panose="020F0502020204030204" pitchFamily="34" charset="0"/>
              </a:rPr>
              <a:t>We heartily thank our Head of The Department Mr. </a:t>
            </a:r>
            <a:r>
              <a:rPr lang="en-US" sz="2000" i="1" dirty="0" err="1">
                <a:latin typeface="Calibri" panose="020F0502020204030204" pitchFamily="34" charset="0"/>
                <a:cs typeface="Calibri" panose="020F0502020204030204" pitchFamily="34" charset="0"/>
              </a:rPr>
              <a:t>Dhiman</a:t>
            </a:r>
            <a:r>
              <a:rPr lang="en-US" sz="2000" i="1" dirty="0">
                <a:latin typeface="Calibri" panose="020F0502020204030204" pitchFamily="34" charset="0"/>
                <a:cs typeface="Calibri" panose="020F0502020204030204" pitchFamily="34" charset="0"/>
              </a:rPr>
              <a:t> </a:t>
            </a:r>
            <a:r>
              <a:rPr lang="en-US" sz="2000" i="1" dirty="0" err="1">
                <a:latin typeface="Calibri" panose="020F0502020204030204" pitchFamily="34" charset="0"/>
                <a:cs typeface="Calibri" panose="020F0502020204030204" pitchFamily="34" charset="0"/>
              </a:rPr>
              <a:t>Karmakar</a:t>
            </a:r>
            <a:r>
              <a:rPr lang="en-US" sz="2000" i="1" dirty="0">
                <a:latin typeface="Calibri" panose="020F0502020204030204" pitchFamily="34" charset="0"/>
                <a:cs typeface="Calibri" panose="020F0502020204030204" pitchFamily="34" charset="0"/>
              </a:rPr>
              <a:t>, for his guidance and support during this project work</a:t>
            </a:r>
            <a:r>
              <a:rPr lang="en-US" sz="2000" i="1" dirty="0" smtClean="0">
                <a:latin typeface="Calibri" panose="020F0502020204030204" pitchFamily="34" charset="0"/>
                <a:cs typeface="Calibri" panose="020F0502020204030204" pitchFamily="34" charset="0"/>
              </a:rPr>
              <a:t>.</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72211403"/>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1560" y="476672"/>
            <a:ext cx="7992888" cy="677108"/>
          </a:xfrm>
          <a:prstGeom prst="rect">
            <a:avLst/>
          </a:prstGeom>
          <a:noFill/>
        </p:spPr>
        <p:txBody>
          <a:bodyPr wrap="square" rtlCol="0">
            <a:spAutoFit/>
          </a:bodyPr>
          <a:lstStyle/>
          <a:p>
            <a:pPr algn="ctr"/>
            <a:r>
              <a:rPr lang="en-IN" sz="3800" dirty="0">
                <a:latin typeface="Arial" panose="020B0604020202020204" pitchFamily="34" charset="0"/>
              </a:rPr>
              <a:t>C</a:t>
            </a:r>
            <a:r>
              <a:rPr lang="en-IN" sz="3800" dirty="0" smtClean="0">
                <a:latin typeface="Arial" panose="020B0604020202020204" pitchFamily="34" charset="0"/>
              </a:rPr>
              <a:t>ontents</a:t>
            </a:r>
            <a:endParaRPr lang="en-IN" sz="3800" dirty="0">
              <a:latin typeface="Arial" panose="020B0604020202020204" pitchFamily="34" charset="0"/>
            </a:endParaRPr>
          </a:p>
        </p:txBody>
      </p:sp>
      <p:sp>
        <p:nvSpPr>
          <p:cNvPr id="2" name="TextBox 1"/>
          <p:cNvSpPr txBox="1"/>
          <p:nvPr/>
        </p:nvSpPr>
        <p:spPr>
          <a:xfrm>
            <a:off x="1012095" y="1268760"/>
            <a:ext cx="7128792" cy="4524315"/>
          </a:xfrm>
          <a:prstGeom prst="rect">
            <a:avLst/>
          </a:prstGeom>
          <a:noFill/>
        </p:spPr>
        <p:txBody>
          <a:bodyPr wrap="square" rtlCol="0">
            <a:spAutoFit/>
          </a:bodyPr>
          <a:lstStyle/>
          <a:p>
            <a:pPr marL="342900" indent="-342900">
              <a:buFont typeface="Wingdings" pitchFamily="2" charset="2"/>
              <a:buChar char="Ø"/>
            </a:pPr>
            <a:r>
              <a:rPr lang="en-IN" sz="2400" b="1" dirty="0" smtClean="0">
                <a:latin typeface="Calibri" panose="020F0502020204030204" pitchFamily="34" charset="0"/>
                <a:cs typeface="Calibri" panose="020F0502020204030204" pitchFamily="34" charset="0"/>
              </a:rPr>
              <a:t>What is face detection</a:t>
            </a:r>
          </a:p>
          <a:p>
            <a:pPr marL="342900" indent="-342900">
              <a:buFont typeface="Wingdings" pitchFamily="2" charset="2"/>
              <a:buChar char="Ø"/>
            </a:pPr>
            <a:r>
              <a:rPr lang="en-IN" sz="2400" b="1" dirty="0">
                <a:latin typeface="Calibri" panose="020F0502020204030204" pitchFamily="34" charset="0"/>
                <a:cs typeface="Calibri" panose="020F0502020204030204" pitchFamily="34" charset="0"/>
              </a:rPr>
              <a:t>What is </a:t>
            </a:r>
            <a:r>
              <a:rPr lang="en-IN" sz="2400" b="1" dirty="0" smtClean="0">
                <a:latin typeface="Calibri" panose="020F0502020204030204" pitchFamily="34" charset="0"/>
                <a:cs typeface="Calibri" panose="020F0502020204030204" pitchFamily="34" charset="0"/>
              </a:rPr>
              <a:t>human face </a:t>
            </a:r>
            <a:r>
              <a:rPr lang="en-IN" sz="2400" b="1" dirty="0">
                <a:latin typeface="Calibri" panose="020F0502020204030204" pitchFamily="34" charset="0"/>
                <a:cs typeface="Calibri" panose="020F0502020204030204" pitchFamily="34" charset="0"/>
              </a:rPr>
              <a:t>detection</a:t>
            </a:r>
          </a:p>
          <a:p>
            <a:pPr marL="342900" indent="-342900">
              <a:buFont typeface="Wingdings" pitchFamily="2" charset="2"/>
              <a:buChar char="Ø"/>
            </a:pPr>
            <a:r>
              <a:rPr lang="en-IN" sz="2400" b="1" dirty="0" smtClean="0">
                <a:latin typeface="Calibri" panose="020F0502020204030204" pitchFamily="34" charset="0"/>
                <a:cs typeface="Calibri" panose="020F0502020204030204" pitchFamily="34" charset="0"/>
              </a:rPr>
              <a:t>Our proposed method</a:t>
            </a:r>
          </a:p>
          <a:p>
            <a:pPr marL="342900" indent="-342900">
              <a:buFont typeface="Wingdings" pitchFamily="2" charset="2"/>
              <a:buChar char="Ø"/>
            </a:pPr>
            <a:r>
              <a:rPr lang="en-IN" sz="2400" b="1" dirty="0" smtClean="0">
                <a:latin typeface="Calibri" panose="020F0502020204030204" pitchFamily="34" charset="0"/>
                <a:cs typeface="Calibri" panose="020F0502020204030204" pitchFamily="34" charset="0"/>
              </a:rPr>
              <a:t>Algorithms used</a:t>
            </a:r>
          </a:p>
          <a:p>
            <a:pPr marL="342900" indent="-342900">
              <a:buFont typeface="Wingdings" pitchFamily="2" charset="2"/>
              <a:buChar char="Ø"/>
            </a:pPr>
            <a:r>
              <a:rPr lang="en-IN" sz="2400" b="1" dirty="0" smtClean="0">
                <a:latin typeface="Calibri" panose="020F0502020204030204" pitchFamily="34" charset="0"/>
                <a:cs typeface="Calibri" panose="020F0502020204030204" pitchFamily="34" charset="0"/>
              </a:rPr>
              <a:t>Viola Jones algorithm</a:t>
            </a:r>
          </a:p>
          <a:p>
            <a:pPr marL="342900" indent="-342900">
              <a:buFont typeface="Wingdings" pitchFamily="2" charset="2"/>
              <a:buChar char="Ø"/>
            </a:pPr>
            <a:r>
              <a:rPr lang="en-IN" sz="2400" b="1" dirty="0" smtClean="0">
                <a:latin typeface="Calibri" panose="020F0502020204030204" pitchFamily="34" charset="0"/>
                <a:cs typeface="Calibri" panose="020F0502020204030204" pitchFamily="34" charset="0"/>
              </a:rPr>
              <a:t>T </a:t>
            </a:r>
            <a:r>
              <a:rPr lang="en-IN" sz="2400" b="1" dirty="0">
                <a:latin typeface="Calibri" panose="020F0502020204030204" pitchFamily="34" charset="0"/>
                <a:cs typeface="Calibri" panose="020F0502020204030204" pitchFamily="34" charset="0"/>
              </a:rPr>
              <a:t>p</a:t>
            </a:r>
            <a:r>
              <a:rPr lang="en-IN" sz="2400" b="1" dirty="0" smtClean="0">
                <a:latin typeface="Calibri" panose="020F0502020204030204" pitchFamily="34" charset="0"/>
                <a:cs typeface="Calibri" panose="020F0502020204030204" pitchFamily="34" charset="0"/>
              </a:rPr>
              <a:t>attern</a:t>
            </a:r>
          </a:p>
          <a:p>
            <a:pPr marL="342900" indent="-342900">
              <a:buFont typeface="Wingdings" pitchFamily="2" charset="2"/>
              <a:buChar char="Ø"/>
            </a:pPr>
            <a:r>
              <a:rPr lang="en-IN" sz="2400" b="1" dirty="0" smtClean="0">
                <a:latin typeface="Calibri" panose="020F0502020204030204" pitchFamily="34" charset="0"/>
                <a:cs typeface="Calibri" panose="020F0502020204030204" pitchFamily="34" charset="0"/>
              </a:rPr>
              <a:t>WBW pattern</a:t>
            </a:r>
          </a:p>
          <a:p>
            <a:pPr marL="342900" indent="-342900">
              <a:buFont typeface="Wingdings" pitchFamily="2" charset="2"/>
              <a:buChar char="Ø"/>
            </a:pPr>
            <a:r>
              <a:rPr lang="en-IN" sz="2400" b="1" dirty="0" smtClean="0">
                <a:latin typeface="Calibri" panose="020F0502020204030204" pitchFamily="34" charset="0"/>
                <a:cs typeface="Calibri" panose="020F0502020204030204" pitchFamily="34" charset="0"/>
              </a:rPr>
              <a:t>Applications</a:t>
            </a:r>
          </a:p>
          <a:p>
            <a:pPr marL="342900" indent="-342900">
              <a:buFont typeface="Wingdings" pitchFamily="2" charset="2"/>
              <a:buChar char="Ø"/>
            </a:pPr>
            <a:r>
              <a:rPr lang="en-IN" sz="2400" b="1" dirty="0" smtClean="0">
                <a:latin typeface="Calibri" panose="020F0502020204030204" pitchFamily="34" charset="0"/>
                <a:cs typeface="Calibri" panose="020F0502020204030204" pitchFamily="34" charset="0"/>
              </a:rPr>
              <a:t>Advantages, Disadvantages and Future Scopes</a:t>
            </a:r>
          </a:p>
          <a:p>
            <a:pPr marL="342900" indent="-342900">
              <a:buFont typeface="Wingdings" pitchFamily="2" charset="2"/>
              <a:buChar char="Ø"/>
            </a:pPr>
            <a:r>
              <a:rPr lang="en-IN" sz="2400" b="1" dirty="0" smtClean="0">
                <a:latin typeface="Calibri" panose="020F0502020204030204" pitchFamily="34" charset="0"/>
                <a:cs typeface="Calibri" panose="020F0502020204030204" pitchFamily="34" charset="0"/>
              </a:rPr>
              <a:t>Summary</a:t>
            </a:r>
          </a:p>
          <a:p>
            <a:pPr marL="342900" indent="-342900">
              <a:buFont typeface="Wingdings" pitchFamily="2" charset="2"/>
              <a:buChar char="Ø"/>
            </a:pPr>
            <a:r>
              <a:rPr lang="en-IN" sz="2400" b="1" dirty="0" smtClean="0">
                <a:latin typeface="Calibri" panose="020F0502020204030204" pitchFamily="34" charset="0"/>
                <a:cs typeface="Calibri" panose="020F0502020204030204" pitchFamily="34" charset="0"/>
              </a:rPr>
              <a:t>References</a:t>
            </a:r>
          </a:p>
          <a:p>
            <a:pPr marL="342900" indent="-342900">
              <a:buFont typeface="Wingdings" pitchFamily="2" charset="2"/>
              <a:buChar char="Ø"/>
            </a:pPr>
            <a:r>
              <a:rPr lang="en-IN" sz="2400" b="1" dirty="0" smtClean="0">
                <a:latin typeface="Calibri" panose="020F0502020204030204" pitchFamily="34" charset="0"/>
                <a:cs typeface="Calibri" panose="020F0502020204030204" pitchFamily="34" charset="0"/>
              </a:rPr>
              <a:t>Acknowledgement </a:t>
            </a:r>
          </a:p>
        </p:txBody>
      </p:sp>
    </p:spTree>
    <p:extLst>
      <p:ext uri="{BB962C8B-B14F-4D97-AF65-F5344CB8AC3E}">
        <p14:creationId xmlns:p14="http://schemas.microsoft.com/office/powerpoint/2010/main" val="3460659800"/>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1560" y="2424951"/>
            <a:ext cx="7992888" cy="1508105"/>
          </a:xfrm>
          <a:prstGeom prst="rect">
            <a:avLst/>
          </a:prstGeom>
          <a:noFill/>
        </p:spPr>
        <p:txBody>
          <a:bodyPr wrap="square" rtlCol="0">
            <a:spAutoFit/>
          </a:bodyPr>
          <a:lstStyle/>
          <a:p>
            <a:pPr algn="ctr"/>
            <a:r>
              <a:rPr lang="en-IN" sz="4800" dirty="0">
                <a:latin typeface="Arial" panose="020B0604020202020204" pitchFamily="34" charset="0"/>
              </a:rPr>
              <a:t>Thank you </a:t>
            </a:r>
            <a:r>
              <a:rPr lang="en-IN" sz="4800" dirty="0">
                <a:latin typeface="Arial" panose="020B0604020202020204" pitchFamily="34" charset="0"/>
              </a:rPr>
              <a:t>S</a:t>
            </a:r>
            <a:r>
              <a:rPr lang="en-IN" sz="4800" dirty="0" smtClean="0">
                <a:latin typeface="Arial" panose="020B0604020202020204" pitchFamily="34" charset="0"/>
              </a:rPr>
              <a:t>ir/ Madam</a:t>
            </a:r>
            <a:endParaRPr lang="en-IN" sz="4800" dirty="0" smtClean="0">
              <a:latin typeface="Arial" panose="020B0604020202020204" pitchFamily="34" charset="0"/>
            </a:endParaRPr>
          </a:p>
          <a:p>
            <a:pPr algn="ctr"/>
            <a:endParaRPr lang="en-IN" sz="2400" dirty="0" smtClean="0">
              <a:latin typeface="Monotype Corsiva" pitchFamily="66" charset="0"/>
            </a:endParaRPr>
          </a:p>
          <a:p>
            <a:pPr lvl="1"/>
            <a:r>
              <a:rPr lang="en-IN" sz="2000" dirty="0" smtClean="0">
                <a:latin typeface="AR JULIAN" pitchFamily="2" charset="0"/>
              </a:rPr>
              <a:t>              For </a:t>
            </a:r>
            <a:r>
              <a:rPr lang="en-IN" sz="2000" dirty="0">
                <a:latin typeface="AR JULIAN" pitchFamily="2" charset="0"/>
              </a:rPr>
              <a:t>Providing Your Valuable Time And </a:t>
            </a:r>
            <a:r>
              <a:rPr lang="en-IN" sz="2000" dirty="0" smtClean="0">
                <a:latin typeface="AR JULIAN" pitchFamily="2" charset="0"/>
              </a:rPr>
              <a:t>Energy</a:t>
            </a:r>
            <a:endParaRPr lang="en-IN" sz="2000" dirty="0">
              <a:latin typeface="AR JULIAN" pitchFamily="2" charset="0"/>
            </a:endParaRPr>
          </a:p>
        </p:txBody>
      </p:sp>
    </p:spTree>
    <p:extLst>
      <p:ext uri="{BB962C8B-B14F-4D97-AF65-F5344CB8AC3E}">
        <p14:creationId xmlns:p14="http://schemas.microsoft.com/office/powerpoint/2010/main" val="2332978622"/>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1560" y="620688"/>
            <a:ext cx="7992888" cy="677108"/>
          </a:xfrm>
          <a:prstGeom prst="rect">
            <a:avLst/>
          </a:prstGeom>
          <a:noFill/>
        </p:spPr>
        <p:txBody>
          <a:bodyPr wrap="square" rtlCol="0">
            <a:spAutoFit/>
          </a:bodyPr>
          <a:lstStyle/>
          <a:p>
            <a:pPr algn="ctr"/>
            <a:r>
              <a:rPr lang="en-IN" sz="3800" dirty="0" smtClean="0">
                <a:latin typeface="Arial" panose="020B0604020202020204" pitchFamily="34" charset="0"/>
              </a:rPr>
              <a:t>What Is Face Detection?</a:t>
            </a:r>
            <a:endParaRPr lang="en-IN" sz="3800" dirty="0">
              <a:latin typeface="Arial" panose="020B0604020202020204" pitchFamily="34" charset="0"/>
            </a:endParaRPr>
          </a:p>
        </p:txBody>
      </p:sp>
      <p:pic>
        <p:nvPicPr>
          <p:cNvPr id="5" name="Picture 2" descr="Image result for face dete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5328" y="2506293"/>
            <a:ext cx="3589120" cy="201208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611560" y="1988840"/>
            <a:ext cx="4176464" cy="3046988"/>
          </a:xfrm>
          <a:prstGeom prst="rect">
            <a:avLst/>
          </a:prstGeom>
          <a:noFill/>
        </p:spPr>
        <p:txBody>
          <a:bodyPr wrap="square" rtlCol="0">
            <a:spAutoFit/>
          </a:bodyPr>
          <a:lstStyle/>
          <a:p>
            <a:pPr algn="just"/>
            <a:r>
              <a:rPr lang="en-IN" sz="2400" b="1" dirty="0" smtClean="0">
                <a:latin typeface="Calibri" panose="020F0502020204030204" pitchFamily="34" charset="0"/>
                <a:cs typeface="Calibri" panose="020F0502020204030204" pitchFamily="34" charset="0"/>
              </a:rPr>
              <a:t>Face detection</a:t>
            </a:r>
            <a:r>
              <a:rPr lang="en-IN" sz="2400" dirty="0" smtClean="0">
                <a:latin typeface="Calibri" panose="020F0502020204030204" pitchFamily="34" charset="0"/>
                <a:cs typeface="Calibri" panose="020F0502020204030204" pitchFamily="34" charset="0"/>
              </a:rPr>
              <a:t> is a computer technology used in a variety of applications that identifies human faces in digital images.</a:t>
            </a:r>
            <a:r>
              <a:rPr lang="en-IN" sz="2400" baseline="30000" dirty="0" smtClean="0">
                <a:latin typeface="Calibri" panose="020F0502020204030204" pitchFamily="34" charset="0"/>
                <a:cs typeface="Calibri" panose="020F0502020204030204" pitchFamily="34" charset="0"/>
              </a:rPr>
              <a:t> </a:t>
            </a:r>
          </a:p>
          <a:p>
            <a:pPr algn="just"/>
            <a:r>
              <a:rPr lang="en-IN" sz="2400" dirty="0" smtClean="0">
                <a:latin typeface="Calibri" panose="020F0502020204030204" pitchFamily="34" charset="0"/>
                <a:cs typeface="Calibri" panose="020F0502020204030204" pitchFamily="34" charset="0"/>
              </a:rPr>
              <a:t>Face detection also refers to the psychological process by which humans locate and attend to faces in a visual scene.</a:t>
            </a:r>
          </a:p>
        </p:txBody>
      </p:sp>
    </p:spTree>
    <p:extLst>
      <p:ext uri="{BB962C8B-B14F-4D97-AF65-F5344CB8AC3E}">
        <p14:creationId xmlns:p14="http://schemas.microsoft.com/office/powerpoint/2010/main" val="455013199"/>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1560" y="620688"/>
            <a:ext cx="7992888" cy="677108"/>
          </a:xfrm>
          <a:prstGeom prst="rect">
            <a:avLst/>
          </a:prstGeom>
          <a:noFill/>
        </p:spPr>
        <p:txBody>
          <a:bodyPr wrap="square" rtlCol="0">
            <a:spAutoFit/>
          </a:bodyPr>
          <a:lstStyle/>
          <a:p>
            <a:pPr algn="ctr"/>
            <a:r>
              <a:rPr lang="en-IN" sz="3800" dirty="0" smtClean="0">
                <a:latin typeface="Arial" panose="020B0604020202020204" pitchFamily="34" charset="0"/>
              </a:rPr>
              <a:t>What Is </a:t>
            </a:r>
            <a:r>
              <a:rPr lang="en-IN" sz="3800" dirty="0" smtClean="0">
                <a:latin typeface="Arial" panose="020B0604020202020204" pitchFamily="34" charset="0"/>
              </a:rPr>
              <a:t>Human </a:t>
            </a:r>
            <a:r>
              <a:rPr lang="en-IN" sz="3800" dirty="0" smtClean="0">
                <a:latin typeface="Arial" panose="020B0604020202020204" pitchFamily="34" charset="0"/>
              </a:rPr>
              <a:t>Face Detection?</a:t>
            </a:r>
            <a:endParaRPr lang="en-IN" sz="3800" dirty="0">
              <a:latin typeface="Arial" panose="020B0604020202020204" pitchFamily="34" charset="0"/>
            </a:endParaRPr>
          </a:p>
        </p:txBody>
      </p:sp>
      <p:sp>
        <p:nvSpPr>
          <p:cNvPr id="6" name="TextBox 5"/>
          <p:cNvSpPr txBox="1"/>
          <p:nvPr/>
        </p:nvSpPr>
        <p:spPr>
          <a:xfrm>
            <a:off x="611560" y="2219977"/>
            <a:ext cx="4176464" cy="1938992"/>
          </a:xfrm>
          <a:prstGeom prst="rect">
            <a:avLst/>
          </a:prstGeom>
          <a:noFill/>
        </p:spPr>
        <p:txBody>
          <a:bodyPr wrap="square" rtlCol="0">
            <a:spAutoFit/>
          </a:bodyPr>
          <a:lstStyle/>
          <a:p>
            <a:pPr algn="just"/>
            <a:endParaRPr lang="en-IN" sz="2400" b="1" dirty="0" smtClean="0">
              <a:latin typeface="Calibri" panose="020F0502020204030204" pitchFamily="34" charset="0"/>
              <a:cs typeface="Calibri" panose="020F0502020204030204" pitchFamily="34" charset="0"/>
            </a:endParaRPr>
          </a:p>
          <a:p>
            <a:pPr algn="just"/>
            <a:r>
              <a:rPr lang="en-IN" sz="2400" b="1" dirty="0" smtClean="0">
                <a:latin typeface="Calibri" panose="020F0502020204030204" pitchFamily="34" charset="0"/>
                <a:cs typeface="Calibri" panose="020F0502020204030204" pitchFamily="34" charset="0"/>
              </a:rPr>
              <a:t>Human face detection</a:t>
            </a:r>
            <a:r>
              <a:rPr lang="en-IN" sz="2400" dirty="0" smtClean="0">
                <a:latin typeface="Calibri" panose="020F0502020204030204" pitchFamily="34" charset="0"/>
                <a:cs typeface="Calibri" panose="020F0502020204030204" pitchFamily="34" charset="0"/>
              </a:rPr>
              <a:t> means that a system is able to identify that there is a human </a:t>
            </a:r>
            <a:r>
              <a:rPr lang="en-IN" sz="2400" b="1" dirty="0" smtClean="0">
                <a:latin typeface="Calibri" panose="020F0502020204030204" pitchFamily="34" charset="0"/>
                <a:cs typeface="Calibri" panose="020F0502020204030204" pitchFamily="34" charset="0"/>
              </a:rPr>
              <a:t>face</a:t>
            </a:r>
            <a:r>
              <a:rPr lang="en-IN" sz="2400" dirty="0" smtClean="0">
                <a:latin typeface="Calibri" panose="020F0502020204030204" pitchFamily="34" charset="0"/>
                <a:cs typeface="Calibri" panose="020F0502020204030204" pitchFamily="34" charset="0"/>
              </a:rPr>
              <a:t> present </a:t>
            </a:r>
            <a:r>
              <a:rPr lang="en-IN" sz="2400" b="1" dirty="0" smtClean="0">
                <a:latin typeface="Calibri" panose="020F0502020204030204" pitchFamily="34" charset="0"/>
                <a:cs typeface="Calibri" panose="020F0502020204030204" pitchFamily="34" charset="0"/>
              </a:rPr>
              <a:t>in an</a:t>
            </a:r>
            <a:r>
              <a:rPr lang="en-IN" sz="2400" dirty="0" smtClean="0">
                <a:latin typeface="Calibri" panose="020F0502020204030204" pitchFamily="34" charset="0"/>
                <a:cs typeface="Calibri" panose="020F0502020204030204" pitchFamily="34" charset="0"/>
              </a:rPr>
              <a:t> image or video.</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90688" y="2276872"/>
            <a:ext cx="3413760" cy="2133600"/>
          </a:xfrm>
          <a:prstGeom prst="rect">
            <a:avLst/>
          </a:prstGeom>
        </p:spPr>
      </p:pic>
    </p:spTree>
    <p:extLst>
      <p:ext uri="{BB962C8B-B14F-4D97-AF65-F5344CB8AC3E}">
        <p14:creationId xmlns:p14="http://schemas.microsoft.com/office/powerpoint/2010/main" val="1163599106"/>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1560" y="620688"/>
            <a:ext cx="7992888" cy="677108"/>
          </a:xfrm>
          <a:prstGeom prst="rect">
            <a:avLst/>
          </a:prstGeom>
          <a:noFill/>
        </p:spPr>
        <p:txBody>
          <a:bodyPr wrap="square" rtlCol="0">
            <a:spAutoFit/>
          </a:bodyPr>
          <a:lstStyle/>
          <a:p>
            <a:pPr algn="ctr"/>
            <a:r>
              <a:rPr lang="en-IN" sz="3800" dirty="0" smtClean="0">
                <a:latin typeface="Arial" panose="020B0604020202020204" pitchFamily="34" charset="0"/>
              </a:rPr>
              <a:t>Our Proposed </a:t>
            </a:r>
            <a:r>
              <a:rPr lang="en-IN" sz="3800" dirty="0" smtClean="0">
                <a:latin typeface="Arial" panose="020B0604020202020204" pitchFamily="34" charset="0"/>
              </a:rPr>
              <a:t>Method</a:t>
            </a:r>
            <a:endParaRPr lang="en-IN" sz="3800" dirty="0">
              <a:latin typeface="Arial" panose="020B0604020202020204" pitchFamily="34" charset="0"/>
            </a:endParaRPr>
          </a:p>
        </p:txBody>
      </p:sp>
      <p:sp>
        <p:nvSpPr>
          <p:cNvPr id="6" name="TextBox 5"/>
          <p:cNvSpPr txBox="1"/>
          <p:nvPr/>
        </p:nvSpPr>
        <p:spPr>
          <a:xfrm>
            <a:off x="611560" y="1988840"/>
            <a:ext cx="7992888" cy="3416320"/>
          </a:xfrm>
          <a:prstGeom prst="rect">
            <a:avLst/>
          </a:prstGeom>
          <a:noFill/>
        </p:spPr>
        <p:txBody>
          <a:bodyPr wrap="square" rtlCol="0">
            <a:spAutoFit/>
          </a:bodyPr>
          <a:lstStyle/>
          <a:p>
            <a:pPr marL="800100" lvl="1" indent="-342900" algn="just">
              <a:buFont typeface="Wingdings" pitchFamily="2" charset="2"/>
              <a:buChar char="Ø"/>
            </a:pPr>
            <a:r>
              <a:rPr lang="en-IN" sz="2400" dirty="0" smtClean="0">
                <a:latin typeface="Calibri" panose="020F0502020204030204" pitchFamily="34" charset="0"/>
                <a:cs typeface="Calibri" panose="020F0502020204030204" pitchFamily="34" charset="0"/>
              </a:rPr>
              <a:t>Considering an coloured image and converting it into grey scale image.</a:t>
            </a:r>
          </a:p>
          <a:p>
            <a:pPr marL="800100" lvl="1" indent="-342900" algn="just">
              <a:buFont typeface="Wingdings" pitchFamily="2" charset="2"/>
              <a:buChar char="Ø"/>
            </a:pPr>
            <a:r>
              <a:rPr lang="en-IN" sz="2400" dirty="0" smtClean="0">
                <a:latin typeface="Calibri" panose="020F0502020204030204" pitchFamily="34" charset="0"/>
                <a:cs typeface="Calibri" panose="020F0502020204030204" pitchFamily="34" charset="0"/>
              </a:rPr>
              <a:t>Searching for the facial features in the  grey scale image.</a:t>
            </a:r>
          </a:p>
          <a:p>
            <a:pPr marL="800100" lvl="1" indent="-342900" algn="just">
              <a:buFont typeface="Wingdings" pitchFamily="2" charset="2"/>
              <a:buChar char="Ø"/>
            </a:pPr>
            <a:r>
              <a:rPr lang="en-IN" sz="2400" dirty="0" smtClean="0">
                <a:latin typeface="Calibri" panose="020F0502020204030204" pitchFamily="34" charset="0"/>
                <a:cs typeface="Calibri" panose="020F0502020204030204" pitchFamily="34" charset="0"/>
              </a:rPr>
              <a:t>Applying a “</a:t>
            </a:r>
            <a:r>
              <a:rPr lang="en-IN" sz="2400" b="1" dirty="0" smtClean="0">
                <a:latin typeface="Calibri" panose="020F0502020204030204" pitchFamily="34" charset="0"/>
                <a:cs typeface="Calibri" panose="020F0502020204030204" pitchFamily="34" charset="0"/>
              </a:rPr>
              <a:t>T</a:t>
            </a:r>
            <a:r>
              <a:rPr lang="en-IN" sz="2400" dirty="0" smtClean="0">
                <a:latin typeface="Calibri" panose="020F0502020204030204" pitchFamily="34" charset="0"/>
                <a:cs typeface="Calibri" panose="020F0502020204030204" pitchFamily="34" charset="0"/>
              </a:rPr>
              <a:t>” structure to enclose the 4 distinct features of a face i.e. left eye, right eye, nose and lips which are already been detected in the grey scale image.</a:t>
            </a:r>
          </a:p>
          <a:p>
            <a:pPr marL="800100" lvl="1" indent="-342900" algn="just">
              <a:buFont typeface="Wingdings" pitchFamily="2" charset="2"/>
              <a:buChar char="Ø"/>
            </a:pPr>
            <a:r>
              <a:rPr lang="en-IN" sz="2400" dirty="0" smtClean="0">
                <a:latin typeface="Calibri" panose="020F0502020204030204" pitchFamily="34" charset="0"/>
                <a:cs typeface="Calibri" panose="020F0502020204030204" pitchFamily="34" charset="0"/>
              </a:rPr>
              <a:t>Searching for the “</a:t>
            </a:r>
            <a:r>
              <a:rPr lang="en-IN" sz="2400" b="1" dirty="0" smtClean="0">
                <a:latin typeface="Calibri" panose="020F0502020204030204" pitchFamily="34" charset="0"/>
                <a:cs typeface="Calibri" panose="020F0502020204030204" pitchFamily="34" charset="0"/>
              </a:rPr>
              <a:t>WBW</a:t>
            </a:r>
            <a:r>
              <a:rPr lang="en-IN" sz="2400" dirty="0" smtClean="0">
                <a:latin typeface="Calibri" panose="020F0502020204030204" pitchFamily="34" charset="0"/>
                <a:cs typeface="Calibri" panose="020F0502020204030204" pitchFamily="34" charset="0"/>
              </a:rPr>
              <a:t>” pattern in the eyes so as to confirm that the face detected is a human face.</a:t>
            </a:r>
          </a:p>
        </p:txBody>
      </p:sp>
    </p:spTree>
    <p:extLst>
      <p:ext uri="{BB962C8B-B14F-4D97-AF65-F5344CB8AC3E}">
        <p14:creationId xmlns:p14="http://schemas.microsoft.com/office/powerpoint/2010/main" val="1444153481"/>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1560" y="620688"/>
            <a:ext cx="7992888" cy="677108"/>
          </a:xfrm>
          <a:prstGeom prst="rect">
            <a:avLst/>
          </a:prstGeom>
          <a:noFill/>
        </p:spPr>
        <p:txBody>
          <a:bodyPr wrap="square" rtlCol="0">
            <a:spAutoFit/>
          </a:bodyPr>
          <a:lstStyle/>
          <a:p>
            <a:pPr algn="ctr"/>
            <a:r>
              <a:rPr lang="en-IN" sz="3800" dirty="0" smtClean="0">
                <a:latin typeface="Arial" panose="020B0604020202020204" pitchFamily="34" charset="0"/>
              </a:rPr>
              <a:t>Algorithms </a:t>
            </a:r>
            <a:r>
              <a:rPr lang="en-IN" sz="3800" dirty="0" smtClean="0">
                <a:latin typeface="Arial" panose="020B0604020202020204" pitchFamily="34" charset="0"/>
              </a:rPr>
              <a:t>Used</a:t>
            </a:r>
            <a:endParaRPr lang="en-IN" sz="3800" dirty="0">
              <a:latin typeface="Arial" panose="020B0604020202020204" pitchFamily="34" charset="0"/>
            </a:endParaRPr>
          </a:p>
        </p:txBody>
      </p:sp>
      <p:sp>
        <p:nvSpPr>
          <p:cNvPr id="6" name="TextBox 5"/>
          <p:cNvSpPr txBox="1"/>
          <p:nvPr/>
        </p:nvSpPr>
        <p:spPr>
          <a:xfrm>
            <a:off x="611560" y="1988840"/>
            <a:ext cx="7992888" cy="1938992"/>
          </a:xfrm>
          <a:prstGeom prst="rect">
            <a:avLst/>
          </a:prstGeom>
          <a:noFill/>
        </p:spPr>
        <p:txBody>
          <a:bodyPr wrap="square" rtlCol="0">
            <a:spAutoFit/>
          </a:bodyPr>
          <a:lstStyle/>
          <a:p>
            <a:pPr marL="800100" lvl="1" indent="-342900" algn="just">
              <a:buFont typeface="Wingdings" pitchFamily="2" charset="2"/>
              <a:buChar char="Ø"/>
            </a:pPr>
            <a:r>
              <a:rPr lang="en-IN" sz="2400" b="1" dirty="0" smtClean="0">
                <a:latin typeface="Calibri" panose="020F0502020204030204" pitchFamily="34" charset="0"/>
                <a:cs typeface="Calibri" panose="020F0502020204030204" pitchFamily="34" charset="0"/>
              </a:rPr>
              <a:t>Viola Jones Algorithm</a:t>
            </a:r>
          </a:p>
          <a:p>
            <a:pPr marL="800100" lvl="1" indent="-342900" algn="just">
              <a:buFont typeface="Wingdings" pitchFamily="2" charset="2"/>
              <a:buChar char="Ø"/>
            </a:pPr>
            <a:endParaRPr lang="en-IN" sz="2400" b="1" dirty="0">
              <a:latin typeface="Calibri" panose="020F0502020204030204" pitchFamily="34" charset="0"/>
              <a:cs typeface="Calibri" panose="020F0502020204030204" pitchFamily="34" charset="0"/>
            </a:endParaRPr>
          </a:p>
          <a:p>
            <a:pPr marL="800100" lvl="1" indent="-342900" algn="just">
              <a:buFont typeface="Wingdings" pitchFamily="2" charset="2"/>
              <a:buChar char="Ø"/>
            </a:pPr>
            <a:r>
              <a:rPr lang="en-IN" sz="2400" b="1" dirty="0" smtClean="0">
                <a:latin typeface="Calibri" panose="020F0502020204030204" pitchFamily="34" charset="0"/>
                <a:cs typeface="Calibri" panose="020F0502020204030204" pitchFamily="34" charset="0"/>
              </a:rPr>
              <a:t>T Pattern  </a:t>
            </a:r>
          </a:p>
          <a:p>
            <a:pPr marL="800100" lvl="1" indent="-342900" algn="just">
              <a:buFont typeface="Wingdings" pitchFamily="2" charset="2"/>
              <a:buChar char="Ø"/>
            </a:pPr>
            <a:endParaRPr lang="en-IN" sz="2400" b="1" dirty="0">
              <a:latin typeface="Calibri" panose="020F0502020204030204" pitchFamily="34" charset="0"/>
              <a:cs typeface="Calibri" panose="020F0502020204030204" pitchFamily="34" charset="0"/>
            </a:endParaRPr>
          </a:p>
          <a:p>
            <a:pPr marL="800100" lvl="1" indent="-342900" algn="just">
              <a:buFont typeface="Wingdings" pitchFamily="2" charset="2"/>
              <a:buChar char="Ø"/>
            </a:pPr>
            <a:r>
              <a:rPr lang="en-IN" sz="2400" b="1" dirty="0" smtClean="0">
                <a:latin typeface="Calibri" panose="020F0502020204030204" pitchFamily="34" charset="0"/>
                <a:cs typeface="Calibri" panose="020F0502020204030204" pitchFamily="34" charset="0"/>
              </a:rPr>
              <a:t>WBW Pattern</a:t>
            </a:r>
            <a:endParaRPr lang="en-IN" sz="24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40448457"/>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1560" y="620688"/>
            <a:ext cx="7992888" cy="677108"/>
          </a:xfrm>
          <a:prstGeom prst="rect">
            <a:avLst/>
          </a:prstGeom>
          <a:noFill/>
        </p:spPr>
        <p:txBody>
          <a:bodyPr wrap="square" rtlCol="0">
            <a:spAutoFit/>
          </a:bodyPr>
          <a:lstStyle/>
          <a:p>
            <a:pPr algn="ctr"/>
            <a:r>
              <a:rPr lang="en-IN" sz="3800" dirty="0" smtClean="0">
                <a:latin typeface="Arial" panose="020B0604020202020204" pitchFamily="34" charset="0"/>
              </a:rPr>
              <a:t>Viola </a:t>
            </a:r>
            <a:r>
              <a:rPr lang="en-IN" sz="3800" dirty="0" smtClean="0">
                <a:latin typeface="Arial" panose="020B0604020202020204" pitchFamily="34" charset="0"/>
              </a:rPr>
              <a:t>Jones </a:t>
            </a:r>
            <a:r>
              <a:rPr lang="en-IN" sz="3800" dirty="0">
                <a:latin typeface="Arial" panose="020B0604020202020204" pitchFamily="34" charset="0"/>
              </a:rPr>
              <a:t>A</a:t>
            </a:r>
            <a:r>
              <a:rPr lang="en-IN" sz="3800" dirty="0" smtClean="0">
                <a:latin typeface="Arial" panose="020B0604020202020204" pitchFamily="34" charset="0"/>
              </a:rPr>
              <a:t>lgorithm</a:t>
            </a:r>
            <a:endParaRPr lang="en-IN" sz="3800" dirty="0">
              <a:latin typeface="Arial" panose="020B0604020202020204" pitchFamily="34" charset="0"/>
            </a:endParaRPr>
          </a:p>
        </p:txBody>
      </p:sp>
      <p:sp>
        <p:nvSpPr>
          <p:cNvPr id="6" name="TextBox 5"/>
          <p:cNvSpPr txBox="1"/>
          <p:nvPr/>
        </p:nvSpPr>
        <p:spPr>
          <a:xfrm>
            <a:off x="611560" y="1988840"/>
            <a:ext cx="7992888" cy="3016210"/>
          </a:xfrm>
          <a:prstGeom prst="rect">
            <a:avLst/>
          </a:prstGeom>
          <a:noFill/>
        </p:spPr>
        <p:txBody>
          <a:bodyPr wrap="square" rtlCol="0">
            <a:spAutoFit/>
          </a:bodyPr>
          <a:lstStyle/>
          <a:p>
            <a:pPr lvl="1"/>
            <a:r>
              <a:rPr lang="en-IN" sz="2400" dirty="0">
                <a:latin typeface="Calibri" panose="020F0502020204030204" pitchFamily="34" charset="0"/>
                <a:cs typeface="Calibri" panose="020F0502020204030204" pitchFamily="34" charset="0"/>
              </a:rPr>
              <a:t>Developed in 2001 by Paul Viola and Michael Jones. Viola-Jones algorithm is an object-recognition framework that allows the detection of image features in real-time</a:t>
            </a:r>
            <a:r>
              <a:rPr lang="en-IN" sz="2400" dirty="0" smtClean="0">
                <a:latin typeface="Calibri" panose="020F0502020204030204" pitchFamily="34" charset="0"/>
                <a:cs typeface="Calibri" panose="020F0502020204030204" pitchFamily="34" charset="0"/>
              </a:rPr>
              <a:t>.</a:t>
            </a:r>
          </a:p>
          <a:p>
            <a:pPr lvl="1"/>
            <a:endParaRPr lang="en-IN" sz="1100" dirty="0">
              <a:latin typeface="Calibri" panose="020F0502020204030204" pitchFamily="34" charset="0"/>
              <a:cs typeface="Calibri" panose="020F0502020204030204" pitchFamily="34" charset="0"/>
            </a:endParaRPr>
          </a:p>
          <a:p>
            <a:pPr lvl="1"/>
            <a:r>
              <a:rPr lang="en-IN" sz="2400" dirty="0">
                <a:latin typeface="Calibri" panose="020F0502020204030204" pitchFamily="34" charset="0"/>
                <a:cs typeface="Calibri" panose="020F0502020204030204" pitchFamily="34" charset="0"/>
              </a:rPr>
              <a:t>There are 2 stages in the Viola-Jones Algorithm:</a:t>
            </a:r>
          </a:p>
          <a:p>
            <a:pPr marL="971550" lvl="1" indent="-514350">
              <a:buFont typeface="+mj-lt"/>
              <a:buAutoNum type="romanUcPeriod"/>
            </a:pPr>
            <a:r>
              <a:rPr lang="en-IN" sz="2400" dirty="0">
                <a:latin typeface="Calibri" panose="020F0502020204030204" pitchFamily="34" charset="0"/>
                <a:cs typeface="Calibri" panose="020F0502020204030204" pitchFamily="34" charset="0"/>
              </a:rPr>
              <a:t>Training</a:t>
            </a:r>
          </a:p>
          <a:p>
            <a:pPr marL="971550" lvl="1" indent="-514350">
              <a:buFont typeface="+mj-lt"/>
              <a:buAutoNum type="romanUcPeriod"/>
            </a:pPr>
            <a:r>
              <a:rPr lang="en-IN" sz="2400" dirty="0">
                <a:latin typeface="Calibri" panose="020F0502020204030204" pitchFamily="34" charset="0"/>
                <a:cs typeface="Calibri" panose="020F0502020204030204" pitchFamily="34" charset="0"/>
              </a:rPr>
              <a:t>Detection</a:t>
            </a:r>
          </a:p>
          <a:p>
            <a:pPr lvl="1" algn="just"/>
            <a:endParaRPr lang="en-IN" sz="1100" dirty="0" smtClean="0">
              <a:latin typeface="Calibri" panose="020F0502020204030204" pitchFamily="34" charset="0"/>
              <a:cs typeface="Calibri" panose="020F0502020204030204" pitchFamily="34" charset="0"/>
            </a:endParaRPr>
          </a:p>
          <a:p>
            <a:pPr lvl="1" algn="just"/>
            <a:endParaRPr lang="en-IN" sz="24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79189454"/>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1560" y="620688"/>
            <a:ext cx="7992888" cy="677108"/>
          </a:xfrm>
          <a:prstGeom prst="rect">
            <a:avLst/>
          </a:prstGeom>
          <a:noFill/>
        </p:spPr>
        <p:txBody>
          <a:bodyPr wrap="square" rtlCol="0">
            <a:spAutoFit/>
          </a:bodyPr>
          <a:lstStyle/>
          <a:p>
            <a:pPr algn="ctr"/>
            <a:r>
              <a:rPr lang="en-IN" sz="3800" dirty="0" smtClean="0">
                <a:latin typeface="Arial" panose="020B0604020202020204" pitchFamily="34" charset="0"/>
              </a:rPr>
              <a:t>Viola </a:t>
            </a:r>
            <a:r>
              <a:rPr lang="en-IN" sz="3800" dirty="0" smtClean="0">
                <a:latin typeface="Arial" panose="020B0604020202020204" pitchFamily="34" charset="0"/>
              </a:rPr>
              <a:t>Jones </a:t>
            </a:r>
            <a:r>
              <a:rPr lang="en-IN" sz="3800" dirty="0">
                <a:latin typeface="Arial" panose="020B0604020202020204" pitchFamily="34" charset="0"/>
              </a:rPr>
              <a:t>A</a:t>
            </a:r>
            <a:r>
              <a:rPr lang="en-IN" sz="3800" dirty="0" smtClean="0">
                <a:latin typeface="Arial" panose="020B0604020202020204" pitchFamily="34" charset="0"/>
              </a:rPr>
              <a:t>lgorithm</a:t>
            </a:r>
            <a:endParaRPr lang="en-IN" sz="3800" dirty="0">
              <a:latin typeface="Arial" panose="020B0604020202020204" pitchFamily="34" charset="0"/>
            </a:endParaRPr>
          </a:p>
        </p:txBody>
      </p:sp>
      <p:sp>
        <p:nvSpPr>
          <p:cNvPr id="6" name="TextBox 5"/>
          <p:cNvSpPr txBox="1"/>
          <p:nvPr/>
        </p:nvSpPr>
        <p:spPr>
          <a:xfrm>
            <a:off x="611560" y="1988840"/>
            <a:ext cx="7992888" cy="2862322"/>
          </a:xfrm>
          <a:prstGeom prst="rect">
            <a:avLst/>
          </a:prstGeom>
          <a:noFill/>
        </p:spPr>
        <p:txBody>
          <a:bodyPr wrap="square" rtlCol="0">
            <a:spAutoFit/>
          </a:bodyPr>
          <a:lstStyle/>
          <a:p>
            <a:pPr lvl="1"/>
            <a:r>
              <a:rPr lang="en-IN" sz="2400" dirty="0" smtClean="0">
                <a:latin typeface="Monotype Corsiva" pitchFamily="66" charset="0"/>
              </a:rPr>
              <a:t>Steps for training:</a:t>
            </a:r>
          </a:p>
          <a:p>
            <a:pPr marL="971550" lvl="1" indent="-514350">
              <a:buFont typeface="+mj-lt"/>
              <a:buAutoNum type="romanUcPeriod"/>
            </a:pPr>
            <a:r>
              <a:rPr lang="en-IN" sz="2400" dirty="0" smtClean="0">
                <a:latin typeface="Monotype Corsiva" pitchFamily="66" charset="0"/>
              </a:rPr>
              <a:t>Training the classifiers </a:t>
            </a:r>
            <a:r>
              <a:rPr lang="en-IN" sz="2400" dirty="0">
                <a:latin typeface="Monotype Corsiva" pitchFamily="66" charset="0"/>
              </a:rPr>
              <a:t>with facial and non-facial images</a:t>
            </a:r>
            <a:r>
              <a:rPr lang="en-IN" sz="2400" dirty="0" smtClean="0">
                <a:latin typeface="Monotype Corsiva" pitchFamily="66" charset="0"/>
              </a:rPr>
              <a:t> and </a:t>
            </a:r>
          </a:p>
          <a:p>
            <a:pPr marL="971550" lvl="1" indent="-514350">
              <a:buFont typeface="+mj-lt"/>
              <a:buAutoNum type="romanUcPeriod"/>
            </a:pPr>
            <a:r>
              <a:rPr lang="en-IN" sz="2400" dirty="0" smtClean="0">
                <a:latin typeface="Monotype Corsiva" pitchFamily="66" charset="0"/>
              </a:rPr>
              <a:t>Adaboost</a:t>
            </a:r>
          </a:p>
          <a:p>
            <a:pPr lvl="1"/>
            <a:endParaRPr lang="en-IN" sz="1200" dirty="0">
              <a:latin typeface="Monotype Corsiva" pitchFamily="66" charset="0"/>
            </a:endParaRPr>
          </a:p>
          <a:p>
            <a:pPr lvl="1"/>
            <a:r>
              <a:rPr lang="en-IN" sz="2400" dirty="0" smtClean="0">
                <a:latin typeface="Monotype Corsiva" pitchFamily="66" charset="0"/>
              </a:rPr>
              <a:t>Steps for detection:</a:t>
            </a:r>
          </a:p>
          <a:p>
            <a:pPr marL="971550" lvl="1" indent="-514350">
              <a:buFont typeface="+mj-lt"/>
              <a:buAutoNum type="romanUcPeriod"/>
            </a:pPr>
            <a:r>
              <a:rPr lang="en-IN" sz="2400" dirty="0" smtClean="0">
                <a:latin typeface="Monotype Corsiva" pitchFamily="66" charset="0"/>
              </a:rPr>
              <a:t>Detecting the </a:t>
            </a:r>
            <a:r>
              <a:rPr lang="en-IN" sz="2400" dirty="0">
                <a:latin typeface="Monotype Corsiva" pitchFamily="66" charset="0"/>
              </a:rPr>
              <a:t>H</a:t>
            </a:r>
            <a:r>
              <a:rPr lang="en-IN" sz="2400" dirty="0" smtClean="0">
                <a:latin typeface="Monotype Corsiva" pitchFamily="66" charset="0"/>
              </a:rPr>
              <a:t>aar-like features and </a:t>
            </a:r>
          </a:p>
          <a:p>
            <a:pPr marL="971550" lvl="1" indent="-514350">
              <a:buFont typeface="+mj-lt"/>
              <a:buAutoNum type="romanUcPeriod"/>
            </a:pPr>
            <a:r>
              <a:rPr lang="en-IN" sz="2400" dirty="0" smtClean="0">
                <a:latin typeface="Monotype Corsiva" pitchFamily="66" charset="0"/>
              </a:rPr>
              <a:t>Creating the integral image</a:t>
            </a:r>
          </a:p>
          <a:p>
            <a:pPr lvl="1" algn="just"/>
            <a:endParaRPr lang="en-IN" sz="2400" dirty="0" smtClean="0">
              <a:latin typeface="Monotype Corsiva" pitchFamily="66" charset="0"/>
            </a:endParaRPr>
          </a:p>
        </p:txBody>
      </p:sp>
    </p:spTree>
    <p:extLst>
      <p:ext uri="{BB962C8B-B14F-4D97-AF65-F5344CB8AC3E}">
        <p14:creationId xmlns:p14="http://schemas.microsoft.com/office/powerpoint/2010/main" val="3218176844"/>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405</TotalTime>
  <Words>1042</Words>
  <Application>Microsoft Office PowerPoint</Application>
  <PresentationFormat>On-screen Show (4:3)</PresentationFormat>
  <Paragraphs>140</Paragraphs>
  <Slides>30</Slides>
  <Notes>0</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 JULIAN</vt:lpstr>
      <vt:lpstr>Arial</vt:lpstr>
      <vt:lpstr>Arial Narrow</vt:lpstr>
      <vt:lpstr>Calibri</vt:lpstr>
      <vt:lpstr>Monotype Corsiva</vt:lpstr>
      <vt:lpstr>Wingdings</vt:lpstr>
      <vt:lpstr>Horizon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POM</dc:creator>
  <cp:lastModifiedBy>Nabarun Samaddar</cp:lastModifiedBy>
  <cp:revision>50</cp:revision>
  <dcterms:created xsi:type="dcterms:W3CDTF">2020-02-18T16:00:20Z</dcterms:created>
  <dcterms:modified xsi:type="dcterms:W3CDTF">2020-08-26T14:25:10Z</dcterms:modified>
</cp:coreProperties>
</file>