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6" r:id="rId1"/>
  </p:sldMasterIdLst>
  <p:sldIdLst>
    <p:sldId id="256" r:id="rId2"/>
    <p:sldId id="257" r:id="rId3"/>
    <p:sldId id="297" r:id="rId4"/>
    <p:sldId id="260" r:id="rId5"/>
    <p:sldId id="283" r:id="rId6"/>
    <p:sldId id="278" r:id="rId7"/>
    <p:sldId id="262" r:id="rId8"/>
    <p:sldId id="263" r:id="rId9"/>
    <p:sldId id="280" r:id="rId10"/>
    <p:sldId id="282" r:id="rId11"/>
    <p:sldId id="267" r:id="rId12"/>
    <p:sldId id="291" r:id="rId13"/>
    <p:sldId id="292" r:id="rId14"/>
    <p:sldId id="293" r:id="rId15"/>
    <p:sldId id="294" r:id="rId16"/>
    <p:sldId id="281" r:id="rId17"/>
    <p:sldId id="296" r:id="rId18"/>
    <p:sldId id="273" r:id="rId19"/>
    <p:sldId id="287" r:id="rId20"/>
    <p:sldId id="288" r:id="rId21"/>
    <p:sldId id="289" r:id="rId22"/>
    <p:sldId id="298" r:id="rId23"/>
    <p:sldId id="299" r:id="rId24"/>
    <p:sldId id="275" r:id="rId25"/>
    <p:sldId id="286" r:id="rId26"/>
    <p:sldId id="25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2223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98488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81429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95660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30718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072711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3292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1939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17492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70644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81770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7/30/2020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44588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7/30/2020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3758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7/30/2020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72094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3319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10780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AAD347D-5ACD-4C99-B74B-A9C85AD731AF}" type="datetimeFigureOut">
              <a:rPr lang="en-US" smtClean="0"/>
              <a:t>7/30/2020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93151056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slideshare.net/Naman8824/touchless-touch-screen" TargetMode="External"/><Relationship Id="rId2" Type="http://schemas.openxmlformats.org/officeDocument/2006/relationships/hyperlink" Target="https://en.wikipedia.org/wiki/Touchscreen" TargetMode="External"/><Relationship Id="rId1" Type="http://schemas.openxmlformats.org/officeDocument/2006/relationships/slideLayout" Target="../slideLayouts/slideLayout2.xml"/><Relationship Id="rId4" Type="http://schemas.openxmlformats.org/officeDocument/2006/relationships/hyperlink" Target="https://studymafia.org/touchless-touchscreen-technology-ppt-and-pdf-report-for-cs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6476" y="-859664"/>
            <a:ext cx="10417377" cy="3010438"/>
          </a:xfrm>
        </p:spPr>
        <p:txBody>
          <a:bodyPr>
            <a:normAutofit/>
          </a:bodyPr>
          <a:lstStyle/>
          <a:p>
            <a:r>
              <a:rPr lang="en-IN" sz="5400" b="1" dirty="0" smtClean="0">
                <a:solidFill>
                  <a:schemeClr val="tx1">
                    <a:lumMod val="95000"/>
                  </a:schemeClr>
                </a:solidFill>
              </a:rPr>
              <a:t>Touch Less </a:t>
            </a:r>
            <a:r>
              <a:rPr lang="en-IN" sz="5400" b="1" dirty="0" smtClean="0">
                <a:solidFill>
                  <a:schemeClr val="tx1">
                    <a:lumMod val="95000"/>
                  </a:schemeClr>
                </a:solidFill>
              </a:rPr>
              <a:t>Touch </a:t>
            </a:r>
            <a:r>
              <a:rPr lang="en-IN" b="1" dirty="0">
                <a:solidFill>
                  <a:schemeClr val="tx1">
                    <a:lumMod val="95000"/>
                  </a:schemeClr>
                </a:solidFill>
              </a:rPr>
              <a:t>S</a:t>
            </a:r>
            <a:r>
              <a:rPr lang="en-IN" sz="5400" b="1" dirty="0" smtClean="0">
                <a:solidFill>
                  <a:schemeClr val="tx1">
                    <a:lumMod val="95000"/>
                  </a:schemeClr>
                </a:solidFill>
              </a:rPr>
              <a:t>creens</a:t>
            </a:r>
            <a:endParaRPr lang="en-IN" sz="5400" b="1" dirty="0">
              <a:solidFill>
                <a:schemeClr val="tx1">
                  <a:lumMod val="95000"/>
                </a:schemeClr>
              </a:solidFill>
            </a:endParaRPr>
          </a:p>
        </p:txBody>
      </p:sp>
      <p:sp>
        <p:nvSpPr>
          <p:cNvPr id="3" name="Subtitle 2"/>
          <p:cNvSpPr>
            <a:spLocks noGrp="1"/>
          </p:cNvSpPr>
          <p:nvPr>
            <p:ph type="subTitle" idx="1"/>
          </p:nvPr>
        </p:nvSpPr>
        <p:spPr>
          <a:xfrm>
            <a:off x="6974725" y="4356876"/>
            <a:ext cx="6400800" cy="1947333"/>
          </a:xfrm>
        </p:spPr>
        <p:txBody>
          <a:bodyPr>
            <a:normAutofit lnSpcReduction="10000"/>
          </a:bodyPr>
          <a:lstStyle/>
          <a:p>
            <a:r>
              <a:rPr lang="en-IN" dirty="0" smtClean="0"/>
              <a:t>Submitted</a:t>
            </a:r>
            <a:r>
              <a:rPr lang="en-IN" dirty="0" smtClean="0"/>
              <a:t> </a:t>
            </a:r>
            <a:r>
              <a:rPr lang="en-IN" dirty="0" smtClean="0"/>
              <a:t>By : NABARUN </a:t>
            </a:r>
            <a:r>
              <a:rPr lang="en-IN" dirty="0" smtClean="0"/>
              <a:t>SAMADDAR</a:t>
            </a:r>
          </a:p>
          <a:p>
            <a:r>
              <a:rPr lang="en-IN" dirty="0" smtClean="0"/>
              <a:t>MSC 4</a:t>
            </a:r>
            <a:r>
              <a:rPr lang="en-IN" baseline="30000" dirty="0" smtClean="0"/>
              <a:t>th</a:t>
            </a:r>
            <a:r>
              <a:rPr lang="en-IN" dirty="0" smtClean="0"/>
              <a:t> </a:t>
            </a:r>
            <a:r>
              <a:rPr lang="en-IN" dirty="0" err="1" smtClean="0"/>
              <a:t>sem</a:t>
            </a:r>
            <a:endParaRPr lang="en-IN" dirty="0" smtClean="0"/>
          </a:p>
          <a:p>
            <a:r>
              <a:rPr lang="en-IN" dirty="0" smtClean="0"/>
              <a:t>Roll no : 115/ CSC/ 181007</a:t>
            </a:r>
          </a:p>
          <a:p>
            <a:r>
              <a:rPr lang="en-IN" dirty="0" err="1" smtClean="0"/>
              <a:t>Reg</a:t>
            </a:r>
            <a:r>
              <a:rPr lang="en-IN" dirty="0" smtClean="0"/>
              <a:t> no : 223 -1122 -0098 -14</a:t>
            </a:r>
          </a:p>
          <a:p>
            <a:r>
              <a:rPr lang="en-IN" dirty="0" err="1" smtClean="0"/>
              <a:t>Surendranath</a:t>
            </a:r>
            <a:r>
              <a:rPr lang="en-IN" dirty="0" smtClean="0"/>
              <a:t> College, University of Calcutta</a:t>
            </a:r>
            <a:endParaRPr lang="en-IN" dirty="0"/>
          </a:p>
        </p:txBody>
      </p:sp>
    </p:spTree>
    <p:extLst>
      <p:ext uri="{BB962C8B-B14F-4D97-AF65-F5344CB8AC3E}">
        <p14:creationId xmlns:p14="http://schemas.microsoft.com/office/powerpoint/2010/main" val="24624259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5978" y="567349"/>
            <a:ext cx="8534400" cy="1507067"/>
          </a:xfrm>
        </p:spPr>
        <p:txBody>
          <a:bodyPr/>
          <a:lstStyle/>
          <a:p>
            <a:r>
              <a:rPr lang="en-IN" dirty="0"/>
              <a:t>E</a:t>
            </a:r>
            <a:r>
              <a:rPr lang="en-IN" dirty="0" smtClean="0"/>
              <a:t>xamples</a:t>
            </a:r>
            <a:endParaRPr lang="en-IN" dirty="0"/>
          </a:p>
        </p:txBody>
      </p:sp>
      <p:pic>
        <p:nvPicPr>
          <p:cNvPr id="4" name="Content Placeholder 3"/>
          <p:cNvPicPr>
            <a:picLocks noGrp="1" noChangeAspect="1"/>
          </p:cNvPicPr>
          <p:nvPr>
            <p:ph idx="1"/>
          </p:nvPr>
        </p:nvPicPr>
        <p:blipFill>
          <a:blip r:embed="rId2"/>
          <a:stretch>
            <a:fillRect/>
          </a:stretch>
        </p:blipFill>
        <p:spPr>
          <a:xfrm>
            <a:off x="2588654" y="2074416"/>
            <a:ext cx="9226124" cy="4131552"/>
          </a:xfrm>
          <a:prstGeom prst="rect">
            <a:avLst/>
          </a:prstGeom>
        </p:spPr>
      </p:pic>
    </p:spTree>
    <p:extLst>
      <p:ext uri="{BB962C8B-B14F-4D97-AF65-F5344CB8AC3E}">
        <p14:creationId xmlns:p14="http://schemas.microsoft.com/office/powerpoint/2010/main" val="281337987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9785" y="636549"/>
            <a:ext cx="8534400" cy="1507067"/>
          </a:xfrm>
        </p:spPr>
        <p:txBody>
          <a:bodyPr/>
          <a:lstStyle/>
          <a:p>
            <a:r>
              <a:rPr lang="en-IN" dirty="0" smtClean="0"/>
              <a:t>How It </a:t>
            </a:r>
            <a:r>
              <a:rPr lang="en-IN" dirty="0"/>
              <a:t>W</a:t>
            </a:r>
            <a:r>
              <a:rPr lang="en-IN" dirty="0" smtClean="0"/>
              <a:t>orks</a:t>
            </a:r>
            <a:endParaRPr lang="en-IN" dirty="0"/>
          </a:p>
        </p:txBody>
      </p:sp>
      <p:sp>
        <p:nvSpPr>
          <p:cNvPr id="3" name="Content Placeholder 2"/>
          <p:cNvSpPr>
            <a:spLocks noGrp="1"/>
          </p:cNvSpPr>
          <p:nvPr>
            <p:ph idx="1"/>
          </p:nvPr>
        </p:nvSpPr>
        <p:spPr>
          <a:xfrm>
            <a:off x="4273125" y="1989069"/>
            <a:ext cx="9052215" cy="4424609"/>
          </a:xfrm>
        </p:spPr>
        <p:txBody>
          <a:bodyPr/>
          <a:lstStyle/>
          <a:p>
            <a:pPr>
              <a:buFont typeface="+mj-lt"/>
              <a:buAutoNum type="arabicPeriod"/>
            </a:pPr>
            <a:r>
              <a:rPr lang="en-IN" dirty="0" smtClean="0"/>
              <a:t>Movement Detection</a:t>
            </a:r>
          </a:p>
          <a:p>
            <a:pPr>
              <a:buFont typeface="+mj-lt"/>
              <a:buAutoNum type="arabicPeriod"/>
            </a:pPr>
            <a:r>
              <a:rPr lang="en-IN" dirty="0" smtClean="0"/>
              <a:t>Optical Pattern Recognition</a:t>
            </a:r>
          </a:p>
          <a:p>
            <a:pPr>
              <a:buFont typeface="+mj-lt"/>
              <a:buAutoNum type="arabicPeriod"/>
            </a:pPr>
            <a:r>
              <a:rPr lang="en-IN" dirty="0" smtClean="0"/>
              <a:t>Motion Pattern Interruption</a:t>
            </a:r>
          </a:p>
          <a:p>
            <a:pPr>
              <a:buFont typeface="+mj-lt"/>
              <a:buAutoNum type="arabicPeriod"/>
            </a:pPr>
            <a:r>
              <a:rPr lang="en-IN" dirty="0" smtClean="0"/>
              <a:t>Screen Pointing</a:t>
            </a:r>
            <a:endParaRPr lang="en-IN" dirty="0"/>
          </a:p>
        </p:txBody>
      </p:sp>
    </p:spTree>
    <p:extLst>
      <p:ext uri="{BB962C8B-B14F-4D97-AF65-F5344CB8AC3E}">
        <p14:creationId xmlns:p14="http://schemas.microsoft.com/office/powerpoint/2010/main" val="17381262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Movement Detection</a:t>
            </a:r>
            <a:endParaRPr lang="en-IN" dirty="0"/>
          </a:p>
        </p:txBody>
      </p:sp>
      <p:pic>
        <p:nvPicPr>
          <p:cNvPr id="4"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0486" y="1684112"/>
            <a:ext cx="7276563" cy="4922750"/>
          </a:xfrm>
        </p:spPr>
      </p:pic>
    </p:spTree>
    <p:extLst>
      <p:ext uri="{BB962C8B-B14F-4D97-AF65-F5344CB8AC3E}">
        <p14:creationId xmlns:p14="http://schemas.microsoft.com/office/powerpoint/2010/main" val="3340719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Optical Pattern Recognition</a:t>
            </a:r>
          </a:p>
        </p:txBody>
      </p:sp>
      <p:pic>
        <p:nvPicPr>
          <p:cNvPr id="4" name="Picture 2" descr="Combining multiple depth-based descriptors for hand gesture ..."/>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19718" y="1790164"/>
            <a:ext cx="8435662" cy="4790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620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Motion Pattern Interruption</a:t>
            </a:r>
            <a:endParaRPr lang="en-IN" dirty="0"/>
          </a:p>
        </p:txBody>
      </p:sp>
      <p:pic>
        <p:nvPicPr>
          <p:cNvPr id="5" name="Content Placeholder 4" descr="Touchless Touchscreen Technology Full Seminar Report and PPT"/>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468195" y="1764406"/>
            <a:ext cx="8036417" cy="4675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658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Screen Pointing</a:t>
            </a:r>
          </a:p>
        </p:txBody>
      </p:sp>
      <p:pic>
        <p:nvPicPr>
          <p:cNvPr id="4" name="Content Placeholder 5"/>
          <p:cNvPicPr>
            <a:picLocks noGrp="1" noChangeAspect="1"/>
          </p:cNvPicPr>
          <p:nvPr>
            <p:ph idx="1"/>
          </p:nvPr>
        </p:nvPicPr>
        <p:blipFill>
          <a:blip r:embed="rId2"/>
          <a:stretch>
            <a:fillRect/>
          </a:stretch>
        </p:blipFill>
        <p:spPr>
          <a:xfrm>
            <a:off x="3561332" y="1905000"/>
            <a:ext cx="7527378" cy="4275786"/>
          </a:xfrm>
          <a:prstGeom prst="rect">
            <a:avLst/>
          </a:prstGeom>
        </p:spPr>
      </p:pic>
    </p:spTree>
    <p:extLst>
      <p:ext uri="{BB962C8B-B14F-4D97-AF65-F5344CB8AC3E}">
        <p14:creationId xmlns:p14="http://schemas.microsoft.com/office/powerpoint/2010/main" val="2405136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0971" y="632827"/>
            <a:ext cx="8534400" cy="1507067"/>
          </a:xfrm>
        </p:spPr>
        <p:txBody>
          <a:bodyPr/>
          <a:lstStyle/>
          <a:p>
            <a:r>
              <a:rPr lang="en-IN" dirty="0" smtClean="0"/>
              <a:t>Work Flow</a:t>
            </a:r>
            <a:endParaRPr lang="en-IN" dirty="0"/>
          </a:p>
        </p:txBody>
      </p:sp>
      <p:pic>
        <p:nvPicPr>
          <p:cNvPr id="8" name="Content Placeholder 7"/>
          <p:cNvPicPr>
            <a:picLocks noGrp="1" noChangeAspect="1"/>
          </p:cNvPicPr>
          <p:nvPr>
            <p:ph idx="1"/>
          </p:nvPr>
        </p:nvPicPr>
        <p:blipFill>
          <a:blip r:embed="rId2"/>
          <a:stretch>
            <a:fillRect/>
          </a:stretch>
        </p:blipFill>
        <p:spPr>
          <a:xfrm>
            <a:off x="2250971" y="2358835"/>
            <a:ext cx="9755917" cy="4036117"/>
          </a:xfrm>
          <a:prstGeom prst="rect">
            <a:avLst/>
          </a:prstGeom>
        </p:spPr>
      </p:pic>
    </p:spTree>
    <p:extLst>
      <p:ext uri="{BB962C8B-B14F-4D97-AF65-F5344CB8AC3E}">
        <p14:creationId xmlns:p14="http://schemas.microsoft.com/office/powerpoint/2010/main" val="3215999016"/>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smtClean="0"/>
              <a:t>SDK</a:t>
            </a:r>
            <a:endParaRPr lang="en-IN" sz="5400" dirty="0"/>
          </a:p>
        </p:txBody>
      </p:sp>
      <p:sp>
        <p:nvSpPr>
          <p:cNvPr id="4" name="Text Placeholder 3"/>
          <p:cNvSpPr>
            <a:spLocks noGrp="1"/>
          </p:cNvSpPr>
          <p:nvPr>
            <p:ph type="body" sz="half" idx="2"/>
          </p:nvPr>
        </p:nvSpPr>
        <p:spPr>
          <a:xfrm>
            <a:off x="2589212" y="1984979"/>
            <a:ext cx="3505199" cy="4262436"/>
          </a:xfrm>
        </p:spPr>
        <p:txBody>
          <a:bodyPr>
            <a:normAutofit/>
          </a:bodyPr>
          <a:lstStyle/>
          <a:p>
            <a:r>
              <a:rPr lang="en-IN" sz="1600" dirty="0" smtClean="0"/>
              <a:t>The </a:t>
            </a:r>
            <a:r>
              <a:rPr lang="en-IN" sz="1600" dirty="0" err="1" smtClean="0"/>
              <a:t>Touchless</a:t>
            </a:r>
            <a:r>
              <a:rPr lang="en-IN" sz="1600" dirty="0" smtClean="0"/>
              <a:t> SDK is an open source SDK for </a:t>
            </a:r>
            <a:r>
              <a:rPr lang="en-IN" sz="1600" dirty="0" err="1" smtClean="0"/>
              <a:t>.net</a:t>
            </a:r>
            <a:r>
              <a:rPr lang="en-IN" sz="1600" dirty="0" smtClean="0"/>
              <a:t> application.</a:t>
            </a:r>
          </a:p>
          <a:p>
            <a:r>
              <a:rPr lang="en-IN" sz="1600" dirty="0" smtClean="0"/>
              <a:t>It enables developers to create multi touch based applications using a web cam for input.</a:t>
            </a:r>
            <a:endParaRPr lang="en-IN" sz="1600" dirty="0"/>
          </a:p>
        </p:txBody>
      </p:sp>
      <p:pic>
        <p:nvPicPr>
          <p:cNvPr id="2052" name="Picture 4" descr="Technology Assists: Touchless Thermometer, Distance Sensors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68226" y="1299693"/>
            <a:ext cx="4572000" cy="4061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748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8167" y="643704"/>
            <a:ext cx="8534400" cy="1507067"/>
          </a:xfrm>
        </p:spPr>
        <p:txBody>
          <a:bodyPr/>
          <a:lstStyle/>
          <a:p>
            <a:r>
              <a:rPr lang="en-IN" dirty="0" smtClean="0"/>
              <a:t>Application Fields</a:t>
            </a:r>
            <a:endParaRPr lang="en-IN" dirty="0"/>
          </a:p>
        </p:txBody>
      </p:sp>
      <p:sp>
        <p:nvSpPr>
          <p:cNvPr id="3" name="Content Placeholder 2"/>
          <p:cNvSpPr>
            <a:spLocks noGrp="1"/>
          </p:cNvSpPr>
          <p:nvPr>
            <p:ph idx="1"/>
          </p:nvPr>
        </p:nvSpPr>
        <p:spPr>
          <a:xfrm>
            <a:off x="4676664" y="2305317"/>
            <a:ext cx="8534400" cy="2974543"/>
          </a:xfrm>
        </p:spPr>
        <p:txBody>
          <a:bodyPr>
            <a:normAutofit/>
          </a:bodyPr>
          <a:lstStyle/>
          <a:p>
            <a:pPr>
              <a:buFont typeface="+mj-lt"/>
              <a:buAutoNum type="arabicPeriod"/>
            </a:pPr>
            <a:r>
              <a:rPr lang="en-IN" dirty="0" smtClean="0"/>
              <a:t>Entertainment</a:t>
            </a:r>
            <a:endParaRPr lang="en-IN" dirty="0"/>
          </a:p>
          <a:p>
            <a:pPr>
              <a:buFont typeface="+mj-lt"/>
              <a:buAutoNum type="arabicPeriod"/>
            </a:pPr>
            <a:r>
              <a:rPr lang="en-IN" dirty="0" smtClean="0"/>
              <a:t>Home Appliances</a:t>
            </a:r>
          </a:p>
          <a:p>
            <a:pPr>
              <a:buFont typeface="+mj-lt"/>
              <a:buAutoNum type="arabicPeriod"/>
            </a:pPr>
            <a:r>
              <a:rPr lang="en-IN" dirty="0" smtClean="0"/>
              <a:t>Institutions</a:t>
            </a:r>
          </a:p>
          <a:p>
            <a:pPr>
              <a:buFont typeface="+mj-lt"/>
              <a:buAutoNum type="arabicPeriod"/>
            </a:pPr>
            <a:r>
              <a:rPr lang="en-IN" dirty="0" smtClean="0"/>
              <a:t>Medical Services</a:t>
            </a:r>
          </a:p>
          <a:p>
            <a:pPr>
              <a:buFont typeface="+mj-lt"/>
              <a:buAutoNum type="arabicPeriod"/>
            </a:pPr>
            <a:r>
              <a:rPr lang="en-IN" dirty="0" smtClean="0"/>
              <a:t>Office</a:t>
            </a:r>
            <a:endParaRPr lang="en-IN" dirty="0"/>
          </a:p>
          <a:p>
            <a:pPr>
              <a:buFont typeface="+mj-lt"/>
              <a:buAutoNum type="arabicPeriod"/>
            </a:pPr>
            <a:r>
              <a:rPr lang="en-IN" dirty="0" smtClean="0"/>
              <a:t>Transport</a:t>
            </a:r>
            <a:endParaRPr lang="en-IN" dirty="0"/>
          </a:p>
          <a:p>
            <a:pPr>
              <a:buFont typeface="+mj-lt"/>
              <a:buAutoNum type="arabicPeriod"/>
            </a:pPr>
            <a:endParaRPr lang="en-IN" dirty="0" smtClean="0"/>
          </a:p>
        </p:txBody>
      </p:sp>
    </p:spTree>
    <p:extLst>
      <p:ext uri="{BB962C8B-B14F-4D97-AF65-F5344CB8AC3E}">
        <p14:creationId xmlns:p14="http://schemas.microsoft.com/office/powerpoint/2010/main" val="5236338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Devices</a:t>
            </a:r>
            <a:endParaRPr lang="en-IN" dirty="0"/>
          </a:p>
        </p:txBody>
      </p:sp>
      <p:sp>
        <p:nvSpPr>
          <p:cNvPr id="3" name="Text Placeholder 2"/>
          <p:cNvSpPr>
            <a:spLocks noGrp="1"/>
          </p:cNvSpPr>
          <p:nvPr>
            <p:ph type="body" idx="1"/>
          </p:nvPr>
        </p:nvSpPr>
        <p:spPr>
          <a:xfrm>
            <a:off x="2639888" y="1969475"/>
            <a:ext cx="3992732" cy="576262"/>
          </a:xfrm>
        </p:spPr>
        <p:txBody>
          <a:bodyPr/>
          <a:lstStyle/>
          <a:p>
            <a:r>
              <a:rPr lang="en-IN" dirty="0" smtClean="0"/>
              <a:t>GLAMOS</a:t>
            </a:r>
            <a:endParaRPr lang="en-IN" dirty="0"/>
          </a:p>
        </p:txBody>
      </p:sp>
      <p:sp>
        <p:nvSpPr>
          <p:cNvPr id="5" name="Text Placeholder 4"/>
          <p:cNvSpPr>
            <a:spLocks noGrp="1"/>
          </p:cNvSpPr>
          <p:nvPr>
            <p:ph type="body" sz="quarter" idx="3"/>
          </p:nvPr>
        </p:nvSpPr>
        <p:spPr>
          <a:xfrm>
            <a:off x="7167563" y="1969475"/>
            <a:ext cx="3999001" cy="576262"/>
          </a:xfrm>
        </p:spPr>
        <p:txBody>
          <a:bodyPr/>
          <a:lstStyle/>
          <a:p>
            <a:r>
              <a:rPr lang="en-IN" dirty="0" smtClean="0"/>
              <a:t>MICROSOFT KINNECT</a:t>
            </a:r>
            <a:endParaRPr lang="en-IN" dirty="0"/>
          </a:p>
        </p:txBody>
      </p:sp>
      <p:pic>
        <p:nvPicPr>
          <p:cNvPr id="1026" name="Picture 2" descr="Touchscreen projector device brings gesture control to any display"/>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589213" y="2776111"/>
            <a:ext cx="4043407" cy="28996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s Kinect for Windows sensor now in India for Rs. 19,990 ..."/>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167563" y="2776111"/>
            <a:ext cx="4338637" cy="2899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8494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8922" y="624505"/>
            <a:ext cx="8534400" cy="1507067"/>
          </a:xfrm>
        </p:spPr>
        <p:txBody>
          <a:bodyPr/>
          <a:lstStyle/>
          <a:p>
            <a:r>
              <a:rPr lang="en-IN" dirty="0" smtClean="0"/>
              <a:t>Contents</a:t>
            </a:r>
            <a:endParaRPr lang="en-IN" dirty="0"/>
          </a:p>
        </p:txBody>
      </p:sp>
      <p:sp>
        <p:nvSpPr>
          <p:cNvPr id="3" name="Content Placeholder 2"/>
          <p:cNvSpPr>
            <a:spLocks noGrp="1"/>
          </p:cNvSpPr>
          <p:nvPr>
            <p:ph idx="1"/>
          </p:nvPr>
        </p:nvSpPr>
        <p:spPr>
          <a:xfrm>
            <a:off x="3657600" y="1622739"/>
            <a:ext cx="8534400" cy="4790941"/>
          </a:xfrm>
        </p:spPr>
        <p:txBody>
          <a:bodyPr>
            <a:normAutofit fontScale="85000" lnSpcReduction="20000"/>
          </a:bodyPr>
          <a:lstStyle/>
          <a:p>
            <a:pPr>
              <a:buFont typeface="+mj-lt"/>
              <a:buAutoNum type="arabicPeriod"/>
            </a:pPr>
            <a:r>
              <a:rPr lang="en-IN" dirty="0" smtClean="0"/>
              <a:t>Introduction</a:t>
            </a:r>
          </a:p>
          <a:p>
            <a:pPr>
              <a:buFont typeface="+mj-lt"/>
              <a:buAutoNum type="arabicPeriod"/>
            </a:pPr>
            <a:r>
              <a:rPr lang="en-IN" dirty="0" smtClean="0"/>
              <a:t>What is Touch Screens</a:t>
            </a:r>
            <a:endParaRPr lang="en-IN" dirty="0" smtClean="0"/>
          </a:p>
          <a:p>
            <a:pPr>
              <a:buFont typeface="+mj-lt"/>
              <a:buAutoNum type="arabicPeriod"/>
            </a:pPr>
            <a:r>
              <a:rPr lang="en-IN" dirty="0" smtClean="0"/>
              <a:t>History</a:t>
            </a:r>
            <a:endParaRPr lang="en-IN" dirty="0" smtClean="0"/>
          </a:p>
          <a:p>
            <a:pPr>
              <a:buFont typeface="+mj-lt"/>
              <a:buAutoNum type="arabicPeriod"/>
            </a:pPr>
            <a:r>
              <a:rPr lang="en-IN" dirty="0" smtClean="0"/>
              <a:t>Issues </a:t>
            </a:r>
            <a:r>
              <a:rPr lang="en-IN" dirty="0"/>
              <a:t>W</a:t>
            </a:r>
            <a:r>
              <a:rPr lang="en-IN" dirty="0" smtClean="0"/>
              <a:t>ith </a:t>
            </a:r>
            <a:r>
              <a:rPr lang="en-IN" dirty="0"/>
              <a:t>T</a:t>
            </a:r>
            <a:r>
              <a:rPr lang="en-IN" dirty="0" smtClean="0"/>
              <a:t>ouch Screens</a:t>
            </a:r>
          </a:p>
          <a:p>
            <a:pPr>
              <a:buFont typeface="+mj-lt"/>
              <a:buAutoNum type="arabicPeriod"/>
            </a:pPr>
            <a:r>
              <a:rPr lang="en-IN" dirty="0" smtClean="0"/>
              <a:t>What is</a:t>
            </a:r>
            <a:r>
              <a:rPr lang="en-IN" dirty="0" smtClean="0"/>
              <a:t> </a:t>
            </a:r>
            <a:r>
              <a:rPr lang="en-IN" dirty="0"/>
              <a:t>T</a:t>
            </a:r>
            <a:r>
              <a:rPr lang="en-IN" dirty="0" smtClean="0"/>
              <a:t>ouch </a:t>
            </a:r>
            <a:r>
              <a:rPr lang="en-IN" dirty="0"/>
              <a:t>L</a:t>
            </a:r>
            <a:r>
              <a:rPr lang="en-IN" dirty="0" smtClean="0"/>
              <a:t>ess </a:t>
            </a:r>
            <a:r>
              <a:rPr lang="en-IN" dirty="0"/>
              <a:t>T</a:t>
            </a:r>
            <a:r>
              <a:rPr lang="en-IN" dirty="0" smtClean="0"/>
              <a:t>ouch Screens</a:t>
            </a:r>
          </a:p>
          <a:p>
            <a:pPr>
              <a:buFont typeface="+mj-lt"/>
              <a:buAutoNum type="arabicPeriod"/>
            </a:pPr>
            <a:r>
              <a:rPr lang="en-IN" dirty="0" smtClean="0"/>
              <a:t>How it works</a:t>
            </a:r>
          </a:p>
          <a:p>
            <a:pPr>
              <a:buFont typeface="+mj-lt"/>
              <a:buAutoNum type="arabicPeriod"/>
            </a:pPr>
            <a:r>
              <a:rPr lang="en-IN" dirty="0" smtClean="0"/>
              <a:t>Workflow</a:t>
            </a:r>
          </a:p>
          <a:p>
            <a:pPr>
              <a:buFont typeface="+mj-lt"/>
              <a:buAutoNum type="arabicPeriod"/>
            </a:pPr>
            <a:r>
              <a:rPr lang="en-IN" dirty="0" smtClean="0"/>
              <a:t>SDK</a:t>
            </a:r>
          </a:p>
          <a:p>
            <a:pPr>
              <a:buFont typeface="+mj-lt"/>
              <a:buAutoNum type="arabicPeriod"/>
            </a:pPr>
            <a:r>
              <a:rPr lang="en-IN" dirty="0" smtClean="0"/>
              <a:t>Application Fields</a:t>
            </a:r>
          </a:p>
          <a:p>
            <a:pPr>
              <a:buFont typeface="+mj-lt"/>
              <a:buAutoNum type="arabicPeriod"/>
            </a:pPr>
            <a:r>
              <a:rPr lang="en-IN" dirty="0" smtClean="0"/>
              <a:t>Devices</a:t>
            </a:r>
          </a:p>
          <a:p>
            <a:pPr>
              <a:buFont typeface="+mj-lt"/>
              <a:buAutoNum type="arabicPeriod"/>
            </a:pPr>
            <a:r>
              <a:rPr lang="en-IN" dirty="0" smtClean="0"/>
              <a:t>Advantages</a:t>
            </a:r>
          </a:p>
          <a:p>
            <a:pPr>
              <a:buFont typeface="+mj-lt"/>
              <a:buAutoNum type="arabicPeriod"/>
            </a:pPr>
            <a:r>
              <a:rPr lang="en-IN" dirty="0" smtClean="0"/>
              <a:t>Disadvantages</a:t>
            </a:r>
            <a:endParaRPr lang="en-IN" dirty="0" smtClean="0"/>
          </a:p>
          <a:p>
            <a:pPr>
              <a:buFont typeface="+mj-lt"/>
              <a:buAutoNum type="arabicPeriod"/>
            </a:pPr>
            <a:r>
              <a:rPr lang="en-IN" dirty="0" smtClean="0"/>
              <a:t>Conclusion</a:t>
            </a:r>
          </a:p>
          <a:p>
            <a:pPr>
              <a:buFont typeface="+mj-lt"/>
              <a:buAutoNum type="arabicPeriod"/>
            </a:pPr>
            <a:r>
              <a:rPr lang="en-IN" dirty="0" smtClean="0"/>
              <a:t>Acknowledgement</a:t>
            </a:r>
          </a:p>
          <a:p>
            <a:pPr>
              <a:buFont typeface="+mj-lt"/>
              <a:buAutoNum type="arabicPeriod"/>
            </a:pPr>
            <a:r>
              <a:rPr lang="en-IN" dirty="0" smtClean="0"/>
              <a:t>Bibliography</a:t>
            </a:r>
          </a:p>
          <a:p>
            <a:endParaRPr lang="en-IN" dirty="0" smtClean="0"/>
          </a:p>
          <a:p>
            <a:pPr marL="0" indent="0">
              <a:buNone/>
            </a:pPr>
            <a:endParaRPr lang="en-IN" dirty="0"/>
          </a:p>
        </p:txBody>
      </p:sp>
    </p:spTree>
    <p:extLst>
      <p:ext uri="{BB962C8B-B14F-4D97-AF65-F5344CB8AC3E}">
        <p14:creationId xmlns:p14="http://schemas.microsoft.com/office/powerpoint/2010/main" val="3771719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8225" y="687512"/>
            <a:ext cx="8911687" cy="1280890"/>
          </a:xfrm>
        </p:spPr>
        <p:txBody>
          <a:bodyPr/>
          <a:lstStyle/>
          <a:p>
            <a:r>
              <a:rPr lang="en-IN" dirty="0" smtClean="0"/>
              <a:t>Devices</a:t>
            </a:r>
            <a:endParaRPr lang="en-IN" dirty="0"/>
          </a:p>
        </p:txBody>
      </p:sp>
      <p:sp>
        <p:nvSpPr>
          <p:cNvPr id="3" name="Text Placeholder 2"/>
          <p:cNvSpPr>
            <a:spLocks noGrp="1"/>
          </p:cNvSpPr>
          <p:nvPr>
            <p:ph type="body" idx="1"/>
          </p:nvPr>
        </p:nvSpPr>
        <p:spPr>
          <a:xfrm>
            <a:off x="2589213" y="1969475"/>
            <a:ext cx="3992732" cy="576262"/>
          </a:xfrm>
        </p:spPr>
        <p:txBody>
          <a:bodyPr/>
          <a:lstStyle/>
          <a:p>
            <a:r>
              <a:rPr lang="en-IN" dirty="0" smtClean="0"/>
              <a:t>Elliptic Labs</a:t>
            </a:r>
            <a:endParaRPr lang="en-IN" dirty="0"/>
          </a:p>
        </p:txBody>
      </p:sp>
      <p:sp>
        <p:nvSpPr>
          <p:cNvPr id="5" name="Text Placeholder 4"/>
          <p:cNvSpPr>
            <a:spLocks noGrp="1"/>
          </p:cNvSpPr>
          <p:nvPr>
            <p:ph type="body" sz="quarter" idx="3"/>
          </p:nvPr>
        </p:nvSpPr>
        <p:spPr>
          <a:xfrm>
            <a:off x="7167564" y="1968402"/>
            <a:ext cx="3999001" cy="576262"/>
          </a:xfrm>
        </p:spPr>
        <p:txBody>
          <a:bodyPr/>
          <a:lstStyle/>
          <a:p>
            <a:r>
              <a:rPr lang="en-IN" dirty="0" smtClean="0"/>
              <a:t>Air Writing</a:t>
            </a:r>
            <a:endParaRPr lang="en-IN" dirty="0"/>
          </a:p>
        </p:txBody>
      </p:sp>
      <p:pic>
        <p:nvPicPr>
          <p:cNvPr id="2050" name="Picture 2" descr="Elliptic Labs to bring ultrasound proximity gestures to phone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589213" y="3005636"/>
            <a:ext cx="4343400" cy="24405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is Wristband Recognizes When You Write In The Air With Your ..."/>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167564" y="3005636"/>
            <a:ext cx="4337048" cy="2356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6931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Devices</a:t>
            </a:r>
            <a:endParaRPr lang="en-IN" dirty="0"/>
          </a:p>
        </p:txBody>
      </p:sp>
      <p:sp>
        <p:nvSpPr>
          <p:cNvPr id="3" name="Text Placeholder 2"/>
          <p:cNvSpPr>
            <a:spLocks noGrp="1"/>
          </p:cNvSpPr>
          <p:nvPr>
            <p:ph type="body" idx="1"/>
          </p:nvPr>
        </p:nvSpPr>
        <p:spPr>
          <a:xfrm>
            <a:off x="2589213" y="1969475"/>
            <a:ext cx="3992732" cy="576262"/>
          </a:xfrm>
        </p:spPr>
        <p:txBody>
          <a:bodyPr/>
          <a:lstStyle/>
          <a:p>
            <a:r>
              <a:rPr lang="en-IN" dirty="0" err="1" smtClean="0"/>
              <a:t>Tobii</a:t>
            </a:r>
            <a:r>
              <a:rPr lang="en-IN" dirty="0" smtClean="0"/>
              <a:t> Rex</a:t>
            </a:r>
            <a:endParaRPr lang="en-IN" dirty="0"/>
          </a:p>
        </p:txBody>
      </p:sp>
      <p:sp>
        <p:nvSpPr>
          <p:cNvPr id="5" name="Text Placeholder 4"/>
          <p:cNvSpPr>
            <a:spLocks noGrp="1"/>
          </p:cNvSpPr>
          <p:nvPr>
            <p:ph type="body" sz="quarter" idx="3"/>
          </p:nvPr>
        </p:nvSpPr>
        <p:spPr>
          <a:xfrm>
            <a:off x="7167563" y="1968482"/>
            <a:ext cx="3999001" cy="576262"/>
          </a:xfrm>
        </p:spPr>
        <p:txBody>
          <a:bodyPr/>
          <a:lstStyle/>
          <a:p>
            <a:r>
              <a:rPr lang="en-IN" dirty="0" err="1" smtClean="0"/>
              <a:t>Mauz</a:t>
            </a:r>
            <a:r>
              <a:rPr lang="en-IN" dirty="0" smtClean="0"/>
              <a:t> </a:t>
            </a:r>
            <a:endParaRPr lang="en-IN" dirty="0"/>
          </a:p>
        </p:txBody>
      </p:sp>
      <p:pic>
        <p:nvPicPr>
          <p:cNvPr id="3074" name="Picture 2" descr="Tobii REX peripheral adds eye-tracking functionality to Windows 8 PC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589213" y="2778125"/>
            <a:ext cx="4343400" cy="2895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9 Minority Report Inspired Touchless Technology - Hongkiat"/>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167563" y="2778125"/>
            <a:ext cx="4338637"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3979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598352"/>
            <a:ext cx="8911687" cy="1280890"/>
          </a:xfrm>
        </p:spPr>
        <p:txBody>
          <a:bodyPr/>
          <a:lstStyle/>
          <a:p>
            <a:r>
              <a:rPr lang="en-IN" dirty="0" smtClean="0"/>
              <a:t>Advantages</a:t>
            </a:r>
            <a:endParaRPr lang="en-IN" dirty="0"/>
          </a:p>
        </p:txBody>
      </p:sp>
      <p:sp>
        <p:nvSpPr>
          <p:cNvPr id="3" name="Content Placeholder 2"/>
          <p:cNvSpPr>
            <a:spLocks noGrp="1"/>
          </p:cNvSpPr>
          <p:nvPr>
            <p:ph idx="1"/>
          </p:nvPr>
        </p:nvSpPr>
        <p:spPr>
          <a:xfrm>
            <a:off x="3276600" y="2146479"/>
            <a:ext cx="8915400" cy="3777622"/>
          </a:xfrm>
        </p:spPr>
        <p:txBody>
          <a:bodyPr/>
          <a:lstStyle/>
          <a:p>
            <a:r>
              <a:rPr lang="en-IN" dirty="0"/>
              <a:t>Hygienic</a:t>
            </a:r>
          </a:p>
          <a:p>
            <a:r>
              <a:rPr lang="en-IN" dirty="0"/>
              <a:t>User friendly</a:t>
            </a:r>
          </a:p>
          <a:p>
            <a:r>
              <a:rPr lang="en-IN" dirty="0"/>
              <a:t>Less maintenance </a:t>
            </a:r>
            <a:r>
              <a:rPr lang="en-IN" dirty="0" smtClean="0"/>
              <a:t>required</a:t>
            </a:r>
          </a:p>
          <a:p>
            <a:r>
              <a:rPr lang="en-IN" dirty="0" smtClean="0"/>
              <a:t>Could be operated from a safe distance</a:t>
            </a:r>
            <a:endParaRPr lang="en-IN" dirty="0"/>
          </a:p>
        </p:txBody>
      </p:sp>
    </p:spTree>
    <p:extLst>
      <p:ext uri="{BB962C8B-B14F-4D97-AF65-F5344CB8AC3E}">
        <p14:creationId xmlns:p14="http://schemas.microsoft.com/office/powerpoint/2010/main" val="1776700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a:t>
            </a:r>
            <a:endParaRPr lang="en-IN" dirty="0"/>
          </a:p>
        </p:txBody>
      </p:sp>
      <p:sp>
        <p:nvSpPr>
          <p:cNvPr id="3" name="Content Placeholder 2"/>
          <p:cNvSpPr>
            <a:spLocks noGrp="1"/>
          </p:cNvSpPr>
          <p:nvPr>
            <p:ph idx="1"/>
          </p:nvPr>
        </p:nvSpPr>
        <p:spPr>
          <a:xfrm>
            <a:off x="3276600" y="2159358"/>
            <a:ext cx="8915400" cy="3777622"/>
          </a:xfrm>
        </p:spPr>
        <p:txBody>
          <a:bodyPr/>
          <a:lstStyle/>
          <a:p>
            <a:r>
              <a:rPr lang="en-IN" dirty="0"/>
              <a:t>High cost</a:t>
            </a:r>
          </a:p>
          <a:p>
            <a:r>
              <a:rPr lang="en-IN" dirty="0"/>
              <a:t>Slow response</a:t>
            </a:r>
          </a:p>
          <a:p>
            <a:r>
              <a:rPr lang="en-IN" dirty="0"/>
              <a:t>Not so much </a:t>
            </a:r>
            <a:r>
              <a:rPr lang="en-IN" dirty="0" smtClean="0"/>
              <a:t>accurate</a:t>
            </a:r>
          </a:p>
          <a:p>
            <a:r>
              <a:rPr lang="en-IN" dirty="0" smtClean="0"/>
              <a:t>Multiple gestures are required for signalling</a:t>
            </a:r>
            <a:endParaRPr lang="en-IN" dirty="0"/>
          </a:p>
        </p:txBody>
      </p:sp>
    </p:spTree>
    <p:extLst>
      <p:ext uri="{BB962C8B-B14F-4D97-AF65-F5344CB8AC3E}">
        <p14:creationId xmlns:p14="http://schemas.microsoft.com/office/powerpoint/2010/main" val="430044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9814" y="605069"/>
            <a:ext cx="8534400" cy="1507067"/>
          </a:xfrm>
        </p:spPr>
        <p:txBody>
          <a:bodyPr/>
          <a:lstStyle/>
          <a:p>
            <a:r>
              <a:rPr lang="en-IN" dirty="0" smtClean="0"/>
              <a:t>Conclusion</a:t>
            </a:r>
            <a:endParaRPr lang="en-IN" dirty="0"/>
          </a:p>
        </p:txBody>
      </p:sp>
      <p:sp>
        <p:nvSpPr>
          <p:cNvPr id="3" name="Content Placeholder 2"/>
          <p:cNvSpPr>
            <a:spLocks noGrp="1"/>
          </p:cNvSpPr>
          <p:nvPr>
            <p:ph idx="1"/>
          </p:nvPr>
        </p:nvSpPr>
        <p:spPr>
          <a:xfrm>
            <a:off x="2429814" y="2112136"/>
            <a:ext cx="9483143" cy="4043966"/>
          </a:xfrm>
        </p:spPr>
        <p:txBody>
          <a:bodyPr/>
          <a:lstStyle/>
          <a:p>
            <a:pPr marL="0" indent="0">
              <a:buNone/>
            </a:pPr>
            <a:r>
              <a:rPr lang="en-IN" dirty="0" smtClean="0"/>
              <a:t>Undoubtedly the next era will go with touch less touch screen technology. Although this technology is new but it has outstanding demand. From Now on, we do not have to sit in front of a blue screen for a very long time. With this technology, we can control our gadgets from a reasonable distance, Which will be good for our eyes and backbone too.</a:t>
            </a:r>
          </a:p>
          <a:p>
            <a:pPr marL="0" indent="0">
              <a:buNone/>
            </a:pPr>
            <a:r>
              <a:rPr lang="en-IN" dirty="0" smtClean="0"/>
              <a:t>Soon or later, every monitor, ATM machines, mobile devices will switch to this GBUI technology for better performance and reliability.</a:t>
            </a:r>
            <a:r>
              <a:rPr lang="en-US" dirty="0"/>
              <a:t> May </a:t>
            </a:r>
            <a:r>
              <a:rPr lang="en-US" dirty="0" smtClean="0"/>
              <a:t>be few </a:t>
            </a:r>
            <a:r>
              <a:rPr lang="en-US" dirty="0"/>
              <a:t>years down the line, our body can be </a:t>
            </a:r>
            <a:r>
              <a:rPr lang="en-US" dirty="0" smtClean="0"/>
              <a:t>transformed into </a:t>
            </a:r>
            <a:r>
              <a:rPr lang="en-US" dirty="0"/>
              <a:t>a virtual </a:t>
            </a:r>
            <a:r>
              <a:rPr lang="en-US" dirty="0" smtClean="0"/>
              <a:t>mouse, </a:t>
            </a:r>
            <a:r>
              <a:rPr lang="en-US" dirty="0"/>
              <a:t>virtual keyboard.</a:t>
            </a:r>
            <a:endParaRPr lang="en-IN" dirty="0" smtClean="0"/>
          </a:p>
          <a:p>
            <a:pPr marL="0" indent="0">
              <a:buNone/>
            </a:pPr>
            <a:r>
              <a:rPr lang="en-IN" dirty="0" smtClean="0"/>
              <a:t>Most importantly this technology allows us to interact with information through hand gesture so it is also hygienic.</a:t>
            </a:r>
            <a:endParaRPr lang="en-IN" dirty="0"/>
          </a:p>
        </p:txBody>
      </p:sp>
    </p:spTree>
    <p:extLst>
      <p:ext uri="{BB962C8B-B14F-4D97-AF65-F5344CB8AC3E}">
        <p14:creationId xmlns:p14="http://schemas.microsoft.com/office/powerpoint/2010/main" val="51810929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8921" y="655150"/>
            <a:ext cx="8534400" cy="1507067"/>
          </a:xfrm>
        </p:spPr>
        <p:txBody>
          <a:bodyPr/>
          <a:lstStyle/>
          <a:p>
            <a:r>
              <a:rPr lang="en-IN" dirty="0" smtClean="0"/>
              <a:t>Acknowledgement</a:t>
            </a:r>
            <a:endParaRPr lang="en-IN" dirty="0"/>
          </a:p>
        </p:txBody>
      </p:sp>
      <p:sp>
        <p:nvSpPr>
          <p:cNvPr id="3" name="Content Placeholder 2"/>
          <p:cNvSpPr>
            <a:spLocks noGrp="1"/>
          </p:cNvSpPr>
          <p:nvPr>
            <p:ph idx="1"/>
          </p:nvPr>
        </p:nvSpPr>
        <p:spPr>
          <a:xfrm>
            <a:off x="2869329" y="2316644"/>
            <a:ext cx="8631506" cy="3143999"/>
          </a:xfrm>
        </p:spPr>
        <p:txBody>
          <a:bodyPr/>
          <a:lstStyle/>
          <a:p>
            <a:pPr marL="0" indent="0">
              <a:buNone/>
            </a:pPr>
            <a:r>
              <a:rPr lang="en-US" dirty="0"/>
              <a:t>I take this opportunity to express </a:t>
            </a:r>
            <a:r>
              <a:rPr lang="en-US" dirty="0" smtClean="0"/>
              <a:t>my </a:t>
            </a:r>
            <a:r>
              <a:rPr lang="en-US" dirty="0"/>
              <a:t>profound gratitude and deep regards to our </a:t>
            </a:r>
            <a:r>
              <a:rPr lang="en-US" dirty="0" smtClean="0"/>
              <a:t>honorable HOD Sir, Mr. </a:t>
            </a:r>
            <a:r>
              <a:rPr lang="en-US" dirty="0" err="1" smtClean="0"/>
              <a:t>Dhiman</a:t>
            </a:r>
            <a:r>
              <a:rPr lang="en-US" dirty="0" smtClean="0"/>
              <a:t> </a:t>
            </a:r>
            <a:r>
              <a:rPr lang="en-US" dirty="0" err="1" smtClean="0"/>
              <a:t>Karmakar</a:t>
            </a:r>
            <a:r>
              <a:rPr lang="en-US" dirty="0" smtClean="0"/>
              <a:t> </a:t>
            </a:r>
            <a:r>
              <a:rPr lang="en-US" dirty="0"/>
              <a:t>and G</a:t>
            </a:r>
            <a:r>
              <a:rPr lang="en-US" dirty="0" smtClean="0"/>
              <a:t>uide Mrs. Puja Mukherjee </a:t>
            </a:r>
            <a:r>
              <a:rPr lang="en-US" dirty="0"/>
              <a:t>for </a:t>
            </a:r>
            <a:r>
              <a:rPr lang="en-US" dirty="0" smtClean="0"/>
              <a:t>her </a:t>
            </a:r>
            <a:r>
              <a:rPr lang="en-US" dirty="0"/>
              <a:t>exemplary help for the topic selection, valuable guidance, monitoring and constant encouragement. The blessing, help and guidance given by </a:t>
            </a:r>
            <a:r>
              <a:rPr lang="en-US" dirty="0" smtClean="0"/>
              <a:t>her </a:t>
            </a:r>
            <a:r>
              <a:rPr lang="en-US" dirty="0"/>
              <a:t>time to time shall </a:t>
            </a:r>
            <a:r>
              <a:rPr lang="en-US" dirty="0" smtClean="0"/>
              <a:t>carry a </a:t>
            </a:r>
            <a:r>
              <a:rPr lang="en-US" dirty="0"/>
              <a:t>long way in the journey of </a:t>
            </a:r>
            <a:r>
              <a:rPr lang="en-US" dirty="0" smtClean="0"/>
              <a:t>my </a:t>
            </a:r>
            <a:r>
              <a:rPr lang="en-US" dirty="0"/>
              <a:t>life and carrier on which </a:t>
            </a:r>
            <a:r>
              <a:rPr lang="en-US" dirty="0" smtClean="0"/>
              <a:t>I am about </a:t>
            </a:r>
            <a:r>
              <a:rPr lang="en-US" dirty="0"/>
              <a:t>to </a:t>
            </a:r>
            <a:r>
              <a:rPr lang="en-US" dirty="0" smtClean="0"/>
              <a:t>embark. Moreover I was </a:t>
            </a:r>
            <a:r>
              <a:rPr lang="en-US" dirty="0"/>
              <a:t>glad to work under </a:t>
            </a:r>
            <a:r>
              <a:rPr lang="en-US" dirty="0" smtClean="0"/>
              <a:t>her </a:t>
            </a:r>
            <a:r>
              <a:rPr lang="en-US" dirty="0"/>
              <a:t>guidance. </a:t>
            </a:r>
            <a:endParaRPr lang="en-IN" dirty="0"/>
          </a:p>
        </p:txBody>
      </p:sp>
    </p:spTree>
    <p:extLst>
      <p:ext uri="{BB962C8B-B14F-4D97-AF65-F5344CB8AC3E}">
        <p14:creationId xmlns:p14="http://schemas.microsoft.com/office/powerpoint/2010/main" val="38192868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914" y="553792"/>
            <a:ext cx="8534400" cy="1507067"/>
          </a:xfrm>
        </p:spPr>
        <p:txBody>
          <a:bodyPr/>
          <a:lstStyle/>
          <a:p>
            <a:r>
              <a:rPr lang="en-IN" dirty="0" smtClean="0"/>
              <a:t>Bibliography</a:t>
            </a:r>
            <a:endParaRPr lang="en-IN" dirty="0"/>
          </a:p>
        </p:txBody>
      </p:sp>
      <p:sp>
        <p:nvSpPr>
          <p:cNvPr id="3" name="Content Placeholder 2"/>
          <p:cNvSpPr>
            <a:spLocks noGrp="1"/>
          </p:cNvSpPr>
          <p:nvPr>
            <p:ph idx="1"/>
          </p:nvPr>
        </p:nvSpPr>
        <p:spPr>
          <a:xfrm>
            <a:off x="2143818" y="2060859"/>
            <a:ext cx="10048182" cy="4507605"/>
          </a:xfrm>
        </p:spPr>
        <p:txBody>
          <a:bodyPr>
            <a:normAutofit/>
          </a:bodyPr>
          <a:lstStyle/>
          <a:p>
            <a:r>
              <a:rPr lang="en-US" dirty="0" smtClean="0"/>
              <a:t>STUDY </a:t>
            </a:r>
            <a:r>
              <a:rPr lang="en-US" dirty="0"/>
              <a:t>OF TOUCH LESS TOUCH SCREEN TECHNOLOGY </a:t>
            </a:r>
            <a:r>
              <a:rPr lang="en-US" dirty="0" err="1"/>
              <a:t>Nilofar</a:t>
            </a:r>
            <a:r>
              <a:rPr lang="en-US" dirty="0"/>
              <a:t> E. </a:t>
            </a:r>
            <a:r>
              <a:rPr lang="en-US" dirty="0" err="1"/>
              <a:t>Chanda</a:t>
            </a:r>
            <a:r>
              <a:rPr lang="en-US" dirty="0"/>
              <a:t> N.B. </a:t>
            </a:r>
            <a:r>
              <a:rPr lang="en-US" dirty="0" err="1"/>
              <a:t>Navale</a:t>
            </a:r>
            <a:r>
              <a:rPr lang="en-US" dirty="0"/>
              <a:t> College of Engineering, </a:t>
            </a:r>
            <a:r>
              <a:rPr lang="en-US" dirty="0" err="1"/>
              <a:t>Solapur</a:t>
            </a:r>
            <a:r>
              <a:rPr lang="en-US" dirty="0"/>
              <a:t>, Maharashtra, </a:t>
            </a:r>
            <a:r>
              <a:rPr lang="en-US" dirty="0" smtClean="0"/>
              <a:t>India</a:t>
            </a:r>
          </a:p>
          <a:p>
            <a:r>
              <a:rPr lang="en-US" dirty="0"/>
              <a:t>Survey on </a:t>
            </a:r>
            <a:r>
              <a:rPr lang="en-US" dirty="0" err="1"/>
              <a:t>Touchless</a:t>
            </a:r>
            <a:r>
              <a:rPr lang="en-US" dirty="0"/>
              <a:t> Touch Screen Technology using Hand Gestures </a:t>
            </a:r>
            <a:r>
              <a:rPr lang="en-US" dirty="0" err="1"/>
              <a:t>Kavitha</a:t>
            </a:r>
            <a:r>
              <a:rPr lang="en-US" dirty="0"/>
              <a:t>. G 1 , </a:t>
            </a:r>
            <a:r>
              <a:rPr lang="en-US" dirty="0" err="1"/>
              <a:t>Veena</a:t>
            </a:r>
            <a:r>
              <a:rPr lang="en-US" dirty="0"/>
              <a:t>. M 2 Department of CSE </a:t>
            </a:r>
            <a:r>
              <a:rPr lang="en-US" dirty="0" err="1"/>
              <a:t>Sapthagiri</a:t>
            </a:r>
            <a:r>
              <a:rPr lang="en-US" dirty="0"/>
              <a:t> College of Engineering, VTU, India </a:t>
            </a:r>
            <a:endParaRPr lang="en-US" dirty="0" smtClean="0"/>
          </a:p>
          <a:p>
            <a:r>
              <a:rPr lang="en-IN" dirty="0" err="1" smtClean="0"/>
              <a:t>Touchless</a:t>
            </a:r>
            <a:r>
              <a:rPr lang="en-IN" dirty="0" smtClean="0"/>
              <a:t> Touchscreen by Anil </a:t>
            </a:r>
            <a:r>
              <a:rPr lang="en-IN" dirty="0" err="1" smtClean="0"/>
              <a:t>Navalkishor</a:t>
            </a:r>
            <a:r>
              <a:rPr lang="en-IN" dirty="0" smtClean="0"/>
              <a:t> </a:t>
            </a:r>
            <a:r>
              <a:rPr lang="en-IN" dirty="0" err="1" smtClean="0"/>
              <a:t>Gauda</a:t>
            </a:r>
            <a:r>
              <a:rPr lang="en-IN" dirty="0" smtClean="0"/>
              <a:t> and </a:t>
            </a:r>
            <a:r>
              <a:rPr lang="en-IN" dirty="0" err="1" smtClean="0"/>
              <a:t>Kamlesh</a:t>
            </a:r>
            <a:r>
              <a:rPr lang="en-IN" dirty="0" smtClean="0"/>
              <a:t> </a:t>
            </a:r>
            <a:r>
              <a:rPr lang="en-IN" dirty="0" err="1" smtClean="0"/>
              <a:t>Kapildev</a:t>
            </a:r>
            <a:r>
              <a:rPr lang="en-IN" dirty="0" smtClean="0"/>
              <a:t> </a:t>
            </a:r>
            <a:r>
              <a:rPr lang="en-IN" dirty="0" err="1" smtClean="0"/>
              <a:t>Rai</a:t>
            </a:r>
            <a:r>
              <a:rPr lang="en-IN" dirty="0" smtClean="0"/>
              <a:t>, MCA, Institute of Management and Computer Studies, </a:t>
            </a:r>
            <a:r>
              <a:rPr lang="en-IN" dirty="0" err="1" smtClean="0"/>
              <a:t>Wagle</a:t>
            </a:r>
            <a:r>
              <a:rPr lang="en-IN" dirty="0" smtClean="0"/>
              <a:t> Industrial Estate, Thane West, Mumbai, Maharashtra, India</a:t>
            </a:r>
          </a:p>
          <a:p>
            <a:r>
              <a:rPr lang="en-IN" dirty="0" err="1" smtClean="0"/>
              <a:t>Touchless</a:t>
            </a:r>
            <a:r>
              <a:rPr lang="en-IN" dirty="0" smtClean="0"/>
              <a:t> Screen Technology by </a:t>
            </a:r>
            <a:r>
              <a:rPr lang="en-IN" dirty="0" err="1" smtClean="0"/>
              <a:t>Ms.Gayatree</a:t>
            </a:r>
            <a:r>
              <a:rPr lang="en-IN" dirty="0" smtClean="0"/>
              <a:t> </a:t>
            </a:r>
            <a:r>
              <a:rPr lang="en-IN" dirty="0" err="1" smtClean="0"/>
              <a:t>S.Nakhate</a:t>
            </a:r>
            <a:r>
              <a:rPr lang="en-IN" dirty="0" smtClean="0"/>
              <a:t> and Prof </a:t>
            </a:r>
            <a:r>
              <a:rPr lang="en-IN" dirty="0" err="1" smtClean="0"/>
              <a:t>Anup</a:t>
            </a:r>
            <a:r>
              <a:rPr lang="en-IN" dirty="0" smtClean="0"/>
              <a:t> A. </a:t>
            </a:r>
            <a:r>
              <a:rPr lang="en-IN" dirty="0" err="1" smtClean="0"/>
              <a:t>Pachghare</a:t>
            </a:r>
            <a:r>
              <a:rPr lang="en-IN" dirty="0" smtClean="0"/>
              <a:t>, IJECSCSE</a:t>
            </a:r>
            <a:endParaRPr lang="en-US" dirty="0" smtClean="0"/>
          </a:p>
          <a:p>
            <a:r>
              <a:rPr lang="en-IN" dirty="0">
                <a:hlinkClick r:id="rId2"/>
              </a:rPr>
              <a:t>https://</a:t>
            </a:r>
            <a:r>
              <a:rPr lang="en-IN" dirty="0" smtClean="0">
                <a:hlinkClick r:id="rId2"/>
              </a:rPr>
              <a:t>en.wikipedia.org/wiki/Touchscreen</a:t>
            </a:r>
            <a:endParaRPr lang="en-US" dirty="0" smtClean="0"/>
          </a:p>
          <a:p>
            <a:r>
              <a:rPr lang="en-IN" dirty="0" smtClean="0">
                <a:hlinkClick r:id="rId3"/>
              </a:rPr>
              <a:t>https</a:t>
            </a:r>
            <a:r>
              <a:rPr lang="en-IN" dirty="0">
                <a:hlinkClick r:id="rId3"/>
              </a:rPr>
              <a:t>://www.slideshare.net/Naman8824/touchless-touch-screen</a:t>
            </a:r>
            <a:endParaRPr lang="en-IN" dirty="0" smtClean="0"/>
          </a:p>
          <a:p>
            <a:r>
              <a:rPr lang="en-IN" dirty="0">
                <a:hlinkClick r:id="rId4"/>
              </a:rPr>
              <a:t>https://studymafia.org/touchless-touchscreen-technology-ppt-and-pdf-report-for-cse/</a:t>
            </a:r>
            <a:endParaRPr lang="en-IN" dirty="0"/>
          </a:p>
        </p:txBody>
      </p:sp>
    </p:spTree>
    <p:extLst>
      <p:ext uri="{BB962C8B-B14F-4D97-AF65-F5344CB8AC3E}">
        <p14:creationId xmlns:p14="http://schemas.microsoft.com/office/powerpoint/2010/main" val="3137908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pPr marL="0" indent="0">
              <a:buNone/>
            </a:pPr>
            <a:r>
              <a:rPr lang="en-IN" dirty="0" smtClean="0"/>
              <a:t>The </a:t>
            </a:r>
            <a:r>
              <a:rPr lang="en-IN" dirty="0" err="1" smtClean="0"/>
              <a:t>touchless</a:t>
            </a:r>
            <a:r>
              <a:rPr lang="en-IN" dirty="0" smtClean="0"/>
              <a:t> touch screen sounds like it would to nice and easy but it is quite a workout. This unique screen is made by </a:t>
            </a:r>
            <a:r>
              <a:rPr lang="en-IN" dirty="0" err="1" smtClean="0"/>
              <a:t>TouchKo</a:t>
            </a:r>
            <a:r>
              <a:rPr lang="en-IN" dirty="0" smtClean="0"/>
              <a:t>, white electronics designs, and </a:t>
            </a:r>
            <a:r>
              <a:rPr lang="en-IN" dirty="0" err="1" smtClean="0"/>
              <a:t>Groupe</a:t>
            </a:r>
            <a:r>
              <a:rPr lang="en-IN" dirty="0" smtClean="0"/>
              <a:t> 3D. The screen resembles the Nintendo </a:t>
            </a:r>
            <a:r>
              <a:rPr lang="en-IN" dirty="0" err="1" smtClean="0"/>
              <a:t>wii</a:t>
            </a:r>
            <a:r>
              <a:rPr lang="en-IN" dirty="0" smtClean="0"/>
              <a:t> without a </a:t>
            </a:r>
            <a:r>
              <a:rPr lang="en-IN" dirty="0" err="1" smtClean="0"/>
              <a:t>wii</a:t>
            </a:r>
            <a:r>
              <a:rPr lang="en-IN" dirty="0" smtClean="0"/>
              <a:t> controller.</a:t>
            </a:r>
          </a:p>
          <a:p>
            <a:pPr marL="0" indent="0">
              <a:buNone/>
            </a:pPr>
            <a:r>
              <a:rPr lang="en-IN" dirty="0" smtClean="0"/>
              <a:t>With the </a:t>
            </a:r>
            <a:r>
              <a:rPr lang="en-IN" dirty="0" err="1" smtClean="0"/>
              <a:t>touchless</a:t>
            </a:r>
            <a:r>
              <a:rPr lang="en-IN" dirty="0" smtClean="0"/>
              <a:t> touchscreen your hand doesn’t have to come in contact with the screen at all, it works by detecting your hand movements in the air. Now this technology doesn’t compare to the hologram like IOT technologies.</a:t>
            </a:r>
          </a:p>
          <a:p>
            <a:pPr marL="0" indent="0">
              <a:buNone/>
            </a:pPr>
            <a:r>
              <a:rPr lang="en-IN" dirty="0" smtClean="0"/>
              <a:t>You may probably see this screen in stores because the main advantage of this technology is, This technology doesn’t require de-sanitization.</a:t>
            </a:r>
          </a:p>
          <a:p>
            <a:pPr marL="0" indent="0">
              <a:buNone/>
            </a:pPr>
            <a:r>
              <a:rPr lang="en-IN" dirty="0" smtClean="0"/>
              <a:t>All thanks to elliptic labs for developing this kind of technology.</a:t>
            </a:r>
            <a:endParaRPr lang="en-IN" dirty="0"/>
          </a:p>
        </p:txBody>
      </p:sp>
    </p:spTree>
    <p:extLst>
      <p:ext uri="{BB962C8B-B14F-4D97-AF65-F5344CB8AC3E}">
        <p14:creationId xmlns:p14="http://schemas.microsoft.com/office/powerpoint/2010/main" val="313929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8466" y="242195"/>
            <a:ext cx="8534401" cy="2281600"/>
          </a:xfrm>
        </p:spPr>
        <p:txBody>
          <a:bodyPr/>
          <a:lstStyle/>
          <a:p>
            <a:r>
              <a:rPr lang="en-IN" dirty="0" smtClean="0"/>
              <a:t>What is Touch </a:t>
            </a:r>
            <a:r>
              <a:rPr lang="en-IN" dirty="0"/>
              <a:t>Screens</a:t>
            </a:r>
          </a:p>
        </p:txBody>
      </p:sp>
      <p:sp>
        <p:nvSpPr>
          <p:cNvPr id="3" name="Text Placeholder 2"/>
          <p:cNvSpPr>
            <a:spLocks noGrp="1"/>
          </p:cNvSpPr>
          <p:nvPr>
            <p:ph type="body" idx="1"/>
          </p:nvPr>
        </p:nvSpPr>
        <p:spPr>
          <a:xfrm>
            <a:off x="2358466" y="3657601"/>
            <a:ext cx="9296914" cy="2820472"/>
          </a:xfrm>
        </p:spPr>
        <p:txBody>
          <a:bodyPr/>
          <a:lstStyle/>
          <a:p>
            <a:r>
              <a:rPr lang="en-US" dirty="0" smtClean="0"/>
              <a:t>	A</a:t>
            </a:r>
            <a:r>
              <a:rPr lang="en-US" dirty="0"/>
              <a:t> </a:t>
            </a:r>
            <a:r>
              <a:rPr lang="en-US" b="1" dirty="0"/>
              <a:t>touchscreen</a:t>
            </a:r>
            <a:r>
              <a:rPr lang="en-US" dirty="0"/>
              <a:t>, or </a:t>
            </a:r>
            <a:r>
              <a:rPr lang="en-US" b="1" dirty="0"/>
              <a:t>touch screen</a:t>
            </a:r>
            <a:r>
              <a:rPr lang="en-US" dirty="0"/>
              <a:t>, is a both input and output device and normally layered on the top of an </a:t>
            </a:r>
            <a:r>
              <a:rPr lang="en-US" dirty="0" smtClean="0"/>
              <a:t>electronic visual display</a:t>
            </a:r>
            <a:r>
              <a:rPr lang="en-US" dirty="0"/>
              <a:t> of an </a:t>
            </a:r>
            <a:r>
              <a:rPr lang="en-US" dirty="0" smtClean="0"/>
              <a:t>information processing system. </a:t>
            </a:r>
          </a:p>
          <a:p>
            <a:r>
              <a:rPr lang="en-US" dirty="0" smtClean="0"/>
              <a:t>A </a:t>
            </a:r>
            <a:r>
              <a:rPr lang="en-US" dirty="0"/>
              <a:t>user can give input or control the information processing system through simple or </a:t>
            </a:r>
            <a:r>
              <a:rPr lang="en-US" dirty="0" smtClean="0"/>
              <a:t>multi-touch</a:t>
            </a:r>
            <a:r>
              <a:rPr lang="en-US" dirty="0"/>
              <a:t> gestures by touching the screen with a special </a:t>
            </a:r>
            <a:r>
              <a:rPr lang="en-US" dirty="0" smtClean="0"/>
              <a:t>stylus</a:t>
            </a:r>
            <a:r>
              <a:rPr lang="en-US" dirty="0"/>
              <a:t> or one or more </a:t>
            </a:r>
            <a:r>
              <a:rPr lang="en-US" dirty="0" smtClean="0"/>
              <a:t>fingers.</a:t>
            </a:r>
            <a:endParaRPr lang="en-IN" dirty="0"/>
          </a:p>
        </p:txBody>
      </p:sp>
    </p:spTree>
    <p:extLst>
      <p:ext uri="{BB962C8B-B14F-4D97-AF65-F5344CB8AC3E}">
        <p14:creationId xmlns:p14="http://schemas.microsoft.com/office/powerpoint/2010/main" val="832463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42556" y="566670"/>
            <a:ext cx="8534400" cy="1486793"/>
          </a:xfrm>
        </p:spPr>
        <p:txBody>
          <a:bodyPr/>
          <a:lstStyle/>
          <a:p>
            <a:r>
              <a:rPr lang="en-IN" dirty="0" smtClean="0"/>
              <a:t>History</a:t>
            </a:r>
            <a:endParaRPr lang="en-IN" dirty="0"/>
          </a:p>
        </p:txBody>
      </p:sp>
      <p:sp>
        <p:nvSpPr>
          <p:cNvPr id="3" name="Content Placeholder 2"/>
          <p:cNvSpPr>
            <a:spLocks noGrp="1"/>
          </p:cNvSpPr>
          <p:nvPr>
            <p:ph idx="1"/>
          </p:nvPr>
        </p:nvSpPr>
        <p:spPr>
          <a:xfrm>
            <a:off x="2768959" y="2465588"/>
            <a:ext cx="8989452" cy="4566278"/>
          </a:xfrm>
        </p:spPr>
        <p:txBody>
          <a:bodyPr/>
          <a:lstStyle/>
          <a:p>
            <a:r>
              <a:rPr lang="en-IN" dirty="0" smtClean="0"/>
              <a:t>E.A. Johnson of the Royal Radar Establishment, Malvern described his work on capacitive touch screens in a short article published in 1965 and then more fully – with photographs and diagrams – in an article published in 1967.</a:t>
            </a:r>
          </a:p>
          <a:p>
            <a:r>
              <a:rPr lang="en-IN" dirty="0" smtClean="0"/>
              <a:t>In 1982, the first human control multi touch device was developed at the University of Toronto by </a:t>
            </a:r>
            <a:r>
              <a:rPr lang="en-IN" dirty="0" err="1" smtClean="0"/>
              <a:t>Nimish</a:t>
            </a:r>
            <a:r>
              <a:rPr lang="en-IN" dirty="0" smtClean="0"/>
              <a:t> Mehta. It was not so much a touch screen as it was a touch tablet.</a:t>
            </a:r>
          </a:p>
          <a:p>
            <a:r>
              <a:rPr lang="en-IN" dirty="0" smtClean="0"/>
              <a:t>Bill Buxton has played a huge role in developing multi touch screen technology at Bell Labs in 1984</a:t>
            </a:r>
            <a:r>
              <a:rPr lang="en-IN" dirty="0" smtClean="0"/>
              <a:t>.</a:t>
            </a:r>
          </a:p>
          <a:p>
            <a:r>
              <a:rPr lang="en-IN" dirty="0" err="1" smtClean="0"/>
              <a:t>TouchKo</a:t>
            </a:r>
            <a:r>
              <a:rPr lang="en-IN" dirty="0" smtClean="0"/>
              <a:t>, White electronics, </a:t>
            </a:r>
            <a:r>
              <a:rPr lang="en-IN" dirty="0" err="1" smtClean="0"/>
              <a:t>Groupe</a:t>
            </a:r>
            <a:r>
              <a:rPr lang="en-IN" dirty="0" smtClean="0"/>
              <a:t> 3D and elliptic Labs are putting their continuous efforts to make a user friendly </a:t>
            </a:r>
            <a:r>
              <a:rPr lang="en-IN" dirty="0" err="1" smtClean="0"/>
              <a:t>Touchless</a:t>
            </a:r>
            <a:r>
              <a:rPr lang="en-IN" dirty="0" smtClean="0"/>
              <a:t> touchscreen technology.</a:t>
            </a:r>
            <a:endParaRPr lang="en-IN" dirty="0"/>
          </a:p>
        </p:txBody>
      </p:sp>
    </p:spTree>
    <p:extLst>
      <p:ext uri="{BB962C8B-B14F-4D97-AF65-F5344CB8AC3E}">
        <p14:creationId xmlns:p14="http://schemas.microsoft.com/office/powerpoint/2010/main" val="67392751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675" y="702699"/>
            <a:ext cx="8534400" cy="1507067"/>
          </a:xfrm>
        </p:spPr>
        <p:txBody>
          <a:bodyPr/>
          <a:lstStyle/>
          <a:p>
            <a:r>
              <a:rPr lang="en-IN" dirty="0" smtClean="0"/>
              <a:t>Examples</a:t>
            </a:r>
            <a:endParaRPr lang="en-IN" dirty="0"/>
          </a:p>
        </p:txBody>
      </p:sp>
      <p:sp>
        <p:nvSpPr>
          <p:cNvPr id="3" name="Text Placeholder 2"/>
          <p:cNvSpPr>
            <a:spLocks noGrp="1"/>
          </p:cNvSpPr>
          <p:nvPr>
            <p:ph type="body" idx="1"/>
          </p:nvPr>
        </p:nvSpPr>
        <p:spPr>
          <a:xfrm>
            <a:off x="1735390" y="5479060"/>
            <a:ext cx="4649787" cy="576262"/>
          </a:xfrm>
        </p:spPr>
        <p:txBody>
          <a:bodyPr/>
          <a:lstStyle/>
          <a:p>
            <a:pPr algn="ctr"/>
            <a:r>
              <a:rPr lang="en-IN" dirty="0" smtClean="0"/>
              <a:t>Resistive</a:t>
            </a:r>
            <a:endParaRPr lang="en-IN" dirty="0"/>
          </a:p>
        </p:txBody>
      </p:sp>
      <p:pic>
        <p:nvPicPr>
          <p:cNvPr id="7" name="Picture 2" descr="Capacitive vs resistive touchscreens - Good Gear Guid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2117977" y="2415663"/>
            <a:ext cx="4286250" cy="2857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3"/>
          </p:nvPr>
        </p:nvSpPr>
        <p:spPr>
          <a:xfrm>
            <a:off x="6853945" y="5479061"/>
            <a:ext cx="4665134" cy="576262"/>
          </a:xfrm>
        </p:spPr>
        <p:txBody>
          <a:bodyPr/>
          <a:lstStyle/>
          <a:p>
            <a:pPr algn="ctr"/>
            <a:r>
              <a:rPr lang="en-IN" dirty="0" smtClean="0"/>
              <a:t>Capacitive</a:t>
            </a:r>
            <a:endParaRPr lang="en-IN" dirty="0"/>
          </a:p>
        </p:txBody>
      </p:sp>
      <p:pic>
        <p:nvPicPr>
          <p:cNvPr id="8" name="Picture 8" descr="What are the different types of touchscreens and how are they used ..."/>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7180442" y="2415663"/>
            <a:ext cx="4338637" cy="2857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8036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3018" y="603636"/>
            <a:ext cx="8534400" cy="1507067"/>
          </a:xfrm>
        </p:spPr>
        <p:txBody>
          <a:bodyPr/>
          <a:lstStyle/>
          <a:p>
            <a:r>
              <a:rPr lang="en-IN" dirty="0"/>
              <a:t>Issues With Touch Screen</a:t>
            </a:r>
            <a:br>
              <a:rPr lang="en-IN" dirty="0"/>
            </a:br>
            <a:endParaRPr lang="en-IN" dirty="0"/>
          </a:p>
        </p:txBody>
      </p:sp>
      <p:sp>
        <p:nvSpPr>
          <p:cNvPr id="3" name="Content Placeholder 2"/>
          <p:cNvSpPr>
            <a:spLocks noGrp="1"/>
          </p:cNvSpPr>
          <p:nvPr>
            <p:ph idx="1"/>
          </p:nvPr>
        </p:nvSpPr>
        <p:spPr>
          <a:xfrm>
            <a:off x="4172755" y="2110703"/>
            <a:ext cx="8587547" cy="4043966"/>
          </a:xfrm>
        </p:spPr>
        <p:txBody>
          <a:bodyPr/>
          <a:lstStyle/>
          <a:p>
            <a:pPr>
              <a:buFont typeface="+mj-lt"/>
              <a:buAutoNum type="arabicPeriod"/>
            </a:pPr>
            <a:r>
              <a:rPr lang="en-IN" dirty="0" smtClean="0"/>
              <a:t>Accuracy</a:t>
            </a:r>
          </a:p>
          <a:p>
            <a:pPr>
              <a:buFont typeface="+mj-lt"/>
              <a:buAutoNum type="arabicPeriod"/>
            </a:pPr>
            <a:r>
              <a:rPr lang="en-IN" dirty="0"/>
              <a:t>Huge Repairing </a:t>
            </a:r>
            <a:r>
              <a:rPr lang="en-IN" dirty="0" smtClean="0"/>
              <a:t>Cost</a:t>
            </a:r>
          </a:p>
          <a:p>
            <a:pPr>
              <a:buFont typeface="+mj-lt"/>
              <a:buAutoNum type="arabicPeriod"/>
            </a:pPr>
            <a:r>
              <a:rPr lang="en-IN" dirty="0"/>
              <a:t>Pocket </a:t>
            </a:r>
            <a:r>
              <a:rPr lang="en-IN" dirty="0" smtClean="0"/>
              <a:t>Dial</a:t>
            </a:r>
          </a:p>
          <a:p>
            <a:pPr>
              <a:buFont typeface="+mj-lt"/>
              <a:buAutoNum type="arabicPeriod"/>
            </a:pPr>
            <a:r>
              <a:rPr lang="en-IN" dirty="0" smtClean="0"/>
              <a:t>Scratches</a:t>
            </a:r>
          </a:p>
          <a:p>
            <a:pPr>
              <a:buFont typeface="+mj-lt"/>
              <a:buAutoNum type="arabicPeriod"/>
            </a:pPr>
            <a:r>
              <a:rPr lang="en-IN" dirty="0" smtClean="0"/>
              <a:t>Gets </a:t>
            </a:r>
            <a:r>
              <a:rPr lang="en-IN" dirty="0" smtClean="0"/>
              <a:t>Dirty</a:t>
            </a:r>
          </a:p>
          <a:p>
            <a:pPr>
              <a:buFont typeface="+mj-lt"/>
              <a:buAutoNum type="arabicPeriod"/>
            </a:pPr>
            <a:r>
              <a:rPr lang="en-IN" dirty="0" smtClean="0"/>
              <a:t>Non hygienic</a:t>
            </a:r>
            <a:endParaRPr lang="en-IN" dirty="0"/>
          </a:p>
          <a:p>
            <a:pPr>
              <a:buFont typeface="+mj-lt"/>
              <a:buAutoNum type="arabicPeriod"/>
            </a:pPr>
            <a:endParaRPr lang="en-IN" dirty="0"/>
          </a:p>
          <a:p>
            <a:pPr>
              <a:buFont typeface="+mj-lt"/>
              <a:buAutoNum type="arabicPeriod"/>
            </a:pPr>
            <a:endParaRPr lang="en-IN" dirty="0"/>
          </a:p>
          <a:p>
            <a:pPr>
              <a:buFont typeface="+mj-lt"/>
              <a:buAutoNum type="arabicPeriod"/>
            </a:pPr>
            <a:endParaRPr lang="en-IN" dirty="0"/>
          </a:p>
        </p:txBody>
      </p:sp>
    </p:spTree>
    <p:extLst>
      <p:ext uri="{BB962C8B-B14F-4D97-AF65-F5344CB8AC3E}">
        <p14:creationId xmlns:p14="http://schemas.microsoft.com/office/powerpoint/2010/main" val="42815956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4369" y="-167425"/>
            <a:ext cx="11228745" cy="1996225"/>
          </a:xfrm>
        </p:spPr>
        <p:txBody>
          <a:bodyPr/>
          <a:lstStyle/>
          <a:p>
            <a:r>
              <a:rPr lang="en-IN" dirty="0" smtClean="0"/>
              <a:t>What is</a:t>
            </a:r>
            <a:r>
              <a:rPr lang="en-IN" dirty="0" smtClean="0"/>
              <a:t> </a:t>
            </a:r>
            <a:r>
              <a:rPr lang="en-IN" dirty="0"/>
              <a:t>T</a:t>
            </a:r>
            <a:r>
              <a:rPr lang="en-IN" dirty="0" smtClean="0"/>
              <a:t>ouch </a:t>
            </a:r>
            <a:r>
              <a:rPr lang="en-IN" dirty="0"/>
              <a:t>L</a:t>
            </a:r>
            <a:r>
              <a:rPr lang="en-IN" dirty="0" smtClean="0"/>
              <a:t>ess </a:t>
            </a:r>
            <a:r>
              <a:rPr lang="en-IN" dirty="0"/>
              <a:t>T</a:t>
            </a:r>
            <a:r>
              <a:rPr lang="en-IN" dirty="0" smtClean="0"/>
              <a:t>ouch </a:t>
            </a:r>
            <a:r>
              <a:rPr lang="en-IN" dirty="0"/>
              <a:t>S</a:t>
            </a:r>
            <a:r>
              <a:rPr lang="en-IN" dirty="0" smtClean="0"/>
              <a:t>creens</a:t>
            </a:r>
            <a:endParaRPr lang="en-IN" dirty="0"/>
          </a:p>
        </p:txBody>
      </p:sp>
      <p:sp>
        <p:nvSpPr>
          <p:cNvPr id="3" name="Text Placeholder 2"/>
          <p:cNvSpPr>
            <a:spLocks noGrp="1"/>
          </p:cNvSpPr>
          <p:nvPr>
            <p:ph type="body" idx="1"/>
          </p:nvPr>
        </p:nvSpPr>
        <p:spPr>
          <a:xfrm>
            <a:off x="2442179" y="3027608"/>
            <a:ext cx="9593127" cy="3360313"/>
          </a:xfrm>
        </p:spPr>
        <p:txBody>
          <a:bodyPr>
            <a:normAutofit/>
          </a:bodyPr>
          <a:lstStyle/>
          <a:p>
            <a:r>
              <a:rPr lang="en-US" dirty="0" smtClean="0"/>
              <a:t>	The Touch less </a:t>
            </a:r>
            <a:r>
              <a:rPr lang="en-US" dirty="0"/>
              <a:t>Touchscreen can be defined as a technology where the finger motions are utilized without any need to touch the screen. In simple words, it works through hand wave </a:t>
            </a:r>
            <a:r>
              <a:rPr lang="en-US" dirty="0" smtClean="0"/>
              <a:t>or hand gesture in </a:t>
            </a:r>
            <a:r>
              <a:rPr lang="en-US" dirty="0"/>
              <a:t>particular directions or a hand flick in a certain area</a:t>
            </a:r>
            <a:r>
              <a:rPr lang="en-US" dirty="0" smtClean="0"/>
              <a:t>.</a:t>
            </a:r>
          </a:p>
          <a:p>
            <a:r>
              <a:rPr lang="en-US" dirty="0" smtClean="0"/>
              <a:t>We can simply call it as GBUI system or Gesture Based User Interface system.</a:t>
            </a:r>
          </a:p>
          <a:p>
            <a:r>
              <a:rPr lang="en-US" dirty="0" smtClean="0"/>
              <a:t>There are two ways of implementing this technology. Such as, Ultrasound wave and motion detection through sensor.</a:t>
            </a:r>
            <a:endParaRPr lang="en-IN" dirty="0"/>
          </a:p>
        </p:txBody>
      </p:sp>
    </p:spTree>
    <p:extLst>
      <p:ext uri="{BB962C8B-B14F-4D97-AF65-F5344CB8AC3E}">
        <p14:creationId xmlns:p14="http://schemas.microsoft.com/office/powerpoint/2010/main" val="23542569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04" y="610790"/>
            <a:ext cx="8534400" cy="1507067"/>
          </a:xfrm>
        </p:spPr>
        <p:txBody>
          <a:bodyPr/>
          <a:lstStyle/>
          <a:p>
            <a:r>
              <a:rPr lang="en-IN" dirty="0"/>
              <a:t>E</a:t>
            </a:r>
            <a:r>
              <a:rPr lang="en-IN" dirty="0" smtClean="0"/>
              <a:t>xamples</a:t>
            </a:r>
            <a:endParaRPr lang="en-IN" dirty="0"/>
          </a:p>
        </p:txBody>
      </p:sp>
      <p:pic>
        <p:nvPicPr>
          <p:cNvPr id="6146" name="Picture 2" descr="Learn More About Touchless Touchscreen Technology | RoboArt Works"/>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1655674" y="2117857"/>
            <a:ext cx="4988930" cy="2856565"/>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45342" y="2117857"/>
            <a:ext cx="5078340" cy="2856565"/>
          </a:xfrm>
        </p:spPr>
      </p:pic>
    </p:spTree>
    <p:extLst>
      <p:ext uri="{BB962C8B-B14F-4D97-AF65-F5344CB8AC3E}">
        <p14:creationId xmlns:p14="http://schemas.microsoft.com/office/powerpoint/2010/main" val="42046687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699</TotalTime>
  <Words>741</Words>
  <Application>Microsoft Office PowerPoint</Application>
  <PresentationFormat>Widescreen</PresentationFormat>
  <Paragraphs>105</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Wisp</vt:lpstr>
      <vt:lpstr>Touch Less Touch Screens</vt:lpstr>
      <vt:lpstr>Contents</vt:lpstr>
      <vt:lpstr>Introduction</vt:lpstr>
      <vt:lpstr>What is Touch Screens</vt:lpstr>
      <vt:lpstr>History</vt:lpstr>
      <vt:lpstr>Examples</vt:lpstr>
      <vt:lpstr>Issues With Touch Screen </vt:lpstr>
      <vt:lpstr>What is Touch Less Touch Screens</vt:lpstr>
      <vt:lpstr>Examples</vt:lpstr>
      <vt:lpstr>Examples</vt:lpstr>
      <vt:lpstr>How It Works</vt:lpstr>
      <vt:lpstr>Movement Detection</vt:lpstr>
      <vt:lpstr>Optical Pattern Recognition</vt:lpstr>
      <vt:lpstr>Motion Pattern Interruption</vt:lpstr>
      <vt:lpstr>Screen Pointing</vt:lpstr>
      <vt:lpstr>Work Flow</vt:lpstr>
      <vt:lpstr>SDK</vt:lpstr>
      <vt:lpstr>Application Fields</vt:lpstr>
      <vt:lpstr>Devices</vt:lpstr>
      <vt:lpstr>Devices</vt:lpstr>
      <vt:lpstr>Devices</vt:lpstr>
      <vt:lpstr>Advantages</vt:lpstr>
      <vt:lpstr>Disadvantages</vt:lpstr>
      <vt:lpstr>Conclusion</vt:lpstr>
      <vt:lpstr>Acknowledgement</vt:lpstr>
      <vt:lpstr>Bibliography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Touch less touch screen</dc:title>
  <dc:creator>Nabarun Samaddar</dc:creator>
  <cp:lastModifiedBy>Nabarun Samaddar</cp:lastModifiedBy>
  <cp:revision>91</cp:revision>
  <dcterms:created xsi:type="dcterms:W3CDTF">2020-07-15T06:36:40Z</dcterms:created>
  <dcterms:modified xsi:type="dcterms:W3CDTF">2020-07-30T15:16:00Z</dcterms:modified>
</cp:coreProperties>
</file>