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8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Anton" pitchFamily="2" charset="0"/>
      <p:regular r:id="rId14"/>
    </p:embeddedFont>
    <p:embeddedFont>
      <p:font typeface="Calibri" panose="020F0502020204030204" pitchFamily="34" charset="0"/>
      <p:regular r:id="rId15"/>
      <p:bold r:id="rId16"/>
      <p:italic r:id="rId17"/>
      <p:boldItalic r:id="rId18"/>
    </p:embeddedFont>
    <p:embeddedFont>
      <p:font typeface="DM Sans" pitchFamily="2" charset="0"/>
      <p:regular r:id="rId19"/>
      <p:bold r:id="rId20"/>
      <p:italic r:id="rId21"/>
      <p:boldItalic r:id="rId22"/>
    </p:embeddedFont>
    <p:embeddedFont>
      <p:font typeface="Helvetica Neue" panose="020B0604020202020204" charset="0"/>
      <p:regular r:id="rId23"/>
      <p:bold r:id="rId24"/>
      <p:italic r:id="rId25"/>
      <p:boldItalic r:id="rId26"/>
    </p:embeddedFont>
    <p:embeddedFont>
      <p:font typeface="Helvetica Neue Light" panose="020B0604020202020204" charset="0"/>
      <p:regular r:id="rId27"/>
      <p:bold r:id="rId28"/>
      <p:italic r:id="rId29"/>
      <p:boldItalic r:id="rId30"/>
    </p:embeddedFont>
    <p:embeddedFont>
      <p:font typeface="Trebuchet MS" panose="020B0603020202020204" pitchFamily="34" charset="0"/>
      <p:regular r:id="rId31"/>
      <p:bold r:id="rId32"/>
      <p:italic r:id="rId33"/>
      <p:boldItalic r:id="rId34"/>
    </p:embeddedFont>
    <p:embeddedFont>
      <p:font typeface="Wingdings 3" panose="05040102010807070707" pitchFamily="18" charset="2"/>
      <p:regular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tableStyles" Target="tableStyles.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632424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42129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781743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155198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265653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Contexto: Contexto del proyecto (I.e motivación, situación general del problema, etc.)</a:t>
            </a:r>
            <a:endParaRPr/>
          </a:p>
          <a:p>
            <a:pPr marL="0" lvl="0" indent="0" algn="l" rtl="0">
              <a:spcBef>
                <a:spcPts val="0"/>
              </a:spcBef>
              <a:spcAft>
                <a:spcPts val="0"/>
              </a:spcAft>
              <a:buNone/>
            </a:pPr>
            <a:r>
              <a:rPr lang="en-US"/>
              <a:t>Audiencia: esto es para que los lectores sepan de primera mano si este es un proyecto que puede beneficiarles.</a:t>
            </a:r>
            <a:endParaRPr/>
          </a:p>
        </p:txBody>
      </p:sp>
      <p:sp>
        <p:nvSpPr>
          <p:cNvPr id="155" name="Google Shape;15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533894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975190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578817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753971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488767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745808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433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87376663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136581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103424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9662513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93401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182700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8448063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53443937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15"/>
        <p:cNvGrpSpPr/>
        <p:nvPr/>
      </p:nvGrpSpPr>
      <p:grpSpPr>
        <a:xfrm>
          <a:off x="0" y="0"/>
          <a:ext cx="0" cy="0"/>
          <a:chOff x="0" y="0"/>
          <a:chExt cx="0" cy="0"/>
        </a:xfrm>
      </p:grpSpPr>
    </p:spTree>
    <p:extLst>
      <p:ext uri="{BB962C8B-B14F-4D97-AF65-F5344CB8AC3E}">
        <p14:creationId xmlns:p14="http://schemas.microsoft.com/office/powerpoint/2010/main" val="11505375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9"/>
        <p:cNvGrpSpPr/>
        <p:nvPr/>
      </p:nvGrpSpPr>
      <p:grpSpPr>
        <a:xfrm>
          <a:off x="0" y="0"/>
          <a:ext cx="0" cy="0"/>
          <a:chOff x="0" y="0"/>
          <a:chExt cx="0" cy="0"/>
        </a:xfrm>
      </p:grpSpPr>
      <p:sp>
        <p:nvSpPr>
          <p:cNvPr id="90" name="Google Shape;9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
        <p:nvSpPr>
          <p:cNvPr id="93" name="Google Shape;93;p17"/>
          <p:cNvSpPr txBox="1">
            <a:spLocks noGrp="1"/>
          </p:cNvSpPr>
          <p:nvPr>
            <p:ph type="body" idx="1"/>
          </p:nvPr>
        </p:nvSpPr>
        <p:spPr>
          <a:xfrm>
            <a:off x="381000" y="476098"/>
            <a:ext cx="8821738" cy="507773"/>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17"/>
          <p:cNvSpPr txBox="1">
            <a:spLocks noGrp="1"/>
          </p:cNvSpPr>
          <p:nvPr>
            <p:ph type="body" idx="2"/>
          </p:nvPr>
        </p:nvSpPr>
        <p:spPr>
          <a:xfrm>
            <a:off x="381000" y="983871"/>
            <a:ext cx="6745288" cy="424807"/>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407327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77528607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93891186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07711708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46842971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1874921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91521340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53731322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9080136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8/10/2023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58569457"/>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444582" y="2220611"/>
            <a:ext cx="10857900" cy="4961358"/>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s-AR" sz="6000" dirty="0">
                <a:latin typeface="Anton"/>
                <a:ea typeface="Anton"/>
                <a:cs typeface="Anton"/>
                <a:sym typeface="Anton"/>
              </a:rPr>
              <a:t>Ventas Laboratorio</a:t>
            </a:r>
            <a:endParaRPr sz="6000" dirty="0">
              <a:latin typeface="Anton"/>
              <a:ea typeface="Anton"/>
              <a:cs typeface="Anton"/>
              <a:sym typeface="Anton"/>
            </a:endParaRPr>
          </a:p>
          <a:p>
            <a:pPr marL="0" marR="0" lvl="0" indent="0" algn="ctr" rtl="0">
              <a:lnSpc>
                <a:spcPct val="80000"/>
              </a:lnSpc>
              <a:spcBef>
                <a:spcPts val="0"/>
              </a:spcBef>
              <a:spcAft>
                <a:spcPts val="0"/>
              </a:spcAft>
              <a:buClr>
                <a:srgbClr val="000000"/>
              </a:buClr>
              <a:buSzPts val="6000"/>
              <a:buFont typeface="Arial"/>
              <a:buNone/>
            </a:pPr>
            <a:r>
              <a:rPr lang="es-AR" sz="3000" dirty="0">
                <a:latin typeface="Helvetica Neue Light"/>
                <a:ea typeface="Helvetica Neue Light"/>
                <a:cs typeface="Helvetica Neue Light"/>
                <a:sym typeface="Helvetica Neue Light"/>
              </a:rPr>
              <a:t>Evolución de Ventas 2021, 2022 y 2023</a:t>
            </a:r>
          </a:p>
          <a:p>
            <a:pPr marL="0" marR="0" lvl="0" indent="0" algn="ctr" rtl="0">
              <a:lnSpc>
                <a:spcPct val="80000"/>
              </a:lnSpc>
              <a:spcBef>
                <a:spcPts val="0"/>
              </a:spcBef>
              <a:spcAft>
                <a:spcPts val="0"/>
              </a:spcAft>
              <a:buClr>
                <a:srgbClr val="000000"/>
              </a:buClr>
              <a:buSzPts val="6000"/>
              <a:buFont typeface="Arial"/>
              <a:buNone/>
            </a:pPr>
            <a:endParaRPr lang="es-AR" sz="3000" dirty="0">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6000"/>
              <a:buFont typeface="Arial"/>
              <a:buNone/>
            </a:pPr>
            <a:endParaRPr lang="es-AR" sz="3000" dirty="0">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6000"/>
              <a:buFont typeface="Arial"/>
              <a:buNone/>
            </a:pPr>
            <a:endParaRPr lang="es-AR" sz="3000" dirty="0">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6000"/>
              <a:buFont typeface="Arial"/>
              <a:buNone/>
            </a:pPr>
            <a:endParaRPr lang="es-AR" sz="3000" dirty="0">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6000"/>
              <a:buFont typeface="Arial"/>
              <a:buNone/>
            </a:pPr>
            <a:endParaRPr lang="es-AR" sz="3000" dirty="0">
              <a:latin typeface="Helvetica Neue Light"/>
              <a:ea typeface="Helvetica Neue Light"/>
              <a:cs typeface="Helvetica Neue Light"/>
              <a:sym typeface="Helvetica Neue Light"/>
            </a:endParaRPr>
          </a:p>
          <a:p>
            <a:pPr algn="ctr">
              <a:lnSpc>
                <a:spcPct val="80000"/>
              </a:lnSpc>
              <a:buSzPts val="6000"/>
            </a:pPr>
            <a:endParaRPr lang="en-US" sz="3200" i="0" u="none" strike="noStrike" cap="none" dirty="0">
              <a:solidFill>
                <a:srgbClr val="000000"/>
              </a:solidFill>
              <a:latin typeface="Helvetica Neue Light"/>
              <a:ea typeface="Helvetica Neue Light"/>
              <a:cs typeface="Helvetica Neue Light"/>
              <a:sym typeface="Helvetica Neue Light"/>
            </a:endParaRPr>
          </a:p>
          <a:p>
            <a:pPr algn="ctr"/>
            <a:r>
              <a:rPr lang="es-AR" sz="3200" dirty="0">
                <a:solidFill>
                  <a:srgbClr val="000000"/>
                </a:solidFill>
                <a:latin typeface="Helvetica Neue Light"/>
              </a:rPr>
              <a:t>Curso Data </a:t>
            </a:r>
            <a:r>
              <a:rPr lang="es-AR" sz="3200" dirty="0" err="1">
                <a:solidFill>
                  <a:srgbClr val="000000"/>
                </a:solidFill>
                <a:latin typeface="Helvetica Neue Light"/>
              </a:rPr>
              <a:t>Science</a:t>
            </a:r>
            <a:r>
              <a:rPr lang="es-AR" sz="3200" dirty="0">
                <a:solidFill>
                  <a:srgbClr val="000000"/>
                </a:solidFill>
                <a:latin typeface="Helvetica Neue Light"/>
              </a:rPr>
              <a:t> (Comisión 41870)</a:t>
            </a:r>
          </a:p>
          <a:p>
            <a:pPr algn="ctr">
              <a:lnSpc>
                <a:spcPct val="80000"/>
              </a:lnSpc>
              <a:buSzPts val="6000"/>
            </a:pPr>
            <a:r>
              <a:rPr lang="en-US" sz="3200" i="0" u="none" strike="noStrike" cap="none" dirty="0">
                <a:solidFill>
                  <a:srgbClr val="000000"/>
                </a:solidFill>
                <a:latin typeface="Helvetica Neue Light"/>
                <a:ea typeface="Helvetica Neue Light"/>
                <a:cs typeface="Helvetica Neue Light"/>
                <a:sym typeface="Helvetica Neue Light"/>
              </a:rPr>
              <a:t>Autor: Nicolás Abásolo</a:t>
            </a:r>
          </a:p>
          <a:p>
            <a:pPr algn="ctr">
              <a:lnSpc>
                <a:spcPct val="80000"/>
              </a:lnSpc>
              <a:buSzPts val="6000"/>
            </a:pPr>
            <a:endParaRPr sz="3000" dirty="0">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2900"/>
              <a:buFont typeface="Arial"/>
              <a:buNone/>
            </a:pPr>
            <a:endParaRPr sz="2900" dirty="0">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10</a:t>
            </a:fld>
            <a:endParaRPr sz="1050" b="0" i="0" u="none" strike="noStrike" cap="none">
              <a:solidFill>
                <a:srgbClr val="000000"/>
              </a:solidFill>
              <a:latin typeface="Arial"/>
              <a:ea typeface="Arial"/>
              <a:cs typeface="Arial"/>
              <a:sym typeface="Arial"/>
            </a:endParaRPr>
          </a:p>
        </p:txBody>
      </p:sp>
      <p:sp>
        <p:nvSpPr>
          <p:cNvPr id="217" name="Google Shape;217;p32"/>
          <p:cNvSpPr txBox="1"/>
          <p:nvPr/>
        </p:nvSpPr>
        <p:spPr>
          <a:xfrm>
            <a:off x="691502" y="505666"/>
            <a:ext cx="3157874" cy="68942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AR" sz="2800" dirty="0"/>
              <a:t>Principales </a:t>
            </a:r>
            <a:r>
              <a:rPr lang="es-AR" sz="2800" b="1" dirty="0"/>
              <a:t>Productos </a:t>
            </a:r>
            <a:r>
              <a:rPr lang="es-AR" sz="2800" dirty="0"/>
              <a:t>y</a:t>
            </a:r>
            <a:r>
              <a:rPr lang="es-AR" sz="2800" b="1" dirty="0"/>
              <a:t> Moléculas</a:t>
            </a:r>
            <a:endParaRPr b="1" dirty="0"/>
          </a:p>
        </p:txBody>
      </p:sp>
      <p:sp>
        <p:nvSpPr>
          <p:cNvPr id="219" name="Google Shape;219;p32"/>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20" name="Google Shape;220;p32"/>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21" name="Google Shape;221;p32"/>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pic>
        <p:nvPicPr>
          <p:cNvPr id="3" name="Imagen 2">
            <a:extLst>
              <a:ext uri="{FF2B5EF4-FFF2-40B4-BE49-F238E27FC236}">
                <a16:creationId xmlns:a16="http://schemas.microsoft.com/office/drawing/2014/main" id="{037E1D84-158A-E166-2EF9-32A5765DB956}"/>
              </a:ext>
            </a:extLst>
          </p:cNvPr>
          <p:cNvPicPr>
            <a:picLocks noChangeAspect="1"/>
          </p:cNvPicPr>
          <p:nvPr/>
        </p:nvPicPr>
        <p:blipFill>
          <a:blip r:embed="rId3"/>
          <a:srcRect/>
          <a:stretch/>
        </p:blipFill>
        <p:spPr>
          <a:xfrm>
            <a:off x="102870" y="1647821"/>
            <a:ext cx="7231184" cy="4761213"/>
          </a:xfrm>
          <a:prstGeom prst="rect">
            <a:avLst/>
          </a:prstGeom>
        </p:spPr>
      </p:pic>
      <p:sp>
        <p:nvSpPr>
          <p:cNvPr id="4" name="Google Shape;234;p33">
            <a:extLst>
              <a:ext uri="{FF2B5EF4-FFF2-40B4-BE49-F238E27FC236}">
                <a16:creationId xmlns:a16="http://schemas.microsoft.com/office/drawing/2014/main" id="{60450746-33C1-8CE2-1392-1AAC40EBF887}"/>
              </a:ext>
            </a:extLst>
          </p:cNvPr>
          <p:cNvSpPr/>
          <p:nvPr/>
        </p:nvSpPr>
        <p:spPr>
          <a:xfrm>
            <a:off x="3225389" y="424173"/>
            <a:ext cx="6248550" cy="14645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000" b="1" dirty="0">
                <a:solidFill>
                  <a:schemeClr val="dk1"/>
                </a:solidFill>
                <a:latin typeface="DM Sans"/>
                <a:ea typeface="DM Sans"/>
                <a:cs typeface="DM Sans"/>
                <a:sym typeface="DM Sans"/>
              </a:rPr>
              <a:t>TOP (</a:t>
            </a:r>
            <a:r>
              <a:rPr lang="es-MX" sz="2000" b="1" i="1" dirty="0">
                <a:solidFill>
                  <a:schemeClr val="dk1"/>
                </a:solidFill>
                <a:latin typeface="DM Sans"/>
                <a:ea typeface="DM Sans"/>
                <a:cs typeface="DM Sans"/>
                <a:sym typeface="DM Sans"/>
              </a:rPr>
              <a:t>30 meses de venta</a:t>
            </a:r>
            <a:r>
              <a:rPr lang="es-MX" sz="2000" b="1" dirty="0">
                <a:solidFill>
                  <a:schemeClr val="dk1"/>
                </a:solidFill>
                <a:latin typeface="DM Sans"/>
                <a:ea typeface="DM Sans"/>
                <a:cs typeface="DM Sans"/>
                <a:sym typeface="DM Sans"/>
              </a:rPr>
              <a:t>)</a:t>
            </a:r>
          </a:p>
          <a:p>
            <a:pPr marL="0" marR="0" lvl="0" indent="0" algn="l" rtl="0">
              <a:spcBef>
                <a:spcPts val="0"/>
              </a:spcBef>
              <a:spcAft>
                <a:spcPts val="0"/>
              </a:spcAft>
              <a:buNone/>
            </a:pPr>
            <a:r>
              <a:rPr lang="es-MX" sz="1300" dirty="0">
                <a:solidFill>
                  <a:schemeClr val="dk1"/>
                </a:solidFill>
                <a:latin typeface="DM Sans"/>
                <a:ea typeface="DM Sans"/>
                <a:cs typeface="DM Sans"/>
                <a:sym typeface="DM Sans"/>
              </a:rPr>
              <a:t>En el gráfico de la izquierda se pueden visualizar los primeros diez productos. Se destaca la </a:t>
            </a:r>
            <a:r>
              <a:rPr lang="es-MX" sz="1300" b="1" u="sng" dirty="0">
                <a:solidFill>
                  <a:srgbClr val="FF0000"/>
                </a:solidFill>
                <a:latin typeface="DM Sans"/>
                <a:ea typeface="DM Sans"/>
                <a:cs typeface="DM Sans"/>
                <a:sym typeface="DM Sans"/>
              </a:rPr>
              <a:t>𝐷𝑖𝑝𝑒𝑚𝑖𝑛𝑎 𝑐𝑜𝑚𝑝</a:t>
            </a:r>
            <a:r>
              <a:rPr lang="es-MX" sz="1300" b="1" dirty="0">
                <a:solidFill>
                  <a:schemeClr val="dk1"/>
                </a:solidFill>
                <a:latin typeface="DM Sans"/>
                <a:ea typeface="DM Sans"/>
                <a:cs typeface="DM Sans"/>
                <a:sym typeface="DM Sans"/>
              </a:rPr>
              <a:t>.</a:t>
            </a:r>
            <a:r>
              <a:rPr lang="es-MX" sz="1300" dirty="0">
                <a:solidFill>
                  <a:schemeClr val="dk1"/>
                </a:solidFill>
                <a:latin typeface="DM Sans"/>
                <a:ea typeface="DM Sans"/>
                <a:cs typeface="DM Sans"/>
                <a:sym typeface="DM Sans"/>
              </a:rPr>
              <a:t> en primer lugar. De estos productos no podemos dar falta y debemos estar pendientes a continuar con sus acciones promocionales.</a:t>
            </a:r>
          </a:p>
          <a:p>
            <a:pPr marL="0" marR="0" lvl="0" indent="0" algn="l" rtl="0">
              <a:spcBef>
                <a:spcPts val="0"/>
              </a:spcBef>
              <a:spcAft>
                <a:spcPts val="0"/>
              </a:spcAft>
              <a:buNone/>
            </a:pPr>
            <a:endParaRPr lang="es-MX" sz="1300" dirty="0">
              <a:solidFill>
                <a:schemeClr val="dk1"/>
              </a:solidFill>
              <a:latin typeface="DM Sans"/>
              <a:ea typeface="DM Sans"/>
              <a:cs typeface="DM Sans"/>
              <a:sym typeface="DM Sans"/>
            </a:endParaRPr>
          </a:p>
        </p:txBody>
      </p:sp>
      <p:pic>
        <p:nvPicPr>
          <p:cNvPr id="9" name="Imagen 8">
            <a:extLst>
              <a:ext uri="{FF2B5EF4-FFF2-40B4-BE49-F238E27FC236}">
                <a16:creationId xmlns:a16="http://schemas.microsoft.com/office/drawing/2014/main" id="{3BB5572F-F254-9862-A896-3411ADFF9F59}"/>
              </a:ext>
            </a:extLst>
          </p:cNvPr>
          <p:cNvPicPr>
            <a:picLocks noChangeAspect="1"/>
          </p:cNvPicPr>
          <p:nvPr/>
        </p:nvPicPr>
        <p:blipFill>
          <a:blip r:embed="rId4"/>
          <a:srcRect/>
          <a:stretch/>
        </p:blipFill>
        <p:spPr>
          <a:xfrm>
            <a:off x="7488939" y="1858144"/>
            <a:ext cx="4600191" cy="45363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87111276"/>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11</a:t>
            </a:fld>
            <a:endParaRPr sz="1050" b="0" i="0" u="none" strike="noStrike" cap="none">
              <a:solidFill>
                <a:srgbClr val="000000"/>
              </a:solidFill>
              <a:latin typeface="Arial"/>
              <a:ea typeface="Arial"/>
              <a:cs typeface="Arial"/>
              <a:sym typeface="Arial"/>
            </a:endParaRPr>
          </a:p>
        </p:txBody>
      </p:sp>
      <p:sp>
        <p:nvSpPr>
          <p:cNvPr id="217" name="Google Shape;217;p32"/>
          <p:cNvSpPr txBox="1"/>
          <p:nvPr/>
        </p:nvSpPr>
        <p:spPr>
          <a:xfrm>
            <a:off x="691501" y="505666"/>
            <a:ext cx="3731583" cy="34471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AR" sz="2800" dirty="0"/>
              <a:t>Motivos </a:t>
            </a:r>
            <a:r>
              <a:rPr lang="es-AR" sz="2800" b="1" dirty="0"/>
              <a:t>Nota de Crédito</a:t>
            </a:r>
            <a:endParaRPr b="1" dirty="0"/>
          </a:p>
        </p:txBody>
      </p:sp>
      <p:sp>
        <p:nvSpPr>
          <p:cNvPr id="219" name="Google Shape;219;p32"/>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20" name="Google Shape;220;p32"/>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dirty="0">
                <a:solidFill>
                  <a:schemeClr val="lt1"/>
                </a:solidFill>
                <a:latin typeface="Calibri"/>
                <a:ea typeface="Calibri"/>
                <a:cs typeface="Calibri"/>
                <a:sym typeface="Calibri"/>
              </a:rPr>
              <a:t>55%</a:t>
            </a:r>
            <a:endParaRPr dirty="0"/>
          </a:p>
        </p:txBody>
      </p:sp>
      <p:sp>
        <p:nvSpPr>
          <p:cNvPr id="221" name="Google Shape;221;p32"/>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sp>
        <p:nvSpPr>
          <p:cNvPr id="4" name="Google Shape;234;p33">
            <a:extLst>
              <a:ext uri="{FF2B5EF4-FFF2-40B4-BE49-F238E27FC236}">
                <a16:creationId xmlns:a16="http://schemas.microsoft.com/office/drawing/2014/main" id="{60450746-33C1-8CE2-1392-1AAC40EBF887}"/>
              </a:ext>
            </a:extLst>
          </p:cNvPr>
          <p:cNvSpPr/>
          <p:nvPr/>
        </p:nvSpPr>
        <p:spPr>
          <a:xfrm>
            <a:off x="3660843" y="422087"/>
            <a:ext cx="5807622" cy="136084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000" b="1" dirty="0">
                <a:solidFill>
                  <a:schemeClr val="dk1"/>
                </a:solidFill>
                <a:latin typeface="DM Sans"/>
                <a:ea typeface="DM Sans"/>
                <a:cs typeface="DM Sans"/>
                <a:sym typeface="DM Sans"/>
              </a:rPr>
              <a:t>Devoluciones</a:t>
            </a:r>
          </a:p>
          <a:p>
            <a:pPr marL="0" marR="0" lvl="0" indent="0" algn="l" rtl="0">
              <a:spcBef>
                <a:spcPts val="0"/>
              </a:spcBef>
              <a:spcAft>
                <a:spcPts val="0"/>
              </a:spcAft>
              <a:buNone/>
            </a:pPr>
            <a:r>
              <a:rPr lang="es-MX" sz="1300" dirty="0">
                <a:solidFill>
                  <a:schemeClr val="dk1"/>
                </a:solidFill>
                <a:latin typeface="DM Sans"/>
                <a:ea typeface="DM Sans"/>
                <a:cs typeface="DM Sans"/>
                <a:sym typeface="DM Sans"/>
              </a:rPr>
              <a:t>Existen tres principales motivos de NC con un devolución mayor a los USD 60.000 en el periodo estudiado. Principalmente el motivo 'Producto a Vencer' que representa la devolución de mercadería con corto vencimiento que no puede ser nuevamente comercializada generando importantes pérdidas comerciales.</a:t>
            </a:r>
          </a:p>
          <a:p>
            <a:pPr marL="0" marR="0" lvl="0" indent="0" algn="l" rtl="0">
              <a:spcBef>
                <a:spcPts val="0"/>
              </a:spcBef>
              <a:spcAft>
                <a:spcPts val="0"/>
              </a:spcAft>
              <a:buNone/>
            </a:pPr>
            <a:endParaRPr lang="es-MX" sz="1300" dirty="0">
              <a:solidFill>
                <a:schemeClr val="dk1"/>
              </a:solidFill>
              <a:latin typeface="DM Sans"/>
              <a:ea typeface="DM Sans"/>
              <a:cs typeface="DM Sans"/>
              <a:sym typeface="DM Sans"/>
            </a:endParaRPr>
          </a:p>
          <a:p>
            <a:pPr marL="0" marR="0" lvl="0" indent="0" algn="l" rtl="0">
              <a:spcBef>
                <a:spcPts val="0"/>
              </a:spcBef>
              <a:spcAft>
                <a:spcPts val="0"/>
              </a:spcAft>
              <a:buNone/>
            </a:pPr>
            <a:endParaRPr lang="es-MX" sz="1300" dirty="0">
              <a:solidFill>
                <a:schemeClr val="dk1"/>
              </a:solidFill>
              <a:latin typeface="DM Sans"/>
              <a:ea typeface="DM Sans"/>
              <a:cs typeface="DM Sans"/>
              <a:sym typeface="DM Sans"/>
            </a:endParaRPr>
          </a:p>
          <a:p>
            <a:pPr marL="0" marR="0" lvl="0" indent="0" algn="l" rtl="0">
              <a:spcBef>
                <a:spcPts val="0"/>
              </a:spcBef>
              <a:spcAft>
                <a:spcPts val="0"/>
              </a:spcAft>
              <a:buNone/>
            </a:pPr>
            <a:endParaRPr lang="es-MX" sz="1300" dirty="0">
              <a:solidFill>
                <a:schemeClr val="dk1"/>
              </a:solidFill>
              <a:latin typeface="DM Sans"/>
              <a:ea typeface="DM Sans"/>
              <a:cs typeface="DM Sans"/>
              <a:sym typeface="DM Sans"/>
            </a:endParaRPr>
          </a:p>
          <a:p>
            <a:pPr marL="0" marR="0" lvl="0" indent="0" algn="l" rtl="0">
              <a:spcBef>
                <a:spcPts val="0"/>
              </a:spcBef>
              <a:spcAft>
                <a:spcPts val="0"/>
              </a:spcAft>
              <a:buNone/>
            </a:pPr>
            <a:endParaRPr lang="es-MX" sz="1300" dirty="0">
              <a:solidFill>
                <a:schemeClr val="dk1"/>
              </a:solidFill>
              <a:latin typeface="DM Sans"/>
              <a:ea typeface="DM Sans"/>
              <a:cs typeface="DM Sans"/>
              <a:sym typeface="DM Sans"/>
            </a:endParaRPr>
          </a:p>
          <a:p>
            <a:pPr marL="0" marR="0" lvl="0" indent="0" algn="l" rtl="0">
              <a:spcBef>
                <a:spcPts val="0"/>
              </a:spcBef>
              <a:spcAft>
                <a:spcPts val="0"/>
              </a:spcAft>
              <a:buNone/>
            </a:pPr>
            <a:endParaRPr lang="es-MX" sz="1300" dirty="0">
              <a:solidFill>
                <a:schemeClr val="dk1"/>
              </a:solidFill>
              <a:latin typeface="DM Sans"/>
              <a:ea typeface="DM Sans"/>
              <a:cs typeface="DM Sans"/>
              <a:sym typeface="DM Sans"/>
            </a:endParaRPr>
          </a:p>
          <a:p>
            <a:pPr marL="0" marR="0" lvl="0" indent="0" algn="l" rtl="0">
              <a:spcBef>
                <a:spcPts val="0"/>
              </a:spcBef>
              <a:spcAft>
                <a:spcPts val="0"/>
              </a:spcAft>
              <a:buNone/>
            </a:pPr>
            <a:endParaRPr lang="es-MX" sz="1300" dirty="0">
              <a:solidFill>
                <a:schemeClr val="dk1"/>
              </a:solidFill>
              <a:latin typeface="DM Sans"/>
              <a:ea typeface="DM Sans"/>
              <a:cs typeface="DM Sans"/>
              <a:sym typeface="DM Sans"/>
            </a:endParaRPr>
          </a:p>
          <a:p>
            <a:pPr marL="0" marR="0" lvl="0" indent="0" algn="l" rtl="0">
              <a:spcBef>
                <a:spcPts val="0"/>
              </a:spcBef>
              <a:spcAft>
                <a:spcPts val="0"/>
              </a:spcAft>
              <a:buNone/>
            </a:pPr>
            <a:endParaRPr lang="es-MX" sz="1300" dirty="0">
              <a:solidFill>
                <a:schemeClr val="dk1"/>
              </a:solidFill>
              <a:latin typeface="DM Sans"/>
              <a:ea typeface="DM Sans"/>
              <a:cs typeface="DM Sans"/>
              <a:sym typeface="DM Sans"/>
            </a:endParaRPr>
          </a:p>
          <a:p>
            <a:pPr marL="0" marR="0" lvl="0" indent="0" algn="l" rtl="0">
              <a:spcBef>
                <a:spcPts val="0"/>
              </a:spcBef>
              <a:spcAft>
                <a:spcPts val="0"/>
              </a:spcAft>
              <a:buNone/>
            </a:pPr>
            <a:endParaRPr lang="es-MX" sz="1300" dirty="0">
              <a:solidFill>
                <a:schemeClr val="dk1"/>
              </a:solidFill>
              <a:latin typeface="DM Sans"/>
              <a:ea typeface="DM Sans"/>
              <a:cs typeface="DM Sans"/>
              <a:sym typeface="DM Sans"/>
            </a:endParaRPr>
          </a:p>
        </p:txBody>
      </p:sp>
      <p:pic>
        <p:nvPicPr>
          <p:cNvPr id="3" name="Imagen 2">
            <a:extLst>
              <a:ext uri="{FF2B5EF4-FFF2-40B4-BE49-F238E27FC236}">
                <a16:creationId xmlns:a16="http://schemas.microsoft.com/office/drawing/2014/main" id="{037E1D84-158A-E166-2EF9-32A5765DB956}"/>
              </a:ext>
            </a:extLst>
          </p:cNvPr>
          <p:cNvPicPr>
            <a:picLocks noChangeAspect="1"/>
          </p:cNvPicPr>
          <p:nvPr/>
        </p:nvPicPr>
        <p:blipFill>
          <a:blip r:embed="rId3"/>
          <a:srcRect/>
          <a:stretch/>
        </p:blipFill>
        <p:spPr>
          <a:xfrm>
            <a:off x="265823" y="3429000"/>
            <a:ext cx="11754623" cy="3376245"/>
          </a:xfrm>
          <a:prstGeom prst="rect">
            <a:avLst/>
          </a:prstGeom>
        </p:spPr>
      </p:pic>
      <p:sp>
        <p:nvSpPr>
          <p:cNvPr id="8" name="CuadroTexto 7">
            <a:extLst>
              <a:ext uri="{FF2B5EF4-FFF2-40B4-BE49-F238E27FC236}">
                <a16:creationId xmlns:a16="http://schemas.microsoft.com/office/drawing/2014/main" id="{9C4CCDDC-E5BC-F33E-BC36-B7EC9F40122A}"/>
              </a:ext>
            </a:extLst>
          </p:cNvPr>
          <p:cNvSpPr txBox="1"/>
          <p:nvPr/>
        </p:nvSpPr>
        <p:spPr>
          <a:xfrm>
            <a:off x="691501" y="3429000"/>
            <a:ext cx="4266999" cy="369332"/>
          </a:xfrm>
          <a:prstGeom prst="rect">
            <a:avLst/>
          </a:prstGeom>
          <a:noFill/>
        </p:spPr>
        <p:txBody>
          <a:bodyPr wrap="square">
            <a:spAutoFit/>
          </a:bodyPr>
          <a:lstStyle/>
          <a:p>
            <a:pPr marL="0" marR="0" lvl="0" indent="0" algn="l" rtl="0">
              <a:spcBef>
                <a:spcPts val="0"/>
              </a:spcBef>
              <a:spcAft>
                <a:spcPts val="0"/>
              </a:spcAft>
              <a:buNone/>
            </a:pPr>
            <a:r>
              <a:rPr lang="es-MX" sz="1800" b="1" u="sng" dirty="0">
                <a:solidFill>
                  <a:schemeClr val="dk1"/>
                </a:solidFill>
                <a:latin typeface="DM Sans"/>
                <a:ea typeface="DM Sans"/>
                <a:cs typeface="DM Sans"/>
                <a:sym typeface="DM Sans"/>
              </a:rPr>
              <a:t>Producto a Vencer</a:t>
            </a:r>
          </a:p>
        </p:txBody>
      </p:sp>
      <p:sp>
        <p:nvSpPr>
          <p:cNvPr id="2" name="CuadroTexto 1">
            <a:extLst>
              <a:ext uri="{FF2B5EF4-FFF2-40B4-BE49-F238E27FC236}">
                <a16:creationId xmlns:a16="http://schemas.microsoft.com/office/drawing/2014/main" id="{7EA689E5-F0FD-9C44-9049-32ED1C9EE307}"/>
              </a:ext>
            </a:extLst>
          </p:cNvPr>
          <p:cNvSpPr txBox="1"/>
          <p:nvPr/>
        </p:nvSpPr>
        <p:spPr>
          <a:xfrm>
            <a:off x="3660843" y="2059257"/>
            <a:ext cx="6714649" cy="923330"/>
          </a:xfrm>
          <a:prstGeom prst="rect">
            <a:avLst/>
          </a:prstGeom>
          <a:noFill/>
        </p:spPr>
        <p:txBody>
          <a:bodyPr wrap="square" rtlCol="0">
            <a:spAutoFit/>
          </a:bodyPr>
          <a:lstStyle/>
          <a:p>
            <a:pPr marL="0" marR="0" lvl="0" indent="0" algn="l" rtl="0">
              <a:spcBef>
                <a:spcPts val="0"/>
              </a:spcBef>
              <a:spcAft>
                <a:spcPts val="0"/>
              </a:spcAft>
              <a:buNone/>
            </a:pPr>
            <a:r>
              <a:rPr lang="es-MX" sz="1800" b="1" dirty="0">
                <a:solidFill>
                  <a:srgbClr val="FF0000"/>
                </a:solidFill>
                <a:latin typeface="DM Sans"/>
                <a:ea typeface="DM Sans"/>
                <a:cs typeface="DM Sans"/>
                <a:sym typeface="DM Sans"/>
              </a:rPr>
              <a:t>1.  Producto a Vencer:</a:t>
            </a:r>
            <a:r>
              <a:rPr lang="es-MX" sz="1800" b="1" dirty="0">
                <a:solidFill>
                  <a:schemeClr val="dk1"/>
                </a:solidFill>
                <a:latin typeface="DM Sans"/>
                <a:ea typeface="DM Sans"/>
                <a:cs typeface="DM Sans"/>
                <a:sym typeface="DM Sans"/>
              </a:rPr>
              <a:t>			</a:t>
            </a:r>
            <a:r>
              <a:rPr lang="es-MX" sz="1800" b="1" dirty="0">
                <a:solidFill>
                  <a:srgbClr val="FF0000"/>
                </a:solidFill>
                <a:latin typeface="DM Sans"/>
                <a:ea typeface="DM Sans"/>
                <a:cs typeface="DM Sans"/>
                <a:sym typeface="DM Sans"/>
              </a:rPr>
              <a:t>USD - 597.675</a:t>
            </a:r>
          </a:p>
          <a:p>
            <a:pPr marL="0" marR="0" lvl="0" indent="0" algn="l" rtl="0">
              <a:spcBef>
                <a:spcPts val="0"/>
              </a:spcBef>
              <a:spcAft>
                <a:spcPts val="0"/>
              </a:spcAft>
              <a:buNone/>
            </a:pPr>
            <a:r>
              <a:rPr lang="es-MX" sz="1800" b="1" dirty="0">
                <a:solidFill>
                  <a:schemeClr val="dk1"/>
                </a:solidFill>
                <a:latin typeface="DM Sans"/>
                <a:ea typeface="DM Sans"/>
                <a:cs typeface="DM Sans"/>
                <a:sym typeface="DM Sans"/>
              </a:rPr>
              <a:t>2. LEGALIZACION FACT INST: 		USD - 253.425</a:t>
            </a:r>
          </a:p>
          <a:p>
            <a:pPr marL="0" marR="0" lvl="0" indent="0" algn="l" rtl="0">
              <a:spcBef>
                <a:spcPts val="0"/>
              </a:spcBef>
              <a:spcAft>
                <a:spcPts val="0"/>
              </a:spcAft>
              <a:buNone/>
            </a:pPr>
            <a:r>
              <a:rPr lang="es-MX" sz="1800" b="1" dirty="0">
                <a:solidFill>
                  <a:schemeClr val="dk1"/>
                </a:solidFill>
                <a:latin typeface="DM Sans"/>
                <a:ea typeface="DM Sans"/>
                <a:cs typeface="DM Sans"/>
                <a:sym typeface="DM Sans"/>
              </a:rPr>
              <a:t>3. NO Solicitado:					USD - 135.220</a:t>
            </a:r>
          </a:p>
        </p:txBody>
      </p:sp>
    </p:spTree>
    <p:extLst>
      <p:ext uri="{BB962C8B-B14F-4D97-AF65-F5344CB8AC3E}">
        <p14:creationId xmlns:p14="http://schemas.microsoft.com/office/powerpoint/2010/main" val="3349097367"/>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p:nvPr/>
        </p:nvSpPr>
        <p:spPr>
          <a:xfrm>
            <a:off x="524063" y="1397483"/>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dirty="0">
                <a:solidFill>
                  <a:srgbClr val="008EFF"/>
                </a:solidFill>
                <a:latin typeface="Anton"/>
                <a:ea typeface="Anton"/>
                <a:cs typeface="Anton"/>
                <a:sym typeface="Anton"/>
              </a:rPr>
              <a:t> </a:t>
            </a:r>
            <a:r>
              <a:rPr lang="en-US" sz="4000" i="0" u="none" strike="noStrike" cap="none" dirty="0">
                <a:solidFill>
                  <a:srgbClr val="008EFF"/>
                </a:solidFill>
                <a:latin typeface="Anton"/>
                <a:ea typeface="Anton"/>
                <a:cs typeface="Anton"/>
                <a:sym typeface="Anton"/>
              </a:rPr>
              <a:t>01</a:t>
            </a:r>
            <a:endParaRPr dirty="0">
              <a:latin typeface="Anton"/>
              <a:ea typeface="Anton"/>
              <a:cs typeface="Anton"/>
              <a:sym typeface="Anton"/>
            </a:endParaRPr>
          </a:p>
        </p:txBody>
      </p:sp>
      <p:sp>
        <p:nvSpPr>
          <p:cNvPr id="136" name="Google Shape;136;p26"/>
          <p:cNvSpPr txBox="1"/>
          <p:nvPr/>
        </p:nvSpPr>
        <p:spPr>
          <a:xfrm>
            <a:off x="1849626" y="1367048"/>
            <a:ext cx="4927673"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dirty="0" err="1">
                <a:solidFill>
                  <a:schemeClr val="dk1"/>
                </a:solidFill>
                <a:latin typeface="Helvetica Neue Light"/>
                <a:ea typeface="Helvetica Neue Light"/>
                <a:cs typeface="Helvetica Neue Light"/>
                <a:sym typeface="Helvetica Neue Light"/>
              </a:rPr>
              <a:t>Contexto</a:t>
            </a:r>
            <a:r>
              <a:rPr lang="en-US" sz="2400" i="0" u="none" strike="noStrike" cap="none" dirty="0">
                <a:solidFill>
                  <a:schemeClr val="dk1"/>
                </a:solidFill>
                <a:latin typeface="Helvetica Neue Light"/>
                <a:ea typeface="Helvetica Neue Light"/>
                <a:cs typeface="Helvetica Neue Light"/>
                <a:sym typeface="Helvetica Neue Light"/>
              </a:rPr>
              <a:t> y Audiencia</a:t>
            </a:r>
            <a:endParaRPr sz="2400" i="0" u="none" strike="noStrike" cap="none" dirty="0">
              <a:solidFill>
                <a:srgbClr val="000000"/>
              </a:solidFill>
              <a:latin typeface="Helvetica Neue Light"/>
              <a:ea typeface="Helvetica Neue Light"/>
              <a:cs typeface="Helvetica Neue Light"/>
              <a:sym typeface="Helvetica Neue Light"/>
            </a:endParaRPr>
          </a:p>
        </p:txBody>
      </p:sp>
      <p:cxnSp>
        <p:nvCxnSpPr>
          <p:cNvPr id="137" name="Google Shape;137;p26"/>
          <p:cNvCxnSpPr/>
          <p:nvPr/>
        </p:nvCxnSpPr>
        <p:spPr>
          <a:xfrm>
            <a:off x="1680082" y="1367048"/>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38" name="Google Shape;138;p26"/>
          <p:cNvSpPr txBox="1"/>
          <p:nvPr/>
        </p:nvSpPr>
        <p:spPr>
          <a:xfrm>
            <a:off x="524063" y="2414359"/>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dirty="0">
                <a:solidFill>
                  <a:srgbClr val="008EFF"/>
                </a:solidFill>
                <a:latin typeface="Anton"/>
                <a:ea typeface="Anton"/>
                <a:cs typeface="Anton"/>
                <a:sym typeface="Anton"/>
              </a:rPr>
              <a:t> </a:t>
            </a:r>
            <a:r>
              <a:rPr lang="en-US" sz="4000" i="0" u="none" strike="noStrike" cap="none" dirty="0">
                <a:solidFill>
                  <a:srgbClr val="008EFF"/>
                </a:solidFill>
                <a:latin typeface="Anton"/>
                <a:ea typeface="Anton"/>
                <a:cs typeface="Anton"/>
                <a:sym typeface="Anton"/>
              </a:rPr>
              <a:t>02</a:t>
            </a:r>
            <a:endParaRPr dirty="0">
              <a:latin typeface="Anton"/>
              <a:ea typeface="Anton"/>
              <a:cs typeface="Anton"/>
              <a:sym typeface="Anton"/>
            </a:endParaRPr>
          </a:p>
        </p:txBody>
      </p:sp>
      <p:sp>
        <p:nvSpPr>
          <p:cNvPr id="139" name="Google Shape;139;p26"/>
          <p:cNvSpPr txBox="1"/>
          <p:nvPr/>
        </p:nvSpPr>
        <p:spPr>
          <a:xfrm>
            <a:off x="1849627" y="3429000"/>
            <a:ext cx="4927686"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dirty="0" err="1">
                <a:solidFill>
                  <a:srgbClr val="000000"/>
                </a:solidFill>
                <a:latin typeface="Helvetica Neue Light"/>
                <a:ea typeface="Helvetica Neue Light"/>
                <a:cs typeface="Helvetica Neue Light"/>
                <a:sym typeface="Helvetica Neue Light"/>
              </a:rPr>
              <a:t>Resumen</a:t>
            </a:r>
            <a:r>
              <a:rPr lang="en-US" sz="2400" i="0" u="none" strike="noStrike" cap="none" dirty="0">
                <a:solidFill>
                  <a:srgbClr val="000000"/>
                </a:solidFill>
                <a:latin typeface="Helvetica Neue Light"/>
                <a:ea typeface="Helvetica Neue Light"/>
                <a:cs typeface="Helvetica Neue Light"/>
                <a:sym typeface="Helvetica Neue Light"/>
              </a:rPr>
              <a:t> Conjunto de </a:t>
            </a:r>
            <a:r>
              <a:rPr lang="en-US" sz="2400" i="0" u="none" strike="noStrike" cap="none" dirty="0" err="1">
                <a:solidFill>
                  <a:srgbClr val="000000"/>
                </a:solidFill>
                <a:latin typeface="Helvetica Neue Light"/>
                <a:ea typeface="Helvetica Neue Light"/>
                <a:cs typeface="Helvetica Neue Light"/>
                <a:sym typeface="Helvetica Neue Light"/>
              </a:rPr>
              <a:t>Datos</a:t>
            </a:r>
            <a:endParaRPr sz="2400" i="0" u="none" strike="noStrike" cap="none" dirty="0">
              <a:solidFill>
                <a:srgbClr val="000000"/>
              </a:solidFill>
              <a:latin typeface="Helvetica Neue Light"/>
              <a:ea typeface="Helvetica Neue Light"/>
              <a:cs typeface="Helvetica Neue Light"/>
              <a:sym typeface="Helvetica Neue Light"/>
            </a:endParaRPr>
          </a:p>
        </p:txBody>
      </p:sp>
      <p:cxnSp>
        <p:nvCxnSpPr>
          <p:cNvPr id="140" name="Google Shape;140;p26"/>
          <p:cNvCxnSpPr/>
          <p:nvPr/>
        </p:nvCxnSpPr>
        <p:spPr>
          <a:xfrm>
            <a:off x="1680082" y="2383924"/>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1" name="Google Shape;141;p26"/>
          <p:cNvSpPr txBox="1"/>
          <p:nvPr/>
        </p:nvSpPr>
        <p:spPr>
          <a:xfrm>
            <a:off x="524063" y="3429502"/>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03</a:t>
            </a:r>
            <a:endParaRPr>
              <a:latin typeface="Anton"/>
              <a:ea typeface="Anton"/>
              <a:cs typeface="Anton"/>
              <a:sym typeface="Anton"/>
            </a:endParaRPr>
          </a:p>
        </p:txBody>
      </p:sp>
      <p:cxnSp>
        <p:nvCxnSpPr>
          <p:cNvPr id="142" name="Google Shape;142;p26"/>
          <p:cNvCxnSpPr/>
          <p:nvPr/>
        </p:nvCxnSpPr>
        <p:spPr>
          <a:xfrm>
            <a:off x="1680082" y="3399067"/>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3" name="Google Shape;143;p26"/>
          <p:cNvSpPr txBox="1"/>
          <p:nvPr/>
        </p:nvSpPr>
        <p:spPr>
          <a:xfrm>
            <a:off x="388629" y="431801"/>
            <a:ext cx="7637771" cy="5520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dirty="0">
                <a:solidFill>
                  <a:srgbClr val="000000"/>
                </a:solidFill>
                <a:latin typeface="Anton"/>
                <a:ea typeface="Anton"/>
                <a:cs typeface="Anton"/>
                <a:sym typeface="Anton"/>
              </a:rPr>
              <a:t>AGENDA</a:t>
            </a:r>
            <a:endParaRPr dirty="0">
              <a:latin typeface="Anton"/>
              <a:ea typeface="Anton"/>
              <a:cs typeface="Anton"/>
              <a:sym typeface="Anton"/>
            </a:endParaRPr>
          </a:p>
        </p:txBody>
      </p:sp>
      <p:pic>
        <p:nvPicPr>
          <p:cNvPr id="144" name="Google Shape;144;p26"/>
          <p:cNvPicPr preferRelativeResize="0"/>
          <p:nvPr/>
        </p:nvPicPr>
        <p:blipFill rotWithShape="1">
          <a:blip r:embed="rId3">
            <a:alphaModFix/>
          </a:blip>
          <a:srcRect/>
          <a:stretch/>
        </p:blipFill>
        <p:spPr>
          <a:xfrm>
            <a:off x="7653251" y="49876"/>
            <a:ext cx="4538749" cy="6808124"/>
          </a:xfrm>
          <a:prstGeom prst="rect">
            <a:avLst/>
          </a:prstGeom>
          <a:noFill/>
          <a:ln>
            <a:noFill/>
          </a:ln>
        </p:spPr>
      </p:pic>
      <p:sp>
        <p:nvSpPr>
          <p:cNvPr id="145" name="Google Shape;145;p26"/>
          <p:cNvSpPr txBox="1"/>
          <p:nvPr/>
        </p:nvSpPr>
        <p:spPr>
          <a:xfrm>
            <a:off x="1849627" y="4390358"/>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a:solidFill>
                  <a:schemeClr val="dk1"/>
                </a:solidFill>
                <a:latin typeface="Helvetica Neue Light"/>
                <a:ea typeface="Helvetica Neue Light"/>
                <a:cs typeface="Helvetica Neue Light"/>
                <a:sym typeface="Helvetica Neue Light"/>
              </a:rPr>
              <a:t>Análisis Exploratorio</a:t>
            </a:r>
            <a:endParaRPr sz="2800" i="0" u="none" strike="noStrike" cap="none">
              <a:solidFill>
                <a:schemeClr val="dk1"/>
              </a:solidFill>
              <a:latin typeface="Helvetica Neue Light"/>
              <a:ea typeface="Helvetica Neue Light"/>
              <a:cs typeface="Helvetica Neue Light"/>
              <a:sym typeface="Helvetica Neue Light"/>
            </a:endParaRPr>
          </a:p>
        </p:txBody>
      </p:sp>
      <p:sp>
        <p:nvSpPr>
          <p:cNvPr id="146" name="Google Shape;146;p26"/>
          <p:cNvSpPr txBox="1"/>
          <p:nvPr/>
        </p:nvSpPr>
        <p:spPr>
          <a:xfrm>
            <a:off x="524070" y="4445135"/>
            <a:ext cx="1325700" cy="542400"/>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04</a:t>
            </a:r>
            <a:endParaRPr>
              <a:latin typeface="Anton"/>
              <a:ea typeface="Anton"/>
              <a:cs typeface="Anton"/>
              <a:sym typeface="Anton"/>
            </a:endParaRPr>
          </a:p>
        </p:txBody>
      </p:sp>
      <p:cxnSp>
        <p:nvCxnSpPr>
          <p:cNvPr id="147" name="Google Shape;147;p26"/>
          <p:cNvCxnSpPr/>
          <p:nvPr/>
        </p:nvCxnSpPr>
        <p:spPr>
          <a:xfrm>
            <a:off x="1680082" y="4414712"/>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8" name="Google Shape;148;p26"/>
          <p:cNvSpPr txBox="1"/>
          <p:nvPr/>
        </p:nvSpPr>
        <p:spPr>
          <a:xfrm>
            <a:off x="1849626" y="2353489"/>
            <a:ext cx="4927687"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dirty="0" err="1">
                <a:solidFill>
                  <a:schemeClr val="dk1"/>
                </a:solidFill>
                <a:latin typeface="Helvetica Neue Light"/>
                <a:ea typeface="Helvetica Neue Light"/>
                <a:cs typeface="Helvetica Neue Light"/>
                <a:sym typeface="Helvetica Neue Light"/>
              </a:rPr>
              <a:t>Preguntas</a:t>
            </a:r>
            <a:r>
              <a:rPr lang="en-US" sz="2400" i="0" u="none" strike="noStrike" cap="none" dirty="0">
                <a:solidFill>
                  <a:schemeClr val="dk1"/>
                </a:solidFill>
                <a:latin typeface="Helvetica Neue Light"/>
                <a:ea typeface="Helvetica Neue Light"/>
                <a:cs typeface="Helvetica Neue Light"/>
                <a:sym typeface="Helvetica Neue Light"/>
              </a:rPr>
              <a:t> de </a:t>
            </a:r>
            <a:r>
              <a:rPr lang="en-US" sz="2400" dirty="0" err="1">
                <a:solidFill>
                  <a:schemeClr val="dk1"/>
                </a:solidFill>
                <a:latin typeface="Helvetica Neue Light"/>
                <a:ea typeface="Helvetica Neue Light"/>
                <a:cs typeface="Helvetica Neue Light"/>
                <a:sym typeface="Helvetica Neue Light"/>
              </a:rPr>
              <a:t>Interés</a:t>
            </a:r>
            <a:endParaRPr dirty="0">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cxnSp>
        <p:nvCxnSpPr>
          <p:cNvPr id="157" name="Google Shape;157;p27"/>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58" name="Google Shape;158;p2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3</a:t>
            </a:fld>
            <a:endParaRPr sz="1050" b="0" i="0" u="none" strike="noStrike" cap="none">
              <a:solidFill>
                <a:srgbClr val="000000"/>
              </a:solidFill>
              <a:latin typeface="Arial"/>
              <a:ea typeface="Arial"/>
              <a:cs typeface="Arial"/>
              <a:sym typeface="Arial"/>
            </a:endParaRPr>
          </a:p>
        </p:txBody>
      </p:sp>
      <p:sp>
        <p:nvSpPr>
          <p:cNvPr id="159" name="Google Shape;159;p27"/>
          <p:cNvSpPr txBox="1"/>
          <p:nvPr/>
        </p:nvSpPr>
        <p:spPr>
          <a:xfrm>
            <a:off x="384622" y="2758763"/>
            <a:ext cx="2718100" cy="698012"/>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US" sz="2800" b="0" i="0" u="none" strike="noStrike" cap="none" dirty="0">
                <a:solidFill>
                  <a:srgbClr val="000000"/>
                </a:solidFill>
                <a:latin typeface="Arial"/>
                <a:ea typeface="Arial"/>
                <a:cs typeface="Arial"/>
                <a:sym typeface="Arial"/>
              </a:rPr>
              <a:t>CONTEXTO Y </a:t>
            </a:r>
            <a:endParaRPr sz="2800" b="0" i="0" u="none" strike="noStrike" cap="none" dirty="0">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2800"/>
              <a:buFont typeface="Arial"/>
              <a:buNone/>
            </a:pPr>
            <a:r>
              <a:rPr lang="en-US" sz="2800" b="1" i="0" u="none" strike="noStrike" cap="none" dirty="0">
                <a:solidFill>
                  <a:srgbClr val="000000"/>
                </a:solidFill>
                <a:latin typeface="Arial"/>
                <a:ea typeface="Arial"/>
                <a:cs typeface="Arial"/>
                <a:sym typeface="Arial"/>
              </a:rPr>
              <a:t>AUDIENCIA</a:t>
            </a:r>
            <a:endParaRPr sz="2800" b="1" i="0" u="none" strike="noStrike" cap="none" dirty="0">
              <a:solidFill>
                <a:srgbClr val="000000"/>
              </a:solidFill>
              <a:latin typeface="Arial"/>
              <a:ea typeface="Arial"/>
              <a:cs typeface="Arial"/>
              <a:sym typeface="Arial"/>
            </a:endParaRPr>
          </a:p>
        </p:txBody>
      </p:sp>
      <p:sp>
        <p:nvSpPr>
          <p:cNvPr id="160" name="Google Shape;160;p27"/>
          <p:cNvSpPr/>
          <p:nvPr/>
        </p:nvSpPr>
        <p:spPr>
          <a:xfrm>
            <a:off x="3402302" y="287524"/>
            <a:ext cx="8103900" cy="556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u="sng" strike="noStrike" cap="none" dirty="0" err="1">
                <a:solidFill>
                  <a:schemeClr val="dk1"/>
                </a:solidFill>
                <a:latin typeface="Helvetica Neue"/>
                <a:ea typeface="Helvetica Neue"/>
                <a:cs typeface="Helvetica Neue"/>
                <a:sym typeface="Helvetica Neue"/>
              </a:rPr>
              <a:t>Contexto</a:t>
            </a:r>
            <a:endParaRPr lang="en-US" sz="1600" b="1" i="0" u="sng" strike="noStrike" cap="none"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s-MX" sz="1600" dirty="0">
                <a:solidFill>
                  <a:schemeClr val="dk1"/>
                </a:solidFill>
                <a:latin typeface="Helvetica Neue Light"/>
                <a:ea typeface="Helvetica Neue Light"/>
                <a:cs typeface="Helvetica Neue Light"/>
                <a:sym typeface="Helvetica Neue Light"/>
              </a:rPr>
              <a:t>	La toma de decisiones basada en datos es vital para las empresas que buscan obtener una ventaja competitiva sobre su competencia.</a:t>
            </a:r>
          </a:p>
          <a:p>
            <a:pPr marL="0" marR="0" lvl="0" indent="0" algn="l" rtl="0">
              <a:spcBef>
                <a:spcPts val="0"/>
              </a:spcBef>
              <a:spcAft>
                <a:spcPts val="0"/>
              </a:spcAft>
              <a:buNone/>
            </a:pPr>
            <a:endParaRPr lang="es-MX" sz="1600"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r>
              <a:rPr lang="es-MX" sz="1600" dirty="0">
                <a:solidFill>
                  <a:schemeClr val="dk1"/>
                </a:solidFill>
                <a:latin typeface="Helvetica Neue Light"/>
                <a:ea typeface="Helvetica Neue Light"/>
                <a:cs typeface="Helvetica Neue Light"/>
                <a:sym typeface="Helvetica Neue Light"/>
              </a:rPr>
              <a:t>	Con el análisis de datos se busca realizar un seguimiento de las tendencias de ventas. Dicho conocimiento brinda ciertos beneficios claves para la toma de decisiones seguras basándonos en datos sólidos que brindan confianza. Las organizaciones pueden obtener información valiosa para producir proyecciones precisas de la demanda y de las ventas.</a:t>
            </a:r>
          </a:p>
          <a:p>
            <a:pPr marL="0" marR="0" lvl="0" indent="0" algn="l" rtl="0">
              <a:spcBef>
                <a:spcPts val="0"/>
              </a:spcBef>
              <a:spcAft>
                <a:spcPts val="0"/>
              </a:spcAft>
              <a:buNone/>
            </a:pPr>
            <a:endParaRPr lang="es-MX" sz="1600"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r>
              <a:rPr lang="es-MX" sz="1600" dirty="0">
                <a:solidFill>
                  <a:schemeClr val="dk1"/>
                </a:solidFill>
                <a:latin typeface="Helvetica Neue Light"/>
                <a:ea typeface="Helvetica Neue Light"/>
                <a:cs typeface="Helvetica Neue Light"/>
                <a:sym typeface="Helvetica Neue Light"/>
              </a:rPr>
              <a:t>	Además, el uso de herramientas de análisis de ventas conduce a la creación de un desarrollo informado de servicios de producto y estrategias para impulsar el rendimiento de ventas de la empresa. Sumado a esto, los análisis posibilitan descubrir nuevas oportunidades para optimizar el proceso de ventas, reducir los costos operativos y supervisar las métricas de rendimiento.</a:t>
            </a:r>
          </a:p>
          <a:p>
            <a:pPr marL="0" marR="0" lvl="0" indent="0" algn="l" rtl="0">
              <a:spcBef>
                <a:spcPts val="0"/>
              </a:spcBef>
              <a:spcAft>
                <a:spcPts val="0"/>
              </a:spcAft>
              <a:buNone/>
            </a:pPr>
            <a:endParaRPr lang="es-MX" sz="1600"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r>
              <a:rPr lang="es-MX" sz="1600" dirty="0">
                <a:solidFill>
                  <a:schemeClr val="dk1"/>
                </a:solidFill>
                <a:latin typeface="Helvetica Neue Light"/>
                <a:ea typeface="Helvetica Neue Light"/>
                <a:cs typeface="Helvetica Neue Light"/>
                <a:sym typeface="Helvetica Neue Light"/>
              </a:rPr>
              <a:t>	Finalizando, queremos enfatizar que el proceso de análisis de ventas consiste en recopilar y limpiar datos de diferentes fuentes, como sistemas de punto de venta y software de seguimiento de inventario, para detectar correlaciones en la información cuantitativa.</a:t>
            </a:r>
          </a:p>
          <a:p>
            <a:pPr marL="0" marR="0" lvl="0" indent="0" algn="l" rtl="0">
              <a:spcBef>
                <a:spcPts val="0"/>
              </a:spcBef>
              <a:spcAft>
                <a:spcPts val="0"/>
              </a:spcAft>
              <a:buNone/>
            </a:pPr>
            <a:endParaRPr sz="1600"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r>
              <a:rPr lang="en-US" sz="1600" b="1" u="sng" dirty="0">
                <a:solidFill>
                  <a:schemeClr val="dk1"/>
                </a:solidFill>
                <a:latin typeface="Helvetica Neue"/>
                <a:ea typeface="Helvetica Neue"/>
                <a:cs typeface="Helvetica Neue"/>
                <a:sym typeface="Helvetica Neue"/>
              </a:rPr>
              <a:t>Audiencia</a:t>
            </a:r>
          </a:p>
          <a:p>
            <a:pPr marL="0" marR="0" lvl="0" indent="0" algn="l" rtl="0">
              <a:spcBef>
                <a:spcPts val="0"/>
              </a:spcBef>
              <a:spcAft>
                <a:spcPts val="0"/>
              </a:spcAft>
              <a:buNone/>
            </a:pPr>
            <a:r>
              <a:rPr lang="en-US" sz="1600" dirty="0">
                <a:solidFill>
                  <a:schemeClr val="dk1"/>
                </a:solidFill>
                <a:latin typeface="Helvetica Neue Light"/>
                <a:ea typeface="Helvetica Neue Light"/>
                <a:cs typeface="Helvetica Neue Light"/>
                <a:sym typeface="Helvetica Neue Light"/>
              </a:rPr>
              <a:t>	E</a:t>
            </a:r>
            <a:r>
              <a:rPr lang="es-MX" sz="1600" dirty="0">
                <a:solidFill>
                  <a:schemeClr val="dk1"/>
                </a:solidFill>
                <a:latin typeface="Helvetica Neue Light"/>
                <a:ea typeface="Helvetica Neue Light"/>
                <a:cs typeface="Helvetica Neue Light"/>
                <a:sym typeface="Helvetica Neue Light"/>
              </a:rPr>
              <a:t>l proyecto está dirigido a analistas, directivos y supervisores que monitorean los resultados de ventas del Laboratorio. Los resultados son relevantes para una futura toma de decisiones, pago de premios y acciones a llevar a cabo en corto o mediano plazo.</a:t>
            </a:r>
            <a:endParaRPr lang="en-US" sz="1600" dirty="0">
              <a:solidFill>
                <a:schemeClr val="dk1"/>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cxnSp>
        <p:nvCxnSpPr>
          <p:cNvPr id="166" name="Google Shape;166;p28"/>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67" name="Google Shape;167;p28"/>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4</a:t>
            </a:fld>
            <a:endParaRPr sz="1050" b="0" i="0" u="none" strike="noStrike" cap="none">
              <a:solidFill>
                <a:srgbClr val="000000"/>
              </a:solidFill>
              <a:latin typeface="Arial"/>
              <a:ea typeface="Arial"/>
              <a:cs typeface="Arial"/>
              <a:sym typeface="Arial"/>
            </a:endParaRPr>
          </a:p>
        </p:txBody>
      </p:sp>
      <p:sp>
        <p:nvSpPr>
          <p:cNvPr id="168" name="Google Shape;168;p28"/>
          <p:cNvSpPr txBox="1"/>
          <p:nvPr/>
        </p:nvSpPr>
        <p:spPr>
          <a:xfrm>
            <a:off x="384622" y="2758763"/>
            <a:ext cx="2718000" cy="10344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a:t>PREGUNTAS DE</a:t>
            </a:r>
            <a:endParaRPr sz="28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2800"/>
              <a:buFont typeface="Arial"/>
              <a:buNone/>
            </a:pPr>
            <a:r>
              <a:rPr lang="en-US" sz="2800" b="1"/>
              <a:t>INTERÉS</a:t>
            </a:r>
            <a:endParaRPr sz="2800" b="1" i="0" u="none" strike="noStrike" cap="none">
              <a:solidFill>
                <a:srgbClr val="000000"/>
              </a:solidFill>
              <a:latin typeface="Arial"/>
              <a:ea typeface="Arial"/>
              <a:cs typeface="Arial"/>
              <a:sym typeface="Arial"/>
            </a:endParaRPr>
          </a:p>
        </p:txBody>
      </p:sp>
      <p:sp>
        <p:nvSpPr>
          <p:cNvPr id="169" name="Google Shape;169;p28"/>
          <p:cNvSpPr/>
          <p:nvPr/>
        </p:nvSpPr>
        <p:spPr>
          <a:xfrm>
            <a:off x="3388263" y="1005522"/>
            <a:ext cx="8299537" cy="476368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MX" sz="1800" b="1" u="sng" dirty="0">
                <a:solidFill>
                  <a:schemeClr val="dk1"/>
                </a:solidFill>
                <a:latin typeface="Helvetica Neue"/>
                <a:ea typeface="Helvetica Neue"/>
                <a:cs typeface="Helvetica Neue"/>
                <a:sym typeface="Helvetica Neue"/>
              </a:rPr>
              <a:t>Temática</a:t>
            </a:r>
          </a:p>
          <a:p>
            <a:pPr marL="0" marR="0" lvl="0" indent="0" algn="l" rtl="0">
              <a:spcBef>
                <a:spcPts val="0"/>
              </a:spcBef>
              <a:spcAft>
                <a:spcPts val="0"/>
              </a:spcAft>
              <a:buNone/>
            </a:pPr>
            <a:r>
              <a:rPr lang="es-MX" sz="1800" dirty="0">
                <a:solidFill>
                  <a:schemeClr val="dk1"/>
                </a:solidFill>
                <a:latin typeface="Helvetica Neue Light"/>
                <a:sym typeface="Helvetica Neue"/>
              </a:rPr>
              <a:t>	En el siguiente proyecto nos proponemos a analizar la información de ventas de medicamentos para uso humano de un laboratorio en Ecuador, principalmente nos basamos en los siguientes tópicos:</a:t>
            </a:r>
          </a:p>
          <a:p>
            <a:pPr marL="0" marR="0" lvl="0" indent="0" algn="l" rtl="0">
              <a:spcBef>
                <a:spcPts val="0"/>
              </a:spcBef>
              <a:spcAft>
                <a:spcPts val="0"/>
              </a:spcAft>
              <a:buNone/>
            </a:pPr>
            <a:endParaRPr lang="en-US" sz="1800" b="1" dirty="0">
              <a:solidFill>
                <a:schemeClr val="dk1"/>
              </a:solidFill>
              <a:latin typeface="Helvetica Neue"/>
              <a:ea typeface="Helvetica Neue"/>
              <a:cs typeface="Helvetica Neue"/>
              <a:sym typeface="Helvetica Neue"/>
            </a:endParaRPr>
          </a:p>
          <a:p>
            <a:pPr marL="285750" marR="0" lvl="0" indent="-285750" algn="l" rtl="0">
              <a:spcBef>
                <a:spcPts val="0"/>
              </a:spcBef>
              <a:spcAft>
                <a:spcPts val="0"/>
              </a:spcAft>
              <a:buFont typeface="Wingdings" panose="05000000000000000000" pitchFamily="2" charset="2"/>
              <a:buChar char="ü"/>
            </a:pPr>
            <a:r>
              <a:rPr lang="es-MX" sz="1800" dirty="0">
                <a:solidFill>
                  <a:schemeClr val="dk1"/>
                </a:solidFill>
                <a:latin typeface="Helvetica Neue Light"/>
                <a:sym typeface="Helvetica Neue"/>
              </a:rPr>
              <a:t>Analizar las ventas del primer semestre del 2023 con respecto a periodos anteriores</a:t>
            </a:r>
          </a:p>
          <a:p>
            <a:pPr marL="285750" marR="0" lvl="0" indent="-285750" algn="l" rtl="0">
              <a:spcBef>
                <a:spcPts val="0"/>
              </a:spcBef>
              <a:spcAft>
                <a:spcPts val="0"/>
              </a:spcAft>
              <a:buFont typeface="Wingdings" panose="05000000000000000000" pitchFamily="2" charset="2"/>
              <a:buChar char="ü"/>
            </a:pPr>
            <a:endParaRPr lang="es-MX" sz="1800" dirty="0">
              <a:solidFill>
                <a:schemeClr val="dk1"/>
              </a:solidFill>
              <a:latin typeface="Helvetica Neue Light"/>
              <a:sym typeface="Helvetica Neue"/>
            </a:endParaRPr>
          </a:p>
          <a:p>
            <a:pPr marL="285750" marR="0" lvl="0" indent="-285750" algn="l" rtl="0">
              <a:spcBef>
                <a:spcPts val="0"/>
              </a:spcBef>
              <a:spcAft>
                <a:spcPts val="0"/>
              </a:spcAft>
              <a:buFont typeface="Wingdings" panose="05000000000000000000" pitchFamily="2" charset="2"/>
              <a:buChar char="ü"/>
            </a:pPr>
            <a:r>
              <a:rPr lang="es-MX" sz="1800" dirty="0">
                <a:solidFill>
                  <a:schemeClr val="dk1"/>
                </a:solidFill>
                <a:latin typeface="Helvetica Neue Light"/>
                <a:sym typeface="Helvetica Neue"/>
              </a:rPr>
              <a:t>Analizar el crecimiento por zonas, regiones y cadenas.</a:t>
            </a:r>
          </a:p>
          <a:p>
            <a:pPr marL="285750" marR="0" lvl="0" indent="-285750" algn="l" rtl="0">
              <a:spcBef>
                <a:spcPts val="0"/>
              </a:spcBef>
              <a:spcAft>
                <a:spcPts val="0"/>
              </a:spcAft>
              <a:buFont typeface="Wingdings" panose="05000000000000000000" pitchFamily="2" charset="2"/>
              <a:buChar char="ü"/>
            </a:pPr>
            <a:endParaRPr lang="es-MX" sz="1800" dirty="0">
              <a:solidFill>
                <a:schemeClr val="dk1"/>
              </a:solidFill>
              <a:latin typeface="Helvetica Neue Light"/>
              <a:sym typeface="Helvetica Neue"/>
            </a:endParaRPr>
          </a:p>
          <a:p>
            <a:pPr marL="285750" marR="0" lvl="0" indent="-285750" algn="l" rtl="0">
              <a:spcBef>
                <a:spcPts val="0"/>
              </a:spcBef>
              <a:spcAft>
                <a:spcPts val="0"/>
              </a:spcAft>
              <a:buFont typeface="Wingdings" panose="05000000000000000000" pitchFamily="2" charset="2"/>
              <a:buChar char="ü"/>
            </a:pPr>
            <a:r>
              <a:rPr lang="es-MX" sz="1800" dirty="0">
                <a:solidFill>
                  <a:schemeClr val="dk1"/>
                </a:solidFill>
                <a:latin typeface="Helvetica Neue Light"/>
                <a:sym typeface="Helvetica Neue"/>
              </a:rPr>
              <a:t>Analizar los principales clientes.</a:t>
            </a:r>
          </a:p>
          <a:p>
            <a:pPr marL="285750" marR="0" lvl="0" indent="-285750" algn="l" rtl="0">
              <a:spcBef>
                <a:spcPts val="0"/>
              </a:spcBef>
              <a:spcAft>
                <a:spcPts val="0"/>
              </a:spcAft>
              <a:buFont typeface="Wingdings" panose="05000000000000000000" pitchFamily="2" charset="2"/>
              <a:buChar char="ü"/>
            </a:pPr>
            <a:endParaRPr lang="es-MX" sz="1800" dirty="0">
              <a:solidFill>
                <a:schemeClr val="dk1"/>
              </a:solidFill>
              <a:latin typeface="Helvetica Neue Light"/>
              <a:sym typeface="Helvetica Neue"/>
            </a:endParaRPr>
          </a:p>
          <a:p>
            <a:pPr marL="285750" marR="0" lvl="0" indent="-285750" algn="l" rtl="0">
              <a:spcBef>
                <a:spcPts val="0"/>
              </a:spcBef>
              <a:spcAft>
                <a:spcPts val="0"/>
              </a:spcAft>
              <a:buFont typeface="Wingdings" panose="05000000000000000000" pitchFamily="2" charset="2"/>
              <a:buChar char="ü"/>
            </a:pPr>
            <a:r>
              <a:rPr lang="es-MX" sz="1800" dirty="0">
                <a:solidFill>
                  <a:schemeClr val="dk1"/>
                </a:solidFill>
                <a:latin typeface="Helvetica Neue Light"/>
                <a:sym typeface="Helvetica Neue"/>
              </a:rPr>
              <a:t>Conocer la venta histórica de cada producto para no dar falta de stock.</a:t>
            </a:r>
          </a:p>
          <a:p>
            <a:pPr marL="0" marR="0" lvl="0" indent="0" algn="l" rtl="0">
              <a:spcBef>
                <a:spcPts val="0"/>
              </a:spcBef>
              <a:spcAft>
                <a:spcPts val="0"/>
              </a:spcAft>
              <a:buNone/>
            </a:pPr>
            <a:endParaRPr lang="en-US" sz="1800" b="1"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n-US" sz="1800" b="1" u="sng" dirty="0" err="1">
                <a:solidFill>
                  <a:schemeClr val="dk1"/>
                </a:solidFill>
                <a:latin typeface="Helvetica Neue"/>
                <a:ea typeface="Helvetica Neue"/>
                <a:cs typeface="Helvetica Neue"/>
                <a:sym typeface="Helvetica Neue"/>
              </a:rPr>
              <a:t>Preguntas</a:t>
            </a:r>
            <a:r>
              <a:rPr lang="en-US" sz="1800" b="1" dirty="0">
                <a:solidFill>
                  <a:schemeClr val="dk1"/>
                </a:solidFill>
                <a:latin typeface="Helvetica Neue"/>
                <a:ea typeface="Helvetica Neue"/>
                <a:cs typeface="Helvetica Neue"/>
                <a:sym typeface="Helvetica Neue"/>
              </a:rPr>
              <a:t> </a:t>
            </a:r>
            <a:r>
              <a:rPr lang="en-US" sz="1800" b="1" u="sng" dirty="0" err="1">
                <a:solidFill>
                  <a:schemeClr val="dk1"/>
                </a:solidFill>
                <a:latin typeface="Helvetica Neue"/>
                <a:ea typeface="Helvetica Neue"/>
                <a:cs typeface="Helvetica Neue"/>
                <a:sym typeface="Helvetica Neue"/>
              </a:rPr>
              <a:t>principales</a:t>
            </a:r>
            <a:endParaRPr sz="1800" b="1" u="sng" dirty="0">
              <a:solidFill>
                <a:schemeClr val="dk1"/>
              </a:solidFill>
              <a:latin typeface="Helvetica Neue"/>
              <a:ea typeface="Helvetica Neue"/>
              <a:cs typeface="Helvetica Neue"/>
              <a:sym typeface="Helvetica Neue"/>
            </a:endParaRPr>
          </a:p>
          <a:p>
            <a:pPr marL="457200" lvl="0" indent="-342900" algn="l"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Cómo</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han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evolucionado</a:t>
            </a:r>
            <a:r>
              <a:rPr lang="en-US" sz="1800" dirty="0">
                <a:solidFill>
                  <a:schemeClr val="dk1"/>
                </a:solidFill>
                <a:latin typeface="Helvetica Neue Light"/>
                <a:ea typeface="Helvetica Neue Light"/>
                <a:cs typeface="Helvetica Neue Light"/>
                <a:sym typeface="Helvetica Neue Light"/>
              </a:rPr>
              <a:t> las </a:t>
            </a:r>
            <a:r>
              <a:rPr lang="en-US" sz="1800" dirty="0" err="1">
                <a:solidFill>
                  <a:schemeClr val="dk1"/>
                </a:solidFill>
                <a:latin typeface="Helvetica Neue Light"/>
                <a:ea typeface="Helvetica Neue Light"/>
                <a:cs typeface="Helvetica Neue Light"/>
                <a:sym typeface="Helvetica Neue Light"/>
              </a:rPr>
              <a:t>ventas</a:t>
            </a:r>
            <a:r>
              <a:rPr lang="en-US" sz="1800" dirty="0">
                <a:solidFill>
                  <a:schemeClr val="dk1"/>
                </a:solidFill>
                <a:latin typeface="Helvetica Neue Light"/>
                <a:ea typeface="Helvetica Neue Light"/>
                <a:cs typeface="Helvetica Neue Light"/>
                <a:sym typeface="Helvetica Neue Light"/>
              </a:rPr>
              <a:t>?</a:t>
            </a:r>
            <a:endParaRPr sz="1800" dirty="0">
              <a:solidFill>
                <a:schemeClr val="dk1"/>
              </a:solidFill>
              <a:latin typeface="Helvetica Neue Light"/>
              <a:ea typeface="Helvetica Neue Light"/>
              <a:cs typeface="Helvetica Neue Light"/>
              <a:sym typeface="Helvetica Neue Light"/>
            </a:endParaRPr>
          </a:p>
          <a:p>
            <a:pPr marL="457200" lvl="0" indent="-342900" algn="l"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Cuáles</a:t>
            </a:r>
            <a:r>
              <a:rPr lang="en-US" sz="1800" dirty="0">
                <a:solidFill>
                  <a:schemeClr val="dk1"/>
                </a:solidFill>
                <a:latin typeface="Helvetica Neue Light"/>
                <a:ea typeface="Helvetica Neue Light"/>
                <a:cs typeface="Helvetica Neue Light"/>
                <a:sym typeface="Helvetica Neue Light"/>
              </a:rPr>
              <a:t> son </a:t>
            </a:r>
            <a:r>
              <a:rPr lang="en-US" sz="1800" dirty="0" err="1">
                <a:solidFill>
                  <a:schemeClr val="dk1"/>
                </a:solidFill>
                <a:latin typeface="Helvetica Neue Light"/>
                <a:ea typeface="Helvetica Neue Light"/>
                <a:cs typeface="Helvetica Neue Light"/>
                <a:sym typeface="Helvetica Neue Light"/>
              </a:rPr>
              <a:t>los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principales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clientes</a:t>
            </a:r>
            <a:r>
              <a:rPr lang="en-US" sz="1800" dirty="0">
                <a:solidFill>
                  <a:schemeClr val="dk1"/>
                </a:solidFill>
                <a:latin typeface="Helvetica Neue Light"/>
                <a:ea typeface="Helvetica Neue Light"/>
                <a:cs typeface="Helvetica Neue Light"/>
                <a:sym typeface="Helvetica Neue Light"/>
              </a:rPr>
              <a:t>?</a:t>
            </a:r>
          </a:p>
          <a:p>
            <a:pPr marL="457200" lvl="0" indent="-342900" algn="l"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Cuáles</a:t>
            </a:r>
            <a:r>
              <a:rPr lang="en-US" sz="1800" dirty="0">
                <a:solidFill>
                  <a:schemeClr val="dk1"/>
                </a:solidFill>
                <a:latin typeface="Helvetica Neue Light"/>
                <a:ea typeface="Helvetica Neue Light"/>
                <a:cs typeface="Helvetica Neue Light"/>
                <a:sym typeface="Helvetica Neue Light"/>
              </a:rPr>
              <a:t> son </a:t>
            </a:r>
            <a:r>
              <a:rPr lang="en-US" sz="1800" dirty="0" err="1">
                <a:solidFill>
                  <a:schemeClr val="dk1"/>
                </a:solidFill>
                <a:latin typeface="Helvetica Neue Light"/>
                <a:ea typeface="Helvetica Neue Light"/>
                <a:cs typeface="Helvetica Neue Light"/>
                <a:sym typeface="Helvetica Neue Light"/>
              </a:rPr>
              <a:t>los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principales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productos</a:t>
            </a:r>
            <a:r>
              <a:rPr lang="en-US" sz="1800" dirty="0">
                <a:solidFill>
                  <a:schemeClr val="dk1"/>
                </a:solidFill>
                <a:latin typeface="Helvetica Neue Light"/>
                <a:ea typeface="Helvetica Neue Light"/>
                <a:cs typeface="Helvetica Neue Light"/>
                <a:sym typeface="Helvetica Neue Light"/>
              </a:rPr>
              <a:t> / </a:t>
            </a:r>
            <a:r>
              <a:rPr lang="en-US" sz="1800" dirty="0" err="1">
                <a:solidFill>
                  <a:schemeClr val="dk1"/>
                </a:solidFill>
                <a:latin typeface="Helvetica Neue Light"/>
                <a:ea typeface="Helvetica Neue Light"/>
                <a:cs typeface="Helvetica Neue Light"/>
                <a:sym typeface="Helvetica Neue Light"/>
              </a:rPr>
              <a:t>moléculas</a:t>
            </a:r>
            <a:r>
              <a:rPr lang="en-US" sz="1800" dirty="0">
                <a:solidFill>
                  <a:schemeClr val="dk1"/>
                </a:solidFill>
                <a:latin typeface="Helvetica Neue Light"/>
                <a:ea typeface="Helvetica Neue Light"/>
                <a:cs typeface="Helvetica Neue Light"/>
                <a:sym typeface="Helvetica Neue Light"/>
              </a:rPr>
              <a:t>?</a:t>
            </a:r>
            <a:endParaRPr sz="1800" dirty="0">
              <a:solidFill>
                <a:schemeClr val="dk1"/>
              </a:solidFill>
              <a:latin typeface="Helvetica Neue Light"/>
              <a:ea typeface="Helvetica Neue Light"/>
              <a:cs typeface="Helvetica Neue Light"/>
              <a:sym typeface="Helvetica Neue Light"/>
            </a:endParaRPr>
          </a:p>
          <a:p>
            <a:pPr marL="457200" lvl="0" indent="0" algn="l" rtl="0">
              <a:spcBef>
                <a:spcPts val="0"/>
              </a:spcBef>
              <a:spcAft>
                <a:spcPts val="0"/>
              </a:spcAft>
              <a:buNone/>
            </a:pPr>
            <a:endParaRPr sz="1800" b="1" dirty="0">
              <a:solidFill>
                <a:schemeClr val="dk1"/>
              </a:solidFill>
              <a:latin typeface="Helvetica Neue"/>
              <a:ea typeface="Helvetica Neue"/>
              <a:cs typeface="Helvetica Neue"/>
              <a:sym typeface="Helvetica Neue"/>
            </a:endParaRPr>
          </a:p>
          <a:p>
            <a:pPr marL="0" lvl="0" indent="0" algn="l" rtl="0">
              <a:spcBef>
                <a:spcPts val="0"/>
              </a:spcBef>
              <a:spcAft>
                <a:spcPts val="0"/>
              </a:spcAft>
              <a:buNone/>
            </a:pPr>
            <a:r>
              <a:rPr lang="en-US" sz="1800" b="1" u="sng" dirty="0" err="1">
                <a:solidFill>
                  <a:schemeClr val="dk1"/>
                </a:solidFill>
                <a:latin typeface="Helvetica Neue"/>
                <a:ea typeface="Helvetica Neue"/>
                <a:cs typeface="Helvetica Neue"/>
                <a:sym typeface="Helvetica Neue"/>
              </a:rPr>
              <a:t>Preguntas</a:t>
            </a:r>
            <a:r>
              <a:rPr lang="en-US" sz="1800" b="1" dirty="0">
                <a:solidFill>
                  <a:schemeClr val="dk1"/>
                </a:solidFill>
                <a:latin typeface="Helvetica Neue"/>
                <a:ea typeface="Helvetica Neue"/>
                <a:cs typeface="Helvetica Neue"/>
                <a:sym typeface="Helvetica Neue"/>
              </a:rPr>
              <a:t> </a:t>
            </a:r>
            <a:r>
              <a:rPr lang="en-US" sz="1800" b="1" u="sng" dirty="0" err="1">
                <a:solidFill>
                  <a:schemeClr val="dk1"/>
                </a:solidFill>
                <a:latin typeface="Helvetica Neue"/>
                <a:ea typeface="Helvetica Neue"/>
                <a:cs typeface="Helvetica Neue"/>
                <a:sym typeface="Helvetica Neue"/>
              </a:rPr>
              <a:t>secundarias</a:t>
            </a:r>
            <a:endParaRPr sz="1800" b="1" u="sng" dirty="0">
              <a:solidFill>
                <a:schemeClr val="dk1"/>
              </a:solidFill>
              <a:latin typeface="Helvetica Neue"/>
              <a:ea typeface="Helvetica Neue"/>
              <a:cs typeface="Helvetica Neue"/>
              <a:sym typeface="Helvetica Neue"/>
            </a:endParaRPr>
          </a:p>
          <a:p>
            <a:pPr marL="457200" lvl="0" indent="-342900" algn="l"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Qué</a:t>
            </a:r>
            <a:r>
              <a:rPr lang="en-US" sz="1800" dirty="0">
                <a:solidFill>
                  <a:schemeClr val="dk1"/>
                </a:solidFill>
                <a:latin typeface="Helvetica Neue Light"/>
                <a:ea typeface="Helvetica Neue Light"/>
                <a:cs typeface="Helvetica Neue Light"/>
                <a:sym typeface="Helvetica Neue Light"/>
              </a:rPr>
              <a:t> region </a:t>
            </a:r>
            <a:r>
              <a:rPr lang="en-US" sz="1800" dirty="0" err="1">
                <a:solidFill>
                  <a:schemeClr val="dk1"/>
                </a:solidFill>
                <a:latin typeface="Helvetica Neue Light"/>
                <a:ea typeface="Helvetica Neue Light"/>
                <a:cs typeface="Helvetica Neue Light"/>
                <a:sym typeface="Helvetica Neue Light"/>
              </a:rPr>
              <a:t>influye</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más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en</a:t>
            </a:r>
            <a:r>
              <a:rPr lang="en-US" sz="1800" dirty="0">
                <a:solidFill>
                  <a:schemeClr val="dk1"/>
                </a:solidFill>
                <a:latin typeface="Helvetica Neue Light"/>
                <a:ea typeface="Helvetica Neue Light"/>
                <a:cs typeface="Helvetica Neue Light"/>
                <a:sym typeface="Helvetica Neue Light"/>
              </a:rPr>
              <a:t> la </a:t>
            </a:r>
            <a:r>
              <a:rPr lang="en-US" sz="1800" dirty="0" err="1">
                <a:solidFill>
                  <a:schemeClr val="dk1"/>
                </a:solidFill>
                <a:latin typeface="Helvetica Neue Light"/>
                <a:ea typeface="Helvetica Neue Light"/>
                <a:cs typeface="Helvetica Neue Light"/>
                <a:sym typeface="Helvetica Neue Light"/>
              </a:rPr>
              <a:t>venta</a:t>
            </a:r>
            <a:r>
              <a:rPr lang="en-US" sz="1800" dirty="0">
                <a:solidFill>
                  <a:schemeClr val="dk1"/>
                </a:solidFill>
                <a:latin typeface="Helvetica Neue Light"/>
                <a:ea typeface="Helvetica Neue Light"/>
                <a:cs typeface="Helvetica Neue Light"/>
                <a:sym typeface="Helvetica Neue Light"/>
              </a:rPr>
              <a:t>?</a:t>
            </a:r>
            <a:endParaRPr sz="1800" dirty="0">
              <a:solidFill>
                <a:schemeClr val="dk1"/>
              </a:solidFill>
              <a:latin typeface="Helvetica Neue Light"/>
              <a:ea typeface="Helvetica Neue Light"/>
              <a:cs typeface="Helvetica Neue Light"/>
              <a:sym typeface="Helvetica Neue Light"/>
            </a:endParaRPr>
          </a:p>
          <a:p>
            <a:pPr marL="457200" lvl="0" indent="-342900" algn="l"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Qué</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productos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han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aumentado</a:t>
            </a:r>
            <a:r>
              <a:rPr lang="en-US" sz="1800" dirty="0">
                <a:solidFill>
                  <a:schemeClr val="dk1"/>
                </a:solidFill>
                <a:latin typeface="Helvetica Neue Light"/>
                <a:ea typeface="Helvetica Neue Light"/>
                <a:cs typeface="Helvetica Neue Light"/>
                <a:sym typeface="Helvetica Neue Light"/>
              </a:rPr>
              <a:t> y </a:t>
            </a:r>
            <a:r>
              <a:rPr lang="en-US" sz="1800" dirty="0" err="1">
                <a:solidFill>
                  <a:schemeClr val="dk1"/>
                </a:solidFill>
                <a:latin typeface="Helvetica Neue Light"/>
                <a:ea typeface="Helvetica Neue Light"/>
                <a:cs typeface="Helvetica Neue Light"/>
                <a:sym typeface="Helvetica Neue Light"/>
              </a:rPr>
              <a:t>cuales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han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disminuido</a:t>
            </a:r>
            <a:r>
              <a:rPr lang="en-US" sz="1800" dirty="0">
                <a:solidFill>
                  <a:schemeClr val="dk1"/>
                </a:solidFill>
                <a:latin typeface="Helvetica Neue Light"/>
                <a:ea typeface="Helvetica Neue Light"/>
                <a:cs typeface="Helvetica Neue Light"/>
                <a:sym typeface="Helvetica Neue Light"/>
              </a:rPr>
              <a:t>?</a:t>
            </a:r>
            <a:endParaRPr sz="1800" dirty="0">
              <a:solidFill>
                <a:schemeClr val="dk1"/>
              </a:solidFill>
              <a:latin typeface="Helvetica Neue Light"/>
              <a:ea typeface="Helvetica Neue Light"/>
              <a:cs typeface="Helvetica Neue Light"/>
              <a:sym typeface="Helvetica Neue Light"/>
            </a:endParaRPr>
          </a:p>
          <a:p>
            <a:pPr marL="457200" lvl="0" indent="-342900" algn="l"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Cómo</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fueron</a:t>
            </a:r>
            <a:r>
              <a:rPr lang="en-US" sz="1800" dirty="0">
                <a:solidFill>
                  <a:schemeClr val="dk1"/>
                </a:solidFill>
                <a:latin typeface="Helvetica Neue Light"/>
                <a:ea typeface="Helvetica Neue Light"/>
                <a:cs typeface="Helvetica Neue Light"/>
                <a:sym typeface="Helvetica Neue Light"/>
              </a:rPr>
              <a:t> las </a:t>
            </a:r>
            <a:r>
              <a:rPr lang="en-US" sz="1800" dirty="0" err="1">
                <a:solidFill>
                  <a:schemeClr val="dk1"/>
                </a:solidFill>
                <a:latin typeface="Helvetica Neue Light"/>
                <a:ea typeface="Helvetica Neue Light"/>
                <a:cs typeface="Helvetica Neue Light"/>
                <a:sym typeface="Helvetica Neue Light"/>
              </a:rPr>
              <a:t>ventas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mensuales</a:t>
            </a:r>
            <a:r>
              <a:rPr lang="en-US" sz="1800" dirty="0">
                <a:solidFill>
                  <a:schemeClr val="dk1"/>
                </a:solidFill>
                <a:latin typeface="Helvetica Neue Light"/>
                <a:ea typeface="Helvetica Neue Light"/>
                <a:cs typeface="Helvetica Neue Light"/>
                <a:sym typeface="Helvetica Neue Light"/>
              </a:rPr>
              <a:t> / </a:t>
            </a:r>
            <a:r>
              <a:rPr lang="en-US" sz="1800" dirty="0" err="1">
                <a:solidFill>
                  <a:schemeClr val="dk1"/>
                </a:solidFill>
                <a:latin typeface="Helvetica Neue Light"/>
                <a:ea typeface="Helvetica Neue Light"/>
                <a:cs typeface="Helvetica Neue Light"/>
                <a:sym typeface="Helvetica Neue Light"/>
              </a:rPr>
              <a:t>semestrales</a:t>
            </a:r>
            <a:r>
              <a:rPr lang="en-US" sz="1800" dirty="0">
                <a:solidFill>
                  <a:schemeClr val="dk1"/>
                </a:solidFill>
                <a:latin typeface="Helvetica Neue Light"/>
                <a:ea typeface="Helvetica Neue Light"/>
                <a:cs typeface="Helvetica Neue Light"/>
                <a:sym typeface="Helvetica Neue Light"/>
              </a:rPr>
              <a:t> / </a:t>
            </a:r>
            <a:r>
              <a:rPr lang="en-US" sz="1800" dirty="0" err="1">
                <a:solidFill>
                  <a:schemeClr val="dk1"/>
                </a:solidFill>
                <a:latin typeface="Helvetica Neue Light"/>
                <a:ea typeface="Helvetica Neue Light"/>
                <a:cs typeface="Helvetica Neue Light"/>
                <a:sym typeface="Helvetica Neue Light"/>
              </a:rPr>
              <a:t>anuales</a:t>
            </a:r>
            <a:r>
              <a:rPr lang="en-US" sz="1800" dirty="0">
                <a:solidFill>
                  <a:schemeClr val="dk1"/>
                </a:solidFill>
                <a:latin typeface="Helvetica Neue Light"/>
                <a:ea typeface="Helvetica Neue Light"/>
                <a:cs typeface="Helvetica Neue Light"/>
                <a:sym typeface="Helvetica Neue Light"/>
              </a:rPr>
              <a:t>?</a:t>
            </a:r>
            <a:endParaRPr sz="1800" dirty="0">
              <a:solidFill>
                <a:schemeClr val="dk1"/>
              </a:solidFill>
              <a:latin typeface="Helvetica Neue Light"/>
              <a:ea typeface="Helvetica Neue Light"/>
              <a:cs typeface="Helvetica Neue Light"/>
              <a:sym typeface="Helvetica Neue Light"/>
            </a:endParaRPr>
          </a:p>
          <a:p>
            <a:pPr marL="457200" lvl="0" indent="-342900" algn="l"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¿Hay </a:t>
            </a:r>
            <a:r>
              <a:rPr lang="en-US" sz="1800" dirty="0" err="1">
                <a:solidFill>
                  <a:schemeClr val="dk1"/>
                </a:solidFill>
                <a:latin typeface="Helvetica Neue Light"/>
                <a:ea typeface="Helvetica Neue Light"/>
                <a:cs typeface="Helvetica Neue Light"/>
                <a:sym typeface="Helvetica Neue Light"/>
              </a:rPr>
              <a:t>devoluciones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Cuáles</a:t>
            </a:r>
            <a:r>
              <a:rPr lang="en-US" sz="1800" dirty="0">
                <a:solidFill>
                  <a:schemeClr val="dk1"/>
                </a:solidFill>
                <a:latin typeface="Helvetica Neue Light"/>
                <a:ea typeface="Helvetica Neue Light"/>
                <a:cs typeface="Helvetica Neue Light"/>
                <a:sym typeface="Helvetica Neue Light"/>
              </a:rPr>
              <a:t> son </a:t>
            </a:r>
            <a:r>
              <a:rPr lang="en-US" sz="1800" dirty="0" err="1">
                <a:solidFill>
                  <a:schemeClr val="dk1"/>
                </a:solidFill>
                <a:latin typeface="Helvetica Neue Light"/>
                <a:ea typeface="Helvetica Neue Light"/>
                <a:cs typeface="Helvetica Neue Light"/>
                <a:sym typeface="Helvetica Neue Light"/>
              </a:rPr>
              <a:t>los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principales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motivos</a:t>
            </a:r>
            <a:r>
              <a:rPr lang="en-US" sz="1800" dirty="0">
                <a:solidFill>
                  <a:schemeClr val="dk1"/>
                </a:solidFill>
                <a:latin typeface="Helvetica Neue Light"/>
                <a:ea typeface="Helvetica Neue Light"/>
                <a:cs typeface="Helvetica Neue Light"/>
                <a:sym typeface="Helvetica Neue Light"/>
              </a:rPr>
              <a:t>? </a:t>
            </a:r>
            <a:endParaRPr sz="1800" dirty="0">
              <a:solidFill>
                <a:schemeClr val="dk1"/>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p:nvPr/>
        </p:nvSpPr>
        <p:spPr>
          <a:xfrm>
            <a:off x="3417923" y="2813946"/>
            <a:ext cx="5617500" cy="3078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000" b="1" dirty="0" err="1">
                <a:solidFill>
                  <a:schemeClr val="dk1"/>
                </a:solidFill>
                <a:latin typeface="DM Sans"/>
                <a:ea typeface="DM Sans"/>
                <a:cs typeface="DM Sans"/>
                <a:sym typeface="DM Sans"/>
              </a:rPr>
              <a:t>Cantidad</a:t>
            </a:r>
            <a:r>
              <a:rPr lang="en-US" sz="2000" b="1" dirty="0">
                <a:solidFill>
                  <a:schemeClr val="dk1"/>
                </a:solidFill>
                <a:latin typeface="DM Sans"/>
                <a:ea typeface="DM Sans"/>
                <a:cs typeface="DM Sans"/>
                <a:sym typeface="DM Sans"/>
              </a:rPr>
              <a:t> de </a:t>
            </a:r>
            <a:r>
              <a:rPr lang="en-US" sz="2000" b="1" dirty="0" err="1">
                <a:solidFill>
                  <a:schemeClr val="dk1"/>
                </a:solidFill>
                <a:latin typeface="DM Sans"/>
                <a:ea typeface="DM Sans"/>
                <a:cs typeface="DM Sans"/>
                <a:sym typeface="DM Sans"/>
              </a:rPr>
              <a:t>comprobantes</a:t>
            </a:r>
            <a:r>
              <a:rPr lang="en-US" sz="2000" b="1" dirty="0">
                <a:solidFill>
                  <a:schemeClr val="dk1"/>
                </a:solidFill>
                <a:latin typeface="DM Sans"/>
                <a:ea typeface="DM Sans"/>
                <a:cs typeface="DM Sans"/>
                <a:sym typeface="DM Sans"/>
              </a:rPr>
              <a:t> </a:t>
            </a:r>
            <a:r>
              <a:rPr lang="en-US" sz="2000" b="1" dirty="0" err="1">
                <a:solidFill>
                  <a:schemeClr val="dk1"/>
                </a:solidFill>
                <a:latin typeface="DM Sans"/>
                <a:ea typeface="DM Sans"/>
                <a:cs typeface="DM Sans"/>
                <a:sym typeface="DM Sans"/>
              </a:rPr>
              <a:t>por</a:t>
            </a:r>
            <a:r>
              <a:rPr lang="en-US" sz="2000" b="1" dirty="0">
                <a:solidFill>
                  <a:schemeClr val="dk1"/>
                </a:solidFill>
                <a:latin typeface="DM Sans"/>
                <a:ea typeface="DM Sans"/>
                <a:cs typeface="DM Sans"/>
                <a:sym typeface="DM Sans"/>
              </a:rPr>
              <a:t> </a:t>
            </a:r>
            <a:r>
              <a:rPr lang="en-US" sz="2000" b="1" dirty="0" err="1">
                <a:solidFill>
                  <a:schemeClr val="dk1"/>
                </a:solidFill>
                <a:latin typeface="DM Sans"/>
                <a:ea typeface="DM Sans"/>
                <a:cs typeface="DM Sans"/>
                <a:sym typeface="DM Sans"/>
              </a:rPr>
              <a:t>mes-año</a:t>
            </a:r>
            <a:endParaRPr sz="2000" dirty="0">
              <a:latin typeface="DM Sans"/>
              <a:ea typeface="DM Sans"/>
              <a:cs typeface="DM Sans"/>
              <a:sym typeface="DM Sans"/>
            </a:endParaRPr>
          </a:p>
        </p:txBody>
      </p:sp>
      <p:sp>
        <p:nvSpPr>
          <p:cNvPr id="176" name="Google Shape;176;p29"/>
          <p:cNvSpPr txBox="1"/>
          <p:nvPr/>
        </p:nvSpPr>
        <p:spPr>
          <a:xfrm>
            <a:off x="1171277" y="1263706"/>
            <a:ext cx="1278718" cy="46166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n-US" sz="3000" b="1" dirty="0">
                <a:solidFill>
                  <a:schemeClr val="dk1"/>
                </a:solidFill>
                <a:latin typeface="DM Sans"/>
                <a:ea typeface="DM Sans"/>
                <a:cs typeface="DM Sans"/>
                <a:sym typeface="DM Sans"/>
              </a:rPr>
              <a:t>62.638</a:t>
            </a:r>
            <a:endParaRPr sz="3000" dirty="0">
              <a:latin typeface="DM Sans"/>
              <a:ea typeface="DM Sans"/>
              <a:cs typeface="DM Sans"/>
              <a:sym typeface="DM Sans"/>
            </a:endParaRPr>
          </a:p>
        </p:txBody>
      </p:sp>
      <p:sp>
        <p:nvSpPr>
          <p:cNvPr id="179" name="Google Shape;179;p29"/>
          <p:cNvSpPr txBox="1"/>
          <p:nvPr/>
        </p:nvSpPr>
        <p:spPr>
          <a:xfrm>
            <a:off x="5784708" y="1282770"/>
            <a:ext cx="1177500" cy="923400"/>
          </a:xfrm>
          <a:prstGeom prst="rect">
            <a:avLst/>
          </a:prstGeom>
          <a:noFill/>
          <a:ln>
            <a:noFill/>
          </a:ln>
        </p:spPr>
        <p:txBody>
          <a:bodyPr spcFirstLastPara="1" wrap="square" lIns="0" tIns="0" rIns="0" bIns="0" anchor="ctr" anchorCtr="0">
            <a:spAutoFit/>
          </a:bodyPr>
          <a:lstStyle/>
          <a:p>
            <a:pPr marL="0" lvl="0" indent="0" algn="ctr" rtl="0">
              <a:spcBef>
                <a:spcPts val="0"/>
              </a:spcBef>
              <a:spcAft>
                <a:spcPts val="0"/>
              </a:spcAft>
              <a:buClr>
                <a:schemeClr val="dk1"/>
              </a:buClr>
              <a:buFont typeface="Arial"/>
              <a:buNone/>
            </a:pPr>
            <a:r>
              <a:rPr lang="es-AR" sz="3000" b="1" dirty="0">
                <a:solidFill>
                  <a:schemeClr val="dk1"/>
                </a:solidFill>
                <a:latin typeface="DM Sans"/>
                <a:ea typeface="DM Sans"/>
                <a:cs typeface="DM Sans"/>
                <a:sym typeface="DM Sans"/>
              </a:rPr>
              <a:t>70</a:t>
            </a:r>
            <a:endParaRPr dirty="0">
              <a:solidFill>
                <a:schemeClr val="dk1"/>
              </a:solidFill>
              <a:latin typeface="DM Sans"/>
              <a:ea typeface="DM Sans"/>
              <a:cs typeface="DM Sans"/>
              <a:sym typeface="DM Sans"/>
            </a:endParaRPr>
          </a:p>
          <a:p>
            <a:pPr marL="0" marR="0" lvl="0" indent="0" algn="ctr" rtl="0">
              <a:spcBef>
                <a:spcPts val="0"/>
              </a:spcBef>
              <a:spcAft>
                <a:spcPts val="0"/>
              </a:spcAft>
              <a:buNone/>
            </a:pPr>
            <a:endParaRPr sz="3000" b="1" dirty="0">
              <a:solidFill>
                <a:schemeClr val="dk1"/>
              </a:solidFill>
              <a:latin typeface="DM Sans"/>
              <a:ea typeface="DM Sans"/>
              <a:cs typeface="DM Sans"/>
              <a:sym typeface="DM Sans"/>
            </a:endParaRPr>
          </a:p>
        </p:txBody>
      </p:sp>
      <p:sp>
        <p:nvSpPr>
          <p:cNvPr id="180" name="Google Shape;180;p29"/>
          <p:cNvSpPr txBox="1"/>
          <p:nvPr/>
        </p:nvSpPr>
        <p:spPr>
          <a:xfrm>
            <a:off x="7857923" y="1271696"/>
            <a:ext cx="1177500" cy="46166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3000" b="1" dirty="0">
                <a:solidFill>
                  <a:schemeClr val="dk1"/>
                </a:solidFill>
                <a:latin typeface="DM Sans"/>
                <a:ea typeface="DM Sans"/>
                <a:cs typeface="DM Sans"/>
                <a:sym typeface="DM Sans"/>
              </a:rPr>
              <a:t>2.298</a:t>
            </a:r>
            <a:endParaRPr dirty="0">
              <a:latin typeface="DM Sans"/>
              <a:ea typeface="DM Sans"/>
              <a:cs typeface="DM Sans"/>
              <a:sym typeface="DM Sans"/>
            </a:endParaRPr>
          </a:p>
        </p:txBody>
      </p:sp>
      <p:sp>
        <p:nvSpPr>
          <p:cNvPr id="181" name="Google Shape;181;p29"/>
          <p:cNvSpPr txBox="1"/>
          <p:nvPr/>
        </p:nvSpPr>
        <p:spPr>
          <a:xfrm>
            <a:off x="3423602" y="1263689"/>
            <a:ext cx="1177500" cy="461700"/>
          </a:xfrm>
          <a:prstGeom prst="rect">
            <a:avLst/>
          </a:prstGeom>
          <a:noFill/>
          <a:ln>
            <a:noFill/>
          </a:ln>
        </p:spPr>
        <p:txBody>
          <a:bodyPr spcFirstLastPara="1" wrap="square" lIns="0" tIns="0" rIns="0" bIns="0" anchor="ctr" anchorCtr="0">
            <a:spAutoFit/>
          </a:bodyPr>
          <a:lstStyle/>
          <a:p>
            <a:pPr marL="0" lvl="0" indent="0" algn="ctr" rtl="0">
              <a:spcBef>
                <a:spcPts val="0"/>
              </a:spcBef>
              <a:spcAft>
                <a:spcPts val="0"/>
              </a:spcAft>
              <a:buClr>
                <a:schemeClr val="dk1"/>
              </a:buClr>
              <a:buFont typeface="Arial"/>
              <a:buNone/>
            </a:pPr>
            <a:r>
              <a:rPr lang="en-US" sz="3000" b="1" dirty="0">
                <a:solidFill>
                  <a:schemeClr val="dk1"/>
                </a:solidFill>
                <a:latin typeface="DM Sans"/>
                <a:ea typeface="DM Sans"/>
                <a:cs typeface="DM Sans"/>
                <a:sym typeface="DM Sans"/>
              </a:rPr>
              <a:t>31.682</a:t>
            </a:r>
            <a:endParaRPr dirty="0">
              <a:latin typeface="DM Sans"/>
              <a:ea typeface="DM Sans"/>
              <a:cs typeface="DM Sans"/>
              <a:sym typeface="DM Sans"/>
            </a:endParaRPr>
          </a:p>
        </p:txBody>
      </p:sp>
      <p:sp>
        <p:nvSpPr>
          <p:cNvPr id="182" name="Google Shape;182;p29"/>
          <p:cNvSpPr txBox="1"/>
          <p:nvPr/>
        </p:nvSpPr>
        <p:spPr>
          <a:xfrm>
            <a:off x="2177850" y="242124"/>
            <a:ext cx="7836300" cy="3447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800"/>
              <a:buFont typeface="Arial"/>
              <a:buNone/>
            </a:pPr>
            <a:r>
              <a:rPr lang="en-US" sz="2800" dirty="0">
                <a:latin typeface="DM Sans"/>
                <a:ea typeface="DM Sans"/>
                <a:cs typeface="DM Sans"/>
                <a:sym typeface="DM Sans"/>
              </a:rPr>
              <a:t>RESUMEN</a:t>
            </a:r>
            <a:r>
              <a:rPr lang="en-US" sz="2800" i="0" u="none" strike="noStrike" cap="none" dirty="0">
                <a:solidFill>
                  <a:srgbClr val="000000"/>
                </a:solidFill>
                <a:latin typeface="DM Sans"/>
                <a:ea typeface="DM Sans"/>
                <a:cs typeface="DM Sans"/>
                <a:sym typeface="DM Sans"/>
              </a:rPr>
              <a:t> </a:t>
            </a:r>
            <a:r>
              <a:rPr lang="en-US" sz="2800" b="1" dirty="0">
                <a:latin typeface="DM Sans"/>
                <a:ea typeface="DM Sans"/>
                <a:cs typeface="DM Sans"/>
                <a:sym typeface="DM Sans"/>
              </a:rPr>
              <a:t>DEL CONJUNTO DE DATOS</a:t>
            </a:r>
            <a:endParaRPr dirty="0">
              <a:latin typeface="DM Sans"/>
              <a:ea typeface="DM Sans"/>
              <a:cs typeface="DM Sans"/>
              <a:sym typeface="DM Sans"/>
            </a:endParaRPr>
          </a:p>
        </p:txBody>
      </p:sp>
      <p:sp>
        <p:nvSpPr>
          <p:cNvPr id="18" name="Google Shape;176;p29"/>
          <p:cNvSpPr txBox="1"/>
          <p:nvPr/>
        </p:nvSpPr>
        <p:spPr>
          <a:xfrm>
            <a:off x="715796" y="1954421"/>
            <a:ext cx="2189679" cy="307777"/>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n-US" sz="2000" b="1" dirty="0">
                <a:solidFill>
                  <a:schemeClr val="dk1"/>
                </a:solidFill>
                <a:latin typeface="DM Sans"/>
                <a:ea typeface="DM Sans"/>
                <a:cs typeface="DM Sans"/>
                <a:sym typeface="DM Sans"/>
              </a:rPr>
              <a:t>#</a:t>
            </a:r>
            <a:r>
              <a:rPr lang="en-US" sz="2000" b="1" dirty="0" err="1">
                <a:solidFill>
                  <a:schemeClr val="dk1"/>
                </a:solidFill>
                <a:latin typeface="DM Sans"/>
                <a:ea typeface="DM Sans"/>
                <a:cs typeface="DM Sans"/>
                <a:sym typeface="DM Sans"/>
              </a:rPr>
              <a:t>Filas</a:t>
            </a:r>
            <a:endParaRPr sz="2000" dirty="0">
              <a:latin typeface="DM Sans"/>
              <a:ea typeface="DM Sans"/>
              <a:cs typeface="DM Sans"/>
              <a:sym typeface="DM Sans"/>
            </a:endParaRPr>
          </a:p>
        </p:txBody>
      </p:sp>
      <p:sp>
        <p:nvSpPr>
          <p:cNvPr id="19" name="Google Shape;176;p29"/>
          <p:cNvSpPr txBox="1"/>
          <p:nvPr/>
        </p:nvSpPr>
        <p:spPr>
          <a:xfrm>
            <a:off x="2917512" y="1911603"/>
            <a:ext cx="2189679" cy="307777"/>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n-US" sz="2000" b="1" dirty="0">
                <a:solidFill>
                  <a:schemeClr val="dk1"/>
                </a:solidFill>
                <a:latin typeface="DM Sans"/>
                <a:ea typeface="DM Sans"/>
                <a:cs typeface="DM Sans"/>
                <a:sym typeface="DM Sans"/>
              </a:rPr>
              <a:t>#</a:t>
            </a:r>
            <a:r>
              <a:rPr lang="en-US" sz="2000" b="1" dirty="0" err="1">
                <a:solidFill>
                  <a:schemeClr val="dk1"/>
                </a:solidFill>
                <a:latin typeface="DM Sans"/>
                <a:ea typeface="DM Sans"/>
                <a:cs typeface="DM Sans"/>
                <a:sym typeface="DM Sans"/>
              </a:rPr>
              <a:t>Comprobantes</a:t>
            </a:r>
            <a:endParaRPr sz="2000" dirty="0">
              <a:latin typeface="DM Sans"/>
              <a:ea typeface="DM Sans"/>
              <a:cs typeface="DM Sans"/>
              <a:sym typeface="DM Sans"/>
            </a:endParaRPr>
          </a:p>
        </p:txBody>
      </p:sp>
      <p:pic>
        <p:nvPicPr>
          <p:cNvPr id="12" name="Imagen 11">
            <a:extLst>
              <a:ext uri="{FF2B5EF4-FFF2-40B4-BE49-F238E27FC236}">
                <a16:creationId xmlns:a16="http://schemas.microsoft.com/office/drawing/2014/main" id="{EF61EEBB-801A-CFED-002A-33D4DB8D08A7}"/>
              </a:ext>
            </a:extLst>
          </p:cNvPr>
          <p:cNvPicPr>
            <a:picLocks noChangeAspect="1"/>
          </p:cNvPicPr>
          <p:nvPr/>
        </p:nvPicPr>
        <p:blipFill>
          <a:blip r:embed="rId3"/>
          <a:srcRect/>
          <a:stretch/>
        </p:blipFill>
        <p:spPr>
          <a:xfrm>
            <a:off x="0" y="3346151"/>
            <a:ext cx="12192000" cy="2438400"/>
          </a:xfrm>
          <a:prstGeom prst="rect">
            <a:avLst/>
          </a:prstGeom>
        </p:spPr>
      </p:pic>
      <p:sp>
        <p:nvSpPr>
          <p:cNvPr id="21" name="Google Shape;176;p29"/>
          <p:cNvSpPr txBox="1"/>
          <p:nvPr/>
        </p:nvSpPr>
        <p:spPr>
          <a:xfrm>
            <a:off x="5278619" y="1954421"/>
            <a:ext cx="2189679" cy="307777"/>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n-US" sz="2000" b="1" dirty="0">
                <a:solidFill>
                  <a:schemeClr val="dk1"/>
                </a:solidFill>
                <a:latin typeface="DM Sans"/>
                <a:ea typeface="DM Sans"/>
                <a:cs typeface="DM Sans"/>
                <a:sym typeface="DM Sans"/>
              </a:rPr>
              <a:t>#</a:t>
            </a:r>
            <a:r>
              <a:rPr lang="en-US" sz="2000" b="1" dirty="0" err="1">
                <a:solidFill>
                  <a:schemeClr val="dk1"/>
                </a:solidFill>
                <a:latin typeface="DM Sans"/>
                <a:ea typeface="DM Sans"/>
                <a:cs typeface="DM Sans"/>
                <a:sym typeface="DM Sans"/>
              </a:rPr>
              <a:t>Productos</a:t>
            </a:r>
            <a:endParaRPr sz="2000" dirty="0">
              <a:latin typeface="DM Sans"/>
              <a:ea typeface="DM Sans"/>
              <a:cs typeface="DM Sans"/>
              <a:sym typeface="DM Sans"/>
            </a:endParaRPr>
          </a:p>
        </p:txBody>
      </p:sp>
      <p:sp>
        <p:nvSpPr>
          <p:cNvPr id="22" name="Google Shape;176;p29"/>
          <p:cNvSpPr txBox="1"/>
          <p:nvPr/>
        </p:nvSpPr>
        <p:spPr>
          <a:xfrm>
            <a:off x="7351833" y="1954421"/>
            <a:ext cx="2189679" cy="307777"/>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n-US" sz="2000" b="1" dirty="0">
                <a:solidFill>
                  <a:schemeClr val="dk1"/>
                </a:solidFill>
                <a:latin typeface="DM Sans"/>
                <a:ea typeface="DM Sans"/>
                <a:cs typeface="DM Sans"/>
                <a:sym typeface="DM Sans"/>
              </a:rPr>
              <a:t>#</a:t>
            </a:r>
            <a:r>
              <a:rPr lang="en-US" sz="2000" b="1" dirty="0" err="1">
                <a:solidFill>
                  <a:schemeClr val="dk1"/>
                </a:solidFill>
                <a:latin typeface="DM Sans"/>
                <a:ea typeface="DM Sans"/>
                <a:cs typeface="DM Sans"/>
                <a:sym typeface="DM Sans"/>
              </a:rPr>
              <a:t>Clientes</a:t>
            </a:r>
            <a:endParaRPr sz="2000" dirty="0">
              <a:latin typeface="DM Sans"/>
              <a:ea typeface="DM Sans"/>
              <a:cs typeface="DM Sans"/>
              <a:sym typeface="DM Sans"/>
            </a:endParaRPr>
          </a:p>
        </p:txBody>
      </p:sp>
      <p:sp>
        <p:nvSpPr>
          <p:cNvPr id="3" name="Google Shape;176;p29">
            <a:extLst>
              <a:ext uri="{FF2B5EF4-FFF2-40B4-BE49-F238E27FC236}">
                <a16:creationId xmlns:a16="http://schemas.microsoft.com/office/drawing/2014/main" id="{8FE794D4-A36F-D708-ACF8-74B74BB40FEA}"/>
              </a:ext>
            </a:extLst>
          </p:cNvPr>
          <p:cNvSpPr txBox="1"/>
          <p:nvPr/>
        </p:nvSpPr>
        <p:spPr>
          <a:xfrm>
            <a:off x="9425047" y="1944188"/>
            <a:ext cx="2189679" cy="307777"/>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n-US" sz="2000" b="1" dirty="0">
                <a:solidFill>
                  <a:schemeClr val="dk1"/>
                </a:solidFill>
                <a:latin typeface="DM Sans"/>
                <a:ea typeface="DM Sans"/>
                <a:cs typeface="DM Sans"/>
                <a:sym typeface="DM Sans"/>
              </a:rPr>
              <a:t>#Moléculas</a:t>
            </a:r>
            <a:endParaRPr sz="2000" dirty="0">
              <a:latin typeface="DM Sans"/>
              <a:ea typeface="DM Sans"/>
              <a:cs typeface="DM Sans"/>
              <a:sym typeface="DM Sans"/>
            </a:endParaRPr>
          </a:p>
        </p:txBody>
      </p:sp>
      <p:sp>
        <p:nvSpPr>
          <p:cNvPr id="4" name="Google Shape;180;p29">
            <a:extLst>
              <a:ext uri="{FF2B5EF4-FFF2-40B4-BE49-F238E27FC236}">
                <a16:creationId xmlns:a16="http://schemas.microsoft.com/office/drawing/2014/main" id="{9A8B749A-E046-E2AE-8B20-1C975ED37875}"/>
              </a:ext>
            </a:extLst>
          </p:cNvPr>
          <p:cNvSpPr txBox="1"/>
          <p:nvPr/>
        </p:nvSpPr>
        <p:spPr>
          <a:xfrm>
            <a:off x="9931138" y="1241527"/>
            <a:ext cx="1177500" cy="46166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3000" b="1" dirty="0">
                <a:solidFill>
                  <a:schemeClr val="dk1"/>
                </a:solidFill>
                <a:latin typeface="DM Sans"/>
                <a:ea typeface="DM Sans"/>
                <a:cs typeface="DM Sans"/>
                <a:sym typeface="DM Sans"/>
              </a:rPr>
              <a:t>38</a:t>
            </a:r>
            <a:endParaRPr dirty="0">
              <a:latin typeface="DM Sans"/>
              <a:ea typeface="DM Sans"/>
              <a:cs typeface="DM Sans"/>
              <a:sym typeface="DM Sans"/>
            </a:endParaRPr>
          </a:p>
        </p:txBody>
      </p:sp>
      <p:cxnSp>
        <p:nvCxnSpPr>
          <p:cNvPr id="14" name="Conector recto 13">
            <a:extLst>
              <a:ext uri="{FF2B5EF4-FFF2-40B4-BE49-F238E27FC236}">
                <a16:creationId xmlns:a16="http://schemas.microsoft.com/office/drawing/2014/main" id="{4AB0CB3E-3C46-A642-3929-19A853E0615E}"/>
              </a:ext>
            </a:extLst>
          </p:cNvPr>
          <p:cNvCxnSpPr/>
          <p:nvPr/>
        </p:nvCxnSpPr>
        <p:spPr>
          <a:xfrm>
            <a:off x="782425" y="1733361"/>
            <a:ext cx="1071827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6</a:t>
            </a:fld>
            <a:endParaRPr sz="1050" b="0" i="0" u="none" strike="noStrike" cap="none">
              <a:solidFill>
                <a:srgbClr val="000000"/>
              </a:solidFill>
              <a:latin typeface="Arial"/>
              <a:ea typeface="Arial"/>
              <a:cs typeface="Arial"/>
              <a:sym typeface="Arial"/>
            </a:endParaRPr>
          </a:p>
        </p:txBody>
      </p:sp>
      <p:sp>
        <p:nvSpPr>
          <p:cNvPr id="196" name="Google Shape;196;p30"/>
          <p:cNvSpPr txBox="1"/>
          <p:nvPr/>
        </p:nvSpPr>
        <p:spPr>
          <a:xfrm>
            <a:off x="429592" y="2505670"/>
            <a:ext cx="10857900" cy="14778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n-US" sz="6000" dirty="0"/>
              <a:t>ANÁLISIS</a:t>
            </a:r>
            <a:r>
              <a:rPr lang="en-US" sz="6000" b="0" i="0" u="none" strike="noStrike" cap="none" dirty="0">
                <a:solidFill>
                  <a:srgbClr val="000000"/>
                </a:solidFill>
                <a:latin typeface="Arial"/>
                <a:ea typeface="Arial"/>
                <a:cs typeface="Arial"/>
                <a:sym typeface="Arial"/>
              </a:rPr>
              <a:t> </a:t>
            </a:r>
            <a:endParaRPr dirty="0"/>
          </a:p>
          <a:p>
            <a:pPr marL="0" marR="0" lvl="0" indent="0" algn="ctr" rtl="0">
              <a:lnSpc>
                <a:spcPct val="80000"/>
              </a:lnSpc>
              <a:spcBef>
                <a:spcPts val="0"/>
              </a:spcBef>
              <a:spcAft>
                <a:spcPts val="0"/>
              </a:spcAft>
              <a:buClr>
                <a:srgbClr val="000000"/>
              </a:buClr>
              <a:buSzPts val="6000"/>
              <a:buFont typeface="Arial"/>
              <a:buNone/>
            </a:pPr>
            <a:r>
              <a:rPr lang="en-US" sz="6000" b="1" dirty="0"/>
              <a:t>EXPLORATORIO</a:t>
            </a:r>
            <a:endParaRPr sz="6000" b="1" i="0" u="none" strike="noStrike" cap="none" dirty="0">
              <a:solidFill>
                <a:srgbClr val="000000"/>
              </a:solidFill>
              <a:latin typeface="Arial"/>
              <a:ea typeface="Arial"/>
              <a:cs typeface="Arial"/>
              <a:sym typeface="Arial"/>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7</a:t>
            </a:fld>
            <a:endParaRPr sz="1050" b="0" i="0" u="none" strike="noStrike" cap="none">
              <a:solidFill>
                <a:srgbClr val="000000"/>
              </a:solidFill>
              <a:latin typeface="Arial"/>
              <a:ea typeface="Arial"/>
              <a:cs typeface="Arial"/>
              <a:sym typeface="Arial"/>
            </a:endParaRPr>
          </a:p>
        </p:txBody>
      </p:sp>
      <p:sp>
        <p:nvSpPr>
          <p:cNvPr id="203" name="Google Shape;203;p31"/>
          <p:cNvSpPr txBox="1"/>
          <p:nvPr/>
        </p:nvSpPr>
        <p:spPr>
          <a:xfrm>
            <a:off x="499727" y="369544"/>
            <a:ext cx="10017900" cy="34471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dirty="0">
                <a:latin typeface="Helvetica Neue"/>
                <a:ea typeface="Helvetica Neue"/>
                <a:cs typeface="Helvetica Neue"/>
                <a:sym typeface="Helvetica Neue"/>
              </a:rPr>
              <a:t>¿</a:t>
            </a:r>
            <a:r>
              <a:rPr lang="en-US" sz="2800" dirty="0" err="1">
                <a:latin typeface="Helvetica Neue"/>
                <a:ea typeface="Helvetica Neue"/>
                <a:cs typeface="Helvetica Neue"/>
                <a:sym typeface="Helvetica Neue"/>
              </a:rPr>
              <a:t>Cómo</a:t>
            </a:r>
            <a:r>
              <a:rPr lang="en-US" sz="2800" dirty="0">
                <a:latin typeface="Helvetica Neue"/>
                <a:ea typeface="Helvetica Neue"/>
                <a:cs typeface="Helvetica Neue"/>
                <a:sym typeface="Helvetica Neue"/>
              </a:rPr>
              <a:t> </a:t>
            </a:r>
            <a:r>
              <a:rPr lang="en-US" sz="2800" dirty="0" err="1">
                <a:latin typeface="Helvetica Neue"/>
                <a:ea typeface="Helvetica Neue"/>
                <a:cs typeface="Helvetica Neue"/>
                <a:sym typeface="Helvetica Neue"/>
              </a:rPr>
              <a:t>fue</a:t>
            </a:r>
            <a:r>
              <a:rPr lang="en-US" sz="2800" dirty="0">
                <a:latin typeface="Helvetica Neue"/>
                <a:ea typeface="Helvetica Neue"/>
                <a:cs typeface="Helvetica Neue"/>
                <a:sym typeface="Helvetica Neue"/>
              </a:rPr>
              <a:t> la </a:t>
            </a:r>
            <a:r>
              <a:rPr lang="en-US" sz="2800" dirty="0" err="1">
                <a:latin typeface="Helvetica Neue"/>
                <a:ea typeface="Helvetica Neue"/>
                <a:cs typeface="Helvetica Neue"/>
                <a:sym typeface="Helvetica Neue"/>
              </a:rPr>
              <a:t>evolución</a:t>
            </a:r>
            <a:r>
              <a:rPr lang="en-US" sz="2800" dirty="0">
                <a:latin typeface="Helvetica Neue"/>
                <a:ea typeface="Helvetica Neue"/>
                <a:cs typeface="Helvetica Neue"/>
                <a:sym typeface="Helvetica Neue"/>
              </a:rPr>
              <a:t> </a:t>
            </a:r>
            <a:r>
              <a:rPr lang="en-US" sz="2800" dirty="0" err="1">
                <a:latin typeface="Helvetica Neue"/>
                <a:ea typeface="Helvetica Neue"/>
                <a:cs typeface="Helvetica Neue"/>
                <a:sym typeface="Helvetica Neue"/>
              </a:rPr>
              <a:t>en</a:t>
            </a:r>
            <a:r>
              <a:rPr lang="en-US" sz="2800" dirty="0">
                <a:latin typeface="Helvetica Neue"/>
                <a:ea typeface="Helvetica Neue"/>
                <a:cs typeface="Helvetica Neue"/>
                <a:sym typeface="Helvetica Neue"/>
              </a:rPr>
              <a:t> las </a:t>
            </a:r>
            <a:r>
              <a:rPr lang="en-US" sz="2800" dirty="0" err="1">
                <a:latin typeface="Helvetica Neue"/>
                <a:ea typeface="Helvetica Neue"/>
                <a:cs typeface="Helvetica Neue"/>
                <a:sym typeface="Helvetica Neue"/>
              </a:rPr>
              <a:t>ventas</a:t>
            </a:r>
            <a:r>
              <a:rPr lang="en-US" sz="2800" b="1" dirty="0">
                <a:latin typeface="Helvetica Neue"/>
                <a:ea typeface="Helvetica Neue"/>
                <a:cs typeface="Helvetica Neue"/>
                <a:sym typeface="Helvetica Neue"/>
              </a:rPr>
              <a:t>?</a:t>
            </a:r>
            <a:endParaRPr sz="100" b="1" i="0" u="none" strike="noStrike" cap="none" dirty="0">
              <a:solidFill>
                <a:srgbClr val="888888"/>
              </a:solidFill>
              <a:latin typeface="Helvetica Neue"/>
              <a:ea typeface="Helvetica Neue"/>
              <a:cs typeface="Helvetica Neue"/>
              <a:sym typeface="Helvetica Neue"/>
            </a:endParaRPr>
          </a:p>
        </p:txBody>
      </p:sp>
      <p:sp>
        <p:nvSpPr>
          <p:cNvPr id="205" name="Google Shape;205;p31"/>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06" name="Google Shape;206;p31"/>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07" name="Google Shape;207;p31"/>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pic>
        <p:nvPicPr>
          <p:cNvPr id="3" name="Imagen 2">
            <a:extLst>
              <a:ext uri="{FF2B5EF4-FFF2-40B4-BE49-F238E27FC236}">
                <a16:creationId xmlns:a16="http://schemas.microsoft.com/office/drawing/2014/main" id="{D71237A0-A0F0-BFA3-8FEC-8B2223E8AB42}"/>
              </a:ext>
            </a:extLst>
          </p:cNvPr>
          <p:cNvPicPr>
            <a:picLocks noChangeAspect="1"/>
          </p:cNvPicPr>
          <p:nvPr/>
        </p:nvPicPr>
        <p:blipFill>
          <a:blip r:embed="rId3"/>
          <a:srcRect/>
          <a:stretch/>
        </p:blipFill>
        <p:spPr>
          <a:xfrm>
            <a:off x="0" y="714254"/>
            <a:ext cx="12192000" cy="2438400"/>
          </a:xfrm>
          <a:prstGeom prst="rect">
            <a:avLst/>
          </a:prstGeom>
        </p:spPr>
      </p:pic>
      <p:sp>
        <p:nvSpPr>
          <p:cNvPr id="7" name="Rectangle 3">
            <a:extLst>
              <a:ext uri="{FF2B5EF4-FFF2-40B4-BE49-F238E27FC236}">
                <a16:creationId xmlns:a16="http://schemas.microsoft.com/office/drawing/2014/main" id="{539BBB21-73C0-2B46-0F6D-975503BC930C}"/>
              </a:ext>
            </a:extLst>
          </p:cNvPr>
          <p:cNvSpPr>
            <a:spLocks noChangeArrowheads="1"/>
          </p:cNvSpPr>
          <p:nvPr/>
        </p:nvSpPr>
        <p:spPr bwMode="auto">
          <a:xfrm rot="10800000" flipV="1">
            <a:off x="341956" y="3497364"/>
            <a:ext cx="7487262" cy="2485787"/>
          </a:xfrm>
          <a:prstGeom prst="round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AR" altLang="es-AR" sz="2800" u="sng" dirty="0">
                <a:latin typeface="Helvetica Neue"/>
              </a:rPr>
              <a:t>Promedio Mensual de Ventas</a:t>
            </a:r>
          </a:p>
          <a:p>
            <a:pPr marL="0" marR="0" lvl="0" indent="0" algn="l" defTabSz="914400" rtl="0" eaLnBrk="0" fontAlgn="base" latinLnBrk="0" hangingPunct="0">
              <a:lnSpc>
                <a:spcPct val="100000"/>
              </a:lnSpc>
              <a:spcBef>
                <a:spcPct val="0"/>
              </a:spcBef>
              <a:spcAft>
                <a:spcPct val="0"/>
              </a:spcAft>
              <a:buClrTx/>
              <a:buSzTx/>
              <a:buFontTx/>
              <a:buNone/>
              <a:tabLst/>
            </a:pPr>
            <a:endParaRPr lang="es-AR" altLang="es-AR" sz="2800" dirty="0">
              <a:latin typeface="Helvetica Neue"/>
            </a:endParaRPr>
          </a:p>
          <a:p>
            <a:pPr defTabSz="914400" eaLnBrk="0" fontAlgn="base" hangingPunct="0">
              <a:spcBef>
                <a:spcPct val="0"/>
              </a:spcBef>
              <a:spcAft>
                <a:spcPct val="0"/>
              </a:spcAft>
            </a:pPr>
            <a:r>
              <a:rPr lang="es-AR" altLang="es-AR" sz="2800" dirty="0">
                <a:latin typeface="Helvetica Neue"/>
              </a:rPr>
              <a:t>Ventas 2021 (12 meses):	USD </a:t>
            </a:r>
            <a:r>
              <a:rPr kumimoji="0" lang="es-AR" altLang="es-AR" sz="2800" b="0" i="0" u="none" strike="noStrike" cap="none" normalizeH="0" baseline="0" dirty="0">
                <a:ln>
                  <a:noFill/>
                </a:ln>
                <a:solidFill>
                  <a:schemeClr val="tx1"/>
                </a:solidFill>
                <a:effectLst/>
                <a:latin typeface="Arial Unicode MS"/>
              </a:rPr>
              <a:t>340.540</a:t>
            </a:r>
            <a:r>
              <a:rPr lang="es-AR" altLang="es-AR" sz="2800" dirty="0">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2800" dirty="0">
                <a:latin typeface="Helvetica Neue"/>
              </a:rPr>
              <a:t>Ventas 2022 (12 meses):	USD 370.915.- </a:t>
            </a: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2800" dirty="0">
                <a:latin typeface="Helvetica Neue"/>
              </a:rPr>
              <a:t>Ventas 2023 (6 meses): 	</a:t>
            </a:r>
            <a:r>
              <a:rPr lang="es-AR" altLang="es-AR" sz="2800" dirty="0">
                <a:solidFill>
                  <a:srgbClr val="00B050"/>
                </a:solidFill>
                <a:latin typeface="Helvetica Neue"/>
              </a:rPr>
              <a:t>USD 391.784.- </a:t>
            </a:r>
          </a:p>
        </p:txBody>
      </p:sp>
      <p:sp>
        <p:nvSpPr>
          <p:cNvPr id="10" name="CuadroTexto 9">
            <a:extLst>
              <a:ext uri="{FF2B5EF4-FFF2-40B4-BE49-F238E27FC236}">
                <a16:creationId xmlns:a16="http://schemas.microsoft.com/office/drawing/2014/main" id="{4251315F-DE69-7DA5-8903-1CB237287847}"/>
              </a:ext>
            </a:extLst>
          </p:cNvPr>
          <p:cNvSpPr txBox="1"/>
          <p:nvPr/>
        </p:nvSpPr>
        <p:spPr>
          <a:xfrm>
            <a:off x="7946796" y="3152654"/>
            <a:ext cx="4062315" cy="3513832"/>
          </a:xfrm>
          <a:prstGeom prst="cloud">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MX" sz="1600" dirty="0"/>
              <a:t>Podemos descubrir que en el año 2022 hubo un aumento de ventas contra el año 2021. Del 2023 tenemos, hasta el momento, los seis primeros meses del año (1er semestre) notamos un crecimiento del 5,63% con respecto al año 2022.</a:t>
            </a:r>
            <a:endParaRPr lang="es-AR" sz="1600" dirty="0"/>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8</a:t>
            </a:fld>
            <a:endParaRPr sz="1050" b="0" i="0" u="none" strike="noStrike" cap="none">
              <a:solidFill>
                <a:srgbClr val="000000"/>
              </a:solidFill>
              <a:latin typeface="Arial"/>
              <a:ea typeface="Arial"/>
              <a:cs typeface="Arial"/>
              <a:sym typeface="Arial"/>
            </a:endParaRPr>
          </a:p>
        </p:txBody>
      </p:sp>
      <p:sp>
        <p:nvSpPr>
          <p:cNvPr id="217" name="Google Shape;217;p32"/>
          <p:cNvSpPr txBox="1"/>
          <p:nvPr/>
        </p:nvSpPr>
        <p:spPr>
          <a:xfrm>
            <a:off x="763677" y="505666"/>
            <a:ext cx="2718000" cy="34471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AR" sz="2800" dirty="0"/>
              <a:t>Ventas por </a:t>
            </a:r>
            <a:r>
              <a:rPr lang="es-AR" sz="2800" b="1" dirty="0"/>
              <a:t>Región</a:t>
            </a:r>
            <a:endParaRPr b="1" dirty="0"/>
          </a:p>
        </p:txBody>
      </p:sp>
      <p:sp>
        <p:nvSpPr>
          <p:cNvPr id="219" name="Google Shape;219;p32"/>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20" name="Google Shape;220;p32"/>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21" name="Google Shape;221;p32"/>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pic>
        <p:nvPicPr>
          <p:cNvPr id="3" name="Imagen 2">
            <a:extLst>
              <a:ext uri="{FF2B5EF4-FFF2-40B4-BE49-F238E27FC236}">
                <a16:creationId xmlns:a16="http://schemas.microsoft.com/office/drawing/2014/main" id="{037E1D84-158A-E166-2EF9-32A5765DB956}"/>
              </a:ext>
            </a:extLst>
          </p:cNvPr>
          <p:cNvPicPr>
            <a:picLocks noChangeAspect="1"/>
          </p:cNvPicPr>
          <p:nvPr/>
        </p:nvPicPr>
        <p:blipFill>
          <a:blip r:embed="rId3"/>
          <a:stretch>
            <a:fillRect/>
          </a:stretch>
        </p:blipFill>
        <p:spPr>
          <a:xfrm>
            <a:off x="2239376" y="2048789"/>
            <a:ext cx="6902376" cy="4809211"/>
          </a:xfrm>
          <a:prstGeom prst="rect">
            <a:avLst/>
          </a:prstGeom>
          <a:ln>
            <a:noFill/>
          </a:ln>
          <a:effectLst>
            <a:softEdge rad="112500"/>
          </a:effectLst>
        </p:spPr>
      </p:pic>
      <p:sp>
        <p:nvSpPr>
          <p:cNvPr id="4" name="Google Shape;234;p33">
            <a:extLst>
              <a:ext uri="{FF2B5EF4-FFF2-40B4-BE49-F238E27FC236}">
                <a16:creationId xmlns:a16="http://schemas.microsoft.com/office/drawing/2014/main" id="{60450746-33C1-8CE2-1392-1AAC40EBF887}"/>
              </a:ext>
            </a:extLst>
          </p:cNvPr>
          <p:cNvSpPr/>
          <p:nvPr/>
        </p:nvSpPr>
        <p:spPr>
          <a:xfrm>
            <a:off x="2755867" y="483431"/>
            <a:ext cx="6840621" cy="14645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dk1"/>
                </a:solidFill>
                <a:latin typeface="DM Sans"/>
                <a:ea typeface="DM Sans"/>
                <a:cs typeface="DM Sans"/>
                <a:sym typeface="DM Sans"/>
              </a:rPr>
              <a:t>¿</a:t>
            </a:r>
            <a:r>
              <a:rPr lang="en-US" sz="2000" b="1" dirty="0" err="1">
                <a:solidFill>
                  <a:schemeClr val="dk1"/>
                </a:solidFill>
                <a:latin typeface="DM Sans"/>
                <a:ea typeface="DM Sans"/>
                <a:cs typeface="DM Sans"/>
                <a:sym typeface="DM Sans"/>
              </a:rPr>
              <a:t>Cómo</a:t>
            </a:r>
            <a:r>
              <a:rPr lang="en-US" sz="2000" b="1" dirty="0">
                <a:solidFill>
                  <a:schemeClr val="dk1"/>
                </a:solidFill>
                <a:latin typeface="DM Sans"/>
                <a:ea typeface="DM Sans"/>
                <a:cs typeface="DM Sans"/>
                <a:sym typeface="DM Sans"/>
              </a:rPr>
              <a:t> es la </a:t>
            </a:r>
            <a:r>
              <a:rPr lang="en-US" sz="2000" b="1" dirty="0" err="1">
                <a:solidFill>
                  <a:schemeClr val="dk1"/>
                </a:solidFill>
                <a:latin typeface="DM Sans"/>
                <a:ea typeface="DM Sans"/>
                <a:cs typeface="DM Sans"/>
                <a:sym typeface="DM Sans"/>
              </a:rPr>
              <a:t>participación</a:t>
            </a:r>
            <a:r>
              <a:rPr lang="en-US" sz="2000" b="1" dirty="0">
                <a:solidFill>
                  <a:schemeClr val="dk1"/>
                </a:solidFill>
                <a:latin typeface="DM Sans"/>
                <a:ea typeface="DM Sans"/>
                <a:cs typeface="DM Sans"/>
                <a:sym typeface="DM Sans"/>
              </a:rPr>
              <a:t> de la </a:t>
            </a:r>
            <a:r>
              <a:rPr lang="en-US" sz="2000" b="1" dirty="0" err="1">
                <a:solidFill>
                  <a:schemeClr val="dk1"/>
                </a:solidFill>
                <a:latin typeface="DM Sans"/>
                <a:ea typeface="DM Sans"/>
                <a:cs typeface="DM Sans"/>
                <a:sym typeface="DM Sans"/>
              </a:rPr>
              <a:t>venta</a:t>
            </a:r>
            <a:r>
              <a:rPr lang="en-US" sz="2000" b="1" dirty="0">
                <a:solidFill>
                  <a:schemeClr val="dk1"/>
                </a:solidFill>
                <a:latin typeface="DM Sans"/>
                <a:ea typeface="DM Sans"/>
                <a:cs typeface="DM Sans"/>
                <a:sym typeface="DM Sans"/>
              </a:rPr>
              <a:t> </a:t>
            </a:r>
            <a:r>
              <a:rPr lang="en-US" sz="2000" b="1" dirty="0" err="1">
                <a:solidFill>
                  <a:schemeClr val="dk1"/>
                </a:solidFill>
                <a:latin typeface="DM Sans"/>
                <a:ea typeface="DM Sans"/>
                <a:cs typeface="DM Sans"/>
                <a:sym typeface="DM Sans"/>
              </a:rPr>
              <a:t>en</a:t>
            </a:r>
            <a:r>
              <a:rPr lang="en-US" sz="2000" b="1" dirty="0">
                <a:solidFill>
                  <a:schemeClr val="dk1"/>
                </a:solidFill>
                <a:latin typeface="DM Sans"/>
                <a:ea typeface="DM Sans"/>
                <a:cs typeface="DM Sans"/>
                <a:sym typeface="DM Sans"/>
              </a:rPr>
              <a:t> </a:t>
            </a:r>
            <a:r>
              <a:rPr lang="en-US" sz="2000" b="1" dirty="0" err="1">
                <a:solidFill>
                  <a:schemeClr val="dk1"/>
                </a:solidFill>
                <a:latin typeface="DM Sans"/>
                <a:ea typeface="DM Sans"/>
                <a:cs typeface="DM Sans"/>
                <a:sym typeface="DM Sans"/>
              </a:rPr>
              <a:t>cada</a:t>
            </a:r>
            <a:r>
              <a:rPr lang="en-US" sz="2000" b="1" dirty="0">
                <a:solidFill>
                  <a:schemeClr val="dk1"/>
                </a:solidFill>
                <a:latin typeface="DM Sans"/>
                <a:ea typeface="DM Sans"/>
                <a:cs typeface="DM Sans"/>
                <a:sym typeface="DM Sans"/>
              </a:rPr>
              <a:t> </a:t>
            </a:r>
            <a:r>
              <a:rPr lang="en-US" sz="2000" b="1" dirty="0" err="1">
                <a:solidFill>
                  <a:schemeClr val="dk1"/>
                </a:solidFill>
                <a:latin typeface="DM Sans"/>
                <a:ea typeface="DM Sans"/>
                <a:cs typeface="DM Sans"/>
                <a:sym typeface="DM Sans"/>
              </a:rPr>
              <a:t>región</a:t>
            </a:r>
            <a:r>
              <a:rPr lang="en-US" sz="2000" b="1" dirty="0">
                <a:solidFill>
                  <a:schemeClr val="dk1"/>
                </a:solidFill>
                <a:latin typeface="DM Sans"/>
                <a:ea typeface="DM Sans"/>
                <a:cs typeface="DM Sans"/>
                <a:sym typeface="DM Sans"/>
              </a:rPr>
              <a:t>?</a:t>
            </a:r>
            <a:endParaRPr dirty="0">
              <a:latin typeface="DM Sans"/>
              <a:ea typeface="DM Sans"/>
              <a:cs typeface="DM Sans"/>
              <a:sym typeface="DM Sans"/>
            </a:endParaRPr>
          </a:p>
          <a:p>
            <a:pPr marL="0" marR="0" lvl="0" indent="0" algn="l" rtl="0">
              <a:spcBef>
                <a:spcPts val="0"/>
              </a:spcBef>
              <a:spcAft>
                <a:spcPts val="0"/>
              </a:spcAft>
              <a:buNone/>
            </a:pPr>
            <a:r>
              <a:rPr lang="es-AR" sz="1300" dirty="0">
                <a:solidFill>
                  <a:schemeClr val="dk1"/>
                </a:solidFill>
                <a:latin typeface="DM Sans"/>
                <a:ea typeface="DM Sans"/>
                <a:cs typeface="DM Sans"/>
                <a:sym typeface="DM Sans"/>
              </a:rPr>
              <a:t>Podemos </a:t>
            </a:r>
            <a:r>
              <a:rPr lang="es-MX" sz="1300" dirty="0">
                <a:solidFill>
                  <a:schemeClr val="dk1"/>
                </a:solidFill>
                <a:latin typeface="DM Sans"/>
                <a:ea typeface="DM Sans"/>
                <a:cs typeface="DM Sans"/>
                <a:sym typeface="DM Sans"/>
              </a:rPr>
              <a:t>visualizar que de las tres regiones, dos sobresalen siendo aprox. el 92% de la venta. </a:t>
            </a:r>
          </a:p>
          <a:p>
            <a:pPr marL="0" marR="0" lvl="0" indent="0" algn="l" rtl="0">
              <a:spcBef>
                <a:spcPts val="0"/>
              </a:spcBef>
              <a:spcAft>
                <a:spcPts val="0"/>
              </a:spcAft>
              <a:buNone/>
            </a:pPr>
            <a:endParaRPr lang="es-MX" sz="1300" dirty="0">
              <a:solidFill>
                <a:schemeClr val="dk1"/>
              </a:solidFill>
              <a:latin typeface="DM Sans"/>
              <a:ea typeface="DM Sans"/>
              <a:cs typeface="DM Sans"/>
              <a:sym typeface="DM Sans"/>
            </a:endParaRPr>
          </a:p>
          <a:p>
            <a:pPr marL="0" marR="0" lvl="0" indent="0" algn="l" rtl="0">
              <a:spcBef>
                <a:spcPts val="0"/>
              </a:spcBef>
              <a:spcAft>
                <a:spcPts val="0"/>
              </a:spcAft>
              <a:buNone/>
            </a:pPr>
            <a:r>
              <a:rPr lang="es-MX" sz="1300" dirty="0">
                <a:solidFill>
                  <a:schemeClr val="dk1"/>
                </a:solidFill>
                <a:latin typeface="DM Sans"/>
                <a:ea typeface="DM Sans"/>
                <a:cs typeface="DM Sans"/>
                <a:sym typeface="DM Sans"/>
              </a:rPr>
              <a:t>La </a:t>
            </a:r>
            <a:r>
              <a:rPr lang="es-MX" sz="1300" b="1" u="sng" dirty="0">
                <a:solidFill>
                  <a:srgbClr val="FF0000"/>
                </a:solidFill>
                <a:latin typeface="DM Sans"/>
                <a:ea typeface="DM Sans"/>
                <a:cs typeface="DM Sans"/>
                <a:sym typeface="DM Sans"/>
              </a:rPr>
              <a:t>región</a:t>
            </a:r>
            <a:r>
              <a:rPr lang="es-MX" sz="1300" b="1" dirty="0">
                <a:solidFill>
                  <a:schemeClr val="dk1"/>
                </a:solidFill>
                <a:latin typeface="DM Sans"/>
                <a:ea typeface="DM Sans"/>
                <a:cs typeface="DM Sans"/>
                <a:sym typeface="DM Sans"/>
              </a:rPr>
              <a:t> </a:t>
            </a:r>
            <a:r>
              <a:rPr lang="es-MX" sz="1300" b="1" u="sng" dirty="0">
                <a:solidFill>
                  <a:srgbClr val="FF0000"/>
                </a:solidFill>
                <a:latin typeface="DM Sans"/>
                <a:ea typeface="DM Sans"/>
                <a:cs typeface="DM Sans"/>
                <a:sym typeface="DM Sans"/>
              </a:rPr>
              <a:t>Costa</a:t>
            </a:r>
            <a:r>
              <a:rPr lang="es-MX" sz="1300" b="1" dirty="0">
                <a:solidFill>
                  <a:schemeClr val="dk1"/>
                </a:solidFill>
                <a:latin typeface="DM Sans"/>
                <a:ea typeface="DM Sans"/>
                <a:cs typeface="DM Sans"/>
                <a:sym typeface="DM Sans"/>
              </a:rPr>
              <a:t> </a:t>
            </a:r>
            <a:r>
              <a:rPr lang="es-MX" sz="1300" dirty="0">
                <a:solidFill>
                  <a:schemeClr val="dk1"/>
                </a:solidFill>
                <a:latin typeface="DM Sans"/>
                <a:ea typeface="DM Sans"/>
                <a:cs typeface="DM Sans"/>
                <a:sym typeface="DM Sans"/>
              </a:rPr>
              <a:t>se destaca obteniendo una participación de más del 52% de la facturación total del laboratorio.</a:t>
            </a:r>
            <a:endParaRPr lang="en-US" sz="1300" dirty="0">
              <a:solidFill>
                <a:schemeClr val="dk1"/>
              </a:solidFill>
              <a:latin typeface="DM Sans"/>
              <a:ea typeface="DM Sans"/>
              <a:cs typeface="DM Sans"/>
              <a:sym typeface="DM Sans"/>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9</a:t>
            </a:fld>
            <a:endParaRPr sz="1050" b="0" i="0" u="none" strike="noStrike" cap="none">
              <a:solidFill>
                <a:srgbClr val="000000"/>
              </a:solidFill>
              <a:latin typeface="Arial"/>
              <a:ea typeface="Arial"/>
              <a:cs typeface="Arial"/>
              <a:sym typeface="Arial"/>
            </a:endParaRPr>
          </a:p>
        </p:txBody>
      </p:sp>
      <p:sp>
        <p:nvSpPr>
          <p:cNvPr id="217" name="Google Shape;217;p32"/>
          <p:cNvSpPr txBox="1"/>
          <p:nvPr/>
        </p:nvSpPr>
        <p:spPr>
          <a:xfrm>
            <a:off x="691502" y="505666"/>
            <a:ext cx="3157874" cy="34471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AR" sz="2800" dirty="0"/>
              <a:t>Principales </a:t>
            </a:r>
            <a:r>
              <a:rPr lang="es-AR" sz="2800" b="1" dirty="0"/>
              <a:t>Clientes</a:t>
            </a:r>
            <a:endParaRPr b="1" dirty="0"/>
          </a:p>
        </p:txBody>
      </p:sp>
      <p:sp>
        <p:nvSpPr>
          <p:cNvPr id="219" name="Google Shape;219;p32"/>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20" name="Google Shape;220;p32"/>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21" name="Google Shape;221;p32"/>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pic>
        <p:nvPicPr>
          <p:cNvPr id="3" name="Imagen 2">
            <a:extLst>
              <a:ext uri="{FF2B5EF4-FFF2-40B4-BE49-F238E27FC236}">
                <a16:creationId xmlns:a16="http://schemas.microsoft.com/office/drawing/2014/main" id="{037E1D84-158A-E166-2EF9-32A5765DB956}"/>
              </a:ext>
            </a:extLst>
          </p:cNvPr>
          <p:cNvPicPr>
            <a:picLocks noChangeAspect="1"/>
          </p:cNvPicPr>
          <p:nvPr/>
        </p:nvPicPr>
        <p:blipFill>
          <a:blip r:embed="rId3"/>
          <a:srcRect/>
          <a:stretch/>
        </p:blipFill>
        <p:spPr>
          <a:xfrm>
            <a:off x="535860" y="1970202"/>
            <a:ext cx="9697638" cy="4847762"/>
          </a:xfrm>
          <a:prstGeom prst="rect">
            <a:avLst/>
          </a:prstGeom>
          <a:ln>
            <a:noFill/>
          </a:ln>
          <a:effectLst>
            <a:softEdge rad="112500"/>
          </a:effectLst>
        </p:spPr>
      </p:pic>
      <p:sp>
        <p:nvSpPr>
          <p:cNvPr id="4" name="Google Shape;234;p33">
            <a:extLst>
              <a:ext uri="{FF2B5EF4-FFF2-40B4-BE49-F238E27FC236}">
                <a16:creationId xmlns:a16="http://schemas.microsoft.com/office/drawing/2014/main" id="{60450746-33C1-8CE2-1392-1AAC40EBF887}"/>
              </a:ext>
            </a:extLst>
          </p:cNvPr>
          <p:cNvSpPr/>
          <p:nvPr/>
        </p:nvSpPr>
        <p:spPr>
          <a:xfrm>
            <a:off x="2868988" y="505666"/>
            <a:ext cx="6840621" cy="14645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000" b="1" dirty="0">
                <a:solidFill>
                  <a:schemeClr val="dk1"/>
                </a:solidFill>
                <a:latin typeface="DM Sans"/>
                <a:ea typeface="DM Sans"/>
                <a:cs typeface="DM Sans"/>
                <a:sym typeface="DM Sans"/>
              </a:rPr>
              <a:t>TOP 5 (</a:t>
            </a:r>
            <a:r>
              <a:rPr lang="es-MX" sz="2000" b="1" i="1" dirty="0">
                <a:solidFill>
                  <a:schemeClr val="dk1"/>
                </a:solidFill>
                <a:latin typeface="DM Sans"/>
                <a:ea typeface="DM Sans"/>
                <a:cs typeface="DM Sans"/>
                <a:sym typeface="DM Sans"/>
              </a:rPr>
              <a:t>30 meses de venta</a:t>
            </a:r>
            <a:r>
              <a:rPr lang="es-MX" sz="2000" b="1" dirty="0">
                <a:solidFill>
                  <a:schemeClr val="dk1"/>
                </a:solidFill>
                <a:latin typeface="DM Sans"/>
                <a:ea typeface="DM Sans"/>
                <a:cs typeface="DM Sans"/>
                <a:sym typeface="DM Sans"/>
              </a:rPr>
              <a:t>)</a:t>
            </a:r>
          </a:p>
          <a:p>
            <a:pPr marL="0" marR="0" lvl="0" indent="0" algn="l" rtl="0">
              <a:spcBef>
                <a:spcPts val="0"/>
              </a:spcBef>
              <a:spcAft>
                <a:spcPts val="0"/>
              </a:spcAft>
              <a:buNone/>
            </a:pPr>
            <a:r>
              <a:rPr lang="es-MX" sz="1300" dirty="0">
                <a:solidFill>
                  <a:schemeClr val="dk1"/>
                </a:solidFill>
                <a:latin typeface="DM Sans"/>
                <a:ea typeface="DM Sans"/>
                <a:cs typeface="DM Sans"/>
                <a:sym typeface="DM Sans"/>
              </a:rPr>
              <a:t>Es importante conocer los principales clientes para poder brindarles un servicio acorde. En el gráfico de la izquierda hemos resaltado los principales 5 clientes según su facturación. </a:t>
            </a:r>
            <a:r>
              <a:rPr lang="es-MX" sz="1300" b="1" u="sng" dirty="0">
                <a:solidFill>
                  <a:srgbClr val="FF0000"/>
                </a:solidFill>
                <a:latin typeface="DM Sans"/>
                <a:ea typeface="DM Sans"/>
                <a:cs typeface="DM Sans"/>
                <a:sym typeface="DM Sans"/>
              </a:rPr>
              <a:t>DIFARE S.A.</a:t>
            </a:r>
            <a:r>
              <a:rPr lang="es-MX" sz="1300" dirty="0">
                <a:solidFill>
                  <a:schemeClr val="dk1"/>
                </a:solidFill>
                <a:latin typeface="DM Sans"/>
                <a:ea typeface="DM Sans"/>
                <a:cs typeface="DM Sans"/>
                <a:sym typeface="DM Sans"/>
              </a:rPr>
              <a:t> sobresale del resto. Podemos visualizar la diferencia entre el primer puesto y el quinto puesto indicando que la venta no se encuentra uniformemente distribuida.</a:t>
            </a:r>
          </a:p>
        </p:txBody>
      </p:sp>
    </p:spTree>
    <p:extLst>
      <p:ext uri="{BB962C8B-B14F-4D97-AF65-F5344CB8AC3E}">
        <p14:creationId xmlns:p14="http://schemas.microsoft.com/office/powerpoint/2010/main" val="2168068730"/>
      </p:ext>
    </p:extLst>
  </p:cSld>
  <p:clrMapOvr>
    <a:masterClrMapping/>
  </p:clrMapOvr>
  <p:transition spd="slow">
    <p:push/>
  </p:transition>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394</TotalTime>
  <Words>897</Words>
  <Application>Microsoft Office PowerPoint</Application>
  <PresentationFormat>Panorámica</PresentationFormat>
  <Paragraphs>136</Paragraphs>
  <Slides>11</Slides>
  <Notes>11</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11</vt:i4>
      </vt:variant>
    </vt:vector>
  </HeadingPairs>
  <TitlesOfParts>
    <vt:vector size="22" baseType="lpstr">
      <vt:lpstr>Trebuchet MS</vt:lpstr>
      <vt:lpstr>Wingdings 3</vt:lpstr>
      <vt:lpstr>Arial</vt:lpstr>
      <vt:lpstr>Arial Unicode MS</vt:lpstr>
      <vt:lpstr>Calibri</vt:lpstr>
      <vt:lpstr>Wingdings</vt:lpstr>
      <vt:lpstr>DM Sans</vt:lpstr>
      <vt:lpstr>Anton</vt:lpstr>
      <vt:lpstr>Helvetica Neue</vt:lpstr>
      <vt:lpstr>Helvetica Neue Light</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Nicolás Abásolo</cp:lastModifiedBy>
  <cp:revision>20</cp:revision>
  <dcterms:modified xsi:type="dcterms:W3CDTF">2023-08-10T23:23:28Z</dcterms:modified>
</cp:coreProperties>
</file>