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65" y="1020431"/>
            <a:ext cx="10993549" cy="1475013"/>
          </a:xfrm>
        </p:spPr>
        <p:txBody>
          <a:bodyPr/>
          <a:lstStyle/>
          <a:p>
            <a:r>
              <a:rPr lang="en-IN" dirty="0" smtClean="0"/>
              <a:t>Fine Particle characterization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Swambabu</a:t>
            </a:r>
            <a:r>
              <a:rPr lang="en-IN" dirty="0" smtClean="0"/>
              <a:t> </a:t>
            </a:r>
            <a:r>
              <a:rPr lang="en-IN" dirty="0" err="1" smtClean="0"/>
              <a:t>varanasi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4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Sieve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4"/>
            <a:ext cx="11029615" cy="3899370"/>
          </a:xfrm>
        </p:spPr>
        <p:txBody>
          <a:bodyPr anchor="t"/>
          <a:lstStyle/>
          <a:p>
            <a:r>
              <a:rPr lang="en-IN" dirty="0" smtClean="0"/>
              <a:t>Lowest mesh screen – 200 mesh size – 75 micron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8571"/>
              </p:ext>
            </p:extLst>
          </p:nvPr>
        </p:nvGraphicFramePr>
        <p:xfrm>
          <a:off x="1120276" y="2422176"/>
          <a:ext cx="2171565" cy="4222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855">
                  <a:extLst>
                    <a:ext uri="{9D8B030D-6E8A-4147-A177-3AD203B41FA5}">
                      <a16:colId xmlns:a16="http://schemas.microsoft.com/office/drawing/2014/main" val="3367416853"/>
                    </a:ext>
                  </a:extLst>
                </a:gridCol>
                <a:gridCol w="723855">
                  <a:extLst>
                    <a:ext uri="{9D8B030D-6E8A-4147-A177-3AD203B41FA5}">
                      <a16:colId xmlns:a16="http://schemas.microsoft.com/office/drawing/2014/main" val="455803241"/>
                    </a:ext>
                  </a:extLst>
                </a:gridCol>
                <a:gridCol w="723855">
                  <a:extLst>
                    <a:ext uri="{9D8B030D-6E8A-4147-A177-3AD203B41FA5}">
                      <a16:colId xmlns:a16="http://schemas.microsoft.com/office/drawing/2014/main" val="3116070031"/>
                    </a:ext>
                  </a:extLst>
                </a:gridCol>
              </a:tblGrid>
              <a:tr h="339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</a:rPr>
                        <a:t>Particle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size (mm)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</a:rPr>
                        <a:t>M*10</a:t>
                      </a:r>
                      <a:r>
                        <a:rPr lang="en-IN" sz="1400" u="none" strike="noStrike" dirty="0">
                          <a:effectLst/>
                        </a:rPr>
                        <a:t>^-1 </a:t>
                      </a:r>
                      <a:r>
                        <a:rPr lang="en-IN" sz="1400" u="none" strike="noStrike" dirty="0" smtClean="0">
                          <a:effectLst/>
                        </a:rPr>
                        <a:t>(kg)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155920671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2409504304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285546476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3874308268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3861467956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869209054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4245169798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9.3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026895119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060636803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450780947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416178382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3087450531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9.9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992613947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82094305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2583235652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1581591495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3145014751"/>
                  </a:ext>
                </a:extLst>
              </a:tr>
              <a:tr h="187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8" marR="9368" marT="9368" marB="0" anchor="b"/>
                </a:tc>
                <a:extLst>
                  <a:ext uri="{0D108BD9-81ED-4DB2-BD59-A6C34878D82A}">
                    <a16:rowId xmlns:a16="http://schemas.microsoft.com/office/drawing/2014/main" val="213698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8427"/>
                <a:ext cx="11029615" cy="3678303"/>
              </a:xfrm>
            </p:spPr>
            <p:txBody>
              <a:bodyPr anchor="t"/>
              <a:lstStyle/>
              <a:p>
                <a:r>
                  <a:rPr lang="en-IN" dirty="0" smtClean="0"/>
                  <a:t>Arithmetic normal distribution </a:t>
                </a:r>
                <a:r>
                  <a:rPr lang="en-IN" b="0" dirty="0" smtClean="0"/>
                  <a:t>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b="0" dirty="0" smtClean="0"/>
              </a:p>
              <a:p>
                <a:r>
                  <a:rPr lang="en-IN" dirty="0" smtClean="0"/>
                  <a:t>Log normal distribution 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IN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endParaRPr lang="en-IN" dirty="0" smtClean="0"/>
              </a:p>
              <a:p>
                <a:r>
                  <a:rPr lang="en-IN" dirty="0" smtClean="0"/>
                  <a:t>R3osin – </a:t>
                </a:r>
                <a:r>
                  <a:rPr lang="en-IN" dirty="0" err="1" smtClean="0"/>
                  <a:t>Rammler</a:t>
                </a:r>
                <a:r>
                  <a:rPr lang="en-IN" dirty="0" smtClean="0"/>
                  <a:t> – Bennet- Sperling formula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Other </a:t>
                </a:r>
                <a:r>
                  <a:rPr lang="en-IN" dirty="0" smtClean="0"/>
                  <a:t>distribution formulas</a:t>
                </a:r>
                <a:endParaRPr lang="en-IN" baseline="-25000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8427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8" y="4545279"/>
            <a:ext cx="4099560" cy="17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Microscopic Techniques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84554"/>
                <a:ext cx="11029615" cy="3678303"/>
              </a:xfrm>
            </p:spPr>
            <p:txBody>
              <a:bodyPr anchor="t"/>
              <a:lstStyle/>
              <a:p>
                <a:r>
                  <a:rPr lang="en-IN" dirty="0" smtClean="0">
                    <a:latin typeface="Calibri maths"/>
                  </a:rPr>
                  <a:t>Light microscope, Electron microscopes – nanoscale - (scanning electron microscope and Transmission electron microscope)</a:t>
                </a:r>
              </a:p>
              <a:p>
                <a:r>
                  <a:rPr lang="en-IN" dirty="0" smtClean="0">
                    <a:latin typeface="Calibri maths"/>
                  </a:rPr>
                  <a:t>Optical microscope – theoretically 0.18 to 150 microns can be measured. but actually 3 to 15o microns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 maths"/>
                  </a:rPr>
                  <a:t> </a:t>
                </a:r>
                <a:r>
                  <a:rPr lang="en-IN" dirty="0" smtClean="0">
                    <a:latin typeface="Calibri maths"/>
                  </a:rPr>
                  <a:t>    Theoretical limit of resolution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𝑁𝐴</m:t>
                        </m:r>
                      </m:den>
                    </m:f>
                  </m:oMath>
                </a14:m>
                <a:endParaRPr lang="en-IN" b="0" dirty="0" smtClean="0">
                  <a:latin typeface="Calibri maths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Calibri maths"/>
                  </a:rPr>
                  <a:t>                   f = factor = 0.6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    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wave length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NA = numerical aperture = </a:t>
                </a:r>
                <a:r>
                  <a:rPr lang="el-GR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μ</a:t>
                </a:r>
                <a:r>
                  <a:rPr lang="en-IN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sin(</a:t>
                </a:r>
                <a:r>
                  <a:rPr lang="el-GR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ϴ</a:t>
                </a:r>
                <a:r>
                  <a:rPr lang="en-IN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      </a:t>
                </a:r>
                <a:r>
                  <a:rPr lang="el-GR" dirty="0" smtClean="0">
                    <a:latin typeface="Calibri maths"/>
                    <a:ea typeface="Cambria Math" panose="02040503050406030204" pitchFamily="18" charset="0"/>
                    <a:cs typeface="Calibri" panose="020F0502020204030204" pitchFamily="34" charset="0"/>
                  </a:rPr>
                  <a:t>μ</a:t>
                </a:r>
                <a:r>
                  <a:rPr lang="en-IN" dirty="0" smtClean="0">
                    <a:latin typeface="Calibri maths"/>
                    <a:ea typeface="Cambria Math" panose="02040503050406030204" pitchFamily="18" charset="0"/>
                    <a:cs typeface="Calibri" panose="020F0502020204030204" pitchFamily="34" charset="0"/>
                  </a:rPr>
                  <a:t> = refractive index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Calibri maths"/>
                  </a:rPr>
                  <a:t>Continuous particle size analyser:</a:t>
                </a:r>
                <a:endParaRPr lang="en-IN" dirty="0">
                  <a:latin typeface="Calibri math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84554"/>
                <a:ext cx="11029615" cy="3678303"/>
              </a:xfrm>
              <a:blipFill>
                <a:blip r:embed="rId2"/>
                <a:stretch>
                  <a:fillRect l="-442" t="-995" r="-552" b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894" y="4269649"/>
            <a:ext cx="3819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94"/>
            <a:ext cx="8285037" cy="503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analysers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9322" b="25510"/>
          <a:stretch/>
        </p:blipFill>
        <p:spPr>
          <a:xfrm>
            <a:off x="8764361" y="2296249"/>
            <a:ext cx="3253468" cy="36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Laser diffraction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HeNe</a:t>
            </a:r>
            <a:r>
              <a:rPr lang="en-IN" dirty="0" smtClean="0"/>
              <a:t> laser with incident wavelength 638.2 nm</a:t>
            </a:r>
          </a:p>
          <a:p>
            <a:r>
              <a:rPr lang="en-IN" dirty="0" smtClean="0"/>
              <a:t>Rayleigh scattering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Mie Scattering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3" y="2023110"/>
            <a:ext cx="5575827" cy="249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19" y="1873341"/>
            <a:ext cx="5453788" cy="4466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1" y="4781952"/>
            <a:ext cx="3929658" cy="788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92" y="5858799"/>
            <a:ext cx="5237838" cy="794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26549" y="6339612"/>
            <a:ext cx="478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https://www.youtube.com/watch?v=kll3kg9yXDw</a:t>
            </a:r>
          </a:p>
        </p:txBody>
      </p:sp>
    </p:spTree>
    <p:extLst>
      <p:ext uri="{BB962C8B-B14F-4D97-AF65-F5344CB8AC3E}">
        <p14:creationId xmlns:p14="http://schemas.microsoft.com/office/powerpoint/2010/main" val="7408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Laser diffraction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27" y="2970693"/>
            <a:ext cx="7725873" cy="3887307"/>
          </a:xfrm>
          <a:prstGeom prst="rect">
            <a:avLst/>
          </a:prstGeom>
        </p:spPr>
      </p:pic>
      <p:sp>
        <p:nvSpPr>
          <p:cNvPr id="6" name="AutoShape 2" descr="Particle size analyzer: Litesizer :: Anton-Paar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42" y="2199168"/>
            <a:ext cx="2962275" cy="1543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3559" y="3834981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Cuvettes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9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light scattering (DLS)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182" y="5054102"/>
            <a:ext cx="1832297" cy="6413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8" y="1994950"/>
            <a:ext cx="5742956" cy="2838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715956"/>
            <a:ext cx="6163293" cy="33963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688183" y="4572000"/>
            <a:ext cx="966651" cy="13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1209" t="27142"/>
          <a:stretch/>
        </p:blipFill>
        <p:spPr>
          <a:xfrm>
            <a:off x="7184570" y="4663439"/>
            <a:ext cx="145595" cy="312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883" y="5652686"/>
            <a:ext cx="1914356" cy="1017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942" y="554687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</a:t>
            </a:r>
            <a:r>
              <a:rPr lang="en-IN" baseline="-25000" dirty="0" smtClean="0"/>
              <a:t>T</a:t>
            </a:r>
            <a:r>
              <a:rPr lang="en-IN" dirty="0" smtClean="0"/>
              <a:t> = Diffusion coefficient 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69940" y="5953185"/>
            <a:ext cx="2017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 = refractive index</a:t>
            </a:r>
          </a:p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λ = wave length</a:t>
            </a:r>
          </a:p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= scatter angle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5582531" y="5690605"/>
            <a:ext cx="953588" cy="378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42875" y="5335355"/>
            <a:ext cx="22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Einstein – Stokes  law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601" y="5599097"/>
            <a:ext cx="1817550" cy="9406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4380" y="5851779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Hydrodynamic diameter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74617" y="6368203"/>
            <a:ext cx="555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B</a:t>
            </a:r>
            <a:r>
              <a:rPr lang="en-IN" dirty="0" smtClean="0"/>
              <a:t> = Boltzmann's constant  T = temperature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ὴ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= viscosity</a:t>
            </a:r>
            <a:r>
              <a:rPr lang="en-IN" dirty="0" smtClean="0"/>
              <a:t> 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0209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2" y="2049867"/>
            <a:ext cx="8020595" cy="46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311</TotalTime>
  <Words>192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maths</vt:lpstr>
      <vt:lpstr>Cambria Math</vt:lpstr>
      <vt:lpstr>Gill Sans MT</vt:lpstr>
      <vt:lpstr>Wingdings 2</vt:lpstr>
      <vt:lpstr>Dividend</vt:lpstr>
      <vt:lpstr>Fine Particle characterization</vt:lpstr>
      <vt:lpstr>Sieve analysis</vt:lpstr>
      <vt:lpstr>Distribution function</vt:lpstr>
      <vt:lpstr>Microscopic Techniques </vt:lpstr>
      <vt:lpstr>Image analysers</vt:lpstr>
      <vt:lpstr>Laser diffraction</vt:lpstr>
      <vt:lpstr>Laser diffraction</vt:lpstr>
      <vt:lpstr>Dynamic light scattering (DLS)</vt:lpstr>
      <vt:lpstr>DLS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Particle characterization</dc:title>
  <dc:creator>dell</dc:creator>
  <cp:lastModifiedBy>User</cp:lastModifiedBy>
  <cp:revision>19</cp:revision>
  <dcterms:created xsi:type="dcterms:W3CDTF">2021-10-10T14:11:46Z</dcterms:created>
  <dcterms:modified xsi:type="dcterms:W3CDTF">2022-10-27T12:54:14Z</dcterms:modified>
</cp:coreProperties>
</file>