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35"/>
  </p:notesMasterIdLst>
  <p:sldIdLst>
    <p:sldId id="256" r:id="rId3"/>
    <p:sldId id="278" r:id="rId4"/>
    <p:sldId id="280" r:id="rId5"/>
    <p:sldId id="282" r:id="rId6"/>
    <p:sldId id="281" r:id="rId7"/>
    <p:sldId id="283" r:id="rId8"/>
    <p:sldId id="284" r:id="rId9"/>
    <p:sldId id="285" r:id="rId10"/>
    <p:sldId id="286" r:id="rId11"/>
    <p:sldId id="300" r:id="rId12"/>
    <p:sldId id="301" r:id="rId13"/>
    <p:sldId id="302" r:id="rId14"/>
    <p:sldId id="303" r:id="rId15"/>
    <p:sldId id="304" r:id="rId16"/>
    <p:sldId id="305" r:id="rId17"/>
    <p:sldId id="306" r:id="rId18"/>
    <p:sldId id="307" r:id="rId19"/>
    <p:sldId id="308" r:id="rId20"/>
    <p:sldId id="258" r:id="rId21"/>
    <p:sldId id="287" r:id="rId22"/>
    <p:sldId id="288" r:id="rId23"/>
    <p:sldId id="289" r:id="rId24"/>
    <p:sldId id="294" r:id="rId25"/>
    <p:sldId id="295" r:id="rId26"/>
    <p:sldId id="296" r:id="rId27"/>
    <p:sldId id="297" r:id="rId28"/>
    <p:sldId id="298" r:id="rId29"/>
    <p:sldId id="299" r:id="rId30"/>
    <p:sldId id="291" r:id="rId31"/>
    <p:sldId id="293" r:id="rId32"/>
    <p:sldId id="292" r:id="rId33"/>
    <p:sldId id="277" r:id="rId34"/>
  </p:sldIdLst>
  <p:sldSz cx="12801600" cy="9144000"/>
  <p:notesSz cx="9144000" cy="6858000"/>
  <p:defaultText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71" autoAdjust="0"/>
    <p:restoredTop sz="94671" autoAdjust="0"/>
  </p:normalViewPr>
  <p:slideViewPr>
    <p:cSldViewPr>
      <p:cViewPr varScale="1">
        <p:scale>
          <a:sx n="51" d="100"/>
          <a:sy n="51" d="100"/>
        </p:scale>
        <p:origin x="1446" y="36"/>
      </p:cViewPr>
      <p:guideLst>
        <p:guide orient="horz" pos="2880"/>
        <p:guide pos="40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99D239E4-CCC7-4672-8707-FBC4A6D7AD82}" type="datetimeFigureOut">
              <a:rPr lang="en-US" smtClean="0"/>
              <a:t>10/4/2019</a:t>
            </a:fld>
            <a:endParaRPr lang="en-US" dirty="0"/>
          </a:p>
        </p:txBody>
      </p:sp>
      <p:sp>
        <p:nvSpPr>
          <p:cNvPr id="4" name="Slide Image Placeholder 3"/>
          <p:cNvSpPr>
            <a:spLocks noGrp="1" noRot="1" noChangeAspect="1"/>
          </p:cNvSpPr>
          <p:nvPr>
            <p:ph type="sldImg" idx="2"/>
          </p:nvPr>
        </p:nvSpPr>
        <p:spPr>
          <a:xfrm>
            <a:off x="2771775" y="514350"/>
            <a:ext cx="360045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83FE2DC6-21AB-4064-A58C-B8733D3B6ABD}" type="slidenum">
              <a:rPr lang="en-US" smtClean="0"/>
              <a:t>‹#›</a:t>
            </a:fld>
            <a:endParaRPr lang="en-US" dirty="0"/>
          </a:p>
        </p:txBody>
      </p:sp>
    </p:spTree>
    <p:extLst>
      <p:ext uri="{BB962C8B-B14F-4D97-AF65-F5344CB8AC3E}">
        <p14:creationId xmlns:p14="http://schemas.microsoft.com/office/powerpoint/2010/main" val="2067309741"/>
      </p:ext>
    </p:extLst>
  </p:cSld>
  <p:clrMap bg1="lt1" tx1="dk1" bg2="lt2" tx2="dk2" accent1="accent1" accent2="accent2" accent3="accent3" accent4="accent4" accent5="accent5" accent6="accent6" hlink="hlink" folHlink="folHlink"/>
  <p:notesStyle>
    <a:lvl1pPr marL="0" algn="l" defTabSz="1044976" rtl="0" eaLnBrk="1" latinLnBrk="0" hangingPunct="1">
      <a:defRPr sz="1400" kern="1200">
        <a:solidFill>
          <a:schemeClr val="tx1"/>
        </a:solidFill>
        <a:latin typeface="+mn-lt"/>
        <a:ea typeface="+mn-ea"/>
        <a:cs typeface="+mn-cs"/>
      </a:defRPr>
    </a:lvl1pPr>
    <a:lvl2pPr marL="522488" algn="l" defTabSz="1044976" rtl="0" eaLnBrk="1" latinLnBrk="0" hangingPunct="1">
      <a:defRPr sz="1400" kern="1200">
        <a:solidFill>
          <a:schemeClr val="tx1"/>
        </a:solidFill>
        <a:latin typeface="+mn-lt"/>
        <a:ea typeface="+mn-ea"/>
        <a:cs typeface="+mn-cs"/>
      </a:defRPr>
    </a:lvl2pPr>
    <a:lvl3pPr marL="1044976" algn="l" defTabSz="1044976" rtl="0" eaLnBrk="1" latinLnBrk="0" hangingPunct="1">
      <a:defRPr sz="1400" kern="1200">
        <a:solidFill>
          <a:schemeClr val="tx1"/>
        </a:solidFill>
        <a:latin typeface="+mn-lt"/>
        <a:ea typeface="+mn-ea"/>
        <a:cs typeface="+mn-cs"/>
      </a:defRPr>
    </a:lvl3pPr>
    <a:lvl4pPr marL="1567464" algn="l" defTabSz="1044976" rtl="0" eaLnBrk="1" latinLnBrk="0" hangingPunct="1">
      <a:defRPr sz="1400" kern="1200">
        <a:solidFill>
          <a:schemeClr val="tx1"/>
        </a:solidFill>
        <a:latin typeface="+mn-lt"/>
        <a:ea typeface="+mn-ea"/>
        <a:cs typeface="+mn-cs"/>
      </a:defRPr>
    </a:lvl4pPr>
    <a:lvl5pPr marL="2089953" algn="l" defTabSz="1044976" rtl="0" eaLnBrk="1" latinLnBrk="0" hangingPunct="1">
      <a:defRPr sz="1400" kern="1200">
        <a:solidFill>
          <a:schemeClr val="tx1"/>
        </a:solidFill>
        <a:latin typeface="+mn-lt"/>
        <a:ea typeface="+mn-ea"/>
        <a:cs typeface="+mn-cs"/>
      </a:defRPr>
    </a:lvl5pPr>
    <a:lvl6pPr marL="2612441" algn="l" defTabSz="1044976" rtl="0" eaLnBrk="1" latinLnBrk="0" hangingPunct="1">
      <a:defRPr sz="1400" kern="1200">
        <a:solidFill>
          <a:schemeClr val="tx1"/>
        </a:solidFill>
        <a:latin typeface="+mn-lt"/>
        <a:ea typeface="+mn-ea"/>
        <a:cs typeface="+mn-cs"/>
      </a:defRPr>
    </a:lvl6pPr>
    <a:lvl7pPr marL="3134929" algn="l" defTabSz="1044976" rtl="0" eaLnBrk="1" latinLnBrk="0" hangingPunct="1">
      <a:defRPr sz="1400" kern="1200">
        <a:solidFill>
          <a:schemeClr val="tx1"/>
        </a:solidFill>
        <a:latin typeface="+mn-lt"/>
        <a:ea typeface="+mn-ea"/>
        <a:cs typeface="+mn-cs"/>
      </a:defRPr>
    </a:lvl7pPr>
    <a:lvl8pPr marL="3657417" algn="l" defTabSz="1044976" rtl="0" eaLnBrk="1" latinLnBrk="0" hangingPunct="1">
      <a:defRPr sz="1400" kern="1200">
        <a:solidFill>
          <a:schemeClr val="tx1"/>
        </a:solidFill>
        <a:latin typeface="+mn-lt"/>
        <a:ea typeface="+mn-ea"/>
        <a:cs typeface="+mn-cs"/>
      </a:defRPr>
    </a:lvl8pPr>
    <a:lvl9pPr marL="4179905" algn="l" defTabSz="1044976"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2840569"/>
            <a:ext cx="10881360" cy="1960034"/>
          </a:xfrm>
        </p:spPr>
        <p:txBody>
          <a:bodyPr/>
          <a:lstStyle/>
          <a:p>
            <a:r>
              <a:rPr lang="en-US"/>
              <a:t>Click to edit Master title style</a:t>
            </a:r>
          </a:p>
        </p:txBody>
      </p:sp>
      <p:sp>
        <p:nvSpPr>
          <p:cNvPr id="3" name="Subtitle 2"/>
          <p:cNvSpPr>
            <a:spLocks noGrp="1"/>
          </p:cNvSpPr>
          <p:nvPr>
            <p:ph type="subTitle" idx="1"/>
          </p:nvPr>
        </p:nvSpPr>
        <p:spPr>
          <a:xfrm>
            <a:off x="1920240" y="5181600"/>
            <a:ext cx="8961120" cy="2336800"/>
          </a:xfrm>
        </p:spPr>
        <p:txBody>
          <a:bodyPr/>
          <a:lstStyle>
            <a:lvl1pPr marL="0" indent="0" algn="ctr">
              <a:buNone/>
              <a:defRPr>
                <a:solidFill>
                  <a:schemeClr val="tx1">
                    <a:tint val="75000"/>
                  </a:schemeClr>
                </a:solidFill>
              </a:defRPr>
            </a:lvl1pPr>
            <a:lvl2pPr marL="522488" indent="0" algn="ctr">
              <a:buNone/>
              <a:defRPr>
                <a:solidFill>
                  <a:schemeClr val="tx1">
                    <a:tint val="75000"/>
                  </a:schemeClr>
                </a:solidFill>
              </a:defRPr>
            </a:lvl2pPr>
            <a:lvl3pPr marL="1044976" indent="0" algn="ctr">
              <a:buNone/>
              <a:defRPr>
                <a:solidFill>
                  <a:schemeClr val="tx1">
                    <a:tint val="75000"/>
                  </a:schemeClr>
                </a:solidFill>
              </a:defRPr>
            </a:lvl3pPr>
            <a:lvl4pPr marL="1567464" indent="0" algn="ctr">
              <a:buNone/>
              <a:defRPr>
                <a:solidFill>
                  <a:schemeClr val="tx1">
                    <a:tint val="75000"/>
                  </a:schemeClr>
                </a:solidFill>
              </a:defRPr>
            </a:lvl4pPr>
            <a:lvl5pPr marL="2089953" indent="0" algn="ctr">
              <a:buNone/>
              <a:defRPr>
                <a:solidFill>
                  <a:schemeClr val="tx1">
                    <a:tint val="75000"/>
                  </a:schemeClr>
                </a:solidFill>
              </a:defRPr>
            </a:lvl5pPr>
            <a:lvl6pPr marL="2612441" indent="0" algn="ctr">
              <a:buNone/>
              <a:defRPr>
                <a:solidFill>
                  <a:schemeClr val="tx1">
                    <a:tint val="75000"/>
                  </a:schemeClr>
                </a:solidFill>
              </a:defRPr>
            </a:lvl6pPr>
            <a:lvl7pPr marL="3134929" indent="0" algn="ctr">
              <a:buNone/>
              <a:defRPr>
                <a:solidFill>
                  <a:schemeClr val="tx1">
                    <a:tint val="75000"/>
                  </a:schemeClr>
                </a:solidFill>
              </a:defRPr>
            </a:lvl7pPr>
            <a:lvl8pPr marL="3657417" indent="0" algn="ctr">
              <a:buNone/>
              <a:defRPr>
                <a:solidFill>
                  <a:schemeClr val="tx1">
                    <a:tint val="75000"/>
                  </a:schemeClr>
                </a:solidFill>
              </a:defRPr>
            </a:lvl8pPr>
            <a:lvl9pPr marL="41799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1160" y="366187"/>
            <a:ext cx="2880360" cy="78020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40080" y="366187"/>
            <a:ext cx="8427720" cy="78020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010884" y="2384605"/>
            <a:ext cx="8779291" cy="2797635"/>
          </a:xfrm>
        </p:spPr>
        <p:txBody>
          <a:bodyPr anchor="b">
            <a:noAutofit/>
          </a:bodyPr>
          <a:lstStyle>
            <a:lvl1pPr algn="ctr">
              <a:defRPr sz="8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813903" y="5275041"/>
            <a:ext cx="7173257" cy="1448316"/>
          </a:xfrm>
        </p:spPr>
        <p:txBody>
          <a:bodyPr>
            <a:normAutofit/>
          </a:bodyPr>
          <a:lstStyle>
            <a:lvl1pPr marL="0" indent="0" algn="ctr">
              <a:lnSpc>
                <a:spcPct val="112000"/>
              </a:lnSpc>
              <a:spcBef>
                <a:spcPts val="0"/>
              </a:spcBef>
              <a:spcAft>
                <a:spcPts val="0"/>
              </a:spcAft>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502" y="8604515"/>
            <a:ext cx="1688341" cy="539485"/>
          </a:xfrm>
        </p:spPr>
        <p:txBody>
          <a:bodyPr/>
          <a:lstStyle>
            <a:lvl1pPr>
              <a:defRPr baseline="0">
                <a:solidFill>
                  <a:schemeClr val="tx2"/>
                </a:solidFill>
              </a:defRPr>
            </a:lvl1pPr>
          </a:lstStyle>
          <a:p>
            <a:fld id="{87DE6118-2437-4B30-8E3C-4D2BE6020583}" type="datetimeFigureOut">
              <a:rPr lang="en-US" dirty="0"/>
              <a:pPr/>
              <a:t>10/4/2019</a:t>
            </a:fld>
            <a:endParaRPr lang="en-US" dirty="0"/>
          </a:p>
        </p:txBody>
      </p:sp>
      <p:sp>
        <p:nvSpPr>
          <p:cNvPr id="5" name="Footer Placeholder 4"/>
          <p:cNvSpPr>
            <a:spLocks noGrp="1"/>
          </p:cNvSpPr>
          <p:nvPr>
            <p:ph type="ftr" sz="quarter" idx="11"/>
          </p:nvPr>
        </p:nvSpPr>
        <p:spPr>
          <a:xfrm>
            <a:off x="2713258" y="8604515"/>
            <a:ext cx="7374546" cy="539485"/>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10322217" y="8604515"/>
            <a:ext cx="1676107" cy="539485"/>
          </a:xfrm>
        </p:spPr>
        <p:txBody>
          <a:bodyPr/>
          <a:lstStyle>
            <a:lvl1pPr>
              <a:defRPr baseline="0">
                <a:solidFill>
                  <a:schemeClr val="tx2"/>
                </a:solidFill>
              </a:defRPr>
            </a:lvl1pPr>
          </a:lstStyle>
          <a:p>
            <a:fld id="{A8EF9831-35B4-4843-9AA9-F06FC1EDDB89}" type="slidenum">
              <a:rPr lang="en-US" smtClean="0">
                <a:solidFill>
                  <a:prstClr val="white"/>
                </a:solidFill>
              </a:rPr>
              <a:pPr/>
              <a:t>‹#›</a:t>
            </a:fld>
            <a:endParaRPr lang="en-US" dirty="0">
              <a:solidFill>
                <a:prstClr val="white"/>
              </a:solidFill>
            </a:endParaRPr>
          </a:p>
        </p:txBody>
      </p:sp>
      <p:grpSp>
        <p:nvGrpSpPr>
          <p:cNvPr id="8" name="Group 7"/>
          <p:cNvGrpSpPr/>
          <p:nvPr/>
        </p:nvGrpSpPr>
        <p:grpSpPr>
          <a:xfrm>
            <a:off x="790501" y="992626"/>
            <a:ext cx="11207825" cy="7132895"/>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300957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52093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03277" y="1735149"/>
            <a:ext cx="10093619" cy="3803649"/>
          </a:xfrm>
        </p:spPr>
        <p:txBody>
          <a:bodyPr anchor="b">
            <a:normAutofit/>
          </a:bodyPr>
          <a:lstStyle>
            <a:lvl1pPr algn="r">
              <a:defRPr sz="8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803277" y="5621771"/>
            <a:ext cx="10093619" cy="1524432"/>
          </a:xfrm>
        </p:spPr>
        <p:txBody>
          <a:bodyPr/>
          <a:lstStyle>
            <a:lvl1pPr marL="0" indent="0" algn="r">
              <a:lnSpc>
                <a:spcPct val="112000"/>
              </a:lnSpc>
              <a:spcBef>
                <a:spcPts val="0"/>
              </a:spcBef>
              <a:spcAft>
                <a:spcPts val="0"/>
              </a:spcAft>
              <a:buNone/>
              <a:defRPr sz="2400">
                <a:solidFill>
                  <a:schemeClr val="tx2"/>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75854" y="8604515"/>
            <a:ext cx="1703530" cy="539485"/>
          </a:xfrm>
        </p:spPr>
        <p:txBody>
          <a:bodyPr/>
          <a:lstStyle>
            <a:lvl1pPr>
              <a:defRPr>
                <a:solidFill>
                  <a:schemeClr val="tx2"/>
                </a:solidFill>
              </a:defRPr>
            </a:lvl1pPr>
          </a:lstStyle>
          <a:p>
            <a:endParaRPr lang="en-US" dirty="0">
              <a:solidFill>
                <a:prstClr val="black">
                  <a:tint val="75000"/>
                </a:prstClr>
              </a:solidFill>
            </a:endParaRPr>
          </a:p>
        </p:txBody>
      </p:sp>
      <p:sp>
        <p:nvSpPr>
          <p:cNvPr id="5" name="Footer Placeholder 4"/>
          <p:cNvSpPr>
            <a:spLocks noGrp="1"/>
          </p:cNvSpPr>
          <p:nvPr>
            <p:ph type="ftr" sz="quarter" idx="11"/>
          </p:nvPr>
        </p:nvSpPr>
        <p:spPr>
          <a:xfrm>
            <a:off x="2713528" y="8604515"/>
            <a:ext cx="7374546" cy="539485"/>
          </a:xfrm>
        </p:spPr>
        <p:txBody>
          <a:bodyPr/>
          <a:lstStyle>
            <a:lvl1pPr algn="ctr">
              <a:defRPr>
                <a:solidFill>
                  <a:schemeClr val="tx2"/>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10322217" y="8604515"/>
            <a:ext cx="1676107" cy="539485"/>
          </a:xfrm>
        </p:spPr>
        <p:txBody>
          <a:bodyPr/>
          <a:lstStyle>
            <a:lvl1pPr>
              <a:defRPr>
                <a:solidFill>
                  <a:schemeClr val="tx2"/>
                </a:solidFill>
              </a:defRPr>
            </a:lvl1p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
        <p:nvSpPr>
          <p:cNvPr id="7" name="Freeform 6"/>
          <p:cNvSpPr/>
          <p:nvPr/>
        </p:nvSpPr>
        <p:spPr bwMode="auto">
          <a:xfrm>
            <a:off x="8559561" y="2247536"/>
            <a:ext cx="3438764" cy="5877984"/>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8559561" y="2247536"/>
            <a:ext cx="3438764" cy="5877984"/>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830377281"/>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440180" y="3048001"/>
            <a:ext cx="4670176" cy="47752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851673" y="3048001"/>
            <a:ext cx="4670176" cy="47752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31933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0180" y="914400"/>
            <a:ext cx="10081260" cy="19812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440180" y="3120307"/>
            <a:ext cx="4670176" cy="1098549"/>
          </a:xfrm>
        </p:spPr>
        <p:txBody>
          <a:bodyPr anchor="b">
            <a:noAutofit/>
          </a:bodyPr>
          <a:lstStyle>
            <a:lvl1pPr marL="0" indent="0">
              <a:lnSpc>
                <a:spcPct val="84000"/>
              </a:lnSpc>
              <a:spcBef>
                <a:spcPts val="0"/>
              </a:spcBef>
              <a:spcAft>
                <a:spcPts val="0"/>
              </a:spcAft>
              <a:buNone/>
              <a:defRPr sz="3200" b="0"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440181" y="4406945"/>
            <a:ext cx="4670175" cy="3416257"/>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51264" y="3133006"/>
            <a:ext cx="4670176" cy="1098549"/>
          </a:xfrm>
        </p:spPr>
        <p:txBody>
          <a:bodyPr anchor="b">
            <a:noAutofit/>
          </a:bodyPr>
          <a:lstStyle>
            <a:lvl1pPr marL="0" indent="0">
              <a:lnSpc>
                <a:spcPct val="84000"/>
              </a:lnSpc>
              <a:spcBef>
                <a:spcPts val="0"/>
              </a:spcBef>
              <a:spcAft>
                <a:spcPts val="0"/>
              </a:spcAft>
              <a:buNone/>
              <a:defRPr sz="3200" b="0"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851264" y="4406945"/>
            <a:ext cx="4670176" cy="3416257"/>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93953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008059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141611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501"/>
            <a:ext cx="5568696" cy="9143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60095" y="914400"/>
            <a:ext cx="4048506" cy="2877179"/>
          </a:xfrm>
        </p:spPr>
        <p:txBody>
          <a:bodyPr anchor="t">
            <a:noAutofit/>
          </a:bodyPr>
          <a:lstStyle>
            <a:lvl1pPr>
              <a:lnSpc>
                <a:spcPct val="84000"/>
              </a:lnSpc>
              <a:defRPr sz="5867"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568821" y="914402"/>
            <a:ext cx="5472684" cy="6900333"/>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0095" y="3808459"/>
            <a:ext cx="4048506" cy="4014741"/>
          </a:xfrm>
        </p:spPr>
        <p:txBody>
          <a:bodyPr>
            <a:normAutofit/>
          </a:bodyPr>
          <a:lstStyle>
            <a:lvl1pPr marL="0" indent="0">
              <a:lnSpc>
                <a:spcPct val="113000"/>
              </a:lnSpc>
              <a:spcBef>
                <a:spcPts val="0"/>
              </a:spcBef>
              <a:spcAft>
                <a:spcPts val="2000"/>
              </a:spcAft>
              <a:buNone/>
              <a:defRPr sz="2133"/>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0096" y="8604515"/>
            <a:ext cx="1264801" cy="539485"/>
          </a:xfrm>
        </p:spPr>
        <p:txBody>
          <a:bodyPr/>
          <a:lstStyle>
            <a:lvl1pPr>
              <a:defRPr>
                <a:solidFill>
                  <a:schemeClr val="tx2"/>
                </a:solidFill>
              </a:defRPr>
            </a:lvl1pPr>
          </a:lstStyle>
          <a:p>
            <a:endParaRPr lang="en-US" dirty="0">
              <a:solidFill>
                <a:prstClr val="black">
                  <a:tint val="75000"/>
                </a:prstClr>
              </a:solidFill>
            </a:endParaRPr>
          </a:p>
        </p:txBody>
      </p:sp>
      <p:sp>
        <p:nvSpPr>
          <p:cNvPr id="6" name="Footer Placeholder 5"/>
          <p:cNvSpPr>
            <a:spLocks noGrp="1"/>
          </p:cNvSpPr>
          <p:nvPr>
            <p:ph type="ftr" sz="quarter" idx="11"/>
          </p:nvPr>
        </p:nvSpPr>
        <p:spPr>
          <a:xfrm>
            <a:off x="2316243" y="8604515"/>
            <a:ext cx="2492358" cy="539485"/>
          </a:xfrm>
        </p:spPr>
        <p:txBody>
          <a:bodyPr/>
          <a:lstStyle>
            <a:lvl1pPr>
              <a:defRPr>
                <a:solidFill>
                  <a:schemeClr val="tx2"/>
                </a:solidFill>
              </a:defRPr>
            </a:lvl1p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10377298" y="8604515"/>
            <a:ext cx="1676107" cy="539485"/>
          </a:xfrm>
        </p:spPr>
        <p:txBody>
          <a:bodyPr/>
          <a:lstStyle>
            <a:lvl1pPr>
              <a:defRPr>
                <a:solidFill>
                  <a:schemeClr val="tx2"/>
                </a:solidFill>
              </a:defRPr>
            </a:lvl1p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
        <p:nvSpPr>
          <p:cNvPr id="9" name="Rectangle 8"/>
          <p:cNvSpPr/>
          <p:nvPr/>
        </p:nvSpPr>
        <p:spPr>
          <a:xfrm>
            <a:off x="5568696" y="501"/>
            <a:ext cx="240030" cy="914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5568696" y="501"/>
            <a:ext cx="240030" cy="914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75929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501"/>
            <a:ext cx="5568696" cy="9143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60095" y="914400"/>
            <a:ext cx="4048506" cy="2877179"/>
          </a:xfrm>
        </p:spPr>
        <p:txBody>
          <a:bodyPr anchor="t">
            <a:normAutofit/>
          </a:bodyPr>
          <a:lstStyle>
            <a:lvl1pPr>
              <a:lnSpc>
                <a:spcPct val="84000"/>
              </a:lnSpc>
              <a:defRPr sz="5867"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08726" y="2"/>
            <a:ext cx="6992874" cy="9143999"/>
          </a:xfrm>
        </p:spPr>
        <p:txBody>
          <a:bodyPr anchor="t">
            <a:normAutofit/>
          </a:bodyPr>
          <a:lstStyle>
            <a:lvl1pPr marL="0" indent="0">
              <a:buNone/>
              <a:defRPr sz="2000"/>
            </a:lvl1pPr>
            <a:lvl2pPr marL="457189" indent="0">
              <a:buNone/>
              <a:defRPr sz="2000"/>
            </a:lvl2pPr>
            <a:lvl3pPr marL="914377" indent="0">
              <a:buNone/>
              <a:defRPr sz="20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p:cNvSpPr>
            <a:spLocks noGrp="1"/>
          </p:cNvSpPr>
          <p:nvPr>
            <p:ph type="body" sz="half" idx="2"/>
          </p:nvPr>
        </p:nvSpPr>
        <p:spPr>
          <a:xfrm>
            <a:off x="760095" y="3807957"/>
            <a:ext cx="4048506" cy="4015243"/>
          </a:xfrm>
        </p:spPr>
        <p:txBody>
          <a:bodyPr>
            <a:normAutofit/>
          </a:bodyPr>
          <a:lstStyle>
            <a:lvl1pPr marL="0" indent="0">
              <a:lnSpc>
                <a:spcPct val="113000"/>
              </a:lnSpc>
              <a:spcBef>
                <a:spcPts val="0"/>
              </a:spcBef>
              <a:spcAft>
                <a:spcPts val="2000"/>
              </a:spcAft>
              <a:buNone/>
              <a:defRPr sz="2133"/>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0096" y="8604515"/>
            <a:ext cx="1264801" cy="539485"/>
          </a:xfrm>
        </p:spPr>
        <p:txBody>
          <a:bodyPr/>
          <a:lstStyle>
            <a:lvl1pPr>
              <a:defRPr>
                <a:solidFill>
                  <a:schemeClr val="tx2"/>
                </a:solidFill>
              </a:defRPr>
            </a:lvl1pPr>
          </a:lstStyle>
          <a:p>
            <a:endParaRPr lang="en-US" dirty="0">
              <a:solidFill>
                <a:prstClr val="black">
                  <a:tint val="75000"/>
                </a:prstClr>
              </a:solidFill>
            </a:endParaRPr>
          </a:p>
        </p:txBody>
      </p:sp>
      <p:sp>
        <p:nvSpPr>
          <p:cNvPr id="6" name="Footer Placeholder 5"/>
          <p:cNvSpPr>
            <a:spLocks noGrp="1"/>
          </p:cNvSpPr>
          <p:nvPr>
            <p:ph type="ftr" sz="quarter" idx="11"/>
          </p:nvPr>
        </p:nvSpPr>
        <p:spPr>
          <a:xfrm>
            <a:off x="2316243" y="8604515"/>
            <a:ext cx="2492358" cy="539485"/>
          </a:xfrm>
        </p:spPr>
        <p:txBody>
          <a:bodyPr/>
          <a:lstStyle>
            <a:lvl1pPr>
              <a:defRPr>
                <a:solidFill>
                  <a:schemeClr val="tx2"/>
                </a:solidFill>
              </a:defRPr>
            </a:lvl1p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10377298" y="8604515"/>
            <a:ext cx="1676107" cy="539485"/>
          </a:xfrm>
        </p:spPr>
        <p:txBody>
          <a:bodyPr/>
          <a:lstStyle>
            <a:lvl1pPr>
              <a:defRPr>
                <a:solidFill>
                  <a:schemeClr val="tx2"/>
                </a:solidFill>
              </a:defRPr>
            </a:lvl1p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
        <p:nvSpPr>
          <p:cNvPr id="9" name="Rectangle 8"/>
          <p:cNvSpPr/>
          <p:nvPr/>
        </p:nvSpPr>
        <p:spPr>
          <a:xfrm>
            <a:off x="5568696" y="501"/>
            <a:ext cx="240030" cy="914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5568696" y="501"/>
            <a:ext cx="240030" cy="914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330701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440180" y="3060702"/>
            <a:ext cx="10081260" cy="47625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343225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33116" y="832208"/>
            <a:ext cx="2087330" cy="699099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40181" y="832208"/>
            <a:ext cx="8014335" cy="699099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28774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1239" y="5875868"/>
            <a:ext cx="10881360" cy="1816100"/>
          </a:xfr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1011239" y="3875622"/>
            <a:ext cx="10881360" cy="2000249"/>
          </a:xfrm>
        </p:spPr>
        <p:txBody>
          <a:bodyPr anchor="b"/>
          <a:lstStyle>
            <a:lvl1pPr marL="0" indent="0">
              <a:buNone/>
              <a:defRPr sz="2300">
                <a:solidFill>
                  <a:schemeClr val="tx1">
                    <a:tint val="75000"/>
                  </a:schemeClr>
                </a:solidFill>
              </a:defRPr>
            </a:lvl1pPr>
            <a:lvl2pPr marL="522488" indent="0">
              <a:buNone/>
              <a:defRPr sz="2100">
                <a:solidFill>
                  <a:schemeClr val="tx1">
                    <a:tint val="75000"/>
                  </a:schemeClr>
                </a:solidFill>
              </a:defRPr>
            </a:lvl2pPr>
            <a:lvl3pPr marL="1044976" indent="0">
              <a:buNone/>
              <a:defRPr sz="1800">
                <a:solidFill>
                  <a:schemeClr val="tx1">
                    <a:tint val="75000"/>
                  </a:schemeClr>
                </a:solidFill>
              </a:defRPr>
            </a:lvl3pPr>
            <a:lvl4pPr marL="1567464" indent="0">
              <a:buNone/>
              <a:defRPr sz="1600">
                <a:solidFill>
                  <a:schemeClr val="tx1">
                    <a:tint val="75000"/>
                  </a:schemeClr>
                </a:solidFill>
              </a:defRPr>
            </a:lvl4pPr>
            <a:lvl5pPr marL="2089953" indent="0">
              <a:buNone/>
              <a:defRPr sz="1600">
                <a:solidFill>
                  <a:schemeClr val="tx1">
                    <a:tint val="75000"/>
                  </a:schemeClr>
                </a:solidFill>
              </a:defRPr>
            </a:lvl5pPr>
            <a:lvl6pPr marL="2612441" indent="0">
              <a:buNone/>
              <a:defRPr sz="1600">
                <a:solidFill>
                  <a:schemeClr val="tx1">
                    <a:tint val="75000"/>
                  </a:schemeClr>
                </a:solidFill>
              </a:defRPr>
            </a:lvl6pPr>
            <a:lvl7pPr marL="3134929" indent="0">
              <a:buNone/>
              <a:defRPr sz="1600">
                <a:solidFill>
                  <a:schemeClr val="tx1">
                    <a:tint val="75000"/>
                  </a:schemeClr>
                </a:solidFill>
              </a:defRPr>
            </a:lvl7pPr>
            <a:lvl8pPr marL="3657417" indent="0">
              <a:buNone/>
              <a:defRPr sz="1600">
                <a:solidFill>
                  <a:schemeClr val="tx1">
                    <a:tint val="75000"/>
                  </a:schemeClr>
                </a:solidFill>
              </a:defRPr>
            </a:lvl8pPr>
            <a:lvl9pPr marL="4179905"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40080" y="2133602"/>
            <a:ext cx="5654040" cy="6034618"/>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07480" y="2133602"/>
            <a:ext cx="5654040" cy="6034618"/>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40081" y="2046818"/>
            <a:ext cx="5656264" cy="853016"/>
          </a:xfrm>
        </p:spPr>
        <p:txBody>
          <a:bodyPr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a:t>Click to edit Master text styles</a:t>
            </a:r>
          </a:p>
        </p:txBody>
      </p:sp>
      <p:sp>
        <p:nvSpPr>
          <p:cNvPr id="4" name="Content Placeholder 3"/>
          <p:cNvSpPr>
            <a:spLocks noGrp="1"/>
          </p:cNvSpPr>
          <p:nvPr>
            <p:ph sz="half" idx="2"/>
          </p:nvPr>
        </p:nvSpPr>
        <p:spPr>
          <a:xfrm>
            <a:off x="640081" y="2899834"/>
            <a:ext cx="5656264" cy="5268384"/>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03037" y="2046818"/>
            <a:ext cx="5658485" cy="853016"/>
          </a:xfrm>
        </p:spPr>
        <p:txBody>
          <a:bodyPr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a:t>Click to edit Master text styles</a:t>
            </a:r>
          </a:p>
        </p:txBody>
      </p:sp>
      <p:sp>
        <p:nvSpPr>
          <p:cNvPr id="6" name="Content Placeholder 5"/>
          <p:cNvSpPr>
            <a:spLocks noGrp="1"/>
          </p:cNvSpPr>
          <p:nvPr>
            <p:ph sz="quarter" idx="4"/>
          </p:nvPr>
        </p:nvSpPr>
        <p:spPr>
          <a:xfrm>
            <a:off x="6503037" y="2899834"/>
            <a:ext cx="5658485" cy="5268384"/>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2" y="364066"/>
            <a:ext cx="4211639" cy="1549400"/>
          </a:xfrm>
        </p:spPr>
        <p:txBody>
          <a:bodyPr anchor="b"/>
          <a:lstStyle>
            <a:lvl1pPr algn="l">
              <a:defRPr sz="2300" b="1"/>
            </a:lvl1pPr>
          </a:lstStyle>
          <a:p>
            <a:r>
              <a:rPr lang="en-US"/>
              <a:t>Click to edit Master title style</a:t>
            </a:r>
          </a:p>
        </p:txBody>
      </p:sp>
      <p:sp>
        <p:nvSpPr>
          <p:cNvPr id="3" name="Content Placeholder 2"/>
          <p:cNvSpPr>
            <a:spLocks noGrp="1"/>
          </p:cNvSpPr>
          <p:nvPr>
            <p:ph idx="1"/>
          </p:nvPr>
        </p:nvSpPr>
        <p:spPr>
          <a:xfrm>
            <a:off x="5005073" y="364071"/>
            <a:ext cx="7156451" cy="7804151"/>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0082" y="1913471"/>
            <a:ext cx="4211639" cy="6254751"/>
          </a:xfrm>
        </p:spPr>
        <p:txBody>
          <a:bodyPr/>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204" y="6400803"/>
            <a:ext cx="7680960" cy="755651"/>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2509204" y="817034"/>
            <a:ext cx="7680960" cy="5486400"/>
          </a:xfrm>
        </p:spPr>
        <p:txBody>
          <a:bodyPr/>
          <a:lstStyle>
            <a:lvl1pPr marL="0" indent="0">
              <a:buNone/>
              <a:defRPr sz="3700"/>
            </a:lvl1pPr>
            <a:lvl2pPr marL="522488" indent="0">
              <a:buNone/>
              <a:defRPr sz="3200"/>
            </a:lvl2pPr>
            <a:lvl3pPr marL="1044976" indent="0">
              <a:buNone/>
              <a:defRPr sz="2700"/>
            </a:lvl3pPr>
            <a:lvl4pPr marL="1567464" indent="0">
              <a:buNone/>
              <a:defRPr sz="2300"/>
            </a:lvl4pPr>
            <a:lvl5pPr marL="2089953" indent="0">
              <a:buNone/>
              <a:defRPr sz="2300"/>
            </a:lvl5pPr>
            <a:lvl6pPr marL="2612441" indent="0">
              <a:buNone/>
              <a:defRPr sz="2300"/>
            </a:lvl6pPr>
            <a:lvl7pPr marL="3134929" indent="0">
              <a:buNone/>
              <a:defRPr sz="2300"/>
            </a:lvl7pPr>
            <a:lvl8pPr marL="3657417" indent="0">
              <a:buNone/>
              <a:defRPr sz="2300"/>
            </a:lvl8pPr>
            <a:lvl9pPr marL="4179905" indent="0">
              <a:buNone/>
              <a:defRPr sz="2300"/>
            </a:lvl9pPr>
          </a:lstStyle>
          <a:p>
            <a:endParaRPr lang="en-US" dirty="0"/>
          </a:p>
        </p:txBody>
      </p:sp>
      <p:sp>
        <p:nvSpPr>
          <p:cNvPr id="4" name="Text Placeholder 3"/>
          <p:cNvSpPr>
            <a:spLocks noGrp="1"/>
          </p:cNvSpPr>
          <p:nvPr>
            <p:ph type="body" sz="half" idx="2"/>
          </p:nvPr>
        </p:nvSpPr>
        <p:spPr>
          <a:xfrm>
            <a:off x="2509204" y="7156454"/>
            <a:ext cx="7680960" cy="1073149"/>
          </a:xfrm>
        </p:spPr>
        <p:txBody>
          <a:bodyPr/>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0080" y="366184"/>
            <a:ext cx="11521440" cy="1524000"/>
          </a:xfrm>
          <a:prstGeom prst="rect">
            <a:avLst/>
          </a:prstGeom>
        </p:spPr>
        <p:txBody>
          <a:bodyPr vert="horz" lIns="104498" tIns="52249" rIns="104498" bIns="52249" rtlCol="0" anchor="ctr">
            <a:normAutofit/>
          </a:bodyPr>
          <a:lstStyle/>
          <a:p>
            <a:r>
              <a:rPr lang="en-US"/>
              <a:t>Click to edit Master title style</a:t>
            </a:r>
          </a:p>
        </p:txBody>
      </p:sp>
      <p:sp>
        <p:nvSpPr>
          <p:cNvPr id="3" name="Text Placeholder 2"/>
          <p:cNvSpPr>
            <a:spLocks noGrp="1"/>
          </p:cNvSpPr>
          <p:nvPr>
            <p:ph type="body" idx="1"/>
          </p:nvPr>
        </p:nvSpPr>
        <p:spPr>
          <a:xfrm>
            <a:off x="640080" y="2133602"/>
            <a:ext cx="11521440" cy="6034618"/>
          </a:xfrm>
          <a:prstGeom prst="rect">
            <a:avLst/>
          </a:prstGeom>
        </p:spPr>
        <p:txBody>
          <a:bodyPr vert="horz" lIns="104498" tIns="52249" rIns="104498" bIns="522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40080" y="8475136"/>
            <a:ext cx="2987040" cy="486834"/>
          </a:xfrm>
          <a:prstGeom prst="rect">
            <a:avLst/>
          </a:prstGeom>
        </p:spPr>
        <p:txBody>
          <a:bodyPr vert="horz" lIns="104498" tIns="52249" rIns="104498" bIns="52249" rtlCol="0" anchor="ctr"/>
          <a:lstStyle>
            <a:lvl1pPr algn="l">
              <a:defRPr sz="14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373880" y="8475136"/>
            <a:ext cx="4053840" cy="486834"/>
          </a:xfrm>
          <a:prstGeom prst="rect">
            <a:avLst/>
          </a:prstGeom>
        </p:spPr>
        <p:txBody>
          <a:bodyPr vert="horz" lIns="104498" tIns="52249" rIns="104498" bIns="52249" rtlCol="0" anchor="ctr"/>
          <a:lstStyle>
            <a:lvl1pPr algn="ctr">
              <a:defRPr sz="1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174480" y="8475136"/>
            <a:ext cx="2987040" cy="486834"/>
          </a:xfrm>
          <a:prstGeom prst="rect">
            <a:avLst/>
          </a:prstGeom>
        </p:spPr>
        <p:txBody>
          <a:bodyPr vert="horz" lIns="104498" tIns="52249" rIns="104498" bIns="52249" rtlCol="0" anchor="ctr"/>
          <a:lstStyle>
            <a:lvl1pPr algn="r">
              <a:defRPr sz="14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1044976" rtl="0" eaLnBrk="1" latinLnBrk="0" hangingPunct="1">
        <a:spcBef>
          <a:spcPct val="0"/>
        </a:spcBef>
        <a:buNone/>
        <a:defRPr sz="5000" kern="1200">
          <a:solidFill>
            <a:schemeClr val="tx1"/>
          </a:solidFill>
          <a:latin typeface="+mj-lt"/>
          <a:ea typeface="+mj-ea"/>
          <a:cs typeface="+mj-cs"/>
        </a:defRPr>
      </a:lvl1pPr>
    </p:titleStyle>
    <p:bodyStyle>
      <a:lvl1pPr marL="391866" indent="-391866" algn="l" defTabSz="1044976"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43" indent="-326555" algn="l" defTabSz="1044976"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220" indent="-261244" algn="l" defTabSz="1044976"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70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197"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685"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173"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661"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114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40180" y="914400"/>
            <a:ext cx="10081260" cy="19812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0180" y="3048000"/>
            <a:ext cx="10081260" cy="4775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60182" y="8604515"/>
            <a:ext cx="1264801" cy="539485"/>
          </a:xfrm>
          <a:prstGeom prst="rect">
            <a:avLst/>
          </a:prstGeom>
        </p:spPr>
        <p:txBody>
          <a:bodyPr vert="horz" lIns="91440" tIns="45720" rIns="91440" bIns="45720" rtlCol="0" anchor="ctr"/>
          <a:lstStyle>
            <a:lvl1pPr algn="l">
              <a:defRPr sz="1333" baseline="0">
                <a:solidFill>
                  <a:schemeClr val="tx2"/>
                </a:solidFill>
              </a:defRPr>
            </a:lvl1pPr>
          </a:lstStyle>
          <a:p>
            <a:endParaRPr lang="en-US" dirty="0"/>
          </a:p>
        </p:txBody>
      </p:sp>
      <p:sp>
        <p:nvSpPr>
          <p:cNvPr id="5" name="Footer Placeholder 4"/>
          <p:cNvSpPr>
            <a:spLocks noGrp="1"/>
          </p:cNvSpPr>
          <p:nvPr>
            <p:ph type="ftr" sz="quarter" idx="3"/>
          </p:nvPr>
        </p:nvSpPr>
        <p:spPr>
          <a:xfrm>
            <a:off x="3038243" y="8604515"/>
            <a:ext cx="6594872" cy="539485"/>
          </a:xfrm>
          <a:prstGeom prst="rect">
            <a:avLst/>
          </a:prstGeom>
        </p:spPr>
        <p:txBody>
          <a:bodyPr vert="horz" lIns="91440" tIns="45720" rIns="91440" bIns="45720" rtlCol="0" anchor="ctr"/>
          <a:lstStyle>
            <a:lvl1pPr algn="l">
              <a:defRPr sz="1333"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946373" y="8604515"/>
            <a:ext cx="1676107" cy="539485"/>
          </a:xfrm>
          <a:prstGeom prst="rect">
            <a:avLst/>
          </a:prstGeom>
        </p:spPr>
        <p:txBody>
          <a:bodyPr vert="horz" lIns="91440" tIns="45720" rIns="91440" bIns="45720" rtlCol="0" anchor="ctr"/>
          <a:lstStyle>
            <a:lvl1pPr algn="r">
              <a:defRPr sz="1333" baseline="0">
                <a:solidFill>
                  <a:schemeClr val="tx2"/>
                </a:solidFill>
              </a:defRPr>
            </a:lvl1pPr>
          </a:lstStyle>
          <a:p>
            <a:fld id="{B6F15528-21DE-4FAA-801E-634DDDAF4B2B}" type="slidenum">
              <a:rPr lang="en-US" smtClean="0"/>
              <a:pPr/>
              <a:t>‹#›</a:t>
            </a:fld>
            <a:endParaRPr lang="en-US" dirty="0"/>
          </a:p>
        </p:txBody>
      </p:sp>
      <p:sp>
        <p:nvSpPr>
          <p:cNvPr id="9" name="Rectangle 8"/>
          <p:cNvSpPr/>
          <p:nvPr/>
        </p:nvSpPr>
        <p:spPr>
          <a:xfrm>
            <a:off x="501999" y="501"/>
            <a:ext cx="240030" cy="914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501999" y="501"/>
            <a:ext cx="240030" cy="914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3" descr="C:\Users\SAJID\Desktop\two.jpg">
            <a:extLst>
              <a:ext uri="{FF2B5EF4-FFF2-40B4-BE49-F238E27FC236}">
                <a16:creationId xmlns:a16="http://schemas.microsoft.com/office/drawing/2014/main" id="{C65B0037-41E7-41E4-8A65-1550DB6C475B}"/>
              </a:ext>
            </a:extLst>
          </p:cNvPr>
          <p:cNvPicPr>
            <a:picLocks noChangeAspect="1" noChangeArrowheads="1"/>
          </p:cNvPicPr>
          <p:nvPr userDrawn="1"/>
        </p:nvPicPr>
        <p:blipFill>
          <a:blip r:embed="rId13" cstate="print"/>
          <a:srcRect/>
          <a:stretch>
            <a:fillRect/>
          </a:stretch>
        </p:blipFill>
        <p:spPr bwMode="auto">
          <a:xfrm>
            <a:off x="-2269" y="0"/>
            <a:ext cx="12803918" cy="9144000"/>
          </a:xfrm>
          <a:prstGeom prst="rect">
            <a:avLst/>
          </a:prstGeom>
          <a:noFill/>
        </p:spPr>
      </p:pic>
    </p:spTree>
    <p:extLst>
      <p:ext uri="{BB962C8B-B14F-4D97-AF65-F5344CB8AC3E}">
        <p14:creationId xmlns:p14="http://schemas.microsoft.com/office/powerpoint/2010/main" val="33461924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377" rtl="0" eaLnBrk="1" latinLnBrk="0" hangingPunct="1">
        <a:lnSpc>
          <a:spcPct val="89000"/>
        </a:lnSpc>
        <a:spcBef>
          <a:spcPct val="0"/>
        </a:spcBef>
        <a:buNone/>
        <a:defRPr sz="5867" kern="1200" baseline="0">
          <a:solidFill>
            <a:schemeClr val="tx2"/>
          </a:solidFill>
          <a:latin typeface="+mj-lt"/>
          <a:ea typeface="+mj-ea"/>
          <a:cs typeface="+mj-cs"/>
        </a:defRPr>
      </a:lvl1pPr>
    </p:titleStyle>
    <p:bodyStyle>
      <a:lvl1pPr marL="512051" indent="-512051" algn="l" defTabSz="914377" rtl="0" eaLnBrk="1" latinLnBrk="0" hangingPunct="1">
        <a:lnSpc>
          <a:spcPct val="94000"/>
        </a:lnSpc>
        <a:spcBef>
          <a:spcPts val="1333"/>
        </a:spcBef>
        <a:spcAft>
          <a:spcPts val="267"/>
        </a:spcAft>
        <a:buFont typeface="Franklin Gothic Book" panose="020B0503020102020204" pitchFamily="34" charset="0"/>
        <a:buChar char="■"/>
        <a:defRPr sz="2667" kern="1200" baseline="0">
          <a:solidFill>
            <a:schemeClr val="tx2"/>
          </a:solidFill>
          <a:latin typeface="+mn-lt"/>
          <a:ea typeface="+mn-ea"/>
          <a:cs typeface="+mn-cs"/>
        </a:defRPr>
      </a:lvl1pPr>
      <a:lvl2pPr marL="1219170" indent="-512051" algn="l" defTabSz="914377" rtl="0" eaLnBrk="1" latinLnBrk="0" hangingPunct="1">
        <a:lnSpc>
          <a:spcPct val="94000"/>
        </a:lnSpc>
        <a:spcBef>
          <a:spcPts val="667"/>
        </a:spcBef>
        <a:spcAft>
          <a:spcPts val="267"/>
        </a:spcAft>
        <a:buFont typeface="Franklin Gothic Book" panose="020B0503020102020204" pitchFamily="34" charset="0"/>
        <a:buChar char="–"/>
        <a:defRPr sz="2667" i="1" kern="1200" baseline="0">
          <a:solidFill>
            <a:schemeClr val="tx2"/>
          </a:solidFill>
          <a:latin typeface="+mn-lt"/>
          <a:ea typeface="+mn-ea"/>
          <a:cs typeface="+mn-cs"/>
        </a:defRPr>
      </a:lvl2pPr>
      <a:lvl3pPr marL="1828754" indent="-512051" algn="l" defTabSz="914377" rtl="0" eaLnBrk="1" latinLnBrk="0" hangingPunct="1">
        <a:lnSpc>
          <a:spcPct val="94000"/>
        </a:lnSpc>
        <a:spcBef>
          <a:spcPts val="667"/>
        </a:spcBef>
        <a:spcAft>
          <a:spcPts val="267"/>
        </a:spcAft>
        <a:buFont typeface="Franklin Gothic Book" panose="020B0503020102020204" pitchFamily="34" charset="0"/>
        <a:buChar char="■"/>
        <a:defRPr sz="2400" kern="1200" baseline="0">
          <a:solidFill>
            <a:schemeClr val="tx2"/>
          </a:solidFill>
          <a:latin typeface="+mn-lt"/>
          <a:ea typeface="+mn-ea"/>
          <a:cs typeface="+mn-cs"/>
        </a:defRPr>
      </a:lvl3pPr>
      <a:lvl4pPr marL="2438339" indent="-512051" algn="l" defTabSz="914377" rtl="0" eaLnBrk="1" latinLnBrk="0" hangingPunct="1">
        <a:lnSpc>
          <a:spcPct val="94000"/>
        </a:lnSpc>
        <a:spcBef>
          <a:spcPts val="667"/>
        </a:spcBef>
        <a:spcAft>
          <a:spcPts val="267"/>
        </a:spcAft>
        <a:buFont typeface="Franklin Gothic Book" panose="020B0503020102020204" pitchFamily="34" charset="0"/>
        <a:buChar char="–"/>
        <a:defRPr sz="2400" i="1" kern="1200" baseline="0">
          <a:solidFill>
            <a:schemeClr val="tx2"/>
          </a:solidFill>
          <a:latin typeface="+mn-lt"/>
          <a:ea typeface="+mn-ea"/>
          <a:cs typeface="+mn-cs"/>
        </a:defRPr>
      </a:lvl4pPr>
      <a:lvl5pPr marL="3047924" indent="-512051" algn="l" defTabSz="914377" rtl="0" eaLnBrk="1" latinLnBrk="0" hangingPunct="1">
        <a:lnSpc>
          <a:spcPct val="94000"/>
        </a:lnSpc>
        <a:spcBef>
          <a:spcPts val="667"/>
        </a:spcBef>
        <a:spcAft>
          <a:spcPts val="267"/>
        </a:spcAft>
        <a:buFont typeface="Franklin Gothic Book" panose="020B0503020102020204" pitchFamily="34" charset="0"/>
        <a:buChar char="■"/>
        <a:defRPr sz="2133" kern="1200" baseline="0">
          <a:solidFill>
            <a:schemeClr val="tx2"/>
          </a:solidFill>
          <a:latin typeface="+mn-lt"/>
          <a:ea typeface="+mn-ea"/>
          <a:cs typeface="+mn-cs"/>
        </a:defRPr>
      </a:lvl5pPr>
      <a:lvl6pPr marL="3657509" indent="-512051" algn="l" defTabSz="914377" rtl="0" eaLnBrk="1" latinLnBrk="0" hangingPunct="1">
        <a:lnSpc>
          <a:spcPct val="94000"/>
        </a:lnSpc>
        <a:spcBef>
          <a:spcPts val="667"/>
        </a:spcBef>
        <a:spcAft>
          <a:spcPts val="267"/>
        </a:spcAft>
        <a:buFont typeface="Franklin Gothic Book" panose="020B0503020102020204" pitchFamily="34" charset="0"/>
        <a:buChar char="–"/>
        <a:defRPr sz="2133" i="1" kern="1200" baseline="0">
          <a:solidFill>
            <a:schemeClr val="tx2"/>
          </a:solidFill>
          <a:latin typeface="+mn-lt"/>
          <a:ea typeface="+mn-ea"/>
          <a:cs typeface="+mn-cs"/>
        </a:defRPr>
      </a:lvl6pPr>
      <a:lvl7pPr marL="4267093" indent="-512051" algn="l" defTabSz="914377" rtl="0" eaLnBrk="1" latinLnBrk="0" hangingPunct="1">
        <a:lnSpc>
          <a:spcPct val="94000"/>
        </a:lnSpc>
        <a:spcBef>
          <a:spcPts val="667"/>
        </a:spcBef>
        <a:spcAft>
          <a:spcPts val="267"/>
        </a:spcAft>
        <a:buFont typeface="Franklin Gothic Book" panose="020B0503020102020204" pitchFamily="34" charset="0"/>
        <a:buChar char="■"/>
        <a:defRPr sz="1867" kern="1200" baseline="0">
          <a:solidFill>
            <a:schemeClr val="tx2"/>
          </a:solidFill>
          <a:latin typeface="+mn-lt"/>
          <a:ea typeface="+mn-ea"/>
          <a:cs typeface="+mn-cs"/>
        </a:defRPr>
      </a:lvl7pPr>
      <a:lvl8pPr marL="4876678" indent="-512051" algn="l" defTabSz="914377" rtl="0" eaLnBrk="1" latinLnBrk="0" hangingPunct="1">
        <a:lnSpc>
          <a:spcPct val="94000"/>
        </a:lnSpc>
        <a:spcBef>
          <a:spcPts val="667"/>
        </a:spcBef>
        <a:spcAft>
          <a:spcPts val="267"/>
        </a:spcAft>
        <a:buFont typeface="Franklin Gothic Book" panose="020B0503020102020204" pitchFamily="34" charset="0"/>
        <a:buChar char="–"/>
        <a:defRPr sz="1867" i="1" kern="1200" baseline="0">
          <a:solidFill>
            <a:schemeClr val="tx2"/>
          </a:solidFill>
          <a:latin typeface="+mn-lt"/>
          <a:ea typeface="+mn-ea"/>
          <a:cs typeface="+mn-cs"/>
        </a:defRPr>
      </a:lvl8pPr>
      <a:lvl9pPr marL="5486263" indent="-512051" algn="l" defTabSz="914377" rtl="0" eaLnBrk="1" latinLnBrk="0" hangingPunct="1">
        <a:lnSpc>
          <a:spcPct val="94000"/>
        </a:lnSpc>
        <a:spcBef>
          <a:spcPts val="667"/>
        </a:spcBef>
        <a:spcAft>
          <a:spcPts val="267"/>
        </a:spcAft>
        <a:buFont typeface="Franklin Gothic Book" panose="020B0503020102020204" pitchFamily="34" charset="0"/>
        <a:buChar char="■"/>
        <a:defRPr sz="1867" kern="1200" baseline="0">
          <a:solidFill>
            <a:schemeClr val="tx2"/>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930400"/>
            <a:ext cx="10881360" cy="1219200"/>
          </a:xfrm>
        </p:spPr>
        <p:txBody>
          <a:bodyPr/>
          <a:lstStyle/>
          <a:p>
            <a:r>
              <a:rPr lang="en-US" sz="7500" b="1" dirty="0" err="1"/>
              <a:t>Mooc</a:t>
            </a:r>
            <a:br>
              <a:rPr lang="en-US" sz="7500" b="1" dirty="0"/>
            </a:br>
            <a:r>
              <a:rPr lang="en-US" sz="3200" b="1" dirty="0"/>
              <a:t>(Massive Open Online Course)</a:t>
            </a:r>
            <a:br>
              <a:rPr lang="en-US" sz="3200" b="1" dirty="0"/>
            </a:br>
            <a:br>
              <a:rPr lang="en-US" sz="3200" b="1" dirty="0"/>
            </a:br>
            <a:endParaRPr lang="en-US" sz="3200" b="1" dirty="0"/>
          </a:p>
        </p:txBody>
      </p:sp>
      <p:sp>
        <p:nvSpPr>
          <p:cNvPr id="5" name="Slide Number Placeholder 4"/>
          <p:cNvSpPr>
            <a:spLocks noGrp="1"/>
          </p:cNvSpPr>
          <p:nvPr>
            <p:ph type="sldNum" sz="quarter" idx="12"/>
          </p:nvPr>
        </p:nvSpPr>
        <p:spPr/>
        <p:txBody>
          <a:bodyPr/>
          <a:lstStyle/>
          <a:p>
            <a:fld id="{A8EF9831-35B4-4843-9AA9-F06FC1EDDB89}" type="slidenum">
              <a:rPr lang="en-US" smtClean="0">
                <a:solidFill>
                  <a:prstClr val="white"/>
                </a:solidFill>
              </a:rPr>
              <a:pPr/>
              <a:t>1</a:t>
            </a:fld>
            <a:endParaRPr lang="en-US" dirty="0">
              <a:solidFill>
                <a:prstClr val="white"/>
              </a:solidFill>
            </a:endParaRPr>
          </a:p>
        </p:txBody>
      </p:sp>
      <p:sp>
        <p:nvSpPr>
          <p:cNvPr id="3" name="Content Placeholder 2"/>
          <p:cNvSpPr txBox="1">
            <a:spLocks/>
          </p:cNvSpPr>
          <p:nvPr/>
        </p:nvSpPr>
        <p:spPr>
          <a:xfrm>
            <a:off x="1371600" y="3149600"/>
            <a:ext cx="6630237" cy="4363125"/>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b="1" dirty="0">
                <a:solidFill>
                  <a:prstClr val="black"/>
                </a:solidFill>
              </a:rPr>
              <a:t>Ali Hassan </a:t>
            </a:r>
          </a:p>
          <a:p>
            <a:pPr algn="l"/>
            <a:r>
              <a:rPr lang="en-US" dirty="0">
                <a:solidFill>
                  <a:prstClr val="black"/>
                </a:solidFill>
              </a:rPr>
              <a:t>FA16-BSE-001</a:t>
            </a:r>
          </a:p>
          <a:p>
            <a:pPr algn="l"/>
            <a:endParaRPr lang="en-US" sz="1400" dirty="0">
              <a:solidFill>
                <a:prstClr val="black"/>
              </a:solidFill>
            </a:endParaRPr>
          </a:p>
          <a:p>
            <a:pPr algn="l"/>
            <a:r>
              <a:rPr lang="en-US" b="1" dirty="0">
                <a:solidFill>
                  <a:prstClr val="black"/>
                </a:solidFill>
              </a:rPr>
              <a:t>Raja Muhammad Saad</a:t>
            </a:r>
          </a:p>
          <a:p>
            <a:pPr algn="l"/>
            <a:r>
              <a:rPr lang="en-US" dirty="0">
                <a:solidFill>
                  <a:prstClr val="black"/>
                </a:solidFill>
              </a:rPr>
              <a:t>FA16-BSE-029</a:t>
            </a:r>
          </a:p>
          <a:p>
            <a:pPr algn="l"/>
            <a:endParaRPr lang="en-US" sz="1800" dirty="0">
              <a:solidFill>
                <a:prstClr val="black"/>
              </a:solidFill>
            </a:endParaRPr>
          </a:p>
          <a:p>
            <a:pPr algn="l"/>
            <a:r>
              <a:rPr lang="en-US" b="1" dirty="0">
                <a:solidFill>
                  <a:prstClr val="black"/>
                </a:solidFill>
              </a:rPr>
              <a:t>Nabba Asif</a:t>
            </a:r>
          </a:p>
          <a:p>
            <a:pPr algn="l"/>
            <a:r>
              <a:rPr lang="en-US" dirty="0">
                <a:solidFill>
                  <a:prstClr val="black"/>
                </a:solidFill>
              </a:rPr>
              <a:t>FA16-BSE-027</a:t>
            </a:r>
          </a:p>
          <a:p>
            <a:pPr algn="l"/>
            <a:endParaRPr lang="en-US" dirty="0">
              <a:solidFill>
                <a:prstClr val="black"/>
              </a:solidFill>
            </a:endParaRPr>
          </a:p>
          <a:p>
            <a:pPr algn="l"/>
            <a:endParaRPr lang="en-US" dirty="0">
              <a:solidFill>
                <a:prstClr val="black"/>
              </a:solidFill>
            </a:endParaRPr>
          </a:p>
          <a:p>
            <a:pPr algn="l"/>
            <a:endParaRPr lang="en-US" dirty="0">
              <a:solidFill>
                <a:prstClr val="black"/>
              </a:solidFill>
            </a:endParaRPr>
          </a:p>
          <a:p>
            <a:pPr algn="l"/>
            <a:endParaRPr lang="en-US" dirty="0">
              <a:solidFill>
                <a:prstClr val="black"/>
              </a:solidFill>
            </a:endParaRPr>
          </a:p>
          <a:p>
            <a:pPr algn="l"/>
            <a:endParaRPr lang="en-US" dirty="0">
              <a:solidFill>
                <a:prstClr val="black"/>
              </a:solidFill>
            </a:endParaRPr>
          </a:p>
        </p:txBody>
      </p:sp>
      <p:sp>
        <p:nvSpPr>
          <p:cNvPr id="4" name="Rectangle 3"/>
          <p:cNvSpPr/>
          <p:nvPr/>
        </p:nvSpPr>
        <p:spPr>
          <a:xfrm>
            <a:off x="7467600" y="4571210"/>
            <a:ext cx="6080760" cy="1305847"/>
          </a:xfrm>
          <a:prstGeom prst="rect">
            <a:avLst/>
          </a:prstGeom>
        </p:spPr>
        <p:txBody>
          <a:bodyPr wrap="square" lIns="104498" tIns="52249" rIns="104498" bIns="52249">
            <a:spAutoFit/>
          </a:bodyPr>
          <a:lstStyle/>
          <a:p>
            <a:r>
              <a:rPr lang="en-US" sz="3200" b="1" dirty="0">
                <a:solidFill>
                  <a:prstClr val="black"/>
                </a:solidFill>
              </a:rPr>
              <a:t>Supervisor: </a:t>
            </a:r>
          </a:p>
          <a:p>
            <a:r>
              <a:rPr lang="en-GB" sz="3200" dirty="0">
                <a:solidFill>
                  <a:prstClr val="black"/>
                </a:solidFill>
              </a:rPr>
              <a:t>Mr. Rizwan Rashid</a:t>
            </a:r>
            <a:endParaRPr lang="en-US" sz="3200" dirty="0">
              <a:solidFill>
                <a:prstClr val="black"/>
              </a:solidFill>
            </a:endParaRPr>
          </a:p>
          <a:p>
            <a:endParaRPr lang="en-US" sz="1400" b="1" dirty="0">
              <a:solidFill>
                <a:prstClr val="black"/>
              </a:solidFill>
            </a:endParaRPr>
          </a:p>
        </p:txBody>
      </p:sp>
    </p:spTree>
    <p:extLst>
      <p:ext uri="{BB962C8B-B14F-4D97-AF65-F5344CB8AC3E}">
        <p14:creationId xmlns:p14="http://schemas.microsoft.com/office/powerpoint/2010/main" val="3407579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54430" y="-19050"/>
            <a:ext cx="11094720" cy="1280584"/>
          </a:xfrm>
        </p:spPr>
        <p:txBody>
          <a:bodyPr anchor="b">
            <a:normAutofit fontScale="90000"/>
          </a:bodyPr>
          <a:lstStyle/>
          <a:p>
            <a:pPr lvl="0" algn="ctr"/>
            <a:r>
              <a:rPr lang="en-US" b="1"/>
              <a:t>                           </a:t>
            </a:r>
            <a:br>
              <a:rPr lang="en-US" b="1"/>
            </a:br>
            <a:r>
              <a:rPr lang="en-US" sz="4600" b="1"/>
              <a:t>Module 1: Account Management</a:t>
            </a:r>
            <a:endParaRPr lang="en-US" sz="4600" b="1" dirty="0"/>
          </a:p>
        </p:txBody>
      </p:sp>
      <p:sp>
        <p:nvSpPr>
          <p:cNvPr id="3" name="Content Placeholder 2"/>
          <p:cNvSpPr>
            <a:spLocks noGrp="1"/>
          </p:cNvSpPr>
          <p:nvPr>
            <p:ph idx="1"/>
          </p:nvPr>
        </p:nvSpPr>
        <p:spPr>
          <a:xfrm>
            <a:off x="103237" y="1600201"/>
            <a:ext cx="12164963" cy="7543800"/>
          </a:xfrm>
        </p:spPr>
        <p:txBody>
          <a:bodyPr>
            <a:normAutofit fontScale="92500" lnSpcReduction="10000"/>
          </a:bodyPr>
          <a:lstStyle/>
          <a:p>
            <a:pPr marL="0" indent="0">
              <a:buNone/>
            </a:pPr>
            <a:r>
              <a:rPr lang="en-US" dirty="0">
                <a:solidFill>
                  <a:schemeClr val="tx1"/>
                </a:solidFill>
              </a:rPr>
              <a:t>This module will help the user to make account in our web application and control it. All the activities that the user will perform related to his account will be handled by this module. These activities include:</a:t>
            </a:r>
            <a:endParaRPr lang="en-PK" dirty="0">
              <a:solidFill>
                <a:schemeClr val="tx1"/>
              </a:solidFill>
            </a:endParaRPr>
          </a:p>
          <a:p>
            <a:pPr lvl="0"/>
            <a:r>
              <a:rPr lang="en-US" dirty="0">
                <a:solidFill>
                  <a:schemeClr val="tx1"/>
                </a:solidFill>
              </a:rPr>
              <a:t>Login</a:t>
            </a:r>
            <a:endParaRPr lang="en-PK" dirty="0">
              <a:solidFill>
                <a:schemeClr val="tx1"/>
              </a:solidFill>
            </a:endParaRPr>
          </a:p>
          <a:p>
            <a:pPr lvl="0"/>
            <a:r>
              <a:rPr lang="en-US" dirty="0">
                <a:solidFill>
                  <a:schemeClr val="tx1"/>
                </a:solidFill>
              </a:rPr>
              <a:t>Register</a:t>
            </a:r>
            <a:endParaRPr lang="en-PK" dirty="0">
              <a:solidFill>
                <a:schemeClr val="tx1"/>
              </a:solidFill>
            </a:endParaRPr>
          </a:p>
          <a:p>
            <a:pPr lvl="0"/>
            <a:r>
              <a:rPr lang="en-US" dirty="0">
                <a:solidFill>
                  <a:schemeClr val="tx1"/>
                </a:solidFill>
              </a:rPr>
              <a:t>Verify Account</a:t>
            </a:r>
            <a:endParaRPr lang="en-PK" dirty="0">
              <a:solidFill>
                <a:schemeClr val="tx1"/>
              </a:solidFill>
            </a:endParaRPr>
          </a:p>
          <a:p>
            <a:pPr lvl="0"/>
            <a:r>
              <a:rPr lang="en-US" dirty="0">
                <a:solidFill>
                  <a:schemeClr val="tx1"/>
                </a:solidFill>
              </a:rPr>
              <a:t>Forgot Password</a:t>
            </a:r>
            <a:endParaRPr lang="en-PK" dirty="0">
              <a:solidFill>
                <a:schemeClr val="tx1"/>
              </a:solidFill>
            </a:endParaRPr>
          </a:p>
          <a:p>
            <a:pPr lvl="0"/>
            <a:r>
              <a:rPr lang="en-US" dirty="0">
                <a:solidFill>
                  <a:schemeClr val="tx1"/>
                </a:solidFill>
              </a:rPr>
              <a:t>View Profile</a:t>
            </a:r>
            <a:endParaRPr lang="en-PK" dirty="0">
              <a:solidFill>
                <a:schemeClr val="tx1"/>
              </a:solidFill>
            </a:endParaRPr>
          </a:p>
          <a:p>
            <a:pPr lvl="0"/>
            <a:r>
              <a:rPr lang="en-US" dirty="0">
                <a:solidFill>
                  <a:schemeClr val="tx1"/>
                </a:solidFill>
              </a:rPr>
              <a:t>Update Profile</a:t>
            </a:r>
            <a:endParaRPr lang="en-PK" dirty="0">
              <a:solidFill>
                <a:schemeClr val="tx1"/>
              </a:solidFill>
            </a:endParaRPr>
          </a:p>
          <a:p>
            <a:pPr lvl="0"/>
            <a:r>
              <a:rPr lang="en-US" dirty="0">
                <a:solidFill>
                  <a:schemeClr val="tx1"/>
                </a:solidFill>
              </a:rPr>
              <a:t>Edit Details</a:t>
            </a:r>
            <a:endParaRPr lang="en-PK" dirty="0">
              <a:solidFill>
                <a:schemeClr val="tx1"/>
              </a:solidFill>
            </a:endParaRPr>
          </a:p>
          <a:p>
            <a:pPr lvl="0"/>
            <a:r>
              <a:rPr lang="en-US" dirty="0">
                <a:solidFill>
                  <a:schemeClr val="tx1"/>
                </a:solidFill>
              </a:rPr>
              <a:t>Change Password</a:t>
            </a:r>
            <a:endParaRPr lang="en-PK" dirty="0">
              <a:solidFill>
                <a:schemeClr val="tx1"/>
              </a:solidFill>
            </a:endParaRPr>
          </a:p>
          <a:p>
            <a:pPr lvl="0"/>
            <a:r>
              <a:rPr lang="en-US" dirty="0">
                <a:solidFill>
                  <a:schemeClr val="tx1"/>
                </a:solidFill>
              </a:rPr>
              <a:t>Change Image</a:t>
            </a:r>
            <a:endParaRPr lang="en-PK" dirty="0">
              <a:solidFill>
                <a:schemeClr val="tx1"/>
              </a:solidFill>
            </a:endParaRPr>
          </a:p>
          <a:p>
            <a:pPr lvl="0"/>
            <a:r>
              <a:rPr lang="en-US" dirty="0">
                <a:solidFill>
                  <a:schemeClr val="tx1"/>
                </a:solidFill>
              </a:rPr>
              <a:t>Logout</a:t>
            </a:r>
          </a:p>
          <a:p>
            <a:pPr lvl="0"/>
            <a:r>
              <a:rPr lang="en-US" dirty="0">
                <a:solidFill>
                  <a:schemeClr val="tx1"/>
                </a:solidFill>
              </a:rPr>
              <a:t>Delete Account</a:t>
            </a:r>
          </a:p>
          <a:p>
            <a:pPr lvl="0"/>
            <a:r>
              <a:rPr lang="en-US" dirty="0">
                <a:solidFill>
                  <a:schemeClr val="tx1"/>
                </a:solidFill>
              </a:rPr>
              <a:t>Report User</a:t>
            </a:r>
            <a:endParaRPr lang="en-PK" dirty="0">
              <a:solidFill>
                <a:schemeClr val="tx1"/>
              </a:solidFill>
            </a:endParaRPr>
          </a:p>
          <a:p>
            <a:pPr marL="0" indent="0" algn="just">
              <a:buNone/>
            </a:pPr>
            <a:endParaRPr lang="en-US" dirty="0"/>
          </a:p>
          <a:p>
            <a:pPr marL="0" indent="0" algn="just">
              <a:buNone/>
            </a:pPr>
            <a:endParaRPr lang="en-US" b="1" dirty="0"/>
          </a:p>
        </p:txBody>
      </p:sp>
      <p:sp>
        <p:nvSpPr>
          <p:cNvPr id="4" name="Slide Number Placeholder 3"/>
          <p:cNvSpPr>
            <a:spLocks noGrp="1"/>
          </p:cNvSpPr>
          <p:nvPr>
            <p:ph type="sldNum" sz="quarter" idx="12"/>
          </p:nvPr>
        </p:nvSpPr>
        <p:spPr>
          <a:xfrm>
            <a:off x="9946373" y="8604515"/>
            <a:ext cx="1676107" cy="539485"/>
          </a:xfrm>
        </p:spPr>
        <p:txBody>
          <a:bodyPr/>
          <a:lstStyle/>
          <a:p>
            <a:fld id="{A8EF9831-35B4-4843-9AA9-F06FC1EDDB89}" type="slidenum">
              <a:rPr lang="en-US" smtClean="0">
                <a:solidFill>
                  <a:prstClr val="black">
                    <a:tint val="75000"/>
                  </a:prstClr>
                </a:solidFill>
              </a:rPr>
              <a:pPr/>
              <a:t>10</a:t>
            </a:fld>
            <a:endParaRPr lang="en-US" dirty="0">
              <a:solidFill>
                <a:prstClr val="black">
                  <a:tint val="75000"/>
                </a:prstClr>
              </a:solidFill>
            </a:endParaRPr>
          </a:p>
        </p:txBody>
      </p:sp>
    </p:spTree>
    <p:extLst>
      <p:ext uri="{BB962C8B-B14F-4D97-AF65-F5344CB8AC3E}">
        <p14:creationId xmlns:p14="http://schemas.microsoft.com/office/powerpoint/2010/main" val="4194723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54430" y="-19050"/>
            <a:ext cx="11094720" cy="1280584"/>
          </a:xfrm>
        </p:spPr>
        <p:txBody>
          <a:bodyPr anchor="b">
            <a:normAutofit fontScale="90000"/>
          </a:bodyPr>
          <a:lstStyle/>
          <a:p>
            <a:pPr lvl="0" algn="ctr"/>
            <a:r>
              <a:rPr lang="en-US" b="1" dirty="0"/>
              <a:t>                           </a:t>
            </a:r>
            <a:br>
              <a:rPr lang="en-US" b="1" dirty="0"/>
            </a:br>
            <a:r>
              <a:rPr lang="en-US" sz="4600" b="1" dirty="0"/>
              <a:t>Module 2: Portal</a:t>
            </a:r>
          </a:p>
        </p:txBody>
      </p:sp>
      <p:sp>
        <p:nvSpPr>
          <p:cNvPr id="3" name="Content Placeholder 2"/>
          <p:cNvSpPr>
            <a:spLocks noGrp="1"/>
          </p:cNvSpPr>
          <p:nvPr>
            <p:ph idx="1"/>
          </p:nvPr>
        </p:nvSpPr>
        <p:spPr>
          <a:xfrm>
            <a:off x="103237" y="1600201"/>
            <a:ext cx="12164963" cy="7543800"/>
          </a:xfrm>
        </p:spPr>
        <p:txBody>
          <a:bodyPr numCol="1">
            <a:normAutofit/>
          </a:bodyPr>
          <a:lstStyle/>
          <a:p>
            <a:pPr algn="just">
              <a:buFontTx/>
              <a:buChar char="-"/>
            </a:pPr>
            <a:r>
              <a:rPr lang="en-US" dirty="0">
                <a:solidFill>
                  <a:schemeClr val="tx1"/>
                </a:solidFill>
              </a:rPr>
              <a:t>File Sharing</a:t>
            </a:r>
          </a:p>
          <a:p>
            <a:pPr marL="0" indent="0" algn="just">
              <a:buNone/>
            </a:pPr>
            <a:r>
              <a:rPr lang="en-US" dirty="0">
                <a:solidFill>
                  <a:schemeClr val="tx1"/>
                </a:solidFill>
              </a:rPr>
              <a:t>Assignments </a:t>
            </a:r>
          </a:p>
          <a:p>
            <a:pPr marL="0" indent="0" algn="just">
              <a:buNone/>
            </a:pPr>
            <a:r>
              <a:rPr lang="en-US" dirty="0">
                <a:solidFill>
                  <a:schemeClr val="tx1"/>
                </a:solidFill>
              </a:rPr>
              <a:t>Quizzes (Timer for quizzes)</a:t>
            </a:r>
          </a:p>
          <a:p>
            <a:pPr marL="0" indent="0" algn="just">
              <a:buNone/>
            </a:pPr>
            <a:r>
              <a:rPr lang="en-US" dirty="0">
                <a:solidFill>
                  <a:schemeClr val="tx1"/>
                </a:solidFill>
              </a:rPr>
              <a:t>Course Content </a:t>
            </a:r>
          </a:p>
          <a:p>
            <a:pPr marL="0" indent="0" algn="just">
              <a:buNone/>
            </a:pPr>
            <a:r>
              <a:rPr lang="en-US" dirty="0">
                <a:solidFill>
                  <a:schemeClr val="tx1"/>
                </a:solidFill>
              </a:rPr>
              <a:t>Videos</a:t>
            </a:r>
          </a:p>
          <a:p>
            <a:pPr algn="just">
              <a:buFontTx/>
              <a:buChar char="-"/>
            </a:pPr>
            <a:r>
              <a:rPr lang="en-US" dirty="0">
                <a:solidFill>
                  <a:schemeClr val="tx1"/>
                </a:solidFill>
              </a:rPr>
              <a:t>Marks</a:t>
            </a:r>
          </a:p>
          <a:p>
            <a:pPr algn="just">
              <a:buFontTx/>
              <a:buChar char="-"/>
            </a:pPr>
            <a:r>
              <a:rPr lang="en-US" dirty="0">
                <a:solidFill>
                  <a:schemeClr val="tx1"/>
                </a:solidFill>
              </a:rPr>
              <a:t>Subscribe/Unsubscribe</a:t>
            </a:r>
          </a:p>
          <a:p>
            <a:pPr algn="just">
              <a:buFontTx/>
              <a:buChar char="-"/>
            </a:pPr>
            <a:r>
              <a:rPr lang="en-US" dirty="0">
                <a:solidFill>
                  <a:schemeClr val="tx1"/>
                </a:solidFill>
              </a:rPr>
              <a:t>Course Management (online courses, offline courses)</a:t>
            </a:r>
          </a:p>
          <a:p>
            <a:pPr algn="just">
              <a:buFontTx/>
              <a:buChar char="-"/>
            </a:pPr>
            <a:r>
              <a:rPr lang="en-US" dirty="0">
                <a:solidFill>
                  <a:schemeClr val="tx1"/>
                </a:solidFill>
              </a:rPr>
              <a:t>Course Calendar (Online Courses)</a:t>
            </a:r>
          </a:p>
          <a:p>
            <a:pPr algn="just">
              <a:buFontTx/>
              <a:buChar char="-"/>
            </a:pPr>
            <a:r>
              <a:rPr lang="en-US" dirty="0">
                <a:solidFill>
                  <a:schemeClr val="tx1"/>
                </a:solidFill>
              </a:rPr>
              <a:t>Complaints</a:t>
            </a:r>
          </a:p>
          <a:p>
            <a:pPr algn="just">
              <a:buFontTx/>
              <a:buChar char="-"/>
            </a:pPr>
            <a:endParaRPr lang="en-US" b="1" dirty="0"/>
          </a:p>
          <a:p>
            <a:pPr algn="just">
              <a:buFontTx/>
              <a:buChar char="-"/>
            </a:pPr>
            <a:endParaRPr lang="en-US" b="1" dirty="0"/>
          </a:p>
          <a:p>
            <a:pPr algn="just">
              <a:buFontTx/>
              <a:buChar char="-"/>
            </a:pPr>
            <a:endParaRPr lang="en-US" b="1" dirty="0"/>
          </a:p>
          <a:p>
            <a:pPr marL="0" indent="0" algn="just">
              <a:buNone/>
            </a:pPr>
            <a:endParaRPr lang="en-US" b="1" dirty="0"/>
          </a:p>
        </p:txBody>
      </p:sp>
      <p:sp>
        <p:nvSpPr>
          <p:cNvPr id="4" name="Slide Number Placeholder 3"/>
          <p:cNvSpPr>
            <a:spLocks noGrp="1"/>
          </p:cNvSpPr>
          <p:nvPr>
            <p:ph type="sldNum" sz="quarter" idx="12"/>
          </p:nvPr>
        </p:nvSpPr>
        <p:spPr/>
        <p:txBody>
          <a:bodyPr/>
          <a:lstStyle/>
          <a:p>
            <a:fld id="{A8EF9831-35B4-4843-9AA9-F06FC1EDDB89}" type="slidenum">
              <a:rPr lang="en-US" smtClean="0">
                <a:solidFill>
                  <a:prstClr val="black">
                    <a:tint val="75000"/>
                  </a:prstClr>
                </a:solidFill>
              </a:rPr>
              <a:pPr/>
              <a:t>11</a:t>
            </a:fld>
            <a:endParaRPr lang="en-US" dirty="0">
              <a:solidFill>
                <a:prstClr val="black">
                  <a:tint val="75000"/>
                </a:prstClr>
              </a:solidFill>
            </a:endParaRPr>
          </a:p>
        </p:txBody>
      </p:sp>
    </p:spTree>
    <p:extLst>
      <p:ext uri="{BB962C8B-B14F-4D97-AF65-F5344CB8AC3E}">
        <p14:creationId xmlns:p14="http://schemas.microsoft.com/office/powerpoint/2010/main" val="2614371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54430" y="-19050"/>
            <a:ext cx="11094720" cy="1280584"/>
          </a:xfrm>
        </p:spPr>
        <p:txBody>
          <a:bodyPr anchor="b">
            <a:normAutofit fontScale="90000"/>
          </a:bodyPr>
          <a:lstStyle/>
          <a:p>
            <a:pPr lvl="0" algn="ctr"/>
            <a:r>
              <a:rPr lang="en-US" b="1" dirty="0"/>
              <a:t>                           </a:t>
            </a:r>
            <a:br>
              <a:rPr lang="en-US" b="1" dirty="0"/>
            </a:br>
            <a:r>
              <a:rPr lang="en-US" sz="4600" b="1" dirty="0"/>
              <a:t>Module 3: Admin Panel</a:t>
            </a:r>
          </a:p>
        </p:txBody>
      </p:sp>
      <p:sp>
        <p:nvSpPr>
          <p:cNvPr id="3" name="Content Placeholder 2"/>
          <p:cNvSpPr>
            <a:spLocks noGrp="1"/>
          </p:cNvSpPr>
          <p:nvPr>
            <p:ph idx="1"/>
          </p:nvPr>
        </p:nvSpPr>
        <p:spPr>
          <a:xfrm>
            <a:off x="84187" y="2057400"/>
            <a:ext cx="12164963" cy="7543800"/>
          </a:xfrm>
        </p:spPr>
        <p:txBody>
          <a:bodyPr>
            <a:normAutofit/>
          </a:bodyPr>
          <a:lstStyle/>
          <a:p>
            <a:pPr lvl="0"/>
            <a:r>
              <a:rPr lang="en-US" sz="3600" dirty="0">
                <a:solidFill>
                  <a:schemeClr val="tx1"/>
                </a:solidFill>
              </a:rPr>
              <a:t>Admin Panel will help in managing our system. </a:t>
            </a:r>
          </a:p>
          <a:p>
            <a:pPr lvl="0"/>
            <a:r>
              <a:rPr lang="en-US" sz="3600" dirty="0">
                <a:solidFill>
                  <a:schemeClr val="tx1"/>
                </a:solidFill>
              </a:rPr>
              <a:t>This module will include all the activities that the admin will perform.</a:t>
            </a:r>
          </a:p>
          <a:p>
            <a:pPr lvl="0"/>
            <a:r>
              <a:rPr lang="en-US" sz="3600" dirty="0">
                <a:solidFill>
                  <a:schemeClr val="tx1"/>
                </a:solidFill>
              </a:rPr>
              <a:t>Approve/Disapprove Course</a:t>
            </a:r>
          </a:p>
          <a:p>
            <a:pPr lvl="0"/>
            <a:r>
              <a:rPr lang="en-US" sz="3600" dirty="0">
                <a:solidFill>
                  <a:schemeClr val="tx1"/>
                </a:solidFill>
              </a:rPr>
              <a:t>Block/Unblock User</a:t>
            </a:r>
          </a:p>
          <a:p>
            <a:pPr lvl="0"/>
            <a:r>
              <a:rPr lang="en-US" sz="3600" dirty="0">
                <a:solidFill>
                  <a:schemeClr val="tx1"/>
                </a:solidFill>
              </a:rPr>
              <a:t>Answering and Solving User Complaints</a:t>
            </a:r>
          </a:p>
          <a:p>
            <a:pPr marL="0" indent="0" algn="just">
              <a:buNone/>
            </a:pPr>
            <a:endParaRPr lang="en-US" b="1" dirty="0"/>
          </a:p>
        </p:txBody>
      </p:sp>
      <p:sp>
        <p:nvSpPr>
          <p:cNvPr id="4" name="Slide Number Placeholder 3"/>
          <p:cNvSpPr>
            <a:spLocks noGrp="1"/>
          </p:cNvSpPr>
          <p:nvPr>
            <p:ph type="sldNum" sz="quarter" idx="12"/>
          </p:nvPr>
        </p:nvSpPr>
        <p:spPr>
          <a:xfrm>
            <a:off x="9946373" y="8604515"/>
            <a:ext cx="1676107" cy="539485"/>
          </a:xfrm>
        </p:spPr>
        <p:txBody>
          <a:bodyPr/>
          <a:lstStyle/>
          <a:p>
            <a:fld id="{A8EF9831-35B4-4843-9AA9-F06FC1EDDB89}" type="slidenum">
              <a:rPr lang="en-US" smtClean="0">
                <a:solidFill>
                  <a:prstClr val="black">
                    <a:tint val="75000"/>
                  </a:prstClr>
                </a:solidFill>
              </a:rPr>
              <a:pPr/>
              <a:t>12</a:t>
            </a:fld>
            <a:endParaRPr lang="en-US" dirty="0">
              <a:solidFill>
                <a:prstClr val="black">
                  <a:tint val="75000"/>
                </a:prstClr>
              </a:solidFill>
            </a:endParaRPr>
          </a:p>
        </p:txBody>
      </p:sp>
    </p:spTree>
    <p:extLst>
      <p:ext uri="{BB962C8B-B14F-4D97-AF65-F5344CB8AC3E}">
        <p14:creationId xmlns:p14="http://schemas.microsoft.com/office/powerpoint/2010/main" val="1108442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54430" y="-19050"/>
            <a:ext cx="11094720" cy="1280584"/>
          </a:xfrm>
        </p:spPr>
        <p:txBody>
          <a:bodyPr anchor="b">
            <a:normAutofit fontScale="90000"/>
          </a:bodyPr>
          <a:lstStyle/>
          <a:p>
            <a:pPr lvl="0" algn="ctr"/>
            <a:r>
              <a:rPr lang="en-US" b="1" dirty="0"/>
              <a:t>                           </a:t>
            </a:r>
            <a:br>
              <a:rPr lang="en-US" b="1" dirty="0"/>
            </a:br>
            <a:r>
              <a:rPr lang="en-US" sz="4600" b="1" dirty="0"/>
              <a:t>Module 4: Notification and Messaging</a:t>
            </a:r>
          </a:p>
        </p:txBody>
      </p:sp>
      <p:sp>
        <p:nvSpPr>
          <p:cNvPr id="3" name="Content Placeholder 2"/>
          <p:cNvSpPr>
            <a:spLocks noGrp="1"/>
          </p:cNvSpPr>
          <p:nvPr>
            <p:ph idx="1"/>
          </p:nvPr>
        </p:nvSpPr>
        <p:spPr>
          <a:xfrm>
            <a:off x="84187" y="1330457"/>
            <a:ext cx="12164963" cy="7543800"/>
          </a:xfrm>
        </p:spPr>
        <p:txBody>
          <a:bodyPr>
            <a:normAutofit fontScale="92500" lnSpcReduction="10000"/>
          </a:bodyPr>
          <a:lstStyle/>
          <a:p>
            <a:pPr lvl="0"/>
            <a:r>
              <a:rPr lang="en-US" sz="3600" b="1" dirty="0">
                <a:solidFill>
                  <a:schemeClr val="tx1"/>
                </a:solidFill>
              </a:rPr>
              <a:t>Notification</a:t>
            </a:r>
          </a:p>
          <a:p>
            <a:pPr lvl="0">
              <a:buFontTx/>
              <a:buChar char="-"/>
            </a:pPr>
            <a:r>
              <a:rPr lang="en-US" sz="3000" dirty="0">
                <a:solidFill>
                  <a:schemeClr val="tx1"/>
                </a:solidFill>
              </a:rPr>
              <a:t>The user will be notified about the courses he has subscribed.</a:t>
            </a:r>
          </a:p>
          <a:p>
            <a:pPr lvl="0">
              <a:buFontTx/>
              <a:buChar char="-"/>
            </a:pPr>
            <a:r>
              <a:rPr lang="en-US" sz="3000" dirty="0">
                <a:solidFill>
                  <a:schemeClr val="tx1"/>
                </a:solidFill>
              </a:rPr>
              <a:t>The teacher will make announcements that will be sent to the students in the form of notifications.</a:t>
            </a:r>
          </a:p>
          <a:p>
            <a:pPr lvl="0">
              <a:buFontTx/>
              <a:buChar char="-"/>
            </a:pPr>
            <a:r>
              <a:rPr lang="en-US" sz="3000" dirty="0">
                <a:solidFill>
                  <a:schemeClr val="tx1"/>
                </a:solidFill>
              </a:rPr>
              <a:t>User be notified whenever his queries will be answered by the admin.</a:t>
            </a:r>
          </a:p>
          <a:p>
            <a:pPr lvl="0"/>
            <a:r>
              <a:rPr lang="en-US" sz="3600" b="1" dirty="0">
                <a:solidFill>
                  <a:schemeClr val="tx1"/>
                </a:solidFill>
              </a:rPr>
              <a:t>Daily Reminders</a:t>
            </a:r>
          </a:p>
          <a:p>
            <a:pPr lvl="0">
              <a:buFontTx/>
              <a:buChar char="-"/>
            </a:pPr>
            <a:r>
              <a:rPr lang="en-US" sz="3000" dirty="0">
                <a:solidFill>
                  <a:schemeClr val="tx1"/>
                </a:solidFill>
              </a:rPr>
              <a:t>It will give only the daily reminders to the users (e.g., “Today is the last date for XXX assignment submission”). </a:t>
            </a:r>
          </a:p>
          <a:p>
            <a:pPr lvl="0"/>
            <a:r>
              <a:rPr lang="en-US" sz="3600" b="1" dirty="0">
                <a:solidFill>
                  <a:schemeClr val="tx1"/>
                </a:solidFill>
              </a:rPr>
              <a:t>Direct Messages</a:t>
            </a:r>
          </a:p>
          <a:p>
            <a:pPr marL="0" lvl="0" indent="0">
              <a:buNone/>
            </a:pPr>
            <a:r>
              <a:rPr lang="en-US" sz="3600" dirty="0"/>
              <a:t>-    </a:t>
            </a:r>
            <a:r>
              <a:rPr lang="en-US" sz="3000" dirty="0">
                <a:solidFill>
                  <a:schemeClr val="tx1"/>
                </a:solidFill>
              </a:rPr>
              <a:t>One to one communication</a:t>
            </a:r>
          </a:p>
          <a:p>
            <a:pPr lvl="0"/>
            <a:r>
              <a:rPr lang="en-US" sz="3600" b="1" dirty="0">
                <a:solidFill>
                  <a:schemeClr val="tx1"/>
                </a:solidFill>
              </a:rPr>
              <a:t>Classroom Chat</a:t>
            </a:r>
          </a:p>
          <a:p>
            <a:pPr lvl="0">
              <a:buFontTx/>
              <a:buChar char="-"/>
            </a:pPr>
            <a:r>
              <a:rPr lang="en-US" sz="3000" dirty="0">
                <a:solidFill>
                  <a:schemeClr val="tx1"/>
                </a:solidFill>
              </a:rPr>
              <a:t>Many to many communication</a:t>
            </a:r>
          </a:p>
          <a:p>
            <a:pPr lvl="0">
              <a:buFontTx/>
              <a:buChar char="-"/>
            </a:pPr>
            <a:r>
              <a:rPr lang="en-US" sz="3000" dirty="0">
                <a:solidFill>
                  <a:schemeClr val="tx1"/>
                </a:solidFill>
              </a:rPr>
              <a:t>In online rooms</a:t>
            </a:r>
          </a:p>
        </p:txBody>
      </p:sp>
      <p:sp>
        <p:nvSpPr>
          <p:cNvPr id="4" name="Slide Number Placeholder 3"/>
          <p:cNvSpPr>
            <a:spLocks noGrp="1"/>
          </p:cNvSpPr>
          <p:nvPr>
            <p:ph type="sldNum" sz="quarter" idx="12"/>
          </p:nvPr>
        </p:nvSpPr>
        <p:spPr>
          <a:xfrm>
            <a:off x="9946373" y="8604515"/>
            <a:ext cx="1676107" cy="539485"/>
          </a:xfrm>
        </p:spPr>
        <p:txBody>
          <a:bodyPr/>
          <a:lstStyle/>
          <a:p>
            <a:fld id="{A8EF9831-35B4-4843-9AA9-F06FC1EDDB89}" type="slidenum">
              <a:rPr lang="en-US" smtClean="0">
                <a:solidFill>
                  <a:prstClr val="black">
                    <a:tint val="75000"/>
                  </a:prstClr>
                </a:solidFill>
              </a:rPr>
              <a:pPr/>
              <a:t>13</a:t>
            </a:fld>
            <a:endParaRPr lang="en-US" dirty="0">
              <a:solidFill>
                <a:prstClr val="black">
                  <a:tint val="75000"/>
                </a:prstClr>
              </a:solidFill>
            </a:endParaRPr>
          </a:p>
        </p:txBody>
      </p:sp>
    </p:spTree>
    <p:extLst>
      <p:ext uri="{BB962C8B-B14F-4D97-AF65-F5344CB8AC3E}">
        <p14:creationId xmlns:p14="http://schemas.microsoft.com/office/powerpoint/2010/main" val="192431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54430" y="-19050"/>
            <a:ext cx="11094720" cy="1280584"/>
          </a:xfrm>
        </p:spPr>
        <p:txBody>
          <a:bodyPr anchor="b">
            <a:normAutofit fontScale="90000"/>
          </a:bodyPr>
          <a:lstStyle/>
          <a:p>
            <a:pPr lvl="0" algn="ctr"/>
            <a:r>
              <a:rPr lang="en-US" b="1" dirty="0"/>
              <a:t>                           </a:t>
            </a:r>
            <a:br>
              <a:rPr lang="en-US" b="1" dirty="0"/>
            </a:br>
            <a:r>
              <a:rPr lang="en-US" sz="4600" b="1" dirty="0"/>
              <a:t>Module 5: Communication Using VOIP</a:t>
            </a:r>
          </a:p>
        </p:txBody>
      </p:sp>
      <p:sp>
        <p:nvSpPr>
          <p:cNvPr id="3" name="Content Placeholder 2"/>
          <p:cNvSpPr>
            <a:spLocks noGrp="1"/>
          </p:cNvSpPr>
          <p:nvPr>
            <p:ph idx="1"/>
          </p:nvPr>
        </p:nvSpPr>
        <p:spPr>
          <a:xfrm>
            <a:off x="84187" y="1330457"/>
            <a:ext cx="12164963" cy="7543800"/>
          </a:xfrm>
        </p:spPr>
        <p:txBody>
          <a:bodyPr>
            <a:normAutofit/>
          </a:bodyPr>
          <a:lstStyle/>
          <a:p>
            <a:pPr lvl="0"/>
            <a:r>
              <a:rPr lang="en-US" sz="3600" b="1" dirty="0">
                <a:solidFill>
                  <a:schemeClr val="tx1"/>
                </a:solidFill>
              </a:rPr>
              <a:t>Online Room</a:t>
            </a:r>
          </a:p>
          <a:p>
            <a:pPr lvl="0">
              <a:buFontTx/>
              <a:buChar char="-"/>
            </a:pPr>
            <a:r>
              <a:rPr lang="en-US" sz="3000" dirty="0">
                <a:solidFill>
                  <a:schemeClr val="tx1"/>
                </a:solidFill>
              </a:rPr>
              <a:t>One to many communication</a:t>
            </a:r>
          </a:p>
          <a:p>
            <a:pPr lvl="0">
              <a:buFontTx/>
              <a:buChar char="-"/>
            </a:pPr>
            <a:r>
              <a:rPr lang="en-US" sz="3000" dirty="0">
                <a:solidFill>
                  <a:schemeClr val="tx1"/>
                </a:solidFill>
              </a:rPr>
              <a:t>Many to many communication</a:t>
            </a:r>
          </a:p>
          <a:p>
            <a:pPr lvl="0"/>
            <a:r>
              <a:rPr lang="en-US" sz="3600" b="1" dirty="0">
                <a:solidFill>
                  <a:schemeClr val="tx1"/>
                </a:solidFill>
              </a:rPr>
              <a:t>Direct Call</a:t>
            </a:r>
          </a:p>
          <a:p>
            <a:pPr lvl="0">
              <a:buFontTx/>
              <a:buChar char="-"/>
            </a:pPr>
            <a:r>
              <a:rPr lang="en-US" sz="3000" dirty="0">
                <a:solidFill>
                  <a:schemeClr val="tx1"/>
                </a:solidFill>
              </a:rPr>
              <a:t>One to one communication </a:t>
            </a:r>
          </a:p>
          <a:p>
            <a:r>
              <a:rPr lang="en-US" sz="3000" dirty="0">
                <a:solidFill>
                  <a:schemeClr val="tx1"/>
                </a:solidFill>
              </a:rPr>
              <a:t>Push-to-Talk functionality will also be provided in this module. </a:t>
            </a:r>
          </a:p>
          <a:p>
            <a:r>
              <a:rPr lang="en-US" sz="3000" dirty="0">
                <a:solidFill>
                  <a:schemeClr val="tx1"/>
                </a:solidFill>
              </a:rPr>
              <a:t>The user will push “P” whenever he wants to speak, on releasing the P key microphone will be muted.</a:t>
            </a:r>
            <a:endParaRPr lang="en-PK" sz="3000" dirty="0">
              <a:solidFill>
                <a:schemeClr val="tx1"/>
              </a:solidFill>
            </a:endParaRPr>
          </a:p>
          <a:p>
            <a:pPr marL="0" indent="0">
              <a:buNone/>
            </a:pPr>
            <a:endParaRPr lang="en-PK" dirty="0"/>
          </a:p>
        </p:txBody>
      </p:sp>
      <p:sp>
        <p:nvSpPr>
          <p:cNvPr id="4" name="Slide Number Placeholder 3"/>
          <p:cNvSpPr>
            <a:spLocks noGrp="1"/>
          </p:cNvSpPr>
          <p:nvPr>
            <p:ph type="sldNum" sz="quarter" idx="12"/>
          </p:nvPr>
        </p:nvSpPr>
        <p:spPr>
          <a:xfrm>
            <a:off x="9946373" y="8604515"/>
            <a:ext cx="1676107" cy="539485"/>
          </a:xfrm>
        </p:spPr>
        <p:txBody>
          <a:bodyPr/>
          <a:lstStyle/>
          <a:p>
            <a:fld id="{A8EF9831-35B4-4843-9AA9-F06FC1EDDB89}" type="slidenum">
              <a:rPr lang="en-US" smtClean="0">
                <a:solidFill>
                  <a:prstClr val="black">
                    <a:tint val="75000"/>
                  </a:prstClr>
                </a:solidFill>
              </a:rPr>
              <a:pPr/>
              <a:t>14</a:t>
            </a:fld>
            <a:endParaRPr lang="en-US" dirty="0">
              <a:solidFill>
                <a:prstClr val="black">
                  <a:tint val="75000"/>
                </a:prstClr>
              </a:solidFill>
            </a:endParaRPr>
          </a:p>
        </p:txBody>
      </p:sp>
    </p:spTree>
    <p:extLst>
      <p:ext uri="{BB962C8B-B14F-4D97-AF65-F5344CB8AC3E}">
        <p14:creationId xmlns:p14="http://schemas.microsoft.com/office/powerpoint/2010/main" val="775623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54430" y="-19050"/>
            <a:ext cx="11094720" cy="1280584"/>
          </a:xfrm>
        </p:spPr>
        <p:txBody>
          <a:bodyPr anchor="b">
            <a:normAutofit fontScale="90000"/>
          </a:bodyPr>
          <a:lstStyle/>
          <a:p>
            <a:pPr lvl="0" algn="ctr"/>
            <a:r>
              <a:rPr lang="en-US" b="1" dirty="0"/>
              <a:t>                           </a:t>
            </a:r>
            <a:br>
              <a:rPr lang="en-US" b="1" dirty="0"/>
            </a:br>
            <a:r>
              <a:rPr lang="en-US" sz="4600" b="1" dirty="0"/>
              <a:t>Module 6: Conference Video Call </a:t>
            </a:r>
          </a:p>
        </p:txBody>
      </p:sp>
      <p:sp>
        <p:nvSpPr>
          <p:cNvPr id="3" name="Content Placeholder 2"/>
          <p:cNvSpPr>
            <a:spLocks noGrp="1"/>
          </p:cNvSpPr>
          <p:nvPr>
            <p:ph idx="1"/>
          </p:nvPr>
        </p:nvSpPr>
        <p:spPr>
          <a:xfrm>
            <a:off x="84187" y="2362200"/>
            <a:ext cx="12164963" cy="7543800"/>
          </a:xfrm>
        </p:spPr>
        <p:txBody>
          <a:bodyPr>
            <a:normAutofit/>
          </a:bodyPr>
          <a:lstStyle/>
          <a:p>
            <a:r>
              <a:rPr lang="en-US" sz="2800" dirty="0">
                <a:solidFill>
                  <a:schemeClr val="tx1"/>
                </a:solidFill>
              </a:rPr>
              <a:t>One to many communication</a:t>
            </a:r>
          </a:p>
          <a:p>
            <a:r>
              <a:rPr lang="en-US" sz="2800" dirty="0">
                <a:solidFill>
                  <a:schemeClr val="tx1"/>
                </a:solidFill>
              </a:rPr>
              <a:t>Online courses will be the courses in which the participants can join a room for mutual discussions.</a:t>
            </a:r>
          </a:p>
          <a:p>
            <a:r>
              <a:rPr lang="en-US" sz="2800" dirty="0">
                <a:solidFill>
                  <a:schemeClr val="tx1"/>
                </a:solidFill>
              </a:rPr>
              <a:t>The teachers will be able to start a live broadcast in that room and students can join that live broadcast. </a:t>
            </a:r>
          </a:p>
          <a:p>
            <a:r>
              <a:rPr lang="en-US" sz="2800" dirty="0">
                <a:solidFill>
                  <a:schemeClr val="tx1"/>
                </a:solidFill>
              </a:rPr>
              <a:t>Through this module the teachers will be able to give lectures by simply sharing the web camera. </a:t>
            </a:r>
          </a:p>
          <a:p>
            <a:r>
              <a:rPr lang="en-US" sz="2800" dirty="0">
                <a:solidFill>
                  <a:schemeClr val="tx1"/>
                </a:solidFill>
              </a:rPr>
              <a:t>Conference video call will increase the student-teacher interaction. </a:t>
            </a:r>
          </a:p>
          <a:p>
            <a:r>
              <a:rPr lang="en-US" sz="2800" dirty="0">
                <a:solidFill>
                  <a:schemeClr val="tx1"/>
                </a:solidFill>
              </a:rPr>
              <a:t>This functionality will only be limited to teachers, student won’t be allowed to use Conference Video Call to share their web camera.</a:t>
            </a:r>
            <a:endParaRPr lang="en-PK" sz="2800" dirty="0">
              <a:solidFill>
                <a:schemeClr val="tx1"/>
              </a:solidFill>
            </a:endParaRPr>
          </a:p>
          <a:p>
            <a:pPr marL="0" indent="0">
              <a:buNone/>
            </a:pPr>
            <a:endParaRPr lang="en-PK" dirty="0"/>
          </a:p>
        </p:txBody>
      </p:sp>
      <p:sp>
        <p:nvSpPr>
          <p:cNvPr id="4" name="Slide Number Placeholder 3"/>
          <p:cNvSpPr>
            <a:spLocks noGrp="1"/>
          </p:cNvSpPr>
          <p:nvPr>
            <p:ph type="sldNum" sz="quarter" idx="12"/>
          </p:nvPr>
        </p:nvSpPr>
        <p:spPr>
          <a:xfrm>
            <a:off x="9946373" y="8604515"/>
            <a:ext cx="1676107" cy="539485"/>
          </a:xfrm>
        </p:spPr>
        <p:txBody>
          <a:bodyPr/>
          <a:lstStyle/>
          <a:p>
            <a:fld id="{A8EF9831-35B4-4843-9AA9-F06FC1EDDB89}" type="slidenum">
              <a:rPr lang="en-US" smtClean="0">
                <a:solidFill>
                  <a:prstClr val="black">
                    <a:tint val="75000"/>
                  </a:prstClr>
                </a:solidFill>
              </a:rPr>
              <a:pPr/>
              <a:t>15</a:t>
            </a:fld>
            <a:endParaRPr lang="en-US" dirty="0">
              <a:solidFill>
                <a:prstClr val="black">
                  <a:tint val="75000"/>
                </a:prstClr>
              </a:solidFill>
            </a:endParaRPr>
          </a:p>
        </p:txBody>
      </p:sp>
    </p:spTree>
    <p:extLst>
      <p:ext uri="{BB962C8B-B14F-4D97-AF65-F5344CB8AC3E}">
        <p14:creationId xmlns:p14="http://schemas.microsoft.com/office/powerpoint/2010/main" val="2074174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54430" y="-19050"/>
            <a:ext cx="11094720" cy="1280584"/>
          </a:xfrm>
        </p:spPr>
        <p:txBody>
          <a:bodyPr anchor="b">
            <a:normAutofit fontScale="90000"/>
          </a:bodyPr>
          <a:lstStyle/>
          <a:p>
            <a:pPr lvl="0" algn="ctr"/>
            <a:r>
              <a:rPr lang="en-US" b="1" dirty="0"/>
              <a:t>                           </a:t>
            </a:r>
            <a:br>
              <a:rPr lang="en-US" b="1" dirty="0"/>
            </a:br>
            <a:r>
              <a:rPr lang="en-US" sz="4600" b="1" dirty="0"/>
              <a:t>Module 7: Auto Zoom </a:t>
            </a:r>
          </a:p>
        </p:txBody>
      </p:sp>
      <p:sp>
        <p:nvSpPr>
          <p:cNvPr id="3" name="Content Placeholder 2"/>
          <p:cNvSpPr>
            <a:spLocks noGrp="1"/>
          </p:cNvSpPr>
          <p:nvPr>
            <p:ph idx="1"/>
          </p:nvPr>
        </p:nvSpPr>
        <p:spPr>
          <a:xfrm>
            <a:off x="84187" y="2362200"/>
            <a:ext cx="12164963" cy="7543800"/>
          </a:xfrm>
        </p:spPr>
        <p:txBody>
          <a:bodyPr>
            <a:normAutofit/>
          </a:bodyPr>
          <a:lstStyle/>
          <a:p>
            <a:r>
              <a:rPr lang="en-US" sz="2800" dirty="0">
                <a:solidFill>
                  <a:schemeClr val="tx1"/>
                </a:solidFill>
              </a:rPr>
              <a:t>Detect Writing Board using object detection Model.</a:t>
            </a:r>
          </a:p>
          <a:p>
            <a:r>
              <a:rPr lang="en-US" sz="2800" dirty="0">
                <a:solidFill>
                  <a:schemeClr val="tx1"/>
                </a:solidFill>
              </a:rPr>
              <a:t>Training Data Collection</a:t>
            </a:r>
          </a:p>
          <a:p>
            <a:r>
              <a:rPr lang="en-US" sz="2800" dirty="0">
                <a:solidFill>
                  <a:schemeClr val="tx1"/>
                </a:solidFill>
              </a:rPr>
              <a:t>Compiling and training the Model</a:t>
            </a:r>
          </a:p>
          <a:p>
            <a:r>
              <a:rPr lang="en-US" sz="2800" dirty="0">
                <a:solidFill>
                  <a:schemeClr val="tx1"/>
                </a:solidFill>
              </a:rPr>
              <a:t>Action recognition</a:t>
            </a:r>
          </a:p>
          <a:p>
            <a:r>
              <a:rPr lang="en-US" sz="2800" dirty="0">
                <a:solidFill>
                  <a:schemeClr val="tx1"/>
                </a:solidFill>
              </a:rPr>
              <a:t>Action Classification</a:t>
            </a:r>
          </a:p>
          <a:p>
            <a:r>
              <a:rPr lang="en-US" sz="2800" dirty="0">
                <a:solidFill>
                  <a:schemeClr val="tx1"/>
                </a:solidFill>
              </a:rPr>
              <a:t>Zoom on the Writing board through image processing techniques</a:t>
            </a:r>
          </a:p>
        </p:txBody>
      </p:sp>
      <p:sp>
        <p:nvSpPr>
          <p:cNvPr id="4" name="Slide Number Placeholder 3"/>
          <p:cNvSpPr>
            <a:spLocks noGrp="1"/>
          </p:cNvSpPr>
          <p:nvPr>
            <p:ph type="sldNum" sz="quarter" idx="12"/>
          </p:nvPr>
        </p:nvSpPr>
        <p:spPr>
          <a:xfrm>
            <a:off x="9946373" y="8604515"/>
            <a:ext cx="1676107" cy="539485"/>
          </a:xfrm>
        </p:spPr>
        <p:txBody>
          <a:bodyPr/>
          <a:lstStyle/>
          <a:p>
            <a:fld id="{A8EF9831-35B4-4843-9AA9-F06FC1EDDB89}" type="slidenum">
              <a:rPr lang="en-US" smtClean="0">
                <a:solidFill>
                  <a:prstClr val="black">
                    <a:tint val="75000"/>
                  </a:prstClr>
                </a:solidFill>
              </a:rPr>
              <a:pPr/>
              <a:t>16</a:t>
            </a:fld>
            <a:endParaRPr lang="en-US" dirty="0">
              <a:solidFill>
                <a:prstClr val="black">
                  <a:tint val="75000"/>
                </a:prstClr>
              </a:solidFill>
            </a:endParaRPr>
          </a:p>
        </p:txBody>
      </p:sp>
    </p:spTree>
    <p:extLst>
      <p:ext uri="{BB962C8B-B14F-4D97-AF65-F5344CB8AC3E}">
        <p14:creationId xmlns:p14="http://schemas.microsoft.com/office/powerpoint/2010/main" val="2302536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54430" y="-19050"/>
            <a:ext cx="11094720" cy="1280584"/>
          </a:xfrm>
        </p:spPr>
        <p:txBody>
          <a:bodyPr anchor="b">
            <a:normAutofit fontScale="90000"/>
          </a:bodyPr>
          <a:lstStyle/>
          <a:p>
            <a:pPr lvl="0" algn="ctr"/>
            <a:r>
              <a:rPr lang="en-US" b="1" dirty="0"/>
              <a:t>                           </a:t>
            </a:r>
            <a:br>
              <a:rPr lang="en-US" b="1" dirty="0"/>
            </a:br>
            <a:r>
              <a:rPr lang="en-US" sz="4600" b="1" dirty="0"/>
              <a:t>Module 8: Screen Sharing </a:t>
            </a:r>
          </a:p>
        </p:txBody>
      </p:sp>
      <p:sp>
        <p:nvSpPr>
          <p:cNvPr id="3" name="Content Placeholder 2"/>
          <p:cNvSpPr>
            <a:spLocks noGrp="1"/>
          </p:cNvSpPr>
          <p:nvPr>
            <p:ph idx="1"/>
          </p:nvPr>
        </p:nvSpPr>
        <p:spPr>
          <a:xfrm>
            <a:off x="84187" y="2362200"/>
            <a:ext cx="12164963" cy="7543800"/>
          </a:xfrm>
        </p:spPr>
        <p:txBody>
          <a:bodyPr>
            <a:normAutofit/>
          </a:bodyPr>
          <a:lstStyle/>
          <a:p>
            <a:r>
              <a:rPr lang="en-US" sz="2800" dirty="0">
                <a:solidFill>
                  <a:schemeClr val="tx1"/>
                </a:solidFill>
              </a:rPr>
              <a:t>Online room</a:t>
            </a:r>
          </a:p>
          <a:p>
            <a:r>
              <a:rPr lang="en-US" sz="2800" dirty="0">
                <a:solidFill>
                  <a:schemeClr val="tx1"/>
                </a:solidFill>
              </a:rPr>
              <a:t>One to many</a:t>
            </a:r>
          </a:p>
          <a:p>
            <a:r>
              <a:rPr lang="en-US" dirty="0">
                <a:solidFill>
                  <a:schemeClr val="tx1"/>
                </a:solidFill>
              </a:rPr>
              <a:t>Teachers will be able to share their laptop screen with students during the live broadcast. </a:t>
            </a:r>
          </a:p>
          <a:p>
            <a:r>
              <a:rPr lang="en-US" dirty="0">
                <a:solidFill>
                  <a:schemeClr val="tx1"/>
                </a:solidFill>
              </a:rPr>
              <a:t>The teachers will enable the “Screenshare” option for this functionality. </a:t>
            </a:r>
          </a:p>
          <a:p>
            <a:r>
              <a:rPr lang="en-US" dirty="0">
                <a:solidFill>
                  <a:schemeClr val="tx1"/>
                </a:solidFill>
              </a:rPr>
              <a:t>Teacher’s laptop/computer screen will be broadcasted to all the students who are online in the online classroom. </a:t>
            </a:r>
          </a:p>
          <a:p>
            <a:r>
              <a:rPr lang="en-US" dirty="0">
                <a:solidFill>
                  <a:schemeClr val="tx1"/>
                </a:solidFill>
              </a:rPr>
              <a:t>This functionality will only be limited to teachers</a:t>
            </a:r>
            <a:r>
              <a:rPr lang="en-US" sz="2800" dirty="0">
                <a:solidFill>
                  <a:schemeClr val="tx1"/>
                </a:solidFill>
              </a:rPr>
              <a:t> </a:t>
            </a:r>
          </a:p>
          <a:p>
            <a:pPr marL="0" indent="0">
              <a:buNone/>
            </a:pPr>
            <a:endParaRPr lang="en-US" sz="2800" dirty="0">
              <a:solidFill>
                <a:schemeClr val="tx1"/>
              </a:solidFill>
            </a:endParaRPr>
          </a:p>
        </p:txBody>
      </p:sp>
      <p:sp>
        <p:nvSpPr>
          <p:cNvPr id="4" name="Slide Number Placeholder 3"/>
          <p:cNvSpPr>
            <a:spLocks noGrp="1"/>
          </p:cNvSpPr>
          <p:nvPr>
            <p:ph type="sldNum" sz="quarter" idx="12"/>
          </p:nvPr>
        </p:nvSpPr>
        <p:spPr>
          <a:xfrm>
            <a:off x="9946373" y="8604515"/>
            <a:ext cx="1676107" cy="539485"/>
          </a:xfrm>
        </p:spPr>
        <p:txBody>
          <a:bodyPr/>
          <a:lstStyle/>
          <a:p>
            <a:fld id="{A8EF9831-35B4-4843-9AA9-F06FC1EDDB89}" type="slidenum">
              <a:rPr lang="en-US" smtClean="0">
                <a:solidFill>
                  <a:prstClr val="black">
                    <a:tint val="75000"/>
                  </a:prstClr>
                </a:solidFill>
              </a:rPr>
              <a:pPr/>
              <a:t>17</a:t>
            </a:fld>
            <a:endParaRPr lang="en-US" dirty="0">
              <a:solidFill>
                <a:prstClr val="black">
                  <a:tint val="75000"/>
                </a:prstClr>
              </a:solidFill>
            </a:endParaRPr>
          </a:p>
        </p:txBody>
      </p:sp>
    </p:spTree>
    <p:extLst>
      <p:ext uri="{BB962C8B-B14F-4D97-AF65-F5344CB8AC3E}">
        <p14:creationId xmlns:p14="http://schemas.microsoft.com/office/powerpoint/2010/main" val="1927280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54430" y="-19050"/>
            <a:ext cx="11094720" cy="1280584"/>
          </a:xfrm>
        </p:spPr>
        <p:txBody>
          <a:bodyPr anchor="b">
            <a:normAutofit fontScale="90000"/>
          </a:bodyPr>
          <a:lstStyle/>
          <a:p>
            <a:pPr lvl="0" algn="ctr"/>
            <a:r>
              <a:rPr lang="en-US" b="1" dirty="0"/>
              <a:t>                           </a:t>
            </a:r>
            <a:br>
              <a:rPr lang="en-US" b="1" dirty="0"/>
            </a:br>
            <a:r>
              <a:rPr lang="en-US" sz="4600" b="1" dirty="0"/>
              <a:t>Module 9: E-learning Analytics</a:t>
            </a:r>
          </a:p>
        </p:txBody>
      </p:sp>
      <p:sp>
        <p:nvSpPr>
          <p:cNvPr id="3" name="Content Placeholder 2"/>
          <p:cNvSpPr>
            <a:spLocks noGrp="1"/>
          </p:cNvSpPr>
          <p:nvPr>
            <p:ph idx="1"/>
          </p:nvPr>
        </p:nvSpPr>
        <p:spPr>
          <a:xfrm>
            <a:off x="84187" y="1905000"/>
            <a:ext cx="12164963" cy="7543800"/>
          </a:xfrm>
        </p:spPr>
        <p:txBody>
          <a:bodyPr>
            <a:normAutofit/>
          </a:bodyPr>
          <a:lstStyle/>
          <a:p>
            <a:r>
              <a:rPr lang="en-US" sz="2800" b="1" dirty="0">
                <a:solidFill>
                  <a:schemeClr val="tx1"/>
                </a:solidFill>
              </a:rPr>
              <a:t>Recommended Courses</a:t>
            </a:r>
          </a:p>
          <a:p>
            <a:pPr marL="0" indent="0">
              <a:buNone/>
            </a:pPr>
            <a:r>
              <a:rPr lang="en-US" dirty="0">
                <a:solidFill>
                  <a:schemeClr val="tx1"/>
                </a:solidFill>
              </a:rPr>
              <a:t>Using machine learning algorithm courses’ suggestions will be tuned according to the student's subscription only those courses will display to the student that are relevant instead of showing all the courses.</a:t>
            </a:r>
            <a:endParaRPr lang="en-US" sz="2800" dirty="0">
              <a:solidFill>
                <a:schemeClr val="tx1"/>
              </a:solidFill>
            </a:endParaRPr>
          </a:p>
          <a:p>
            <a:r>
              <a:rPr lang="en-US" sz="2800" b="1" dirty="0">
                <a:solidFill>
                  <a:schemeClr val="tx1"/>
                </a:solidFill>
              </a:rPr>
              <a:t>Trending Courses</a:t>
            </a:r>
          </a:p>
          <a:p>
            <a:pPr marL="0" indent="0">
              <a:buNone/>
            </a:pPr>
            <a:r>
              <a:rPr lang="en-US" dirty="0">
                <a:solidFill>
                  <a:schemeClr val="tx1"/>
                </a:solidFill>
              </a:rPr>
              <a:t>The most famous that are taken by most of the students will be shown to the students under the category of “Trending Courses”.</a:t>
            </a:r>
            <a:endParaRPr lang="en-US" sz="2800" dirty="0">
              <a:solidFill>
                <a:schemeClr val="tx1"/>
              </a:solidFill>
            </a:endParaRPr>
          </a:p>
          <a:p>
            <a:r>
              <a:rPr lang="en-US" sz="2800" b="1" dirty="0">
                <a:solidFill>
                  <a:schemeClr val="tx1"/>
                </a:solidFill>
              </a:rPr>
              <a:t>Top Courses’ Analytics</a:t>
            </a:r>
          </a:p>
          <a:p>
            <a:pPr marL="0" indent="0">
              <a:buNone/>
            </a:pPr>
            <a:r>
              <a:rPr lang="en-US" dirty="0">
                <a:solidFill>
                  <a:schemeClr val="tx1"/>
                </a:solidFill>
              </a:rPr>
              <a:t>The admin will be able to view the top courses based on subscriptions. These courses will be shown in the form of tables and charts.</a:t>
            </a:r>
            <a:endParaRPr lang="en-US" sz="2800" dirty="0">
              <a:solidFill>
                <a:schemeClr val="tx1"/>
              </a:solidFill>
            </a:endParaRPr>
          </a:p>
          <a:p>
            <a:r>
              <a:rPr lang="en-US" sz="2800" b="1" dirty="0">
                <a:solidFill>
                  <a:schemeClr val="tx1"/>
                </a:solidFill>
              </a:rPr>
              <a:t>Visitors’ Analytics</a:t>
            </a:r>
          </a:p>
          <a:p>
            <a:pPr marL="0" indent="0">
              <a:buNone/>
            </a:pPr>
            <a:r>
              <a:rPr lang="en-US" dirty="0">
                <a:solidFill>
                  <a:schemeClr val="tx1"/>
                </a:solidFill>
              </a:rPr>
              <a:t>This submodule will show the number of visitors each week in the web application</a:t>
            </a:r>
            <a:r>
              <a:rPr lang="en-US" dirty="0"/>
              <a:t>.</a:t>
            </a:r>
            <a:endParaRPr lang="en-US" sz="2800" dirty="0">
              <a:solidFill>
                <a:schemeClr val="tx1"/>
              </a:solidFill>
            </a:endParaRPr>
          </a:p>
        </p:txBody>
      </p:sp>
      <p:sp>
        <p:nvSpPr>
          <p:cNvPr id="4" name="Slide Number Placeholder 3"/>
          <p:cNvSpPr>
            <a:spLocks noGrp="1"/>
          </p:cNvSpPr>
          <p:nvPr>
            <p:ph type="sldNum" sz="quarter" idx="12"/>
          </p:nvPr>
        </p:nvSpPr>
        <p:spPr>
          <a:xfrm>
            <a:off x="9946373" y="8604515"/>
            <a:ext cx="1676107" cy="539485"/>
          </a:xfrm>
        </p:spPr>
        <p:txBody>
          <a:bodyPr/>
          <a:lstStyle/>
          <a:p>
            <a:fld id="{A8EF9831-35B4-4843-9AA9-F06FC1EDDB89}" type="slidenum">
              <a:rPr lang="en-US" smtClean="0">
                <a:solidFill>
                  <a:prstClr val="black">
                    <a:tint val="75000"/>
                  </a:prstClr>
                </a:solidFill>
              </a:rPr>
              <a:pPr/>
              <a:t>18</a:t>
            </a:fld>
            <a:endParaRPr lang="en-US" dirty="0">
              <a:solidFill>
                <a:prstClr val="black">
                  <a:tint val="75000"/>
                </a:prstClr>
              </a:solidFill>
            </a:endParaRPr>
          </a:p>
        </p:txBody>
      </p:sp>
    </p:spTree>
    <p:extLst>
      <p:ext uri="{BB962C8B-B14F-4D97-AF65-F5344CB8AC3E}">
        <p14:creationId xmlns:p14="http://schemas.microsoft.com/office/powerpoint/2010/main" val="274222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43416"/>
            <a:ext cx="11521440" cy="1280584"/>
          </a:xfrm>
        </p:spPr>
        <p:txBody>
          <a:bodyPr anchor="b"/>
          <a:lstStyle/>
          <a:p>
            <a:pPr lvl="0" algn="ctr"/>
            <a:r>
              <a:rPr lang="en-US" b="1" dirty="0"/>
              <a:t>Software Methodology</a:t>
            </a:r>
          </a:p>
        </p:txBody>
      </p:sp>
      <p:sp>
        <p:nvSpPr>
          <p:cNvPr id="3" name="Content Placeholder 2"/>
          <p:cNvSpPr>
            <a:spLocks noGrp="1"/>
          </p:cNvSpPr>
          <p:nvPr>
            <p:ph idx="1"/>
          </p:nvPr>
        </p:nvSpPr>
        <p:spPr>
          <a:xfrm>
            <a:off x="213360" y="1828800"/>
            <a:ext cx="12374880" cy="7010400"/>
          </a:xfrm>
        </p:spPr>
        <p:txBody>
          <a:bodyPr>
            <a:normAutofit/>
          </a:bodyPr>
          <a:lstStyle/>
          <a:p>
            <a:pPr algn="just"/>
            <a:r>
              <a:rPr lang="en-US" sz="3200" b="1" dirty="0">
                <a:solidFill>
                  <a:schemeClr val="tx1"/>
                </a:solidFill>
              </a:rPr>
              <a:t>INCREMENTAL DEVELOPMENT MODEL</a:t>
            </a:r>
            <a:endParaRPr lang="en-US" sz="3200" b="1" dirty="0"/>
          </a:p>
          <a:p>
            <a:pPr marL="979688" lvl="1" indent="-457200" algn="just">
              <a:buFontTx/>
              <a:buChar char="-"/>
            </a:pPr>
            <a:r>
              <a:rPr lang="en-US" sz="2400" i="0" dirty="0">
                <a:solidFill>
                  <a:schemeClr val="tx1"/>
                </a:solidFill>
              </a:rPr>
              <a:t>It is an adaptive methodology for changing requirements</a:t>
            </a:r>
          </a:p>
          <a:p>
            <a:pPr marL="979688" lvl="1" indent="-457200" algn="just">
              <a:buFontTx/>
              <a:buChar char="-"/>
            </a:pPr>
            <a:r>
              <a:rPr lang="en-US" sz="2400" i="0" dirty="0">
                <a:solidFill>
                  <a:schemeClr val="tx1"/>
                </a:solidFill>
              </a:rPr>
              <a:t>Flexible for changes</a:t>
            </a:r>
          </a:p>
          <a:p>
            <a:pPr marL="979688" lvl="1" indent="-457200" algn="just">
              <a:buFontTx/>
              <a:buChar char="-"/>
            </a:pPr>
            <a:r>
              <a:rPr lang="en-US" sz="2400" i="0" dirty="0">
                <a:solidFill>
                  <a:schemeClr val="tx1"/>
                </a:solidFill>
              </a:rPr>
              <a:t>Lower defect rates</a:t>
            </a:r>
          </a:p>
          <a:p>
            <a:pPr marL="979688" lvl="1" indent="-457200" algn="just">
              <a:buFontTx/>
              <a:buChar char="-"/>
            </a:pPr>
            <a:r>
              <a:rPr lang="en-US" sz="2400" i="0" dirty="0">
                <a:solidFill>
                  <a:schemeClr val="tx1"/>
                </a:solidFill>
              </a:rPr>
              <a:t>Faster development times</a:t>
            </a:r>
          </a:p>
          <a:p>
            <a:pPr marL="979688" lvl="1" indent="-457200" algn="just">
              <a:buFontTx/>
              <a:buChar char="-"/>
            </a:pPr>
            <a:r>
              <a:rPr lang="en-US" sz="2400" i="0" dirty="0">
                <a:solidFill>
                  <a:schemeClr val="tx1"/>
                </a:solidFill>
              </a:rPr>
              <a:t>Core functionalities are known</a:t>
            </a:r>
          </a:p>
          <a:p>
            <a:pPr marL="522488" lvl="1" indent="0" algn="just">
              <a:buNone/>
            </a:pPr>
            <a:endParaRPr lang="en-US" sz="2800" b="1" i="0" dirty="0">
              <a:solidFill>
                <a:schemeClr val="tx1"/>
              </a:solidFill>
            </a:endParaRPr>
          </a:p>
          <a:p>
            <a:pPr algn="just"/>
            <a:r>
              <a:rPr lang="en-US" sz="3200" b="1" dirty="0">
                <a:solidFill>
                  <a:schemeClr val="tx1"/>
                </a:solidFill>
              </a:rPr>
              <a:t>OBJECT ORIENTED PROGRAMMING</a:t>
            </a:r>
          </a:p>
          <a:p>
            <a:pPr lvl="1" algn="just"/>
            <a:r>
              <a:rPr lang="en-US" sz="2400" i="0" dirty="0">
                <a:solidFill>
                  <a:schemeClr val="tx1"/>
                </a:solidFill>
              </a:rPr>
              <a:t>Reduces complexity</a:t>
            </a:r>
          </a:p>
          <a:p>
            <a:pPr lvl="1" algn="just"/>
            <a:r>
              <a:rPr lang="en-US" sz="2400" i="0" dirty="0">
                <a:solidFill>
                  <a:schemeClr val="tx1"/>
                </a:solidFill>
              </a:rPr>
              <a:t>Modularity for easier troubleshooting</a:t>
            </a:r>
          </a:p>
          <a:p>
            <a:pPr lvl="1" algn="just"/>
            <a:r>
              <a:rPr lang="en-US" sz="2400" i="0" dirty="0">
                <a:solidFill>
                  <a:schemeClr val="tx1"/>
                </a:solidFill>
              </a:rPr>
              <a:t>Code Reuse</a:t>
            </a:r>
          </a:p>
          <a:p>
            <a:pPr lvl="1" algn="just"/>
            <a:r>
              <a:rPr lang="en-US" sz="2400" i="0" dirty="0">
                <a:solidFill>
                  <a:schemeClr val="tx1"/>
                </a:solidFill>
              </a:rPr>
              <a:t>Flexibility for code changing and integration</a:t>
            </a:r>
          </a:p>
        </p:txBody>
      </p:sp>
      <p:sp>
        <p:nvSpPr>
          <p:cNvPr id="4" name="Slide Number Placeholder 3"/>
          <p:cNvSpPr>
            <a:spLocks noGrp="1"/>
          </p:cNvSpPr>
          <p:nvPr>
            <p:ph type="sldNum" sz="quarter" idx="12"/>
          </p:nvPr>
        </p:nvSpPr>
        <p:spPr/>
        <p:txBody>
          <a:bodyPr/>
          <a:lstStyle/>
          <a:p>
            <a:fld id="{A8EF9831-35B4-4843-9AA9-F06FC1EDDB89}" type="slidenum">
              <a:rPr lang="en-US" smtClean="0">
                <a:solidFill>
                  <a:prstClr val="black">
                    <a:tint val="75000"/>
                  </a:prstClr>
                </a:solidFill>
              </a:rPr>
              <a:pPr/>
              <a:t>19</a:t>
            </a:fld>
            <a:endParaRPr lang="en-US" dirty="0">
              <a:solidFill>
                <a:prstClr val="black">
                  <a:tint val="75000"/>
                </a:prstClr>
              </a:solidFill>
            </a:endParaRPr>
          </a:p>
        </p:txBody>
      </p:sp>
    </p:spTree>
    <p:extLst>
      <p:ext uri="{BB962C8B-B14F-4D97-AF65-F5344CB8AC3E}">
        <p14:creationId xmlns:p14="http://schemas.microsoft.com/office/powerpoint/2010/main" val="3342514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60120" y="914401"/>
            <a:ext cx="11521440" cy="1077384"/>
          </a:xfrm>
        </p:spPr>
        <p:txBody>
          <a:bodyPr anchor="b">
            <a:normAutofit/>
          </a:bodyPr>
          <a:lstStyle/>
          <a:p>
            <a:r>
              <a:rPr lang="en-US" sz="5400" b="1" dirty="0"/>
              <a:t>PROJECT DOMAIN</a:t>
            </a:r>
          </a:p>
        </p:txBody>
      </p:sp>
      <p:sp>
        <p:nvSpPr>
          <p:cNvPr id="3" name="Content Placeholder 2"/>
          <p:cNvSpPr>
            <a:spLocks noGrp="1"/>
          </p:cNvSpPr>
          <p:nvPr>
            <p:ph idx="1"/>
          </p:nvPr>
        </p:nvSpPr>
        <p:spPr>
          <a:xfrm>
            <a:off x="213360" y="2209800"/>
            <a:ext cx="12374880" cy="6019800"/>
          </a:xfrm>
        </p:spPr>
        <p:txBody>
          <a:bodyPr>
            <a:normAutofit/>
          </a:bodyPr>
          <a:lstStyle/>
          <a:p>
            <a:pPr marL="522488" indent="-388238" algn="ctr"/>
            <a:r>
              <a:rPr lang="en-US" sz="4400" dirty="0">
                <a:solidFill>
                  <a:schemeClr val="tx1"/>
                </a:solidFill>
              </a:rPr>
              <a:t>Web Application</a:t>
            </a:r>
          </a:p>
          <a:p>
            <a:pPr marL="522488" indent="-388238" algn="ctr"/>
            <a:r>
              <a:rPr lang="en-US" sz="4400" dirty="0">
                <a:solidFill>
                  <a:schemeClr val="tx1"/>
                </a:solidFill>
              </a:rPr>
              <a:t>Image Processing</a:t>
            </a:r>
            <a:r>
              <a:rPr lang="en-US" sz="4400" b="1" dirty="0">
                <a:solidFill>
                  <a:schemeClr val="tx1"/>
                </a:solidFill>
              </a:rPr>
              <a:t> </a:t>
            </a:r>
          </a:p>
          <a:p>
            <a:pPr marL="134250" indent="0" algn="ctr">
              <a:buNone/>
            </a:pPr>
            <a:endParaRPr lang="en-US" sz="4400" b="1" dirty="0"/>
          </a:p>
          <a:p>
            <a:pPr marL="134250" indent="0">
              <a:buNone/>
            </a:pPr>
            <a:r>
              <a:rPr lang="en-US" sz="4400" b="1" dirty="0"/>
              <a:t>    </a:t>
            </a:r>
            <a:r>
              <a:rPr lang="en-US" sz="5400" b="1" dirty="0"/>
              <a:t>RESEARCH BASED PROJECT?</a:t>
            </a:r>
          </a:p>
          <a:p>
            <a:pPr marL="134250" indent="0">
              <a:buNone/>
            </a:pPr>
            <a:endParaRPr lang="en-US" sz="4400" b="1" dirty="0"/>
          </a:p>
          <a:p>
            <a:pPr marL="134250" indent="0" algn="ctr">
              <a:buNone/>
            </a:pPr>
            <a:r>
              <a:rPr lang="en-US" sz="4400" b="1" dirty="0">
                <a:solidFill>
                  <a:schemeClr val="tx1"/>
                </a:solidFill>
              </a:rPr>
              <a:t>NO, Not a research based project</a:t>
            </a:r>
          </a:p>
          <a:p>
            <a:pPr marL="134250" indent="0" algn="ctr">
              <a:buNone/>
            </a:pPr>
            <a:endParaRPr lang="en-US" sz="3600" dirty="0"/>
          </a:p>
          <a:p>
            <a:pPr lvl="0" algn="just"/>
            <a:endParaRPr lang="en-US" sz="3200" dirty="0"/>
          </a:p>
        </p:txBody>
      </p:sp>
      <p:sp>
        <p:nvSpPr>
          <p:cNvPr id="4" name="Slide Number Placeholder 3"/>
          <p:cNvSpPr>
            <a:spLocks noGrp="1"/>
          </p:cNvSpPr>
          <p:nvPr>
            <p:ph type="sldNum" sz="quarter" idx="12"/>
          </p:nvPr>
        </p:nvSpPr>
        <p:spPr/>
        <p:txBody>
          <a:bodyPr/>
          <a:lstStyle/>
          <a:p>
            <a:fld id="{A8EF9831-35B4-4843-9AA9-F06FC1EDDB89}" type="slidenum">
              <a:rPr lang="en-US" smtClean="0">
                <a:solidFill>
                  <a:prstClr val="black">
                    <a:tint val="75000"/>
                  </a:prstClr>
                </a:solidFill>
              </a:rPr>
              <a:pPr/>
              <a:t>2</a:t>
            </a:fld>
            <a:endParaRPr lang="en-US" dirty="0">
              <a:solidFill>
                <a:prstClr val="black">
                  <a:tint val="75000"/>
                </a:prstClr>
              </a:solidFill>
            </a:endParaRPr>
          </a:p>
        </p:txBody>
      </p:sp>
      <p:sp>
        <p:nvSpPr>
          <p:cNvPr id="5" name="Title 1"/>
          <p:cNvSpPr txBox="1">
            <a:spLocks/>
          </p:cNvSpPr>
          <p:nvPr/>
        </p:nvSpPr>
        <p:spPr>
          <a:xfrm>
            <a:off x="662153" y="3991898"/>
            <a:ext cx="11521440" cy="1280584"/>
          </a:xfrm>
          <a:prstGeom prst="rect">
            <a:avLst/>
          </a:prstGeom>
        </p:spPr>
        <p:txBody>
          <a:bodyPr lIns="104498" tIns="52249" rIns="104498" bIns="52249" anchor="b"/>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p>
        </p:txBody>
      </p:sp>
    </p:spTree>
    <p:extLst>
      <p:ext uri="{BB962C8B-B14F-4D97-AF65-F5344CB8AC3E}">
        <p14:creationId xmlns:p14="http://schemas.microsoft.com/office/powerpoint/2010/main" val="3801364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14300"/>
            <a:ext cx="11521440" cy="1280584"/>
          </a:xfrm>
        </p:spPr>
        <p:txBody>
          <a:bodyPr anchor="b"/>
          <a:lstStyle/>
          <a:p>
            <a:pPr lvl="0"/>
            <a:r>
              <a:rPr lang="en-US" b="1" dirty="0"/>
              <a:t>Tools and Technologies</a:t>
            </a:r>
          </a:p>
        </p:txBody>
      </p:sp>
      <p:graphicFrame>
        <p:nvGraphicFramePr>
          <p:cNvPr id="6" name="Content Placeholder 5">
            <a:extLst>
              <a:ext uri="{FF2B5EF4-FFF2-40B4-BE49-F238E27FC236}">
                <a16:creationId xmlns:a16="http://schemas.microsoft.com/office/drawing/2014/main" id="{8E58EB4E-3951-4827-9561-0A10F8C48008}"/>
              </a:ext>
            </a:extLst>
          </p:cNvPr>
          <p:cNvGraphicFramePr>
            <a:graphicFrameLocks noGrp="1"/>
          </p:cNvGraphicFramePr>
          <p:nvPr>
            <p:ph idx="1"/>
            <p:extLst>
              <p:ext uri="{D42A27DB-BD31-4B8C-83A1-F6EECF244321}">
                <p14:modId xmlns:p14="http://schemas.microsoft.com/office/powerpoint/2010/main" val="1393801469"/>
              </p:ext>
            </p:extLst>
          </p:nvPr>
        </p:nvGraphicFramePr>
        <p:xfrm>
          <a:off x="0" y="1523997"/>
          <a:ext cx="12801600" cy="7620003"/>
        </p:xfrm>
        <a:graphic>
          <a:graphicData uri="http://schemas.openxmlformats.org/drawingml/2006/table">
            <a:tbl>
              <a:tblPr firstRow="1" firstCol="1" bandRow="1">
                <a:tableStyleId>{5C22544A-7EE6-4342-B048-85BDC9FD1C3A}</a:tableStyleId>
              </a:tblPr>
              <a:tblGrid>
                <a:gridCol w="3150176">
                  <a:extLst>
                    <a:ext uri="{9D8B030D-6E8A-4147-A177-3AD203B41FA5}">
                      <a16:colId xmlns:a16="http://schemas.microsoft.com/office/drawing/2014/main" val="4257543207"/>
                    </a:ext>
                  </a:extLst>
                </a:gridCol>
                <a:gridCol w="3150176">
                  <a:extLst>
                    <a:ext uri="{9D8B030D-6E8A-4147-A177-3AD203B41FA5}">
                      <a16:colId xmlns:a16="http://schemas.microsoft.com/office/drawing/2014/main" val="3688113224"/>
                    </a:ext>
                  </a:extLst>
                </a:gridCol>
                <a:gridCol w="3250624">
                  <a:extLst>
                    <a:ext uri="{9D8B030D-6E8A-4147-A177-3AD203B41FA5}">
                      <a16:colId xmlns:a16="http://schemas.microsoft.com/office/drawing/2014/main" val="413747818"/>
                    </a:ext>
                  </a:extLst>
                </a:gridCol>
                <a:gridCol w="3250624">
                  <a:extLst>
                    <a:ext uri="{9D8B030D-6E8A-4147-A177-3AD203B41FA5}">
                      <a16:colId xmlns:a16="http://schemas.microsoft.com/office/drawing/2014/main" val="1163283028"/>
                    </a:ext>
                  </a:extLst>
                </a:gridCol>
              </a:tblGrid>
              <a:tr h="380934">
                <a:tc rowSpan="13">
                  <a:txBody>
                    <a:bodyPr/>
                    <a:lstStyle/>
                    <a:p>
                      <a:pPr marL="69850" algn="just">
                        <a:spcAft>
                          <a:spcPts val="0"/>
                        </a:spcAft>
                      </a:pPr>
                      <a:r>
                        <a:rPr lang="en-US" sz="2000" dirty="0">
                          <a:effectLst/>
                        </a:rPr>
                        <a:t> </a:t>
                      </a:r>
                      <a:endParaRPr lang="en-PK" sz="2000" dirty="0">
                        <a:effectLst/>
                      </a:endParaRPr>
                    </a:p>
                    <a:p>
                      <a:pPr marL="69850" algn="just">
                        <a:spcAft>
                          <a:spcPts val="0"/>
                        </a:spcAft>
                      </a:pPr>
                      <a:r>
                        <a:rPr lang="en-US" sz="2000" dirty="0">
                          <a:effectLst/>
                        </a:rPr>
                        <a:t> </a:t>
                      </a:r>
                      <a:endParaRPr lang="en-PK" sz="2000" dirty="0">
                        <a:effectLst/>
                      </a:endParaRPr>
                    </a:p>
                    <a:p>
                      <a:pPr marL="69850" algn="just">
                        <a:spcAft>
                          <a:spcPts val="0"/>
                        </a:spcAft>
                      </a:pPr>
                      <a:r>
                        <a:rPr lang="en-US" sz="2000" dirty="0">
                          <a:effectLst/>
                        </a:rPr>
                        <a:t> </a:t>
                      </a:r>
                      <a:endParaRPr lang="en-PK" sz="2000" dirty="0">
                        <a:effectLst/>
                      </a:endParaRPr>
                    </a:p>
                    <a:p>
                      <a:pPr marL="69850" algn="just">
                        <a:spcAft>
                          <a:spcPts val="0"/>
                        </a:spcAft>
                      </a:pPr>
                      <a:r>
                        <a:rPr lang="en-US" sz="2000" dirty="0">
                          <a:effectLst/>
                        </a:rPr>
                        <a:t>Tools</a:t>
                      </a:r>
                      <a:endParaRPr lang="en-PK" sz="2000" dirty="0">
                        <a:effectLst/>
                      </a:endParaRPr>
                    </a:p>
                    <a:p>
                      <a:pPr marL="69850" algn="just">
                        <a:spcAft>
                          <a:spcPts val="0"/>
                        </a:spcAft>
                      </a:pPr>
                      <a:r>
                        <a:rPr lang="en-US" sz="2000" dirty="0">
                          <a:effectLst/>
                        </a:rPr>
                        <a:t>And</a:t>
                      </a:r>
                      <a:endParaRPr lang="en-PK" sz="2000" dirty="0">
                        <a:effectLst/>
                      </a:endParaRPr>
                    </a:p>
                    <a:p>
                      <a:pPr marL="69850" algn="just">
                        <a:spcAft>
                          <a:spcPts val="0"/>
                        </a:spcAft>
                      </a:pPr>
                      <a:r>
                        <a:rPr lang="en-US" sz="2000" dirty="0">
                          <a:effectLst/>
                        </a:rPr>
                        <a:t>Technologies</a:t>
                      </a:r>
                      <a:endParaRPr lang="en-PK" sz="2000" dirty="0">
                        <a:effectLst/>
                      </a:endParaRPr>
                    </a:p>
                    <a:p>
                      <a:pPr marL="69850" algn="just">
                        <a:spcAft>
                          <a:spcPts val="0"/>
                        </a:spcAft>
                      </a:pPr>
                      <a:r>
                        <a:rPr lang="en-US" sz="2000" dirty="0">
                          <a:effectLst/>
                        </a:rPr>
                        <a:t> </a:t>
                      </a:r>
                      <a:endParaRPr lang="en-PK"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9850" algn="just">
                        <a:spcAft>
                          <a:spcPts val="0"/>
                        </a:spcAft>
                      </a:pPr>
                      <a:r>
                        <a:rPr lang="en-US" sz="2000" dirty="0">
                          <a:effectLst/>
                        </a:rPr>
                        <a:t>Tools</a:t>
                      </a:r>
                      <a:endParaRPr lang="en-PK"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800"/>
                        </a:spcAft>
                      </a:pPr>
                      <a:r>
                        <a:rPr lang="en-US" sz="2000" dirty="0">
                          <a:effectLst/>
                        </a:rPr>
                        <a:t>Version</a:t>
                      </a:r>
                      <a:endParaRPr lang="en-PK"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800"/>
                        </a:spcAft>
                      </a:pPr>
                      <a:r>
                        <a:rPr lang="en-US" sz="2000" dirty="0">
                          <a:effectLst/>
                        </a:rPr>
                        <a:t>Rationale</a:t>
                      </a:r>
                      <a:endParaRPr lang="en-PK"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3421999"/>
                  </a:ext>
                </a:extLst>
              </a:tr>
              <a:tr h="761868">
                <a:tc vMerge="1">
                  <a:txBody>
                    <a:bodyPr/>
                    <a:lstStyle/>
                    <a:p>
                      <a:endParaRPr lang="en-PK"/>
                    </a:p>
                  </a:txBody>
                  <a:tcPr/>
                </a:tc>
                <a:tc>
                  <a:txBody>
                    <a:bodyPr/>
                    <a:lstStyle/>
                    <a:p>
                      <a:pPr marL="68580" algn="just">
                        <a:spcAft>
                          <a:spcPts val="0"/>
                        </a:spcAft>
                      </a:pPr>
                      <a:r>
                        <a:rPr lang="en-US" sz="2000" dirty="0">
                          <a:effectLst/>
                        </a:rPr>
                        <a:t>TensorFlow Js</a:t>
                      </a:r>
                      <a:endParaRPr lang="en-PK"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8580" algn="just">
                        <a:spcAft>
                          <a:spcPts val="0"/>
                        </a:spcAft>
                      </a:pPr>
                      <a:r>
                        <a:rPr lang="en-US" sz="2000" dirty="0">
                          <a:effectLst/>
                        </a:rPr>
                        <a:t>1.10</a:t>
                      </a:r>
                      <a:endParaRPr lang="en-PK"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8580" algn="just">
                        <a:spcAft>
                          <a:spcPts val="0"/>
                        </a:spcAft>
                      </a:pPr>
                      <a:r>
                        <a:rPr lang="en-US" sz="2000" dirty="0">
                          <a:effectLst/>
                        </a:rPr>
                        <a:t>Object Tracking</a:t>
                      </a:r>
                      <a:endParaRPr lang="en-PK" sz="2000" dirty="0">
                        <a:effectLst/>
                      </a:endParaRPr>
                    </a:p>
                    <a:p>
                      <a:pPr marL="68580" algn="just">
                        <a:spcAft>
                          <a:spcPts val="0"/>
                        </a:spcAft>
                      </a:pPr>
                      <a:r>
                        <a:rPr lang="en-US" sz="2000" dirty="0">
                          <a:effectLst/>
                        </a:rPr>
                        <a:t>Action Detection</a:t>
                      </a:r>
                      <a:endParaRPr lang="en-PK"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38668584"/>
                  </a:ext>
                </a:extLst>
              </a:tr>
              <a:tr h="380934">
                <a:tc vMerge="1">
                  <a:txBody>
                    <a:bodyPr/>
                    <a:lstStyle/>
                    <a:p>
                      <a:endParaRPr lang="en-PK"/>
                    </a:p>
                  </a:txBody>
                  <a:tcPr/>
                </a:tc>
                <a:tc>
                  <a:txBody>
                    <a:bodyPr/>
                    <a:lstStyle/>
                    <a:p>
                      <a:pPr marL="68580" algn="just">
                        <a:spcAft>
                          <a:spcPts val="0"/>
                        </a:spcAft>
                      </a:pPr>
                      <a:r>
                        <a:rPr lang="en-US" sz="2000" dirty="0">
                          <a:effectLst/>
                        </a:rPr>
                        <a:t>Mongo DB Atlas</a:t>
                      </a:r>
                      <a:endParaRPr lang="en-PK"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8580" algn="just">
                        <a:spcAft>
                          <a:spcPts val="0"/>
                        </a:spcAft>
                      </a:pPr>
                      <a:r>
                        <a:rPr lang="en-US" sz="2000" dirty="0">
                          <a:effectLst/>
                        </a:rPr>
                        <a:t>M0</a:t>
                      </a:r>
                      <a:endParaRPr lang="en-PK"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8580" algn="just">
                        <a:spcAft>
                          <a:spcPts val="0"/>
                        </a:spcAft>
                      </a:pPr>
                      <a:r>
                        <a:rPr lang="en-US" sz="2000" dirty="0">
                          <a:effectLst/>
                        </a:rPr>
                        <a:t>DBMS</a:t>
                      </a:r>
                      <a:endParaRPr lang="en-PK"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47295785"/>
                  </a:ext>
                </a:extLst>
              </a:tr>
              <a:tr h="761868">
                <a:tc vMerge="1">
                  <a:txBody>
                    <a:bodyPr/>
                    <a:lstStyle/>
                    <a:p>
                      <a:endParaRPr lang="en-PK"/>
                    </a:p>
                  </a:txBody>
                  <a:tcPr/>
                </a:tc>
                <a:tc>
                  <a:txBody>
                    <a:bodyPr/>
                    <a:lstStyle/>
                    <a:p>
                      <a:pPr marL="68580" algn="just">
                        <a:spcAft>
                          <a:spcPts val="0"/>
                        </a:spcAft>
                      </a:pPr>
                      <a:r>
                        <a:rPr lang="en-US" sz="2000" dirty="0">
                          <a:effectLst/>
                        </a:rPr>
                        <a:t>OpenCV Js</a:t>
                      </a:r>
                      <a:endParaRPr lang="en-PK"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8580" algn="just">
                        <a:spcAft>
                          <a:spcPts val="0"/>
                        </a:spcAft>
                      </a:pPr>
                      <a:r>
                        <a:rPr lang="en-US" sz="2000" dirty="0">
                          <a:effectLst/>
                        </a:rPr>
                        <a:t>3.0/4.0</a:t>
                      </a:r>
                      <a:endParaRPr lang="en-PK"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8580" algn="just">
                        <a:spcAft>
                          <a:spcPts val="0"/>
                        </a:spcAft>
                      </a:pPr>
                      <a:r>
                        <a:rPr lang="en-US" sz="2000" dirty="0">
                          <a:effectLst/>
                        </a:rPr>
                        <a:t>Object Tracking</a:t>
                      </a:r>
                      <a:endParaRPr lang="en-PK" sz="2000" dirty="0">
                        <a:effectLst/>
                      </a:endParaRPr>
                    </a:p>
                    <a:p>
                      <a:pPr marL="68580" algn="just">
                        <a:spcAft>
                          <a:spcPts val="0"/>
                        </a:spcAft>
                      </a:pPr>
                      <a:r>
                        <a:rPr lang="en-US" sz="2000" dirty="0">
                          <a:effectLst/>
                        </a:rPr>
                        <a:t>Action Detection</a:t>
                      </a:r>
                      <a:endParaRPr lang="en-PK"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35786267"/>
                  </a:ext>
                </a:extLst>
              </a:tr>
              <a:tr h="382257">
                <a:tc vMerge="1">
                  <a:txBody>
                    <a:bodyPr/>
                    <a:lstStyle/>
                    <a:p>
                      <a:endParaRPr lang="en-PK"/>
                    </a:p>
                  </a:txBody>
                  <a:tcPr/>
                </a:tc>
                <a:tc>
                  <a:txBody>
                    <a:bodyPr/>
                    <a:lstStyle/>
                    <a:p>
                      <a:pPr marL="68580" algn="just">
                        <a:spcAft>
                          <a:spcPts val="0"/>
                        </a:spcAft>
                      </a:pPr>
                      <a:r>
                        <a:rPr lang="en-US" sz="2000" dirty="0">
                          <a:effectLst/>
                        </a:rPr>
                        <a:t>MS Word</a:t>
                      </a:r>
                      <a:endParaRPr lang="en-PK"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8580" algn="just">
                        <a:spcAft>
                          <a:spcPts val="0"/>
                        </a:spcAft>
                      </a:pPr>
                      <a:r>
                        <a:rPr lang="en-US" sz="2000" dirty="0">
                          <a:effectLst/>
                        </a:rPr>
                        <a:t>2015</a:t>
                      </a:r>
                      <a:endParaRPr lang="en-PK"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8580" algn="just">
                        <a:spcAft>
                          <a:spcPts val="0"/>
                        </a:spcAft>
                      </a:pPr>
                      <a:r>
                        <a:rPr lang="en-US" sz="2000" dirty="0">
                          <a:effectLst/>
                        </a:rPr>
                        <a:t>Documentation</a:t>
                      </a:r>
                      <a:endParaRPr lang="en-PK"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26327215"/>
                  </a:ext>
                </a:extLst>
              </a:tr>
              <a:tr h="380934">
                <a:tc vMerge="1">
                  <a:txBody>
                    <a:bodyPr/>
                    <a:lstStyle/>
                    <a:p>
                      <a:endParaRPr lang="en-PK"/>
                    </a:p>
                  </a:txBody>
                  <a:tcPr/>
                </a:tc>
                <a:tc>
                  <a:txBody>
                    <a:bodyPr/>
                    <a:lstStyle/>
                    <a:p>
                      <a:pPr marL="68580" algn="just">
                        <a:spcAft>
                          <a:spcPts val="0"/>
                        </a:spcAft>
                      </a:pPr>
                      <a:r>
                        <a:rPr lang="en-US" sz="2000" dirty="0">
                          <a:effectLst/>
                        </a:rPr>
                        <a:t>MS Power Point</a:t>
                      </a:r>
                      <a:endParaRPr lang="en-PK"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8580" algn="just">
                        <a:spcAft>
                          <a:spcPts val="0"/>
                        </a:spcAft>
                      </a:pPr>
                      <a:r>
                        <a:rPr lang="en-US" sz="2000" dirty="0">
                          <a:effectLst/>
                        </a:rPr>
                        <a:t>2015</a:t>
                      </a:r>
                      <a:endParaRPr lang="en-PK"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8580" algn="just">
                        <a:spcAft>
                          <a:spcPts val="0"/>
                        </a:spcAft>
                      </a:pPr>
                      <a:r>
                        <a:rPr lang="en-US" sz="2000" dirty="0">
                          <a:effectLst/>
                        </a:rPr>
                        <a:t>Presentation</a:t>
                      </a:r>
                      <a:endParaRPr lang="en-PK"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46941377"/>
                  </a:ext>
                </a:extLst>
              </a:tr>
              <a:tr h="380934">
                <a:tc vMerge="1">
                  <a:txBody>
                    <a:bodyPr/>
                    <a:lstStyle/>
                    <a:p>
                      <a:endParaRPr lang="en-PK"/>
                    </a:p>
                  </a:txBody>
                  <a:tcPr/>
                </a:tc>
                <a:tc>
                  <a:txBody>
                    <a:bodyPr/>
                    <a:lstStyle/>
                    <a:p>
                      <a:pPr marL="68580" algn="just">
                        <a:spcAft>
                          <a:spcPts val="0"/>
                        </a:spcAft>
                      </a:pPr>
                      <a:r>
                        <a:rPr lang="en-US" sz="2000" dirty="0">
                          <a:effectLst/>
                        </a:rPr>
                        <a:t>Pencil</a:t>
                      </a:r>
                      <a:endParaRPr lang="en-PK"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8580" algn="just">
                        <a:spcAft>
                          <a:spcPts val="0"/>
                        </a:spcAft>
                      </a:pPr>
                      <a:r>
                        <a:rPr lang="en-US" sz="2000" dirty="0">
                          <a:effectLst/>
                        </a:rPr>
                        <a:t>2.0.5</a:t>
                      </a:r>
                      <a:endParaRPr lang="en-PK"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8580" algn="just">
                        <a:spcAft>
                          <a:spcPts val="0"/>
                        </a:spcAft>
                      </a:pPr>
                      <a:r>
                        <a:rPr lang="en-US" sz="2000" dirty="0">
                          <a:effectLst/>
                        </a:rPr>
                        <a:t>Mockups </a:t>
                      </a:r>
                      <a:endParaRPr lang="en-PK"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40290681"/>
                  </a:ext>
                </a:extLst>
              </a:tr>
              <a:tr h="380934">
                <a:tc vMerge="1">
                  <a:txBody>
                    <a:bodyPr/>
                    <a:lstStyle/>
                    <a:p>
                      <a:endParaRPr lang="en-PK"/>
                    </a:p>
                  </a:txBody>
                  <a:tcPr/>
                </a:tc>
                <a:tc>
                  <a:txBody>
                    <a:bodyPr/>
                    <a:lstStyle/>
                    <a:p>
                      <a:pPr marL="71120" algn="just">
                        <a:spcAft>
                          <a:spcPts val="0"/>
                        </a:spcAft>
                      </a:pPr>
                      <a:r>
                        <a:rPr lang="en-US" sz="2000" dirty="0">
                          <a:effectLst/>
                        </a:rPr>
                        <a:t>Technology</a:t>
                      </a:r>
                      <a:endParaRPr lang="en-PK"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800"/>
                        </a:spcAft>
                      </a:pPr>
                      <a:r>
                        <a:rPr lang="en-US" sz="2000" dirty="0">
                          <a:effectLst/>
                        </a:rPr>
                        <a:t>Version</a:t>
                      </a:r>
                      <a:endParaRPr lang="en-PK"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Aft>
                          <a:spcPts val="800"/>
                        </a:spcAft>
                      </a:pPr>
                      <a:r>
                        <a:rPr lang="en-US" sz="2000" dirty="0">
                          <a:effectLst/>
                        </a:rPr>
                        <a:t>Rationale</a:t>
                      </a:r>
                      <a:endParaRPr lang="en-PK"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52841538"/>
                  </a:ext>
                </a:extLst>
              </a:tr>
              <a:tr h="761868">
                <a:tc vMerge="1">
                  <a:txBody>
                    <a:bodyPr/>
                    <a:lstStyle/>
                    <a:p>
                      <a:endParaRPr lang="en-PK"/>
                    </a:p>
                  </a:txBody>
                  <a:tcPr/>
                </a:tc>
                <a:tc>
                  <a:txBody>
                    <a:bodyPr/>
                    <a:lstStyle/>
                    <a:p>
                      <a:pPr marL="68580" algn="just">
                        <a:spcAft>
                          <a:spcPts val="0"/>
                        </a:spcAft>
                      </a:pPr>
                      <a:r>
                        <a:rPr lang="en-US" sz="2000" dirty="0">
                          <a:effectLst/>
                        </a:rPr>
                        <a:t>JavaScript</a:t>
                      </a:r>
                      <a:endParaRPr lang="en-PK"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8580" algn="just">
                        <a:spcAft>
                          <a:spcPts val="0"/>
                        </a:spcAft>
                      </a:pPr>
                      <a:r>
                        <a:rPr lang="en-US" sz="2000" dirty="0">
                          <a:effectLst/>
                        </a:rPr>
                        <a:t>ECMAScript </a:t>
                      </a:r>
                      <a:endParaRPr lang="en-PK" sz="2000" dirty="0">
                        <a:effectLst/>
                      </a:endParaRPr>
                    </a:p>
                    <a:p>
                      <a:pPr marL="68580" algn="just">
                        <a:spcAft>
                          <a:spcPts val="0"/>
                        </a:spcAft>
                      </a:pPr>
                      <a:r>
                        <a:rPr lang="en-US" sz="2000" dirty="0">
                          <a:effectLst/>
                        </a:rPr>
                        <a:t>2019</a:t>
                      </a:r>
                      <a:endParaRPr lang="en-PK"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8580" algn="just">
                        <a:spcAft>
                          <a:spcPts val="0"/>
                        </a:spcAft>
                      </a:pPr>
                      <a:r>
                        <a:rPr lang="en-US" sz="2000" dirty="0">
                          <a:effectLst/>
                        </a:rPr>
                        <a:t>Programming language</a:t>
                      </a:r>
                      <a:endParaRPr lang="en-PK"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20047609"/>
                  </a:ext>
                </a:extLst>
              </a:tr>
              <a:tr h="761868">
                <a:tc vMerge="1">
                  <a:txBody>
                    <a:bodyPr/>
                    <a:lstStyle/>
                    <a:p>
                      <a:endParaRPr lang="en-PK"/>
                    </a:p>
                  </a:txBody>
                  <a:tcPr/>
                </a:tc>
                <a:tc>
                  <a:txBody>
                    <a:bodyPr/>
                    <a:lstStyle/>
                    <a:p>
                      <a:pPr marL="68580" algn="just">
                        <a:spcAft>
                          <a:spcPts val="0"/>
                        </a:spcAft>
                      </a:pPr>
                      <a:r>
                        <a:rPr lang="en-US" sz="2000" dirty="0">
                          <a:effectLst/>
                        </a:rPr>
                        <a:t>Python</a:t>
                      </a:r>
                      <a:endParaRPr lang="en-PK"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8580" algn="just">
                        <a:spcAft>
                          <a:spcPts val="0"/>
                        </a:spcAft>
                      </a:pPr>
                      <a:r>
                        <a:rPr lang="en-US" sz="2000" dirty="0">
                          <a:effectLst/>
                        </a:rPr>
                        <a:t>3.6/3.7</a:t>
                      </a:r>
                      <a:endParaRPr lang="en-PK"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8580" algn="just">
                        <a:spcAft>
                          <a:spcPts val="0"/>
                        </a:spcAft>
                      </a:pPr>
                      <a:r>
                        <a:rPr lang="en-US" sz="2000" dirty="0">
                          <a:effectLst/>
                        </a:rPr>
                        <a:t>Programming Language</a:t>
                      </a:r>
                      <a:endParaRPr lang="en-PK"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01361850"/>
                  </a:ext>
                </a:extLst>
              </a:tr>
              <a:tr h="761868">
                <a:tc vMerge="1">
                  <a:txBody>
                    <a:bodyPr/>
                    <a:lstStyle/>
                    <a:p>
                      <a:endParaRPr lang="en-PK"/>
                    </a:p>
                  </a:txBody>
                  <a:tcPr/>
                </a:tc>
                <a:tc>
                  <a:txBody>
                    <a:bodyPr/>
                    <a:lstStyle/>
                    <a:p>
                      <a:pPr marL="68580" algn="just">
                        <a:spcAft>
                          <a:spcPts val="0"/>
                        </a:spcAft>
                      </a:pPr>
                      <a:r>
                        <a:rPr lang="en-US" sz="2000" dirty="0">
                          <a:effectLst/>
                        </a:rPr>
                        <a:t>React Js</a:t>
                      </a:r>
                      <a:endParaRPr lang="en-PK"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8580" algn="just">
                        <a:spcAft>
                          <a:spcPts val="0"/>
                        </a:spcAft>
                      </a:pPr>
                      <a:r>
                        <a:rPr lang="en-US" sz="2000" dirty="0">
                          <a:effectLst/>
                        </a:rPr>
                        <a:t>16.9</a:t>
                      </a:r>
                      <a:endParaRPr lang="en-PK"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8580" algn="just">
                        <a:spcAft>
                          <a:spcPts val="0"/>
                        </a:spcAft>
                      </a:pPr>
                      <a:r>
                        <a:rPr lang="en-US" sz="2000" dirty="0">
                          <a:effectLst/>
                        </a:rPr>
                        <a:t>Web Application Framework</a:t>
                      </a:r>
                      <a:endParaRPr lang="en-PK"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71672114"/>
                  </a:ext>
                </a:extLst>
              </a:tr>
              <a:tr h="761868">
                <a:tc vMerge="1">
                  <a:txBody>
                    <a:bodyPr/>
                    <a:lstStyle/>
                    <a:p>
                      <a:endParaRPr lang="en-PK"/>
                    </a:p>
                  </a:txBody>
                  <a:tcPr/>
                </a:tc>
                <a:tc>
                  <a:txBody>
                    <a:bodyPr/>
                    <a:lstStyle/>
                    <a:p>
                      <a:pPr marL="68580" algn="just">
                        <a:spcAft>
                          <a:spcPts val="0"/>
                        </a:spcAft>
                      </a:pPr>
                      <a:r>
                        <a:rPr lang="en-US" sz="2000" dirty="0">
                          <a:effectLst/>
                        </a:rPr>
                        <a:t>Express Js</a:t>
                      </a:r>
                      <a:endParaRPr lang="en-PK"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8580" algn="just">
                        <a:spcAft>
                          <a:spcPts val="0"/>
                        </a:spcAft>
                      </a:pPr>
                      <a:r>
                        <a:rPr lang="en-US" sz="2000" dirty="0">
                          <a:effectLst/>
                        </a:rPr>
                        <a:t>4.17</a:t>
                      </a:r>
                      <a:endParaRPr lang="en-PK"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8580" algn="just">
                        <a:spcAft>
                          <a:spcPts val="0"/>
                        </a:spcAft>
                      </a:pPr>
                      <a:r>
                        <a:rPr lang="en-US" sz="2000" dirty="0">
                          <a:effectLst/>
                        </a:rPr>
                        <a:t>Web Application Framework</a:t>
                      </a:r>
                      <a:endParaRPr lang="en-PK"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87730984"/>
                  </a:ext>
                </a:extLst>
              </a:tr>
              <a:tr h="761868">
                <a:tc vMerge="1">
                  <a:txBody>
                    <a:bodyPr/>
                    <a:lstStyle/>
                    <a:p>
                      <a:endParaRPr lang="en-PK"/>
                    </a:p>
                  </a:txBody>
                  <a:tcPr/>
                </a:tc>
                <a:tc>
                  <a:txBody>
                    <a:bodyPr/>
                    <a:lstStyle/>
                    <a:p>
                      <a:pPr marL="68580" algn="just">
                        <a:spcAft>
                          <a:spcPts val="0"/>
                        </a:spcAft>
                      </a:pPr>
                      <a:r>
                        <a:rPr lang="en-US" sz="2000" dirty="0">
                          <a:effectLst/>
                        </a:rPr>
                        <a:t>Node Js</a:t>
                      </a:r>
                      <a:endParaRPr lang="en-PK"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8580" algn="just">
                        <a:spcAft>
                          <a:spcPts val="0"/>
                        </a:spcAft>
                      </a:pPr>
                      <a:r>
                        <a:rPr lang="en-US" sz="2000" dirty="0">
                          <a:effectLst/>
                        </a:rPr>
                        <a:t>12.0</a:t>
                      </a:r>
                      <a:endParaRPr lang="en-PK"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68580" algn="just">
                        <a:spcAft>
                          <a:spcPts val="0"/>
                        </a:spcAft>
                      </a:pPr>
                      <a:r>
                        <a:rPr lang="en-US" sz="2000" dirty="0">
                          <a:effectLst/>
                        </a:rPr>
                        <a:t>Programming Language</a:t>
                      </a:r>
                      <a:endParaRPr lang="en-PK" sz="20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13234923"/>
                  </a:ext>
                </a:extLst>
              </a:tr>
            </a:tbl>
          </a:graphicData>
        </a:graphic>
      </p:graphicFrame>
      <p:sp>
        <p:nvSpPr>
          <p:cNvPr id="5" name="Slide Number Placeholder 4"/>
          <p:cNvSpPr>
            <a:spLocks noGrp="1"/>
          </p:cNvSpPr>
          <p:nvPr>
            <p:ph type="sldNum" sz="quarter" idx="12"/>
          </p:nvPr>
        </p:nvSpPr>
        <p:spPr/>
        <p:txBody>
          <a:bodyPr/>
          <a:lstStyle/>
          <a:p>
            <a:fld id="{A8EF9831-35B4-4843-9AA9-F06FC1EDDB89}" type="slidenum">
              <a:rPr lang="en-US" smtClean="0">
                <a:solidFill>
                  <a:prstClr val="black">
                    <a:tint val="75000"/>
                  </a:prstClr>
                </a:solidFill>
              </a:rPr>
              <a:pPr/>
              <a:t>20</a:t>
            </a:fld>
            <a:endParaRPr lang="en-US" dirty="0">
              <a:solidFill>
                <a:prstClr val="black">
                  <a:tint val="75000"/>
                </a:prstClr>
              </a:solidFill>
            </a:endParaRPr>
          </a:p>
        </p:txBody>
      </p:sp>
    </p:spTree>
    <p:extLst>
      <p:ext uri="{BB962C8B-B14F-4D97-AF65-F5344CB8AC3E}">
        <p14:creationId xmlns:p14="http://schemas.microsoft.com/office/powerpoint/2010/main" val="3185322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57800" y="46566"/>
            <a:ext cx="11521440" cy="1280584"/>
          </a:xfrm>
        </p:spPr>
        <p:txBody>
          <a:bodyPr anchor="b"/>
          <a:lstStyle/>
          <a:p>
            <a:pPr lvl="0"/>
            <a:r>
              <a:rPr lang="en-US" b="1" dirty="0"/>
              <a:t>Concepts</a:t>
            </a:r>
          </a:p>
        </p:txBody>
      </p:sp>
      <p:graphicFrame>
        <p:nvGraphicFramePr>
          <p:cNvPr id="5" name="Content Placeholder 4">
            <a:extLst>
              <a:ext uri="{FF2B5EF4-FFF2-40B4-BE49-F238E27FC236}">
                <a16:creationId xmlns:a16="http://schemas.microsoft.com/office/drawing/2014/main" id="{7202BD19-66C2-42BA-A34B-9E030A820FD8}"/>
              </a:ext>
            </a:extLst>
          </p:cNvPr>
          <p:cNvGraphicFramePr>
            <a:graphicFrameLocks noGrp="1"/>
          </p:cNvGraphicFramePr>
          <p:nvPr>
            <p:ph idx="1"/>
            <p:extLst>
              <p:ext uri="{D42A27DB-BD31-4B8C-83A1-F6EECF244321}">
                <p14:modId xmlns:p14="http://schemas.microsoft.com/office/powerpoint/2010/main" val="3182593509"/>
              </p:ext>
            </p:extLst>
          </p:nvPr>
        </p:nvGraphicFramePr>
        <p:xfrm>
          <a:off x="205581" y="1346200"/>
          <a:ext cx="12390438" cy="7650480"/>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3512722796"/>
                    </a:ext>
                  </a:extLst>
                </a:gridCol>
                <a:gridCol w="5394855">
                  <a:extLst>
                    <a:ext uri="{9D8B030D-6E8A-4147-A177-3AD203B41FA5}">
                      <a16:colId xmlns:a16="http://schemas.microsoft.com/office/drawing/2014/main" val="1909879777"/>
                    </a:ext>
                  </a:extLst>
                </a:gridCol>
                <a:gridCol w="4130146">
                  <a:extLst>
                    <a:ext uri="{9D8B030D-6E8A-4147-A177-3AD203B41FA5}">
                      <a16:colId xmlns:a16="http://schemas.microsoft.com/office/drawing/2014/main" val="2995900811"/>
                    </a:ext>
                  </a:extLst>
                </a:gridCol>
              </a:tblGrid>
              <a:tr h="370840">
                <a:tc>
                  <a:txBody>
                    <a:bodyPr/>
                    <a:lstStyle/>
                    <a:p>
                      <a:r>
                        <a:rPr lang="en-US" sz="2000" dirty="0"/>
                        <a:t>Concept Name</a:t>
                      </a:r>
                      <a:endParaRPr lang="en-PK" sz="2000" dirty="0"/>
                    </a:p>
                  </a:txBody>
                  <a:tcPr/>
                </a:tc>
                <a:tc>
                  <a:txBody>
                    <a:bodyPr/>
                    <a:lstStyle/>
                    <a:p>
                      <a:r>
                        <a:rPr lang="en-US" sz="2000" dirty="0"/>
                        <a:t>Definition</a:t>
                      </a:r>
                      <a:endParaRPr lang="en-PK" sz="2000" dirty="0"/>
                    </a:p>
                  </a:txBody>
                  <a:tcPr/>
                </a:tc>
                <a:tc>
                  <a:txBody>
                    <a:bodyPr/>
                    <a:lstStyle/>
                    <a:p>
                      <a:r>
                        <a:rPr lang="en-US" sz="2000" dirty="0"/>
                        <a:t>Use in our system</a:t>
                      </a:r>
                      <a:endParaRPr lang="en-PK" sz="2000" dirty="0"/>
                    </a:p>
                  </a:txBody>
                  <a:tcPr/>
                </a:tc>
                <a:extLst>
                  <a:ext uri="{0D108BD9-81ED-4DB2-BD59-A6C34878D82A}">
                    <a16:rowId xmlns:a16="http://schemas.microsoft.com/office/drawing/2014/main" val="2640438957"/>
                  </a:ext>
                </a:extLst>
              </a:tr>
              <a:tr h="370840">
                <a:tc>
                  <a:txBody>
                    <a:bodyPr/>
                    <a:lstStyle/>
                    <a:p>
                      <a:r>
                        <a:rPr lang="en-US" sz="2000" dirty="0"/>
                        <a:t>Web Development</a:t>
                      </a:r>
                      <a:endParaRPr lang="en-PK" sz="20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000" i="1" kern="1200" dirty="0">
                          <a:solidFill>
                            <a:schemeClr val="dk1"/>
                          </a:solidFill>
                          <a:effectLst/>
                          <a:latin typeface="+mn-lt"/>
                          <a:ea typeface="+mn-ea"/>
                          <a:cs typeface="+mn-cs"/>
                        </a:rPr>
                        <a:t>“Building creating and maintaining the systems. Web designing, web publishing, web programming and database management are all studies in this concept.”</a:t>
                      </a:r>
                      <a:endParaRPr lang="en-PK" sz="2000" i="1" kern="1200" dirty="0">
                        <a:solidFill>
                          <a:schemeClr val="dk1"/>
                        </a:solidFill>
                        <a:effectLst/>
                        <a:latin typeface="+mn-lt"/>
                        <a:ea typeface="+mn-ea"/>
                        <a:cs typeface="+mn-cs"/>
                      </a:endParaRPr>
                    </a:p>
                  </a:txBody>
                  <a:tcPr/>
                </a:tc>
                <a:tc>
                  <a:txBody>
                    <a:bodyPr/>
                    <a:lstStyle/>
                    <a:p>
                      <a:r>
                        <a:rPr lang="en-US" sz="2000" dirty="0"/>
                        <a:t>Server-Client side</a:t>
                      </a:r>
                      <a:endParaRPr lang="en-PK" sz="2000" dirty="0"/>
                    </a:p>
                  </a:txBody>
                  <a:tcPr/>
                </a:tc>
                <a:extLst>
                  <a:ext uri="{0D108BD9-81ED-4DB2-BD59-A6C34878D82A}">
                    <a16:rowId xmlns:a16="http://schemas.microsoft.com/office/drawing/2014/main" val="3554474412"/>
                  </a:ext>
                </a:extLst>
              </a:tr>
              <a:tr h="370840">
                <a:tc>
                  <a:txBody>
                    <a:bodyPr/>
                    <a:lstStyle/>
                    <a:p>
                      <a:r>
                        <a:rPr lang="en-US" sz="2000" dirty="0"/>
                        <a:t>Digital Communication</a:t>
                      </a:r>
                      <a:endParaRPr lang="en-PK" sz="20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000" i="1" kern="1200" dirty="0">
                          <a:solidFill>
                            <a:schemeClr val="dk1"/>
                          </a:solidFill>
                          <a:effectLst/>
                          <a:latin typeface="+mn-lt"/>
                          <a:ea typeface="+mn-ea"/>
                          <a:cs typeface="+mn-cs"/>
                        </a:rPr>
                        <a:t>“Electronic transmission of text, voice or video using digital values.”</a:t>
                      </a:r>
                      <a:endParaRPr lang="en-PK" sz="2000" i="1" kern="1200" dirty="0">
                        <a:solidFill>
                          <a:schemeClr val="dk1"/>
                        </a:solidFill>
                        <a:effectLst/>
                        <a:latin typeface="+mn-lt"/>
                        <a:ea typeface="+mn-ea"/>
                        <a:cs typeface="+mn-cs"/>
                      </a:endParaRPr>
                    </a:p>
                  </a:txBody>
                  <a:tcPr/>
                </a:tc>
                <a:tc>
                  <a:txBody>
                    <a:bodyPr/>
                    <a:lstStyle/>
                    <a:p>
                      <a:r>
                        <a:rPr lang="en-US" sz="2000" dirty="0"/>
                        <a:t>Communication</a:t>
                      </a:r>
                      <a:endParaRPr lang="en-PK" sz="2000" dirty="0"/>
                    </a:p>
                  </a:txBody>
                  <a:tcPr/>
                </a:tc>
                <a:extLst>
                  <a:ext uri="{0D108BD9-81ED-4DB2-BD59-A6C34878D82A}">
                    <a16:rowId xmlns:a16="http://schemas.microsoft.com/office/drawing/2014/main" val="4112919681"/>
                  </a:ext>
                </a:extLst>
              </a:tr>
              <a:tr h="370840">
                <a:tc>
                  <a:txBody>
                    <a:bodyPr/>
                    <a:lstStyle/>
                    <a:p>
                      <a:r>
                        <a:rPr lang="en-US" sz="2000" dirty="0"/>
                        <a:t>Network Protocol</a:t>
                      </a:r>
                      <a:endParaRPr lang="en-PK" sz="20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000" i="1" kern="1200" dirty="0">
                          <a:solidFill>
                            <a:schemeClr val="dk1"/>
                          </a:solidFill>
                          <a:effectLst/>
                          <a:latin typeface="+mn-lt"/>
                          <a:ea typeface="+mn-ea"/>
                          <a:cs typeface="+mn-cs"/>
                        </a:rPr>
                        <a:t>“Network protocol is the set of formal standards and policies that dictates rules, procedures and formats for the transfer of data over a computer network.”</a:t>
                      </a:r>
                      <a:endParaRPr lang="en-PK" sz="2000" i="1" kern="1200" dirty="0">
                        <a:solidFill>
                          <a:schemeClr val="dk1"/>
                        </a:solidFill>
                        <a:effectLst/>
                        <a:latin typeface="+mn-lt"/>
                        <a:ea typeface="+mn-ea"/>
                        <a:cs typeface="+mn-cs"/>
                      </a:endParaRPr>
                    </a:p>
                  </a:txBody>
                  <a:tcPr/>
                </a:tc>
                <a:tc>
                  <a:txBody>
                    <a:bodyPr/>
                    <a:lstStyle/>
                    <a:p>
                      <a:r>
                        <a:rPr lang="en-US" sz="2000" dirty="0"/>
                        <a:t>Communication</a:t>
                      </a:r>
                      <a:endParaRPr lang="en-PK" sz="2000" dirty="0"/>
                    </a:p>
                  </a:txBody>
                  <a:tcPr/>
                </a:tc>
                <a:extLst>
                  <a:ext uri="{0D108BD9-81ED-4DB2-BD59-A6C34878D82A}">
                    <a16:rowId xmlns:a16="http://schemas.microsoft.com/office/drawing/2014/main" val="421133157"/>
                  </a:ext>
                </a:extLst>
              </a:tr>
              <a:tr h="370840">
                <a:tc>
                  <a:txBody>
                    <a:bodyPr/>
                    <a:lstStyle/>
                    <a:p>
                      <a:r>
                        <a:rPr lang="en-US" sz="2000" dirty="0"/>
                        <a:t>Image Processing</a:t>
                      </a:r>
                      <a:endParaRPr lang="en-PK" sz="20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000" i="1" kern="1200" dirty="0">
                          <a:solidFill>
                            <a:schemeClr val="dk1"/>
                          </a:solidFill>
                          <a:effectLst/>
                          <a:latin typeface="+mn-lt"/>
                          <a:ea typeface="+mn-ea"/>
                          <a:cs typeface="+mn-cs"/>
                        </a:rPr>
                        <a:t>“A method to convert an image into digital form and perform some operations on it, in order to get an enhanced image or to extract some useful information from it.”</a:t>
                      </a:r>
                      <a:endParaRPr lang="en-PK" sz="2000" i="1" kern="1200" dirty="0">
                        <a:solidFill>
                          <a:schemeClr val="dk1"/>
                        </a:solidFill>
                        <a:effectLst/>
                        <a:latin typeface="+mn-lt"/>
                        <a:ea typeface="+mn-ea"/>
                        <a:cs typeface="+mn-cs"/>
                      </a:endParaRPr>
                    </a:p>
                  </a:txBody>
                  <a:tcPr/>
                </a:tc>
                <a:tc>
                  <a:txBody>
                    <a:bodyPr/>
                    <a:lstStyle/>
                    <a:p>
                      <a:r>
                        <a:rPr lang="en-US" sz="2000" dirty="0"/>
                        <a:t>Auto Zoom</a:t>
                      </a:r>
                      <a:endParaRPr lang="en-PK" sz="2000" dirty="0"/>
                    </a:p>
                  </a:txBody>
                  <a:tcPr/>
                </a:tc>
                <a:extLst>
                  <a:ext uri="{0D108BD9-81ED-4DB2-BD59-A6C34878D82A}">
                    <a16:rowId xmlns:a16="http://schemas.microsoft.com/office/drawing/2014/main" val="3850648054"/>
                  </a:ext>
                </a:extLst>
              </a:tr>
              <a:tr h="370840">
                <a:tc>
                  <a:txBody>
                    <a:bodyPr/>
                    <a:lstStyle/>
                    <a:p>
                      <a:r>
                        <a:rPr lang="en-US" sz="2000" dirty="0"/>
                        <a:t>Machine Learning</a:t>
                      </a:r>
                      <a:endParaRPr lang="en-PK" sz="20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000" i="1" kern="1200" dirty="0">
                          <a:solidFill>
                            <a:schemeClr val="dk1"/>
                          </a:solidFill>
                          <a:effectLst/>
                          <a:latin typeface="+mn-lt"/>
                          <a:ea typeface="+mn-ea"/>
                          <a:cs typeface="+mn-cs"/>
                        </a:rPr>
                        <a:t>“A category of </a:t>
                      </a:r>
                      <a:r>
                        <a:rPr lang="en-US" sz="2000" i="0" u="sng" kern="1200" dirty="0">
                          <a:solidFill>
                            <a:schemeClr val="dk1"/>
                          </a:solidFill>
                          <a:effectLst/>
                          <a:latin typeface="+mn-lt"/>
                          <a:ea typeface="+mn-ea"/>
                          <a:cs typeface="+mn-cs"/>
                        </a:rPr>
                        <a:t>algorithm</a:t>
                      </a:r>
                      <a:r>
                        <a:rPr lang="en-US" sz="2000" i="1" kern="1200" dirty="0">
                          <a:solidFill>
                            <a:schemeClr val="dk1"/>
                          </a:solidFill>
                          <a:effectLst/>
                          <a:latin typeface="+mn-lt"/>
                          <a:ea typeface="+mn-ea"/>
                          <a:cs typeface="+mn-cs"/>
                        </a:rPr>
                        <a:t> that allows software applications to become more accurate in predicting outcomes without being explicitly programmed.”</a:t>
                      </a:r>
                      <a:endParaRPr lang="en-PK" sz="2000" i="1" kern="1200" dirty="0">
                        <a:solidFill>
                          <a:schemeClr val="dk1"/>
                        </a:solidFill>
                        <a:effectLst/>
                        <a:latin typeface="+mn-lt"/>
                        <a:ea typeface="+mn-ea"/>
                        <a:cs typeface="+mn-cs"/>
                      </a:endParaRPr>
                    </a:p>
                  </a:txBody>
                  <a:tcPr/>
                </a:tc>
                <a:tc>
                  <a:txBody>
                    <a:bodyPr/>
                    <a:lstStyle/>
                    <a:p>
                      <a:r>
                        <a:rPr lang="en-US" sz="2000" dirty="0"/>
                        <a:t>E-learning Analytics</a:t>
                      </a:r>
                      <a:endParaRPr lang="en-PK" sz="2000" dirty="0"/>
                    </a:p>
                  </a:txBody>
                  <a:tcPr/>
                </a:tc>
                <a:extLst>
                  <a:ext uri="{0D108BD9-81ED-4DB2-BD59-A6C34878D82A}">
                    <a16:rowId xmlns:a16="http://schemas.microsoft.com/office/drawing/2014/main" val="246814086"/>
                  </a:ext>
                </a:extLst>
              </a:tr>
              <a:tr h="370840">
                <a:tc>
                  <a:txBody>
                    <a:bodyPr/>
                    <a:lstStyle/>
                    <a:p>
                      <a:r>
                        <a:rPr lang="en-US" sz="2000" dirty="0"/>
                        <a:t>Deep Neural Networks</a:t>
                      </a:r>
                      <a:endParaRPr lang="en-PK" sz="20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000" i="1" kern="1200" dirty="0">
                          <a:solidFill>
                            <a:schemeClr val="dk1"/>
                          </a:solidFill>
                          <a:effectLst/>
                          <a:latin typeface="+mn-lt"/>
                          <a:ea typeface="+mn-ea"/>
                          <a:cs typeface="+mn-cs"/>
                        </a:rPr>
                        <a:t>“Deep learning is an artificial intelligence function that imitates the workings of the human brain in processing data and creating patterns for use in decision making.”</a:t>
                      </a:r>
                      <a:endParaRPr lang="en-PK" sz="2000" i="1" kern="1200" dirty="0">
                        <a:solidFill>
                          <a:schemeClr val="dk1"/>
                        </a:solidFill>
                        <a:effectLst/>
                        <a:latin typeface="+mn-lt"/>
                        <a:ea typeface="+mn-ea"/>
                        <a:cs typeface="+mn-cs"/>
                      </a:endParaRPr>
                    </a:p>
                  </a:txBody>
                  <a:tcPr/>
                </a:tc>
                <a:tc>
                  <a:txBody>
                    <a:bodyPr/>
                    <a:lstStyle/>
                    <a:p>
                      <a:r>
                        <a:rPr lang="en-US" sz="2000" dirty="0"/>
                        <a:t>Auto Zoom</a:t>
                      </a:r>
                      <a:endParaRPr lang="en-PK" sz="2000" dirty="0"/>
                    </a:p>
                  </a:txBody>
                  <a:tcPr/>
                </a:tc>
                <a:extLst>
                  <a:ext uri="{0D108BD9-81ED-4DB2-BD59-A6C34878D82A}">
                    <a16:rowId xmlns:a16="http://schemas.microsoft.com/office/drawing/2014/main" val="1297066523"/>
                  </a:ext>
                </a:extLst>
              </a:tr>
            </a:tbl>
          </a:graphicData>
        </a:graphic>
      </p:graphicFrame>
      <p:sp>
        <p:nvSpPr>
          <p:cNvPr id="4" name="Slide Number Placeholder 3"/>
          <p:cNvSpPr>
            <a:spLocks noGrp="1"/>
          </p:cNvSpPr>
          <p:nvPr>
            <p:ph type="sldNum" sz="quarter" idx="12"/>
          </p:nvPr>
        </p:nvSpPr>
        <p:spPr/>
        <p:txBody>
          <a:bodyPr/>
          <a:lstStyle/>
          <a:p>
            <a:fld id="{A8EF9831-35B4-4843-9AA9-F06FC1EDDB89}" type="slidenum">
              <a:rPr lang="en-US" smtClean="0">
                <a:solidFill>
                  <a:prstClr val="black">
                    <a:tint val="75000"/>
                  </a:prstClr>
                </a:solidFill>
              </a:rPr>
              <a:pPr/>
              <a:t>21</a:t>
            </a:fld>
            <a:endParaRPr lang="en-US" dirty="0">
              <a:solidFill>
                <a:prstClr val="black">
                  <a:tint val="75000"/>
                </a:prstClr>
              </a:solidFill>
            </a:endParaRPr>
          </a:p>
        </p:txBody>
      </p:sp>
    </p:spTree>
    <p:extLst>
      <p:ext uri="{BB962C8B-B14F-4D97-AF65-F5344CB8AC3E}">
        <p14:creationId xmlns:p14="http://schemas.microsoft.com/office/powerpoint/2010/main" val="3715860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80160" y="812801"/>
            <a:ext cx="11521440" cy="1280584"/>
          </a:xfrm>
        </p:spPr>
        <p:txBody>
          <a:bodyPr anchor="b"/>
          <a:lstStyle/>
          <a:p>
            <a:pPr lvl="0"/>
            <a:r>
              <a:rPr lang="en-US" b="1" dirty="0"/>
              <a:t>Intended Users</a:t>
            </a:r>
          </a:p>
        </p:txBody>
      </p:sp>
      <p:sp>
        <p:nvSpPr>
          <p:cNvPr id="3" name="Content Placeholder 2"/>
          <p:cNvSpPr>
            <a:spLocks noGrp="1"/>
          </p:cNvSpPr>
          <p:nvPr>
            <p:ph idx="1"/>
          </p:nvPr>
        </p:nvSpPr>
        <p:spPr>
          <a:xfrm>
            <a:off x="106680" y="2235200"/>
            <a:ext cx="12374880" cy="6502400"/>
          </a:xfrm>
        </p:spPr>
        <p:txBody>
          <a:bodyPr/>
          <a:lstStyle/>
          <a:p>
            <a:pPr algn="just"/>
            <a:r>
              <a:rPr lang="en-US" dirty="0">
                <a:solidFill>
                  <a:schemeClr val="tx1"/>
                </a:solidFill>
              </a:rPr>
              <a:t>This E-learning web application would be used for e-learning purpose and hence the intended users of this system would be </a:t>
            </a:r>
          </a:p>
          <a:p>
            <a:pPr marL="0" indent="0" algn="just">
              <a:buNone/>
            </a:pPr>
            <a:r>
              <a:rPr lang="en-US" dirty="0">
                <a:solidFill>
                  <a:schemeClr val="tx1"/>
                </a:solidFill>
              </a:rPr>
              <a:t>                           - Students</a:t>
            </a:r>
          </a:p>
          <a:p>
            <a:pPr marL="0" indent="0" algn="just">
              <a:buNone/>
            </a:pPr>
            <a:r>
              <a:rPr lang="en-US" dirty="0">
                <a:solidFill>
                  <a:schemeClr val="tx1"/>
                </a:solidFill>
              </a:rPr>
              <a:t>                           - Teachers</a:t>
            </a:r>
          </a:p>
          <a:p>
            <a:pPr marL="0" indent="0">
              <a:buNone/>
            </a:pPr>
            <a:endParaRPr lang="en-US" dirty="0"/>
          </a:p>
          <a:p>
            <a:pPr lvl="1" algn="just"/>
            <a:endParaRPr lang="en-US" dirty="0"/>
          </a:p>
        </p:txBody>
      </p:sp>
      <p:sp>
        <p:nvSpPr>
          <p:cNvPr id="4" name="Slide Number Placeholder 3"/>
          <p:cNvSpPr>
            <a:spLocks noGrp="1"/>
          </p:cNvSpPr>
          <p:nvPr>
            <p:ph type="sldNum" sz="quarter" idx="12"/>
          </p:nvPr>
        </p:nvSpPr>
        <p:spPr/>
        <p:txBody>
          <a:bodyPr/>
          <a:lstStyle/>
          <a:p>
            <a:fld id="{A8EF9831-35B4-4843-9AA9-F06FC1EDDB89}" type="slidenum">
              <a:rPr lang="en-US" smtClean="0">
                <a:solidFill>
                  <a:prstClr val="black">
                    <a:tint val="75000"/>
                  </a:prstClr>
                </a:solidFill>
              </a:rPr>
              <a:pPr/>
              <a:t>22</a:t>
            </a:fld>
            <a:endParaRPr lang="en-US" dirty="0">
              <a:solidFill>
                <a:prstClr val="black">
                  <a:tint val="75000"/>
                </a:prstClr>
              </a:solidFill>
            </a:endParaRPr>
          </a:p>
        </p:txBody>
      </p:sp>
    </p:spTree>
    <p:extLst>
      <p:ext uri="{BB962C8B-B14F-4D97-AF65-F5344CB8AC3E}">
        <p14:creationId xmlns:p14="http://schemas.microsoft.com/office/powerpoint/2010/main" val="1389405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52400"/>
            <a:ext cx="11521440" cy="1280584"/>
          </a:xfrm>
        </p:spPr>
        <p:txBody>
          <a:bodyPr anchor="b"/>
          <a:lstStyle/>
          <a:p>
            <a:pPr lvl="0"/>
            <a:r>
              <a:rPr lang="en-US" b="1" dirty="0"/>
              <a:t>Mockup: Teacher’s Profile</a:t>
            </a:r>
          </a:p>
        </p:txBody>
      </p:sp>
      <p:sp>
        <p:nvSpPr>
          <p:cNvPr id="3" name="Content Placeholder 2"/>
          <p:cNvSpPr>
            <a:spLocks noGrp="1"/>
          </p:cNvSpPr>
          <p:nvPr>
            <p:ph idx="1"/>
          </p:nvPr>
        </p:nvSpPr>
        <p:spPr>
          <a:xfrm>
            <a:off x="106680" y="2235200"/>
            <a:ext cx="12374880" cy="6299200"/>
          </a:xfrm>
        </p:spPr>
        <p:txBody>
          <a:bodyPr/>
          <a:lstStyle/>
          <a:p>
            <a:pPr algn="just"/>
            <a:endParaRPr lang="en-US" sz="3200" dirty="0"/>
          </a:p>
          <a:p>
            <a:pPr lvl="1" algn="just"/>
            <a:endParaRPr lang="en-US" dirty="0"/>
          </a:p>
        </p:txBody>
      </p:sp>
      <p:sp>
        <p:nvSpPr>
          <p:cNvPr id="4" name="Slide Number Placeholder 3"/>
          <p:cNvSpPr>
            <a:spLocks noGrp="1"/>
          </p:cNvSpPr>
          <p:nvPr>
            <p:ph type="sldNum" sz="quarter" idx="12"/>
          </p:nvPr>
        </p:nvSpPr>
        <p:spPr/>
        <p:txBody>
          <a:bodyPr/>
          <a:lstStyle/>
          <a:p>
            <a:fld id="{A8EF9831-35B4-4843-9AA9-F06FC1EDDB89}" type="slidenum">
              <a:rPr lang="en-US" smtClean="0">
                <a:solidFill>
                  <a:prstClr val="black">
                    <a:tint val="75000"/>
                  </a:prstClr>
                </a:solidFill>
              </a:rPr>
              <a:pPr/>
              <a:t>23</a:t>
            </a:fld>
            <a:endParaRPr lang="en-US" dirty="0">
              <a:solidFill>
                <a:prstClr val="black">
                  <a:tint val="75000"/>
                </a:prstClr>
              </a:solidFill>
            </a:endParaRPr>
          </a:p>
        </p:txBody>
      </p:sp>
      <p:pic>
        <p:nvPicPr>
          <p:cNvPr id="6" name="Picture 5" descr="A screenshot of a cell phone&#10;&#10;Description automatically generated">
            <a:extLst>
              <a:ext uri="{FF2B5EF4-FFF2-40B4-BE49-F238E27FC236}">
                <a16:creationId xmlns:a16="http://schemas.microsoft.com/office/drawing/2014/main" id="{37DDC133-D77D-4FD6-AAC1-F772EF96B0E2}"/>
              </a:ext>
            </a:extLst>
          </p:cNvPr>
          <p:cNvPicPr/>
          <p:nvPr/>
        </p:nvPicPr>
        <p:blipFill>
          <a:blip r:embed="rId2">
            <a:extLst>
              <a:ext uri="{28A0092B-C50C-407E-A947-70E740481C1C}">
                <a14:useLocalDpi xmlns:a14="http://schemas.microsoft.com/office/drawing/2010/main" val="0"/>
              </a:ext>
            </a:extLst>
          </a:blip>
          <a:stretch>
            <a:fillRect/>
          </a:stretch>
        </p:blipFill>
        <p:spPr>
          <a:xfrm>
            <a:off x="0" y="1600200"/>
            <a:ext cx="12801600" cy="7543799"/>
          </a:xfrm>
          <a:prstGeom prst="rect">
            <a:avLst/>
          </a:prstGeom>
        </p:spPr>
      </p:pic>
    </p:spTree>
    <p:extLst>
      <p:ext uri="{BB962C8B-B14F-4D97-AF65-F5344CB8AC3E}">
        <p14:creationId xmlns:p14="http://schemas.microsoft.com/office/powerpoint/2010/main" val="1102828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9050"/>
            <a:ext cx="11521440" cy="1280584"/>
          </a:xfrm>
        </p:spPr>
        <p:txBody>
          <a:bodyPr anchor="b"/>
          <a:lstStyle/>
          <a:p>
            <a:pPr lvl="0"/>
            <a:r>
              <a:rPr lang="en-US" b="1" dirty="0"/>
              <a:t>Mockup: Course Profile</a:t>
            </a:r>
          </a:p>
        </p:txBody>
      </p:sp>
      <p:sp>
        <p:nvSpPr>
          <p:cNvPr id="3" name="Content Placeholder 2"/>
          <p:cNvSpPr>
            <a:spLocks noGrp="1"/>
          </p:cNvSpPr>
          <p:nvPr>
            <p:ph idx="1"/>
          </p:nvPr>
        </p:nvSpPr>
        <p:spPr>
          <a:xfrm>
            <a:off x="106680" y="2235200"/>
            <a:ext cx="12374880" cy="6299200"/>
          </a:xfrm>
        </p:spPr>
        <p:txBody>
          <a:bodyPr/>
          <a:lstStyle/>
          <a:p>
            <a:pPr algn="just"/>
            <a:endParaRPr lang="en-US" sz="3200" dirty="0"/>
          </a:p>
          <a:p>
            <a:pPr lvl="1" algn="just"/>
            <a:endParaRPr lang="en-US" dirty="0"/>
          </a:p>
        </p:txBody>
      </p:sp>
      <p:sp>
        <p:nvSpPr>
          <p:cNvPr id="4" name="Slide Number Placeholder 3"/>
          <p:cNvSpPr>
            <a:spLocks noGrp="1"/>
          </p:cNvSpPr>
          <p:nvPr>
            <p:ph type="sldNum" sz="quarter" idx="12"/>
          </p:nvPr>
        </p:nvSpPr>
        <p:spPr/>
        <p:txBody>
          <a:bodyPr/>
          <a:lstStyle/>
          <a:p>
            <a:fld id="{A8EF9831-35B4-4843-9AA9-F06FC1EDDB89}" type="slidenum">
              <a:rPr lang="en-US" smtClean="0">
                <a:solidFill>
                  <a:prstClr val="black">
                    <a:tint val="75000"/>
                  </a:prstClr>
                </a:solidFill>
              </a:rPr>
              <a:pPr/>
              <a:t>24</a:t>
            </a:fld>
            <a:endParaRPr lang="en-US" dirty="0">
              <a:solidFill>
                <a:prstClr val="black">
                  <a:tint val="75000"/>
                </a:prstClr>
              </a:solidFill>
            </a:endParaRPr>
          </a:p>
        </p:txBody>
      </p:sp>
      <p:pic>
        <p:nvPicPr>
          <p:cNvPr id="7" name="Picture 6" descr="A screenshot of a cell phone&#10;&#10;Description automatically generated">
            <a:extLst>
              <a:ext uri="{FF2B5EF4-FFF2-40B4-BE49-F238E27FC236}">
                <a16:creationId xmlns:a16="http://schemas.microsoft.com/office/drawing/2014/main" id="{686AFBBC-6C9F-458F-9A78-962B2CBB93FE}"/>
              </a:ext>
            </a:extLst>
          </p:cNvPr>
          <p:cNvPicPr/>
          <p:nvPr/>
        </p:nvPicPr>
        <p:blipFill rotWithShape="1">
          <a:blip r:embed="rId2">
            <a:extLst>
              <a:ext uri="{28A0092B-C50C-407E-A947-70E740481C1C}">
                <a14:useLocalDpi xmlns:a14="http://schemas.microsoft.com/office/drawing/2010/main" val="0"/>
              </a:ext>
            </a:extLst>
          </a:blip>
          <a:srcRect t="19231"/>
          <a:stretch/>
        </p:blipFill>
        <p:spPr bwMode="auto">
          <a:xfrm>
            <a:off x="0" y="1689100"/>
            <a:ext cx="12801600" cy="7391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84655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0" y="402166"/>
            <a:ext cx="11521440" cy="1280584"/>
          </a:xfrm>
        </p:spPr>
        <p:txBody>
          <a:bodyPr anchor="b"/>
          <a:lstStyle/>
          <a:p>
            <a:pPr lvl="0"/>
            <a:r>
              <a:rPr lang="en-US" b="1" dirty="0"/>
              <a:t>Mockup: My Profile</a:t>
            </a:r>
          </a:p>
        </p:txBody>
      </p:sp>
      <p:sp>
        <p:nvSpPr>
          <p:cNvPr id="3" name="Content Placeholder 2"/>
          <p:cNvSpPr>
            <a:spLocks noGrp="1"/>
          </p:cNvSpPr>
          <p:nvPr>
            <p:ph idx="1"/>
          </p:nvPr>
        </p:nvSpPr>
        <p:spPr>
          <a:xfrm>
            <a:off x="106680" y="2235200"/>
            <a:ext cx="12374880" cy="6299200"/>
          </a:xfrm>
        </p:spPr>
        <p:txBody>
          <a:bodyPr/>
          <a:lstStyle/>
          <a:p>
            <a:pPr algn="just"/>
            <a:endParaRPr lang="en-US" sz="3200" dirty="0"/>
          </a:p>
          <a:p>
            <a:pPr lvl="1" algn="just"/>
            <a:endParaRPr lang="en-US" dirty="0"/>
          </a:p>
        </p:txBody>
      </p:sp>
      <p:sp>
        <p:nvSpPr>
          <p:cNvPr id="4" name="Slide Number Placeholder 3"/>
          <p:cNvSpPr>
            <a:spLocks noGrp="1"/>
          </p:cNvSpPr>
          <p:nvPr>
            <p:ph type="sldNum" sz="quarter" idx="12"/>
          </p:nvPr>
        </p:nvSpPr>
        <p:spPr/>
        <p:txBody>
          <a:bodyPr/>
          <a:lstStyle/>
          <a:p>
            <a:fld id="{A8EF9831-35B4-4843-9AA9-F06FC1EDDB89}" type="slidenum">
              <a:rPr lang="en-US" smtClean="0">
                <a:solidFill>
                  <a:prstClr val="black">
                    <a:tint val="75000"/>
                  </a:prstClr>
                </a:solidFill>
              </a:rPr>
              <a:pPr/>
              <a:t>25</a:t>
            </a:fld>
            <a:endParaRPr lang="en-US" dirty="0">
              <a:solidFill>
                <a:prstClr val="black">
                  <a:tint val="75000"/>
                </a:prstClr>
              </a:solidFill>
            </a:endParaRPr>
          </a:p>
        </p:txBody>
      </p:sp>
      <p:pic>
        <p:nvPicPr>
          <p:cNvPr id="8" name="Picture 7" descr="A screenshot of a cell phone&#10;&#10;Description automatically generated">
            <a:extLst>
              <a:ext uri="{FF2B5EF4-FFF2-40B4-BE49-F238E27FC236}">
                <a16:creationId xmlns:a16="http://schemas.microsoft.com/office/drawing/2014/main" id="{BC60B1D7-66E5-41DB-BF3F-8262C0EB6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687" y="2028633"/>
            <a:ext cx="11126226" cy="7077267"/>
          </a:xfrm>
          <a:prstGeom prst="rect">
            <a:avLst/>
          </a:prstGeom>
        </p:spPr>
      </p:pic>
    </p:spTree>
    <p:extLst>
      <p:ext uri="{BB962C8B-B14F-4D97-AF65-F5344CB8AC3E}">
        <p14:creationId xmlns:p14="http://schemas.microsoft.com/office/powerpoint/2010/main" val="1041361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56833"/>
            <a:ext cx="11521440" cy="1280584"/>
          </a:xfrm>
        </p:spPr>
        <p:txBody>
          <a:bodyPr anchor="b"/>
          <a:lstStyle/>
          <a:p>
            <a:pPr lvl="0"/>
            <a:r>
              <a:rPr lang="en-US" b="1" dirty="0"/>
              <a:t>Mockup: My Portals</a:t>
            </a:r>
          </a:p>
        </p:txBody>
      </p:sp>
      <p:sp>
        <p:nvSpPr>
          <p:cNvPr id="3" name="Content Placeholder 2"/>
          <p:cNvSpPr>
            <a:spLocks noGrp="1"/>
          </p:cNvSpPr>
          <p:nvPr>
            <p:ph idx="1"/>
          </p:nvPr>
        </p:nvSpPr>
        <p:spPr>
          <a:xfrm>
            <a:off x="106680" y="2387600"/>
            <a:ext cx="12374880" cy="6299200"/>
          </a:xfrm>
        </p:spPr>
        <p:txBody>
          <a:bodyPr/>
          <a:lstStyle/>
          <a:p>
            <a:pPr algn="just"/>
            <a:endParaRPr lang="en-US" sz="3200" dirty="0"/>
          </a:p>
          <a:p>
            <a:pPr lvl="1" algn="just"/>
            <a:endParaRPr lang="en-US" dirty="0"/>
          </a:p>
        </p:txBody>
      </p:sp>
      <p:sp>
        <p:nvSpPr>
          <p:cNvPr id="4" name="Slide Number Placeholder 3"/>
          <p:cNvSpPr>
            <a:spLocks noGrp="1"/>
          </p:cNvSpPr>
          <p:nvPr>
            <p:ph type="sldNum" sz="quarter" idx="12"/>
          </p:nvPr>
        </p:nvSpPr>
        <p:spPr/>
        <p:txBody>
          <a:bodyPr/>
          <a:lstStyle/>
          <a:p>
            <a:fld id="{A8EF9831-35B4-4843-9AA9-F06FC1EDDB89}" type="slidenum">
              <a:rPr lang="en-US" smtClean="0">
                <a:solidFill>
                  <a:prstClr val="black">
                    <a:tint val="75000"/>
                  </a:prstClr>
                </a:solidFill>
              </a:rPr>
              <a:pPr/>
              <a:t>26</a:t>
            </a:fld>
            <a:endParaRPr lang="en-US" dirty="0">
              <a:solidFill>
                <a:prstClr val="black">
                  <a:tint val="75000"/>
                </a:prstClr>
              </a:solidFill>
            </a:endParaRPr>
          </a:p>
        </p:txBody>
      </p:sp>
      <p:sp>
        <p:nvSpPr>
          <p:cNvPr id="9" name="Rectangle 8">
            <a:extLst>
              <a:ext uri="{FF2B5EF4-FFF2-40B4-BE49-F238E27FC236}">
                <a16:creationId xmlns:a16="http://schemas.microsoft.com/office/drawing/2014/main" id="{64620A5C-8118-4727-B8C5-CB927FFFD05F}"/>
              </a:ext>
            </a:extLst>
          </p:cNvPr>
          <p:cNvSpPr/>
          <p:nvPr/>
        </p:nvSpPr>
        <p:spPr>
          <a:xfrm>
            <a:off x="1749149" y="2374900"/>
            <a:ext cx="2742482" cy="584775"/>
          </a:xfrm>
          <a:prstGeom prst="rect">
            <a:avLst/>
          </a:prstGeom>
        </p:spPr>
        <p:txBody>
          <a:bodyPr wrap="none">
            <a:spAutoFit/>
          </a:bodyPr>
          <a:lstStyle/>
          <a:p>
            <a:r>
              <a:rPr lang="en-US" sz="3200" b="1" dirty="0"/>
              <a:t>Student’s View</a:t>
            </a:r>
            <a:endParaRPr lang="en-PK" sz="3200" dirty="0"/>
          </a:p>
        </p:txBody>
      </p:sp>
      <p:sp>
        <p:nvSpPr>
          <p:cNvPr id="11" name="Rectangle 10">
            <a:extLst>
              <a:ext uri="{FF2B5EF4-FFF2-40B4-BE49-F238E27FC236}">
                <a16:creationId xmlns:a16="http://schemas.microsoft.com/office/drawing/2014/main" id="{0D96D782-C70D-4474-808F-734EE61D4CAD}"/>
              </a:ext>
            </a:extLst>
          </p:cNvPr>
          <p:cNvSpPr/>
          <p:nvPr/>
        </p:nvSpPr>
        <p:spPr>
          <a:xfrm>
            <a:off x="8283301" y="2374900"/>
            <a:ext cx="2739853" cy="584775"/>
          </a:xfrm>
          <a:prstGeom prst="rect">
            <a:avLst/>
          </a:prstGeom>
        </p:spPr>
        <p:txBody>
          <a:bodyPr wrap="none">
            <a:spAutoFit/>
          </a:bodyPr>
          <a:lstStyle/>
          <a:p>
            <a:r>
              <a:rPr lang="en-US" sz="3200" b="1" dirty="0"/>
              <a:t>Teacher’s View</a:t>
            </a:r>
            <a:endParaRPr lang="en-PK" sz="3200" dirty="0"/>
          </a:p>
        </p:txBody>
      </p:sp>
      <p:pic>
        <p:nvPicPr>
          <p:cNvPr id="10" name="Picture 9" descr="A screenshot of a cell phone&#10;&#10;Description automatically generated">
            <a:extLst>
              <a:ext uri="{FF2B5EF4-FFF2-40B4-BE49-F238E27FC236}">
                <a16:creationId xmlns:a16="http://schemas.microsoft.com/office/drawing/2014/main" id="{C29D5456-E41D-40B0-99C3-FFC2D0E7F14D}"/>
              </a:ext>
            </a:extLst>
          </p:cNvPr>
          <p:cNvPicPr/>
          <p:nvPr/>
        </p:nvPicPr>
        <p:blipFill>
          <a:blip r:embed="rId2">
            <a:extLst>
              <a:ext uri="{28A0092B-C50C-407E-A947-70E740481C1C}">
                <a14:useLocalDpi xmlns:a14="http://schemas.microsoft.com/office/drawing/2010/main" val="0"/>
              </a:ext>
            </a:extLst>
          </a:blip>
          <a:stretch>
            <a:fillRect/>
          </a:stretch>
        </p:blipFill>
        <p:spPr>
          <a:xfrm>
            <a:off x="0" y="3449637"/>
            <a:ext cx="6172200" cy="4175126"/>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A3CBC9C3-18E3-4A3C-9642-C270E5C10B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3462337"/>
            <a:ext cx="6474897" cy="4175126"/>
          </a:xfrm>
          <a:prstGeom prst="rect">
            <a:avLst/>
          </a:prstGeom>
        </p:spPr>
      </p:pic>
    </p:spTree>
    <p:extLst>
      <p:ext uri="{BB962C8B-B14F-4D97-AF65-F5344CB8AC3E}">
        <p14:creationId xmlns:p14="http://schemas.microsoft.com/office/powerpoint/2010/main" val="2512184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0"/>
            <a:ext cx="11521440" cy="1280584"/>
          </a:xfrm>
        </p:spPr>
        <p:txBody>
          <a:bodyPr anchor="b"/>
          <a:lstStyle/>
          <a:p>
            <a:pPr lvl="0"/>
            <a:r>
              <a:rPr lang="en-US" b="1" dirty="0"/>
              <a:t>Mockup: My Courses</a:t>
            </a:r>
          </a:p>
        </p:txBody>
      </p:sp>
      <p:sp>
        <p:nvSpPr>
          <p:cNvPr id="3" name="Content Placeholder 2"/>
          <p:cNvSpPr>
            <a:spLocks noGrp="1"/>
          </p:cNvSpPr>
          <p:nvPr>
            <p:ph idx="1"/>
          </p:nvPr>
        </p:nvSpPr>
        <p:spPr>
          <a:xfrm>
            <a:off x="106680" y="2235200"/>
            <a:ext cx="12374880" cy="6299200"/>
          </a:xfrm>
        </p:spPr>
        <p:txBody>
          <a:bodyPr/>
          <a:lstStyle/>
          <a:p>
            <a:pPr algn="just"/>
            <a:endParaRPr lang="en-US" sz="3200" dirty="0"/>
          </a:p>
          <a:p>
            <a:pPr lvl="1" algn="just"/>
            <a:endParaRPr lang="en-US" dirty="0"/>
          </a:p>
        </p:txBody>
      </p:sp>
      <p:sp>
        <p:nvSpPr>
          <p:cNvPr id="4" name="Slide Number Placeholder 3"/>
          <p:cNvSpPr>
            <a:spLocks noGrp="1"/>
          </p:cNvSpPr>
          <p:nvPr>
            <p:ph type="sldNum" sz="quarter" idx="12"/>
          </p:nvPr>
        </p:nvSpPr>
        <p:spPr/>
        <p:txBody>
          <a:bodyPr/>
          <a:lstStyle/>
          <a:p>
            <a:fld id="{A8EF9831-35B4-4843-9AA9-F06FC1EDDB89}" type="slidenum">
              <a:rPr lang="en-US" smtClean="0">
                <a:solidFill>
                  <a:prstClr val="black">
                    <a:tint val="75000"/>
                  </a:prstClr>
                </a:solidFill>
              </a:rPr>
              <a:pPr/>
              <a:t>27</a:t>
            </a:fld>
            <a:endParaRPr lang="en-US" dirty="0">
              <a:solidFill>
                <a:prstClr val="black">
                  <a:tint val="75000"/>
                </a:prstClr>
              </a:solidFill>
            </a:endParaRPr>
          </a:p>
        </p:txBody>
      </p:sp>
      <p:pic>
        <p:nvPicPr>
          <p:cNvPr id="7" name="Picture 6" descr="A screenshot of a cell phone&#10;&#10;Description automatically generated">
            <a:extLst>
              <a:ext uri="{FF2B5EF4-FFF2-40B4-BE49-F238E27FC236}">
                <a16:creationId xmlns:a16="http://schemas.microsoft.com/office/drawing/2014/main" id="{3477F84A-4F84-4084-974D-D127E80DA2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337417"/>
            <a:ext cx="12756679" cy="7825633"/>
          </a:xfrm>
          <a:prstGeom prst="rect">
            <a:avLst/>
          </a:prstGeom>
        </p:spPr>
      </p:pic>
    </p:spTree>
    <p:extLst>
      <p:ext uri="{BB962C8B-B14F-4D97-AF65-F5344CB8AC3E}">
        <p14:creationId xmlns:p14="http://schemas.microsoft.com/office/powerpoint/2010/main" val="437140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0"/>
            <a:ext cx="11521440" cy="1280584"/>
          </a:xfrm>
        </p:spPr>
        <p:txBody>
          <a:bodyPr anchor="b"/>
          <a:lstStyle/>
          <a:p>
            <a:pPr lvl="0"/>
            <a:r>
              <a:rPr lang="en-US" b="1" dirty="0"/>
              <a:t>Mockup: My Rooms</a:t>
            </a:r>
          </a:p>
        </p:txBody>
      </p:sp>
      <p:sp>
        <p:nvSpPr>
          <p:cNvPr id="3" name="Content Placeholder 2"/>
          <p:cNvSpPr>
            <a:spLocks noGrp="1"/>
          </p:cNvSpPr>
          <p:nvPr>
            <p:ph idx="1"/>
          </p:nvPr>
        </p:nvSpPr>
        <p:spPr>
          <a:xfrm>
            <a:off x="106680" y="2235200"/>
            <a:ext cx="12374880" cy="6299200"/>
          </a:xfrm>
        </p:spPr>
        <p:txBody>
          <a:bodyPr/>
          <a:lstStyle/>
          <a:p>
            <a:pPr algn="just"/>
            <a:endParaRPr lang="en-US" sz="3200" dirty="0"/>
          </a:p>
          <a:p>
            <a:pPr lvl="1" algn="just"/>
            <a:endParaRPr lang="en-US" dirty="0"/>
          </a:p>
        </p:txBody>
      </p:sp>
      <p:sp>
        <p:nvSpPr>
          <p:cNvPr id="4" name="Slide Number Placeholder 3"/>
          <p:cNvSpPr>
            <a:spLocks noGrp="1"/>
          </p:cNvSpPr>
          <p:nvPr>
            <p:ph type="sldNum" sz="quarter" idx="12"/>
          </p:nvPr>
        </p:nvSpPr>
        <p:spPr/>
        <p:txBody>
          <a:bodyPr/>
          <a:lstStyle/>
          <a:p>
            <a:fld id="{A8EF9831-35B4-4843-9AA9-F06FC1EDDB89}" type="slidenum">
              <a:rPr lang="en-US" smtClean="0">
                <a:solidFill>
                  <a:prstClr val="black">
                    <a:tint val="75000"/>
                  </a:prstClr>
                </a:solidFill>
              </a:rPr>
              <a:pPr/>
              <a:t>28</a:t>
            </a:fld>
            <a:endParaRPr lang="en-US" dirty="0">
              <a:solidFill>
                <a:prstClr val="black">
                  <a:tint val="75000"/>
                </a:prstClr>
              </a:solidFill>
            </a:endParaRPr>
          </a:p>
        </p:txBody>
      </p:sp>
      <p:pic>
        <p:nvPicPr>
          <p:cNvPr id="6" name="Picture 5" descr="A screenshot of a cell phone&#10;&#10;Description automatically generated">
            <a:extLst>
              <a:ext uri="{FF2B5EF4-FFF2-40B4-BE49-F238E27FC236}">
                <a16:creationId xmlns:a16="http://schemas.microsoft.com/office/drawing/2014/main" id="{E1FE0FAC-0490-4E5E-A5A2-4A46160252C8}"/>
              </a:ext>
            </a:extLst>
          </p:cNvPr>
          <p:cNvPicPr/>
          <p:nvPr/>
        </p:nvPicPr>
        <p:blipFill>
          <a:blip r:embed="rId2">
            <a:extLst>
              <a:ext uri="{28A0092B-C50C-407E-A947-70E740481C1C}">
                <a14:useLocalDpi xmlns:a14="http://schemas.microsoft.com/office/drawing/2010/main" val="0"/>
              </a:ext>
            </a:extLst>
          </a:blip>
          <a:stretch>
            <a:fillRect/>
          </a:stretch>
        </p:blipFill>
        <p:spPr>
          <a:xfrm>
            <a:off x="0" y="2057399"/>
            <a:ext cx="12801600" cy="7086601"/>
          </a:xfrm>
          <a:prstGeom prst="rect">
            <a:avLst/>
          </a:prstGeom>
        </p:spPr>
      </p:pic>
    </p:spTree>
    <p:extLst>
      <p:ext uri="{BB962C8B-B14F-4D97-AF65-F5344CB8AC3E}">
        <p14:creationId xmlns:p14="http://schemas.microsoft.com/office/powerpoint/2010/main" val="2309079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56833"/>
            <a:ext cx="11521440" cy="1280584"/>
          </a:xfrm>
        </p:spPr>
        <p:txBody>
          <a:bodyPr anchor="b"/>
          <a:lstStyle/>
          <a:p>
            <a:pPr lvl="0"/>
            <a:r>
              <a:rPr lang="en-US" b="1" dirty="0"/>
              <a:t>Mockup: Video Call</a:t>
            </a:r>
          </a:p>
        </p:txBody>
      </p:sp>
      <p:sp>
        <p:nvSpPr>
          <p:cNvPr id="3" name="Content Placeholder 2"/>
          <p:cNvSpPr>
            <a:spLocks noGrp="1"/>
          </p:cNvSpPr>
          <p:nvPr>
            <p:ph idx="1"/>
          </p:nvPr>
        </p:nvSpPr>
        <p:spPr>
          <a:xfrm>
            <a:off x="106680" y="2387600"/>
            <a:ext cx="12374880" cy="6299200"/>
          </a:xfrm>
        </p:spPr>
        <p:txBody>
          <a:bodyPr/>
          <a:lstStyle/>
          <a:p>
            <a:pPr algn="just"/>
            <a:endParaRPr lang="en-US" sz="3200" dirty="0"/>
          </a:p>
          <a:p>
            <a:pPr lvl="1" algn="just"/>
            <a:endParaRPr lang="en-US" dirty="0"/>
          </a:p>
        </p:txBody>
      </p:sp>
      <p:sp>
        <p:nvSpPr>
          <p:cNvPr id="4" name="Slide Number Placeholder 3"/>
          <p:cNvSpPr>
            <a:spLocks noGrp="1"/>
          </p:cNvSpPr>
          <p:nvPr>
            <p:ph type="sldNum" sz="quarter" idx="12"/>
          </p:nvPr>
        </p:nvSpPr>
        <p:spPr/>
        <p:txBody>
          <a:bodyPr/>
          <a:lstStyle/>
          <a:p>
            <a:fld id="{A8EF9831-35B4-4843-9AA9-F06FC1EDDB89}" type="slidenum">
              <a:rPr lang="en-US" smtClean="0">
                <a:solidFill>
                  <a:prstClr val="black">
                    <a:tint val="75000"/>
                  </a:prstClr>
                </a:solidFill>
              </a:rPr>
              <a:pPr/>
              <a:t>29</a:t>
            </a:fld>
            <a:endParaRPr lang="en-US" dirty="0">
              <a:solidFill>
                <a:prstClr val="black">
                  <a:tint val="75000"/>
                </a:prstClr>
              </a:solidFill>
            </a:endParaRPr>
          </a:p>
        </p:txBody>
      </p:sp>
      <p:pic>
        <p:nvPicPr>
          <p:cNvPr id="6" name="Picture 5" descr="A screenshot of a cell phone&#10;&#10;Description automatically generated">
            <a:extLst>
              <a:ext uri="{FF2B5EF4-FFF2-40B4-BE49-F238E27FC236}">
                <a16:creationId xmlns:a16="http://schemas.microsoft.com/office/drawing/2014/main" id="{7C3BA542-63C1-4E5E-AB25-1A650092C0AE}"/>
              </a:ext>
            </a:extLst>
          </p:cNvPr>
          <p:cNvPicPr/>
          <p:nvPr/>
        </p:nvPicPr>
        <p:blipFill>
          <a:blip r:embed="rId2">
            <a:extLst>
              <a:ext uri="{28A0092B-C50C-407E-A947-70E740481C1C}">
                <a14:useLocalDpi xmlns:a14="http://schemas.microsoft.com/office/drawing/2010/main" val="0"/>
              </a:ext>
            </a:extLst>
          </a:blip>
          <a:stretch>
            <a:fillRect/>
          </a:stretch>
        </p:blipFill>
        <p:spPr>
          <a:xfrm>
            <a:off x="-53340" y="3581399"/>
            <a:ext cx="6347460" cy="469900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D0CB663B-44E4-48F9-B688-8DC21D0A967D}"/>
              </a:ext>
            </a:extLst>
          </p:cNvPr>
          <p:cNvPicPr/>
          <p:nvPr/>
        </p:nvPicPr>
        <p:blipFill>
          <a:blip r:embed="rId3">
            <a:extLst>
              <a:ext uri="{28A0092B-C50C-407E-A947-70E740481C1C}">
                <a14:useLocalDpi xmlns:a14="http://schemas.microsoft.com/office/drawing/2010/main" val="0"/>
              </a:ext>
            </a:extLst>
          </a:blip>
          <a:stretch>
            <a:fillRect/>
          </a:stretch>
        </p:blipFill>
        <p:spPr>
          <a:xfrm>
            <a:off x="6507483" y="3581400"/>
            <a:ext cx="6294118" cy="4699001"/>
          </a:xfrm>
          <a:prstGeom prst="rect">
            <a:avLst/>
          </a:prstGeom>
        </p:spPr>
      </p:pic>
      <p:sp>
        <p:nvSpPr>
          <p:cNvPr id="9" name="Rectangle 8">
            <a:extLst>
              <a:ext uri="{FF2B5EF4-FFF2-40B4-BE49-F238E27FC236}">
                <a16:creationId xmlns:a16="http://schemas.microsoft.com/office/drawing/2014/main" id="{64620A5C-8118-4727-B8C5-CB927FFFD05F}"/>
              </a:ext>
            </a:extLst>
          </p:cNvPr>
          <p:cNvSpPr/>
          <p:nvPr/>
        </p:nvSpPr>
        <p:spPr>
          <a:xfrm>
            <a:off x="1749149" y="2374900"/>
            <a:ext cx="2742482" cy="584775"/>
          </a:xfrm>
          <a:prstGeom prst="rect">
            <a:avLst/>
          </a:prstGeom>
        </p:spPr>
        <p:txBody>
          <a:bodyPr wrap="none">
            <a:spAutoFit/>
          </a:bodyPr>
          <a:lstStyle/>
          <a:p>
            <a:r>
              <a:rPr lang="en-US" sz="3200" b="1" dirty="0"/>
              <a:t>Student’s View</a:t>
            </a:r>
            <a:endParaRPr lang="en-PK" sz="3200" dirty="0"/>
          </a:p>
        </p:txBody>
      </p:sp>
      <p:sp>
        <p:nvSpPr>
          <p:cNvPr id="11" name="Rectangle 10">
            <a:extLst>
              <a:ext uri="{FF2B5EF4-FFF2-40B4-BE49-F238E27FC236}">
                <a16:creationId xmlns:a16="http://schemas.microsoft.com/office/drawing/2014/main" id="{0D96D782-C70D-4474-808F-734EE61D4CAD}"/>
              </a:ext>
            </a:extLst>
          </p:cNvPr>
          <p:cNvSpPr/>
          <p:nvPr/>
        </p:nvSpPr>
        <p:spPr>
          <a:xfrm>
            <a:off x="8283301" y="2374900"/>
            <a:ext cx="2739853" cy="584775"/>
          </a:xfrm>
          <a:prstGeom prst="rect">
            <a:avLst/>
          </a:prstGeom>
        </p:spPr>
        <p:txBody>
          <a:bodyPr wrap="none">
            <a:spAutoFit/>
          </a:bodyPr>
          <a:lstStyle/>
          <a:p>
            <a:r>
              <a:rPr lang="en-US" sz="3200" b="1" dirty="0"/>
              <a:t>Teacher’s View</a:t>
            </a:r>
            <a:endParaRPr lang="en-PK" sz="3200" dirty="0"/>
          </a:p>
        </p:txBody>
      </p:sp>
    </p:spTree>
    <p:extLst>
      <p:ext uri="{BB962C8B-B14F-4D97-AF65-F5344CB8AC3E}">
        <p14:creationId xmlns:p14="http://schemas.microsoft.com/office/powerpoint/2010/main" val="2500650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205316"/>
            <a:ext cx="11521440" cy="1280584"/>
          </a:xfrm>
        </p:spPr>
        <p:txBody>
          <a:bodyPr anchor="b">
            <a:normAutofit/>
          </a:bodyPr>
          <a:lstStyle/>
          <a:p>
            <a:r>
              <a:rPr lang="en-US" sz="5400" b="1" dirty="0"/>
              <a:t>INTRODUCTION</a:t>
            </a:r>
          </a:p>
        </p:txBody>
      </p:sp>
      <p:sp>
        <p:nvSpPr>
          <p:cNvPr id="3" name="Content Placeholder 2"/>
          <p:cNvSpPr>
            <a:spLocks noGrp="1"/>
          </p:cNvSpPr>
          <p:nvPr>
            <p:ph idx="1"/>
          </p:nvPr>
        </p:nvSpPr>
        <p:spPr>
          <a:xfrm>
            <a:off x="640080" y="1523999"/>
            <a:ext cx="11521440" cy="3686571"/>
          </a:xfrm>
        </p:spPr>
        <p:txBody>
          <a:bodyPr>
            <a:normAutofit fontScale="92500" lnSpcReduction="20000"/>
          </a:bodyPr>
          <a:lstStyle/>
          <a:p>
            <a:pPr marL="979688" lvl="1" indent="-457200" algn="just">
              <a:buFontTx/>
              <a:buChar char="-"/>
            </a:pPr>
            <a:r>
              <a:rPr lang="en-US" sz="2600" b="1" i="0" dirty="0">
                <a:solidFill>
                  <a:schemeClr val="tx1"/>
                </a:solidFill>
              </a:rPr>
              <a:t>Not just a learning management system</a:t>
            </a:r>
          </a:p>
          <a:p>
            <a:pPr marL="979688" lvl="1" indent="-457200" algn="just">
              <a:buFontTx/>
              <a:buChar char="-"/>
            </a:pPr>
            <a:r>
              <a:rPr lang="en-US" sz="2600" b="1" i="0" dirty="0">
                <a:solidFill>
                  <a:schemeClr val="tx1"/>
                </a:solidFill>
              </a:rPr>
              <a:t>MOOC includes:</a:t>
            </a:r>
          </a:p>
          <a:p>
            <a:pPr marL="522488" lvl="1" indent="0" algn="just">
              <a:buNone/>
            </a:pPr>
            <a:r>
              <a:rPr lang="en-US" sz="2600" i="0" dirty="0">
                <a:solidFill>
                  <a:schemeClr val="tx1"/>
                </a:solidFill>
              </a:rPr>
              <a:t>--    Learning management system</a:t>
            </a:r>
          </a:p>
          <a:p>
            <a:pPr marL="522488" lvl="1" indent="0" algn="just">
              <a:buNone/>
            </a:pPr>
            <a:r>
              <a:rPr lang="en-US" sz="2600" i="0" dirty="0">
                <a:solidFill>
                  <a:schemeClr val="tx1"/>
                </a:solidFill>
              </a:rPr>
              <a:t>--    Portal</a:t>
            </a:r>
          </a:p>
          <a:p>
            <a:pPr marL="522488" lvl="1" indent="0" algn="just">
              <a:buNone/>
            </a:pPr>
            <a:r>
              <a:rPr lang="en-US" sz="2600" i="0" dirty="0">
                <a:solidFill>
                  <a:schemeClr val="tx1"/>
                </a:solidFill>
              </a:rPr>
              <a:t>--  Student-teacher communication (audio calls, conference video calls, direct </a:t>
            </a:r>
            <a:br>
              <a:rPr lang="en-US" sz="2600" i="0" dirty="0">
                <a:solidFill>
                  <a:schemeClr val="tx1"/>
                </a:solidFill>
              </a:rPr>
            </a:br>
            <a:r>
              <a:rPr lang="en-US" sz="2600" i="0" dirty="0">
                <a:solidFill>
                  <a:schemeClr val="tx1"/>
                </a:solidFill>
              </a:rPr>
              <a:t>      messaging and classroom chat)</a:t>
            </a:r>
          </a:p>
          <a:p>
            <a:pPr marL="522488" lvl="1" indent="0" algn="just">
              <a:buNone/>
            </a:pPr>
            <a:r>
              <a:rPr lang="en-US" sz="2600" i="0" dirty="0">
                <a:solidFill>
                  <a:schemeClr val="tx1"/>
                </a:solidFill>
              </a:rPr>
              <a:t>--    Online rooms</a:t>
            </a:r>
          </a:p>
          <a:p>
            <a:pPr marL="522488" lvl="1" indent="0" algn="just">
              <a:buNone/>
            </a:pPr>
            <a:r>
              <a:rPr lang="en-US" sz="2600" i="0" dirty="0">
                <a:solidFill>
                  <a:schemeClr val="tx1"/>
                </a:solidFill>
              </a:rPr>
              <a:t>--    Auto Zoom Feature</a:t>
            </a:r>
          </a:p>
          <a:p>
            <a:pPr marL="522488" lvl="1" indent="0" algn="just">
              <a:buNone/>
            </a:pPr>
            <a:r>
              <a:rPr lang="en-US" sz="2600" i="0" dirty="0">
                <a:solidFill>
                  <a:schemeClr val="tx1"/>
                </a:solidFill>
              </a:rPr>
              <a:t>--    E-learning analytics</a:t>
            </a:r>
          </a:p>
          <a:p>
            <a:pPr marL="979688" lvl="1" indent="-457200" algn="just">
              <a:buFontTx/>
              <a:buChar char="-"/>
            </a:pPr>
            <a:endParaRPr lang="en-US" sz="3000" i="0" dirty="0">
              <a:solidFill>
                <a:schemeClr val="tx1"/>
              </a:solidFill>
            </a:endParaRPr>
          </a:p>
          <a:p>
            <a:pPr marL="522488" lvl="1" indent="0" algn="just">
              <a:buNone/>
            </a:pPr>
            <a:endParaRPr lang="en-US" sz="4000" b="1" i="0" dirty="0"/>
          </a:p>
        </p:txBody>
      </p:sp>
      <p:sp>
        <p:nvSpPr>
          <p:cNvPr id="4" name="Slide Number Placeholder 3"/>
          <p:cNvSpPr>
            <a:spLocks noGrp="1"/>
          </p:cNvSpPr>
          <p:nvPr>
            <p:ph type="sldNum" sz="quarter" idx="12"/>
          </p:nvPr>
        </p:nvSpPr>
        <p:spPr/>
        <p:txBody>
          <a:bodyPr/>
          <a:lstStyle/>
          <a:p>
            <a:fld id="{A8EF9831-35B4-4843-9AA9-F06FC1EDDB89}" type="slidenum">
              <a:rPr lang="en-US" smtClean="0">
                <a:solidFill>
                  <a:prstClr val="black">
                    <a:tint val="75000"/>
                  </a:prstClr>
                </a:solidFill>
              </a:rPr>
              <a:pPr/>
              <a:t>3</a:t>
            </a:fld>
            <a:endParaRPr lang="en-US" dirty="0">
              <a:solidFill>
                <a:prstClr val="black">
                  <a:tint val="75000"/>
                </a:prstClr>
              </a:solidFill>
            </a:endParaRPr>
          </a:p>
        </p:txBody>
      </p:sp>
      <p:sp>
        <p:nvSpPr>
          <p:cNvPr id="6" name="Content Placeholder 2">
            <a:extLst>
              <a:ext uri="{FF2B5EF4-FFF2-40B4-BE49-F238E27FC236}">
                <a16:creationId xmlns:a16="http://schemas.microsoft.com/office/drawing/2014/main" id="{6F4F85F3-DED7-40D7-9C38-611806878DBC}"/>
              </a:ext>
            </a:extLst>
          </p:cNvPr>
          <p:cNvSpPr txBox="1">
            <a:spLocks/>
          </p:cNvSpPr>
          <p:nvPr/>
        </p:nvSpPr>
        <p:spPr>
          <a:xfrm>
            <a:off x="640080" y="5210571"/>
            <a:ext cx="11521440" cy="3393944"/>
          </a:xfrm>
          <a:prstGeom prst="rect">
            <a:avLst/>
          </a:prstGeom>
        </p:spPr>
        <p:txBody>
          <a:bodyPr vert="horz" lIns="91440" tIns="45720" rIns="91440" bIns="45720" rtlCol="0">
            <a:normAutofit/>
          </a:bodyPr>
          <a:lstStyle>
            <a:lvl1pPr marL="512051" indent="-512051" algn="l" defTabSz="914377" rtl="0" eaLnBrk="1" latinLnBrk="0" hangingPunct="1">
              <a:lnSpc>
                <a:spcPct val="94000"/>
              </a:lnSpc>
              <a:spcBef>
                <a:spcPts val="1333"/>
              </a:spcBef>
              <a:spcAft>
                <a:spcPts val="267"/>
              </a:spcAft>
              <a:buFont typeface="Franklin Gothic Book" panose="020B0503020102020204" pitchFamily="34" charset="0"/>
              <a:buChar char="■"/>
              <a:defRPr sz="2667" kern="1200" baseline="0">
                <a:solidFill>
                  <a:schemeClr val="tx2"/>
                </a:solidFill>
                <a:latin typeface="+mn-lt"/>
                <a:ea typeface="+mn-ea"/>
                <a:cs typeface="+mn-cs"/>
              </a:defRPr>
            </a:lvl1pPr>
            <a:lvl2pPr marL="1219170" indent="-512051" algn="l" defTabSz="914377" rtl="0" eaLnBrk="1" latinLnBrk="0" hangingPunct="1">
              <a:lnSpc>
                <a:spcPct val="94000"/>
              </a:lnSpc>
              <a:spcBef>
                <a:spcPts val="667"/>
              </a:spcBef>
              <a:spcAft>
                <a:spcPts val="267"/>
              </a:spcAft>
              <a:buFont typeface="Franklin Gothic Book" panose="020B0503020102020204" pitchFamily="34" charset="0"/>
              <a:buChar char="–"/>
              <a:defRPr sz="2667" i="1" kern="1200" baseline="0">
                <a:solidFill>
                  <a:schemeClr val="tx2"/>
                </a:solidFill>
                <a:latin typeface="+mn-lt"/>
                <a:ea typeface="+mn-ea"/>
                <a:cs typeface="+mn-cs"/>
              </a:defRPr>
            </a:lvl2pPr>
            <a:lvl3pPr marL="1828754" indent="-512051" algn="l" defTabSz="914377" rtl="0" eaLnBrk="1" latinLnBrk="0" hangingPunct="1">
              <a:lnSpc>
                <a:spcPct val="94000"/>
              </a:lnSpc>
              <a:spcBef>
                <a:spcPts val="667"/>
              </a:spcBef>
              <a:spcAft>
                <a:spcPts val="267"/>
              </a:spcAft>
              <a:buFont typeface="Franklin Gothic Book" panose="020B0503020102020204" pitchFamily="34" charset="0"/>
              <a:buChar char="■"/>
              <a:defRPr sz="2400" kern="1200" baseline="0">
                <a:solidFill>
                  <a:schemeClr val="tx2"/>
                </a:solidFill>
                <a:latin typeface="+mn-lt"/>
                <a:ea typeface="+mn-ea"/>
                <a:cs typeface="+mn-cs"/>
              </a:defRPr>
            </a:lvl3pPr>
            <a:lvl4pPr marL="2438339" indent="-512051" algn="l" defTabSz="914377" rtl="0" eaLnBrk="1" latinLnBrk="0" hangingPunct="1">
              <a:lnSpc>
                <a:spcPct val="94000"/>
              </a:lnSpc>
              <a:spcBef>
                <a:spcPts val="667"/>
              </a:spcBef>
              <a:spcAft>
                <a:spcPts val="267"/>
              </a:spcAft>
              <a:buFont typeface="Franklin Gothic Book" panose="020B0503020102020204" pitchFamily="34" charset="0"/>
              <a:buChar char="–"/>
              <a:defRPr sz="2400" i="1" kern="1200" baseline="0">
                <a:solidFill>
                  <a:schemeClr val="tx2"/>
                </a:solidFill>
                <a:latin typeface="+mn-lt"/>
                <a:ea typeface="+mn-ea"/>
                <a:cs typeface="+mn-cs"/>
              </a:defRPr>
            </a:lvl4pPr>
            <a:lvl5pPr marL="3047924" indent="-512051" algn="l" defTabSz="914377" rtl="0" eaLnBrk="1" latinLnBrk="0" hangingPunct="1">
              <a:lnSpc>
                <a:spcPct val="94000"/>
              </a:lnSpc>
              <a:spcBef>
                <a:spcPts val="667"/>
              </a:spcBef>
              <a:spcAft>
                <a:spcPts val="267"/>
              </a:spcAft>
              <a:buFont typeface="Franklin Gothic Book" panose="020B0503020102020204" pitchFamily="34" charset="0"/>
              <a:buChar char="■"/>
              <a:defRPr sz="2133" kern="1200" baseline="0">
                <a:solidFill>
                  <a:schemeClr val="tx2"/>
                </a:solidFill>
                <a:latin typeface="+mn-lt"/>
                <a:ea typeface="+mn-ea"/>
                <a:cs typeface="+mn-cs"/>
              </a:defRPr>
            </a:lvl5pPr>
            <a:lvl6pPr marL="3657509" indent="-512051" algn="l" defTabSz="914377" rtl="0" eaLnBrk="1" latinLnBrk="0" hangingPunct="1">
              <a:lnSpc>
                <a:spcPct val="94000"/>
              </a:lnSpc>
              <a:spcBef>
                <a:spcPts val="667"/>
              </a:spcBef>
              <a:spcAft>
                <a:spcPts val="267"/>
              </a:spcAft>
              <a:buFont typeface="Franklin Gothic Book" panose="020B0503020102020204" pitchFamily="34" charset="0"/>
              <a:buChar char="–"/>
              <a:defRPr sz="2133" i="1" kern="1200" baseline="0">
                <a:solidFill>
                  <a:schemeClr val="tx2"/>
                </a:solidFill>
                <a:latin typeface="+mn-lt"/>
                <a:ea typeface="+mn-ea"/>
                <a:cs typeface="+mn-cs"/>
              </a:defRPr>
            </a:lvl6pPr>
            <a:lvl7pPr marL="4267093" indent="-512051" algn="l" defTabSz="914377" rtl="0" eaLnBrk="1" latinLnBrk="0" hangingPunct="1">
              <a:lnSpc>
                <a:spcPct val="94000"/>
              </a:lnSpc>
              <a:spcBef>
                <a:spcPts val="667"/>
              </a:spcBef>
              <a:spcAft>
                <a:spcPts val="267"/>
              </a:spcAft>
              <a:buFont typeface="Franklin Gothic Book" panose="020B0503020102020204" pitchFamily="34" charset="0"/>
              <a:buChar char="■"/>
              <a:defRPr sz="1867" kern="1200" baseline="0">
                <a:solidFill>
                  <a:schemeClr val="tx2"/>
                </a:solidFill>
                <a:latin typeface="+mn-lt"/>
                <a:ea typeface="+mn-ea"/>
                <a:cs typeface="+mn-cs"/>
              </a:defRPr>
            </a:lvl7pPr>
            <a:lvl8pPr marL="4876678" indent="-512051" algn="l" defTabSz="914377" rtl="0" eaLnBrk="1" latinLnBrk="0" hangingPunct="1">
              <a:lnSpc>
                <a:spcPct val="94000"/>
              </a:lnSpc>
              <a:spcBef>
                <a:spcPts val="667"/>
              </a:spcBef>
              <a:spcAft>
                <a:spcPts val="267"/>
              </a:spcAft>
              <a:buFont typeface="Franklin Gothic Book" panose="020B0503020102020204" pitchFamily="34" charset="0"/>
              <a:buChar char="–"/>
              <a:defRPr sz="1867" i="1" kern="1200" baseline="0">
                <a:solidFill>
                  <a:schemeClr val="tx2"/>
                </a:solidFill>
                <a:latin typeface="+mn-lt"/>
                <a:ea typeface="+mn-ea"/>
                <a:cs typeface="+mn-cs"/>
              </a:defRPr>
            </a:lvl8pPr>
            <a:lvl9pPr marL="5486263" indent="-512051" algn="l" defTabSz="914377" rtl="0" eaLnBrk="1" latinLnBrk="0" hangingPunct="1">
              <a:lnSpc>
                <a:spcPct val="94000"/>
              </a:lnSpc>
              <a:spcBef>
                <a:spcPts val="667"/>
              </a:spcBef>
              <a:spcAft>
                <a:spcPts val="267"/>
              </a:spcAft>
              <a:buFont typeface="Franklin Gothic Book" panose="020B0503020102020204" pitchFamily="34" charset="0"/>
              <a:buChar char="■"/>
              <a:defRPr sz="1867" kern="1200" baseline="0">
                <a:solidFill>
                  <a:schemeClr val="tx2"/>
                </a:solidFill>
                <a:latin typeface="+mn-lt"/>
                <a:ea typeface="+mn-ea"/>
                <a:cs typeface="+mn-cs"/>
              </a:defRPr>
            </a:lvl9pPr>
          </a:lstStyle>
          <a:p>
            <a:pPr marL="522488" lvl="1" indent="0" algn="just">
              <a:buFont typeface="Franklin Gothic Book" panose="020B0503020102020204" pitchFamily="34" charset="0"/>
              <a:buNone/>
            </a:pPr>
            <a:r>
              <a:rPr lang="en-US" sz="4000" b="1" i="0" dirty="0"/>
              <a:t>Key Goals</a:t>
            </a:r>
          </a:p>
          <a:p>
            <a:pPr marL="522488" lvl="1" indent="0" algn="just">
              <a:buFont typeface="Franklin Gothic Book" panose="020B0503020102020204" pitchFamily="34" charset="0"/>
              <a:buNone/>
            </a:pPr>
            <a:r>
              <a:rPr lang="en-US" sz="2000" b="1" i="0" dirty="0">
                <a:solidFill>
                  <a:schemeClr val="tx1"/>
                </a:solidFill>
              </a:rPr>
              <a:t>Provide users with:</a:t>
            </a:r>
          </a:p>
          <a:p>
            <a:pPr marL="1093988" lvl="1" indent="-571500" algn="just">
              <a:buFontTx/>
              <a:buChar char="-"/>
            </a:pPr>
            <a:r>
              <a:rPr lang="en-US" sz="2000" i="0" dirty="0">
                <a:solidFill>
                  <a:schemeClr val="tx1"/>
                </a:solidFill>
              </a:rPr>
              <a:t>All-in-one platform</a:t>
            </a:r>
          </a:p>
          <a:p>
            <a:pPr marL="1093988" lvl="1" indent="-571500" algn="just">
              <a:buFontTx/>
              <a:buChar char="-"/>
            </a:pPr>
            <a:r>
              <a:rPr lang="en-US" sz="2000" i="0" dirty="0">
                <a:solidFill>
                  <a:schemeClr val="tx1"/>
                </a:solidFill>
              </a:rPr>
              <a:t>Two perspective e-learning</a:t>
            </a:r>
          </a:p>
          <a:p>
            <a:pPr marL="979688" lvl="1" indent="-457200" algn="just">
              <a:buFontTx/>
              <a:buChar char="-"/>
            </a:pPr>
            <a:r>
              <a:rPr lang="en-US" sz="2000" i="0" dirty="0">
                <a:solidFill>
                  <a:schemeClr val="tx1"/>
                </a:solidFill>
              </a:rPr>
              <a:t>  Increased ways of student-teacher interaction</a:t>
            </a:r>
          </a:p>
          <a:p>
            <a:pPr marL="979688" lvl="1" indent="-457200" algn="just">
              <a:buFontTx/>
              <a:buChar char="-"/>
            </a:pPr>
            <a:r>
              <a:rPr lang="en-US" sz="2000" i="0" dirty="0">
                <a:solidFill>
                  <a:schemeClr val="tx1"/>
                </a:solidFill>
              </a:rPr>
              <a:t>  Proper way of conducting assignments and quizzes</a:t>
            </a:r>
          </a:p>
          <a:p>
            <a:pPr marL="979688" lvl="1" indent="-457200" algn="just">
              <a:buFontTx/>
              <a:buChar char="-"/>
            </a:pPr>
            <a:r>
              <a:rPr lang="en-US" sz="2000" i="0" dirty="0">
                <a:solidFill>
                  <a:schemeClr val="tx1"/>
                </a:solidFill>
              </a:rPr>
              <a:t>  Auto zoom feature for making lecture understandability easier during live  broadcast</a:t>
            </a:r>
          </a:p>
          <a:p>
            <a:pPr marL="1093988" lvl="1" indent="-571500" algn="just">
              <a:buFontTx/>
              <a:buChar char="-"/>
            </a:pPr>
            <a:endParaRPr lang="en-US" sz="4000" b="1" i="0" dirty="0"/>
          </a:p>
        </p:txBody>
      </p:sp>
    </p:spTree>
    <p:extLst>
      <p:ext uri="{BB962C8B-B14F-4D97-AF65-F5344CB8AC3E}">
        <p14:creationId xmlns:p14="http://schemas.microsoft.com/office/powerpoint/2010/main" val="6241162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56833"/>
            <a:ext cx="11521440" cy="1280584"/>
          </a:xfrm>
        </p:spPr>
        <p:txBody>
          <a:bodyPr anchor="b"/>
          <a:lstStyle/>
          <a:p>
            <a:pPr lvl="0"/>
            <a:r>
              <a:rPr lang="en-US" b="1" dirty="0"/>
              <a:t>Mockup: Admin Panel</a:t>
            </a:r>
          </a:p>
        </p:txBody>
      </p:sp>
      <p:sp>
        <p:nvSpPr>
          <p:cNvPr id="3" name="Content Placeholder 2"/>
          <p:cNvSpPr>
            <a:spLocks noGrp="1"/>
          </p:cNvSpPr>
          <p:nvPr>
            <p:ph idx="1"/>
          </p:nvPr>
        </p:nvSpPr>
        <p:spPr>
          <a:xfrm>
            <a:off x="106680" y="2235200"/>
            <a:ext cx="12374880" cy="6299200"/>
          </a:xfrm>
        </p:spPr>
        <p:txBody>
          <a:bodyPr/>
          <a:lstStyle/>
          <a:p>
            <a:pPr algn="just"/>
            <a:endParaRPr lang="en-US" sz="3200" dirty="0"/>
          </a:p>
          <a:p>
            <a:pPr lvl="1" algn="just"/>
            <a:endParaRPr lang="en-US" dirty="0"/>
          </a:p>
        </p:txBody>
      </p:sp>
      <p:sp>
        <p:nvSpPr>
          <p:cNvPr id="4" name="Slide Number Placeholder 3"/>
          <p:cNvSpPr>
            <a:spLocks noGrp="1"/>
          </p:cNvSpPr>
          <p:nvPr>
            <p:ph type="sldNum" sz="quarter" idx="12"/>
          </p:nvPr>
        </p:nvSpPr>
        <p:spPr/>
        <p:txBody>
          <a:bodyPr/>
          <a:lstStyle/>
          <a:p>
            <a:fld id="{A8EF9831-35B4-4843-9AA9-F06FC1EDDB89}" type="slidenum">
              <a:rPr lang="en-US" smtClean="0">
                <a:solidFill>
                  <a:prstClr val="black">
                    <a:tint val="75000"/>
                  </a:prstClr>
                </a:solidFill>
              </a:rPr>
              <a:pPr/>
              <a:t>30</a:t>
            </a:fld>
            <a:endParaRPr lang="en-US" dirty="0">
              <a:solidFill>
                <a:prstClr val="black">
                  <a:tint val="75000"/>
                </a:prstClr>
              </a:solidFill>
            </a:endParaRPr>
          </a:p>
        </p:txBody>
      </p:sp>
      <p:pic>
        <p:nvPicPr>
          <p:cNvPr id="5" name="Picture 4" descr="A screenshot of a computer&#10;&#10;Description automatically generated">
            <a:extLst>
              <a:ext uri="{FF2B5EF4-FFF2-40B4-BE49-F238E27FC236}">
                <a16:creationId xmlns:a16="http://schemas.microsoft.com/office/drawing/2014/main" id="{91368D5E-F525-46F5-91BA-28FB737FFD44}"/>
              </a:ext>
            </a:extLst>
          </p:cNvPr>
          <p:cNvPicPr/>
          <p:nvPr/>
        </p:nvPicPr>
        <p:blipFill>
          <a:blip r:embed="rId2">
            <a:extLst>
              <a:ext uri="{28A0092B-C50C-407E-A947-70E740481C1C}">
                <a14:useLocalDpi xmlns:a14="http://schemas.microsoft.com/office/drawing/2010/main" val="0"/>
              </a:ext>
            </a:extLst>
          </a:blip>
          <a:stretch>
            <a:fillRect/>
          </a:stretch>
        </p:blipFill>
        <p:spPr>
          <a:xfrm>
            <a:off x="0" y="1752600"/>
            <a:ext cx="12801600" cy="7334567"/>
          </a:xfrm>
          <a:prstGeom prst="rect">
            <a:avLst/>
          </a:prstGeom>
        </p:spPr>
      </p:pic>
    </p:spTree>
    <p:extLst>
      <p:ext uri="{BB962C8B-B14F-4D97-AF65-F5344CB8AC3E}">
        <p14:creationId xmlns:p14="http://schemas.microsoft.com/office/powerpoint/2010/main" val="3219211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62955" y="1016000"/>
            <a:ext cx="11521440" cy="1016000"/>
          </a:xfrm>
        </p:spPr>
        <p:txBody>
          <a:bodyPr anchor="b"/>
          <a:lstStyle/>
          <a:p>
            <a:pPr lvl="0"/>
            <a:r>
              <a:rPr lang="en-US" b="1" dirty="0"/>
              <a:t>Conclusion</a:t>
            </a:r>
          </a:p>
        </p:txBody>
      </p:sp>
      <p:sp>
        <p:nvSpPr>
          <p:cNvPr id="3" name="Content Placeholder 2"/>
          <p:cNvSpPr>
            <a:spLocks noGrp="1"/>
          </p:cNvSpPr>
          <p:nvPr>
            <p:ph idx="1"/>
          </p:nvPr>
        </p:nvSpPr>
        <p:spPr>
          <a:xfrm>
            <a:off x="320042" y="2032000"/>
            <a:ext cx="12099577" cy="6502400"/>
          </a:xfrm>
        </p:spPr>
        <p:txBody>
          <a:bodyPr/>
          <a:lstStyle/>
          <a:p>
            <a:pPr marL="0" indent="0">
              <a:buNone/>
            </a:pPr>
            <a:r>
              <a:rPr lang="en-US" b="1" dirty="0">
                <a:solidFill>
                  <a:schemeClr val="tx1"/>
                </a:solidFill>
              </a:rPr>
              <a:t>To summarize with, </a:t>
            </a:r>
          </a:p>
          <a:p>
            <a:r>
              <a:rPr lang="en-US" dirty="0">
                <a:solidFill>
                  <a:schemeClr val="tx1"/>
                </a:solidFill>
              </a:rPr>
              <a:t>Highly interactive student-teacher platform </a:t>
            </a:r>
          </a:p>
          <a:p>
            <a:r>
              <a:rPr lang="en-US" dirty="0">
                <a:solidFill>
                  <a:schemeClr val="tx1"/>
                </a:solidFill>
              </a:rPr>
              <a:t>This web application will consist of student teacher portal </a:t>
            </a:r>
          </a:p>
          <a:p>
            <a:r>
              <a:rPr lang="en-US" dirty="0">
                <a:solidFill>
                  <a:schemeClr val="tx1"/>
                </a:solidFill>
              </a:rPr>
              <a:t>Live broadcasting facility also provides the teachers a chance to directly interact with their students and give them lectures. </a:t>
            </a:r>
          </a:p>
          <a:p>
            <a:r>
              <a:rPr lang="en-US" dirty="0">
                <a:solidFill>
                  <a:schemeClr val="tx1"/>
                </a:solidFill>
              </a:rPr>
              <a:t>Our system will help the teachers to make their videos more understandable and viewable through auto zoom feature. </a:t>
            </a:r>
          </a:p>
          <a:p>
            <a:r>
              <a:rPr lang="en-US" dirty="0">
                <a:solidFill>
                  <a:schemeClr val="tx1"/>
                </a:solidFill>
              </a:rPr>
              <a:t>This web application will make online teaching and learning quite a lot easier through features like course recommendation system. </a:t>
            </a:r>
          </a:p>
          <a:p>
            <a:r>
              <a:rPr lang="en-US" dirty="0">
                <a:solidFill>
                  <a:schemeClr val="tx1"/>
                </a:solidFill>
              </a:rPr>
              <a:t>This project gives a clue that computer vision and image processing have a promising direction for future works and inventions.</a:t>
            </a:r>
            <a:endParaRPr lang="en-PK" dirty="0">
              <a:solidFill>
                <a:schemeClr val="tx1"/>
              </a:solidFill>
            </a:endParaRPr>
          </a:p>
          <a:p>
            <a:pPr marL="0" indent="0">
              <a:buNone/>
            </a:pPr>
            <a:endParaRPr lang="en-US" sz="3200" dirty="0"/>
          </a:p>
          <a:p>
            <a:pPr lvl="1" algn="just"/>
            <a:endParaRPr lang="en-US" dirty="0"/>
          </a:p>
        </p:txBody>
      </p:sp>
      <p:sp>
        <p:nvSpPr>
          <p:cNvPr id="4" name="Slide Number Placeholder 3"/>
          <p:cNvSpPr>
            <a:spLocks noGrp="1"/>
          </p:cNvSpPr>
          <p:nvPr>
            <p:ph type="sldNum" sz="quarter" idx="12"/>
          </p:nvPr>
        </p:nvSpPr>
        <p:spPr/>
        <p:txBody>
          <a:bodyPr/>
          <a:lstStyle/>
          <a:p>
            <a:fld id="{A8EF9831-35B4-4843-9AA9-F06FC1EDDB89}" type="slidenum">
              <a:rPr lang="en-US" smtClean="0">
                <a:solidFill>
                  <a:prstClr val="black">
                    <a:tint val="75000"/>
                  </a:prstClr>
                </a:solidFill>
              </a:rPr>
              <a:pPr/>
              <a:t>31</a:t>
            </a:fld>
            <a:endParaRPr lang="en-US" dirty="0">
              <a:solidFill>
                <a:prstClr val="black">
                  <a:tint val="75000"/>
                </a:prstClr>
              </a:solidFill>
            </a:endParaRPr>
          </a:p>
        </p:txBody>
      </p:sp>
    </p:spTree>
    <p:extLst>
      <p:ext uri="{BB962C8B-B14F-4D97-AF65-F5344CB8AC3E}">
        <p14:creationId xmlns:p14="http://schemas.microsoft.com/office/powerpoint/2010/main" val="6653632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pPr marL="522488" lvl="1" indent="0">
              <a:spcBef>
                <a:spcPct val="0"/>
              </a:spcBef>
              <a:buNone/>
            </a:pPr>
            <a:endParaRPr lang="en-US" sz="5000" b="1" dirty="0">
              <a:latin typeface="+mj-lt"/>
              <a:ea typeface="+mj-ea"/>
              <a:cs typeface="+mj-cs"/>
            </a:endParaRPr>
          </a:p>
          <a:p>
            <a:pPr marL="522488" lvl="1" indent="0" algn="ctr">
              <a:spcBef>
                <a:spcPct val="0"/>
              </a:spcBef>
              <a:buNone/>
            </a:pPr>
            <a:r>
              <a:rPr lang="en-US" sz="5000" b="1" dirty="0">
                <a:latin typeface="+mj-lt"/>
                <a:ea typeface="+mj-ea"/>
                <a:cs typeface="+mj-cs"/>
              </a:rPr>
              <a:t>       Questions and Answers</a:t>
            </a:r>
          </a:p>
        </p:txBody>
      </p:sp>
      <p:sp>
        <p:nvSpPr>
          <p:cNvPr id="2" name="Slide Number Placeholder 1"/>
          <p:cNvSpPr>
            <a:spLocks noGrp="1"/>
          </p:cNvSpPr>
          <p:nvPr>
            <p:ph type="sldNum" sz="quarter" idx="12"/>
          </p:nvPr>
        </p:nvSpPr>
        <p:spPr/>
        <p:txBody>
          <a:bodyPr/>
          <a:lstStyle/>
          <a:p>
            <a:fld id="{A8EF9831-35B4-4843-9AA9-F06FC1EDDB89}" type="slidenum">
              <a:rPr lang="en-US" smtClean="0">
                <a:solidFill>
                  <a:prstClr val="black">
                    <a:tint val="75000"/>
                  </a:prstClr>
                </a:solidFill>
              </a:rPr>
              <a:pPr/>
              <a:t>32</a:t>
            </a:fld>
            <a:endParaRPr lang="en-US" dirty="0">
              <a:solidFill>
                <a:prstClr val="black">
                  <a:tint val="75000"/>
                </a:prstClr>
              </a:solidFill>
            </a:endParaRPr>
          </a:p>
        </p:txBody>
      </p:sp>
    </p:spTree>
    <p:extLst>
      <p:ext uri="{BB962C8B-B14F-4D97-AF65-F5344CB8AC3E}">
        <p14:creationId xmlns:p14="http://schemas.microsoft.com/office/powerpoint/2010/main" val="2825708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285616"/>
            <a:ext cx="11521440" cy="1280584"/>
          </a:xfrm>
        </p:spPr>
        <p:txBody>
          <a:bodyPr anchor="b"/>
          <a:lstStyle/>
          <a:p>
            <a:pPr lvl="0"/>
            <a:r>
              <a:rPr lang="en-US" b="1" dirty="0"/>
              <a:t>Problem Statement</a:t>
            </a:r>
          </a:p>
        </p:txBody>
      </p:sp>
      <p:sp>
        <p:nvSpPr>
          <p:cNvPr id="3" name="Content Placeholder 2"/>
          <p:cNvSpPr>
            <a:spLocks noGrp="1"/>
          </p:cNvSpPr>
          <p:nvPr>
            <p:ph idx="1"/>
          </p:nvPr>
        </p:nvSpPr>
        <p:spPr>
          <a:xfrm>
            <a:off x="213360" y="2133600"/>
            <a:ext cx="12374880" cy="6857999"/>
          </a:xfrm>
        </p:spPr>
        <p:txBody>
          <a:bodyPr>
            <a:normAutofit/>
          </a:bodyPr>
          <a:lstStyle/>
          <a:p>
            <a:pPr algn="just"/>
            <a:r>
              <a:rPr lang="en-US" sz="2800" dirty="0">
                <a:solidFill>
                  <a:schemeClr val="tx1"/>
                </a:solidFill>
              </a:rPr>
              <a:t>Most of these web applications do not allow much student teacher interaction. </a:t>
            </a:r>
          </a:p>
          <a:p>
            <a:pPr algn="just"/>
            <a:r>
              <a:rPr lang="en-US" sz="2800" dirty="0">
                <a:solidFill>
                  <a:schemeClr val="tx1"/>
                </a:solidFill>
              </a:rPr>
              <a:t>These systems only allow sending messages via chat and comments. </a:t>
            </a:r>
          </a:p>
          <a:p>
            <a:pPr algn="just"/>
            <a:r>
              <a:rPr lang="en-US" sz="2800" dirty="0">
                <a:solidFill>
                  <a:schemeClr val="tx1"/>
                </a:solidFill>
              </a:rPr>
              <a:t>Most of the teachers even share their emails for queries. But due to large crowd of queries, most of them remain unanswered.</a:t>
            </a:r>
          </a:p>
          <a:p>
            <a:pPr algn="just"/>
            <a:r>
              <a:rPr lang="en-US" sz="2800" dirty="0">
                <a:solidFill>
                  <a:schemeClr val="tx1"/>
                </a:solidFill>
              </a:rPr>
              <a:t>No proper way of conducting assignments and quizzes (Portal)</a:t>
            </a:r>
          </a:p>
          <a:p>
            <a:pPr algn="just"/>
            <a:r>
              <a:rPr lang="en-US" sz="2800" dirty="0">
                <a:solidFill>
                  <a:schemeClr val="tx1"/>
                </a:solidFill>
              </a:rPr>
              <a:t>Sometimes in a video or during a live broadcasting it becomes difficult for the students to read the words written on the board. </a:t>
            </a:r>
          </a:p>
          <a:p>
            <a:pPr algn="just"/>
            <a:r>
              <a:rPr lang="en-US" sz="2800" dirty="0">
                <a:solidFill>
                  <a:schemeClr val="tx1"/>
                </a:solidFill>
              </a:rPr>
              <a:t>A few of the systems even don’t provide the facility of live streaming. They only have pre-uploaded videos and content in them. </a:t>
            </a:r>
          </a:p>
          <a:p>
            <a:pPr algn="just"/>
            <a:r>
              <a:rPr lang="en-US" sz="2800" dirty="0">
                <a:solidFill>
                  <a:schemeClr val="tx1"/>
                </a:solidFill>
              </a:rPr>
              <a:t>So, for effective online studies, students and teachers have to use more than one platform. They do not have any all-in-one platform.</a:t>
            </a:r>
            <a:endParaRPr lang="en-PK" sz="2800" dirty="0">
              <a:solidFill>
                <a:schemeClr val="tx1"/>
              </a:solidFill>
            </a:endParaRPr>
          </a:p>
          <a:p>
            <a:pPr algn="just"/>
            <a:endParaRPr lang="en-US" sz="3700" dirty="0"/>
          </a:p>
        </p:txBody>
      </p:sp>
      <p:sp>
        <p:nvSpPr>
          <p:cNvPr id="4" name="Slide Number Placeholder 3"/>
          <p:cNvSpPr>
            <a:spLocks noGrp="1"/>
          </p:cNvSpPr>
          <p:nvPr>
            <p:ph type="sldNum" sz="quarter" idx="12"/>
          </p:nvPr>
        </p:nvSpPr>
        <p:spPr/>
        <p:txBody>
          <a:bodyPr/>
          <a:lstStyle/>
          <a:p>
            <a:fld id="{A8EF9831-35B4-4843-9AA9-F06FC1EDDB89}" type="slidenum">
              <a:rPr lang="en-US" smtClean="0">
                <a:solidFill>
                  <a:prstClr val="black">
                    <a:tint val="75000"/>
                  </a:prstClr>
                </a:solidFill>
              </a:rPr>
              <a:pPr/>
              <a:t>4</a:t>
            </a:fld>
            <a:endParaRPr lang="en-US" dirty="0">
              <a:solidFill>
                <a:prstClr val="black">
                  <a:tint val="75000"/>
                </a:prstClr>
              </a:solidFill>
            </a:endParaRPr>
          </a:p>
        </p:txBody>
      </p:sp>
    </p:spTree>
    <p:extLst>
      <p:ext uri="{BB962C8B-B14F-4D97-AF65-F5344CB8AC3E}">
        <p14:creationId xmlns:p14="http://schemas.microsoft.com/office/powerpoint/2010/main" val="1754335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419600" y="-166085"/>
            <a:ext cx="11521440" cy="1280584"/>
          </a:xfrm>
        </p:spPr>
        <p:txBody>
          <a:bodyPr anchor="b"/>
          <a:lstStyle/>
          <a:p>
            <a:r>
              <a:rPr lang="en-US" sz="4600" b="1" dirty="0"/>
              <a:t>Literature Review</a:t>
            </a:r>
          </a:p>
        </p:txBody>
      </p:sp>
      <p:sp>
        <p:nvSpPr>
          <p:cNvPr id="5" name="Slide Number Placeholder 4"/>
          <p:cNvSpPr>
            <a:spLocks noGrp="1"/>
          </p:cNvSpPr>
          <p:nvPr>
            <p:ph type="sldNum" sz="quarter" idx="12"/>
          </p:nvPr>
        </p:nvSpPr>
        <p:spPr/>
        <p:txBody>
          <a:bodyPr/>
          <a:lstStyle/>
          <a:p>
            <a:fld id="{A8EF9831-35B4-4843-9AA9-F06FC1EDDB89}" type="slidenum">
              <a:rPr lang="en-US" smtClean="0">
                <a:solidFill>
                  <a:prstClr val="black">
                    <a:tint val="75000"/>
                  </a:prstClr>
                </a:solidFill>
              </a:rPr>
              <a:pPr/>
              <a:t>5</a:t>
            </a:fld>
            <a:endParaRPr lang="en-US" dirty="0">
              <a:solidFill>
                <a:prstClr val="black">
                  <a:tint val="75000"/>
                </a:prst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897778498"/>
              </p:ext>
            </p:extLst>
          </p:nvPr>
        </p:nvGraphicFramePr>
        <p:xfrm>
          <a:off x="213360" y="1362148"/>
          <a:ext cx="12374880" cy="7553253"/>
        </p:xfrm>
        <a:graphic>
          <a:graphicData uri="http://schemas.openxmlformats.org/drawingml/2006/table">
            <a:tbl>
              <a:tblPr firstRow="1" firstCol="1" bandRow="1">
                <a:effectLst>
                  <a:outerShdw blurRad="50800" dist="50800" dir="5400000" sx="86000" sy="86000" algn="ctr" rotWithShape="0">
                    <a:srgbClr val="000000">
                      <a:alpha val="37000"/>
                    </a:srgbClr>
                  </a:outerShdw>
                  <a:reflection endPos="0" dist="50800" dir="5400000" sy="-100000" algn="bl" rotWithShape="0"/>
                </a:effectLst>
                <a:tableStyleId>{5C22544A-7EE6-4342-B048-85BDC9FD1C3A}</a:tableStyleId>
              </a:tblPr>
              <a:tblGrid>
                <a:gridCol w="2819400">
                  <a:extLst>
                    <a:ext uri="{9D8B030D-6E8A-4147-A177-3AD203B41FA5}">
                      <a16:colId xmlns:a16="http://schemas.microsoft.com/office/drawing/2014/main" val="20000"/>
                    </a:ext>
                  </a:extLst>
                </a:gridCol>
                <a:gridCol w="5776952">
                  <a:extLst>
                    <a:ext uri="{9D8B030D-6E8A-4147-A177-3AD203B41FA5}">
                      <a16:colId xmlns:a16="http://schemas.microsoft.com/office/drawing/2014/main" val="20001"/>
                    </a:ext>
                  </a:extLst>
                </a:gridCol>
                <a:gridCol w="3778528">
                  <a:extLst>
                    <a:ext uri="{9D8B030D-6E8A-4147-A177-3AD203B41FA5}">
                      <a16:colId xmlns:a16="http://schemas.microsoft.com/office/drawing/2014/main" val="20002"/>
                    </a:ext>
                  </a:extLst>
                </a:gridCol>
              </a:tblGrid>
              <a:tr h="1300382">
                <a:tc gridSpan="3">
                  <a:txBody>
                    <a:bodyPr/>
                    <a:lstStyle/>
                    <a:p>
                      <a:pPr marL="0" marR="0" algn="ctr">
                        <a:spcBef>
                          <a:spcPts val="0"/>
                        </a:spcBef>
                        <a:spcAft>
                          <a:spcPts val="0"/>
                        </a:spcAft>
                      </a:pPr>
                      <a:r>
                        <a:rPr lang="en-US" sz="3200" dirty="0">
                          <a:solidFill>
                            <a:schemeClr val="bg1"/>
                          </a:solidFill>
                          <a:effectLst/>
                        </a:rPr>
                        <a:t>Weaknesses in Existing Applications</a:t>
                      </a:r>
                      <a:endParaRPr lang="en-US" sz="3200" dirty="0">
                        <a:solidFill>
                          <a:schemeClr val="bg1"/>
                        </a:solidFill>
                        <a:effectLst/>
                        <a:latin typeface="Times New Roman"/>
                        <a:ea typeface="Times New Roman"/>
                      </a:endParaRPr>
                    </a:p>
                  </a:txBody>
                  <a:tcPr marL="96012" marR="96012"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275157">
                <a:tc>
                  <a:txBody>
                    <a:bodyPr/>
                    <a:lstStyle/>
                    <a:p>
                      <a:pPr marL="0" marR="0" algn="ctr">
                        <a:spcBef>
                          <a:spcPts val="0"/>
                        </a:spcBef>
                        <a:spcAft>
                          <a:spcPts val="0"/>
                        </a:spcAft>
                      </a:pPr>
                      <a:r>
                        <a:rPr lang="en-US" sz="2800" b="1" dirty="0">
                          <a:solidFill>
                            <a:schemeClr val="bg1"/>
                          </a:solidFill>
                          <a:effectLst/>
                        </a:rPr>
                        <a:t>Application Name</a:t>
                      </a:r>
                      <a:endParaRPr lang="en-US" sz="2800" b="1" dirty="0">
                        <a:solidFill>
                          <a:schemeClr val="bg1"/>
                        </a:solidFill>
                        <a:effectLst/>
                        <a:latin typeface="Times New Roman"/>
                        <a:ea typeface="Times New Roman"/>
                      </a:endParaRPr>
                    </a:p>
                  </a:txBody>
                  <a:tcPr marL="96012" marR="96012" marT="0" marB="0"/>
                </a:tc>
                <a:tc>
                  <a:txBody>
                    <a:bodyPr/>
                    <a:lstStyle/>
                    <a:p>
                      <a:pPr marL="0" marR="0" algn="ctr">
                        <a:spcBef>
                          <a:spcPts val="0"/>
                        </a:spcBef>
                        <a:spcAft>
                          <a:spcPts val="0"/>
                        </a:spcAft>
                      </a:pPr>
                      <a:r>
                        <a:rPr lang="en-US" sz="2800" b="1" dirty="0">
                          <a:solidFill>
                            <a:schemeClr val="bg1"/>
                          </a:solidFill>
                          <a:effectLst/>
                        </a:rPr>
                        <a:t>Application Description</a:t>
                      </a:r>
                      <a:endParaRPr lang="en-US" sz="2800" b="1" dirty="0">
                        <a:solidFill>
                          <a:schemeClr val="bg1"/>
                        </a:solidFill>
                        <a:effectLst/>
                        <a:latin typeface="Times New Roman"/>
                        <a:ea typeface="Times New Roman"/>
                      </a:endParaRPr>
                    </a:p>
                  </a:txBody>
                  <a:tcPr marL="96012" marR="96012" marT="0" marB="0"/>
                </a:tc>
                <a:tc>
                  <a:txBody>
                    <a:bodyPr/>
                    <a:lstStyle/>
                    <a:p>
                      <a:pPr marL="0" marR="0" algn="ctr">
                        <a:spcBef>
                          <a:spcPts val="0"/>
                        </a:spcBef>
                        <a:spcAft>
                          <a:spcPts val="0"/>
                        </a:spcAft>
                      </a:pPr>
                      <a:r>
                        <a:rPr lang="en-US" sz="2800" b="1" dirty="0">
                          <a:solidFill>
                            <a:schemeClr val="bg1"/>
                          </a:solidFill>
                          <a:effectLst/>
                        </a:rPr>
                        <a:t>Weakness</a:t>
                      </a:r>
                    </a:p>
                    <a:p>
                      <a:pPr marL="0" marR="0" algn="ctr">
                        <a:spcBef>
                          <a:spcPts val="0"/>
                        </a:spcBef>
                        <a:spcAft>
                          <a:spcPts val="0"/>
                        </a:spcAft>
                      </a:pPr>
                      <a:endParaRPr lang="en-US" sz="2800" b="1" dirty="0">
                        <a:solidFill>
                          <a:schemeClr val="bg1"/>
                        </a:solidFill>
                        <a:effectLst/>
                        <a:latin typeface="Times New Roman"/>
                        <a:ea typeface="Times New Roman"/>
                      </a:endParaRPr>
                    </a:p>
                  </a:txBody>
                  <a:tcPr marL="96012" marR="96012" marT="0" marB="0"/>
                </a:tc>
                <a:extLst>
                  <a:ext uri="{0D108BD9-81ED-4DB2-BD59-A6C34878D82A}">
                    <a16:rowId xmlns:a16="http://schemas.microsoft.com/office/drawing/2014/main" val="10001"/>
                  </a:ext>
                </a:extLst>
              </a:tr>
              <a:tr h="1572947">
                <a:tc>
                  <a:txBody>
                    <a:bodyPr/>
                    <a:lstStyle/>
                    <a:p>
                      <a:pPr marL="0" marR="0" algn="ctr">
                        <a:spcBef>
                          <a:spcPts val="0"/>
                        </a:spcBef>
                        <a:spcAft>
                          <a:spcPts val="0"/>
                        </a:spcAft>
                      </a:pPr>
                      <a:r>
                        <a:rPr lang="en-US" sz="2000" b="1" dirty="0">
                          <a:effectLst/>
                        </a:rPr>
                        <a:t>Udemy</a:t>
                      </a:r>
                      <a:endParaRPr lang="en-US" sz="2000" b="1" dirty="0">
                        <a:effectLst/>
                        <a:latin typeface="Times New Roman"/>
                        <a:ea typeface="Times New Roman"/>
                      </a:endParaRPr>
                    </a:p>
                  </a:txBody>
                  <a:tcPr marL="96012" marR="96012" marT="0" marB="0"/>
                </a:tc>
                <a:tc>
                  <a:txBody>
                    <a:bodyPr/>
                    <a:lstStyle/>
                    <a:p>
                      <a:pPr marL="0" marR="0" algn="just">
                        <a:spcBef>
                          <a:spcPts val="0"/>
                        </a:spcBef>
                        <a:spcAft>
                          <a:spcPts val="0"/>
                        </a:spcAft>
                      </a:pPr>
                      <a:r>
                        <a:rPr lang="en-US" sz="2000" b="0" i="0" u="none" strike="noStrike" kern="1200" dirty="0">
                          <a:solidFill>
                            <a:schemeClr val="dk1"/>
                          </a:solidFill>
                          <a:effectLst/>
                          <a:latin typeface="+mn-lt"/>
                          <a:ea typeface="+mn-ea"/>
                          <a:cs typeface="+mn-cs"/>
                        </a:rPr>
                        <a:t>Udemy is the world's largest online learning platform. It is aimed at professional adults and students.</a:t>
                      </a:r>
                      <a:endParaRPr lang="en-US" sz="2000" b="1" dirty="0">
                        <a:effectLst/>
                        <a:latin typeface="Times New Roman"/>
                        <a:ea typeface="Times New Roman"/>
                      </a:endParaRPr>
                    </a:p>
                  </a:txBody>
                  <a:tcPr marL="96012" marR="96012" marT="0" marB="0"/>
                </a:tc>
                <a:tc>
                  <a:txBody>
                    <a:bodyPr/>
                    <a:lstStyle/>
                    <a:p>
                      <a:pPr lvl="0"/>
                      <a:r>
                        <a:rPr lang="en-US" sz="2000" kern="1200" dirty="0">
                          <a:solidFill>
                            <a:schemeClr val="dk1"/>
                          </a:solidFill>
                          <a:effectLst/>
                          <a:latin typeface="+mn-lt"/>
                          <a:ea typeface="+mn-ea"/>
                          <a:cs typeface="+mn-cs"/>
                        </a:rPr>
                        <a:t>No auto- zoom based on action recognition.</a:t>
                      </a:r>
                      <a:endParaRPr lang="en-PK" sz="2000" kern="1200" dirty="0">
                        <a:solidFill>
                          <a:schemeClr val="dk1"/>
                        </a:solidFill>
                        <a:effectLst/>
                        <a:latin typeface="+mn-lt"/>
                        <a:ea typeface="+mn-ea"/>
                        <a:cs typeface="+mn-cs"/>
                      </a:endParaRPr>
                    </a:p>
                    <a:p>
                      <a:pPr lvl="0"/>
                      <a:r>
                        <a:rPr lang="en-US" sz="2000" kern="1200" dirty="0">
                          <a:solidFill>
                            <a:schemeClr val="dk1"/>
                          </a:solidFill>
                          <a:effectLst/>
                          <a:latin typeface="+mn-lt"/>
                          <a:ea typeface="+mn-ea"/>
                          <a:cs typeface="+mn-cs"/>
                        </a:rPr>
                        <a:t>No Interactive Communication.</a:t>
                      </a:r>
                      <a:endParaRPr lang="en-PK" sz="2000" kern="1200" dirty="0">
                        <a:solidFill>
                          <a:schemeClr val="dk1"/>
                        </a:solidFill>
                        <a:effectLst/>
                        <a:latin typeface="+mn-lt"/>
                        <a:ea typeface="+mn-ea"/>
                        <a:cs typeface="+mn-cs"/>
                      </a:endParaRPr>
                    </a:p>
                    <a:p>
                      <a:r>
                        <a:rPr lang="en-US" sz="2000" kern="1200" dirty="0">
                          <a:solidFill>
                            <a:schemeClr val="dk1"/>
                          </a:solidFill>
                          <a:effectLst/>
                          <a:latin typeface="+mn-lt"/>
                          <a:ea typeface="+mn-ea"/>
                          <a:cs typeface="+mn-cs"/>
                        </a:rPr>
                        <a:t>No portal system.</a:t>
                      </a:r>
                      <a:endParaRPr lang="en-PK" sz="2000" kern="1200" dirty="0">
                        <a:solidFill>
                          <a:schemeClr val="dk1"/>
                        </a:solidFill>
                        <a:effectLst/>
                        <a:latin typeface="+mn-lt"/>
                        <a:ea typeface="+mn-ea"/>
                        <a:cs typeface="+mn-cs"/>
                      </a:endParaRPr>
                    </a:p>
                  </a:txBody>
                  <a:tcPr marL="96012" marR="96012" marT="0" marB="0"/>
                </a:tc>
                <a:extLst>
                  <a:ext uri="{0D108BD9-81ED-4DB2-BD59-A6C34878D82A}">
                    <a16:rowId xmlns:a16="http://schemas.microsoft.com/office/drawing/2014/main" val="10002"/>
                  </a:ext>
                </a:extLst>
              </a:tr>
              <a:tr h="167069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effectLst/>
                        </a:rPr>
                        <a:t>Udacity</a:t>
                      </a:r>
                      <a:endParaRPr lang="en-US" sz="2000" b="1" dirty="0">
                        <a:effectLst/>
                        <a:latin typeface="Times New Roman"/>
                        <a:ea typeface="Times New Roman"/>
                      </a:endParaRPr>
                    </a:p>
                    <a:p>
                      <a:pPr marL="0" marR="0" algn="ctr">
                        <a:spcBef>
                          <a:spcPts val="0"/>
                        </a:spcBef>
                        <a:spcAft>
                          <a:spcPts val="0"/>
                        </a:spcAft>
                      </a:pPr>
                      <a:r>
                        <a:rPr lang="en-US" sz="2000" b="1" dirty="0">
                          <a:effectLst/>
                        </a:rPr>
                        <a:t> </a:t>
                      </a:r>
                      <a:endParaRPr lang="en-US" sz="2000" b="1" dirty="0">
                        <a:effectLst/>
                        <a:latin typeface="Times New Roman"/>
                        <a:ea typeface="Times New Roman"/>
                      </a:endParaRPr>
                    </a:p>
                  </a:txBody>
                  <a:tcPr marL="96012" marR="96012" marT="0" marB="0"/>
                </a:tc>
                <a:tc>
                  <a:txBody>
                    <a:bodyPr/>
                    <a:lstStyle/>
                    <a:p>
                      <a:pPr marL="0" marR="0" algn="just">
                        <a:spcBef>
                          <a:spcPts val="0"/>
                        </a:spcBef>
                        <a:spcAft>
                          <a:spcPts val="0"/>
                        </a:spcAft>
                      </a:pPr>
                      <a:r>
                        <a:rPr lang="en-US" sz="2000" b="0" i="0" u="none" strike="noStrike" kern="1200" dirty="0">
                          <a:solidFill>
                            <a:schemeClr val="dk1"/>
                          </a:solidFill>
                          <a:effectLst/>
                          <a:latin typeface="+mn-lt"/>
                          <a:ea typeface="+mn-ea"/>
                          <a:cs typeface="+mn-cs"/>
                        </a:rPr>
                        <a:t>Udacity is an online education provider that offers online courses, pre-recorded video lectures that you can watch on a weekly schedule or when it's convenient for you.</a:t>
                      </a:r>
                      <a:endParaRPr lang="en-US" sz="2000" b="1" dirty="0">
                        <a:effectLst/>
                        <a:latin typeface="Times New Roman"/>
                        <a:ea typeface="Times New Roman"/>
                      </a:endParaRPr>
                    </a:p>
                  </a:txBody>
                  <a:tcPr marL="96012" marR="96012" marT="0" marB="0"/>
                </a:tc>
                <a:tc>
                  <a:txBody>
                    <a:bodyPr/>
                    <a:lstStyle/>
                    <a:p>
                      <a:pPr lvl="0"/>
                      <a:r>
                        <a:rPr lang="en-US" sz="2000" kern="1200" dirty="0">
                          <a:solidFill>
                            <a:schemeClr val="dk1"/>
                          </a:solidFill>
                          <a:effectLst/>
                          <a:latin typeface="+mn-lt"/>
                          <a:ea typeface="+mn-ea"/>
                          <a:cs typeface="+mn-cs"/>
                        </a:rPr>
                        <a:t>No auto- zoom based on action recognition.</a:t>
                      </a:r>
                      <a:endParaRPr lang="en-PK" sz="2000" kern="1200" dirty="0">
                        <a:solidFill>
                          <a:schemeClr val="dk1"/>
                        </a:solidFill>
                        <a:effectLst/>
                        <a:latin typeface="+mn-lt"/>
                        <a:ea typeface="+mn-ea"/>
                        <a:cs typeface="+mn-cs"/>
                      </a:endParaRPr>
                    </a:p>
                    <a:p>
                      <a:pPr lvl="0"/>
                      <a:r>
                        <a:rPr lang="en-US" sz="2000" kern="1200" dirty="0">
                          <a:solidFill>
                            <a:schemeClr val="dk1"/>
                          </a:solidFill>
                          <a:effectLst/>
                          <a:latin typeface="+mn-lt"/>
                          <a:ea typeface="+mn-ea"/>
                          <a:cs typeface="+mn-cs"/>
                        </a:rPr>
                        <a:t>No Interactive Communication.</a:t>
                      </a:r>
                      <a:endParaRPr lang="en-PK" sz="2000" kern="1200" dirty="0">
                        <a:solidFill>
                          <a:schemeClr val="dk1"/>
                        </a:solidFill>
                        <a:effectLst/>
                        <a:latin typeface="+mn-lt"/>
                        <a:ea typeface="+mn-ea"/>
                        <a:cs typeface="+mn-cs"/>
                      </a:endParaRPr>
                    </a:p>
                    <a:p>
                      <a:r>
                        <a:rPr lang="en-US" sz="2000" kern="1200" dirty="0">
                          <a:solidFill>
                            <a:schemeClr val="dk1"/>
                          </a:solidFill>
                          <a:effectLst/>
                          <a:latin typeface="+mn-lt"/>
                          <a:ea typeface="+mn-ea"/>
                          <a:cs typeface="+mn-cs"/>
                        </a:rPr>
                        <a:t>No portal system.</a:t>
                      </a:r>
                      <a:endParaRPr lang="en-US" sz="2000" b="1" dirty="0">
                        <a:effectLst/>
                        <a:latin typeface="Times New Roman"/>
                        <a:ea typeface="Times New Roman"/>
                      </a:endParaRPr>
                    </a:p>
                  </a:txBody>
                  <a:tcPr marL="96012" marR="96012" marT="0" marB="0"/>
                </a:tc>
                <a:extLst>
                  <a:ext uri="{0D108BD9-81ED-4DB2-BD59-A6C34878D82A}">
                    <a16:rowId xmlns:a16="http://schemas.microsoft.com/office/drawing/2014/main" val="10003"/>
                  </a:ext>
                </a:extLst>
              </a:tr>
              <a:tr h="173407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effectLst/>
                          <a:latin typeface="Times New Roman"/>
                          <a:ea typeface="Times New Roman"/>
                        </a:rPr>
                        <a:t>Zoom</a:t>
                      </a:r>
                    </a:p>
                    <a:p>
                      <a:pPr marL="0" marR="0" algn="ctr">
                        <a:spcBef>
                          <a:spcPts val="0"/>
                        </a:spcBef>
                        <a:spcAft>
                          <a:spcPts val="0"/>
                        </a:spcAft>
                      </a:pPr>
                      <a:r>
                        <a:rPr lang="en-US" sz="2000" b="1" dirty="0">
                          <a:effectLst/>
                        </a:rPr>
                        <a:t> </a:t>
                      </a:r>
                      <a:endParaRPr lang="en-US" sz="2000" b="1" dirty="0">
                        <a:effectLst/>
                        <a:latin typeface="Times New Roman"/>
                        <a:ea typeface="Times New Roman"/>
                      </a:endParaRPr>
                    </a:p>
                  </a:txBody>
                  <a:tcPr marL="96012" marR="96012" marT="0" marB="0"/>
                </a:tc>
                <a:tc>
                  <a:txBody>
                    <a:bodyPr/>
                    <a:lstStyle/>
                    <a:p>
                      <a:pPr marL="0" marR="0" algn="just">
                        <a:spcBef>
                          <a:spcPts val="0"/>
                        </a:spcBef>
                        <a:spcAft>
                          <a:spcPts val="0"/>
                        </a:spcAft>
                      </a:pPr>
                      <a:r>
                        <a:rPr lang="en-US" sz="2000" b="0" i="0" u="none" strike="noStrike" kern="1200" dirty="0">
                          <a:solidFill>
                            <a:schemeClr val="dk1"/>
                          </a:solidFill>
                          <a:effectLst/>
                          <a:latin typeface="+mn-lt"/>
                          <a:ea typeface="+mn-ea"/>
                          <a:cs typeface="+mn-cs"/>
                        </a:rPr>
                        <a:t>Zoom is a cloud based service which provides simple online meetings, content sharing, and video conferencing capability. </a:t>
                      </a:r>
                      <a:endParaRPr lang="en-US" sz="2000" b="1" dirty="0">
                        <a:effectLst/>
                        <a:latin typeface="Times New Roman"/>
                        <a:ea typeface="Times New Roman"/>
                      </a:endParaRPr>
                    </a:p>
                  </a:txBody>
                  <a:tcPr marL="96012" marR="96012" marT="0" marB="0"/>
                </a:tc>
                <a:tc>
                  <a:txBody>
                    <a:bodyPr/>
                    <a:lstStyle/>
                    <a:p>
                      <a:pPr lvl="0"/>
                      <a:r>
                        <a:rPr lang="en-US" sz="2000" b="1" dirty="0">
                          <a:effectLst/>
                        </a:rPr>
                        <a:t> </a:t>
                      </a:r>
                      <a:r>
                        <a:rPr lang="en-US" sz="2000" kern="1200" dirty="0">
                          <a:solidFill>
                            <a:schemeClr val="dk1"/>
                          </a:solidFill>
                          <a:effectLst/>
                          <a:latin typeface="+mn-lt"/>
                          <a:ea typeface="+mn-ea"/>
                          <a:cs typeface="+mn-cs"/>
                        </a:rPr>
                        <a:t>No auto- zoom based on action recognition.</a:t>
                      </a:r>
                      <a:endParaRPr lang="en-PK" sz="2000" kern="1200" dirty="0">
                        <a:solidFill>
                          <a:schemeClr val="dk1"/>
                        </a:solidFill>
                        <a:effectLst/>
                        <a:latin typeface="+mn-lt"/>
                        <a:ea typeface="+mn-ea"/>
                        <a:cs typeface="+mn-cs"/>
                      </a:endParaRPr>
                    </a:p>
                    <a:p>
                      <a:pPr lvl="0"/>
                      <a:r>
                        <a:rPr lang="en-US" sz="2000" kern="1200" dirty="0">
                          <a:solidFill>
                            <a:schemeClr val="dk1"/>
                          </a:solidFill>
                          <a:effectLst/>
                          <a:latin typeface="+mn-lt"/>
                          <a:ea typeface="+mn-ea"/>
                          <a:cs typeface="+mn-cs"/>
                        </a:rPr>
                        <a:t>Not enough interactive system</a:t>
                      </a:r>
                      <a:endParaRPr lang="en-PK" sz="2000" kern="1200" dirty="0">
                        <a:solidFill>
                          <a:schemeClr val="dk1"/>
                        </a:solidFill>
                        <a:effectLst/>
                        <a:latin typeface="+mn-lt"/>
                        <a:ea typeface="+mn-ea"/>
                        <a:cs typeface="+mn-cs"/>
                      </a:endParaRPr>
                    </a:p>
                    <a:p>
                      <a:pPr lvl="0"/>
                      <a:r>
                        <a:rPr lang="en-US" sz="2000" kern="1200" dirty="0">
                          <a:solidFill>
                            <a:schemeClr val="dk1"/>
                          </a:solidFill>
                          <a:effectLst/>
                          <a:latin typeface="+mn-lt"/>
                          <a:ea typeface="+mn-ea"/>
                          <a:cs typeface="+mn-cs"/>
                        </a:rPr>
                        <a:t>No portal system</a:t>
                      </a:r>
                      <a:endParaRPr lang="en-PK" sz="2000" kern="1200" dirty="0">
                        <a:solidFill>
                          <a:schemeClr val="dk1"/>
                        </a:solidFill>
                        <a:effectLst/>
                        <a:latin typeface="+mn-lt"/>
                        <a:ea typeface="+mn-ea"/>
                        <a:cs typeface="+mn-cs"/>
                      </a:endParaRPr>
                    </a:p>
                  </a:txBody>
                  <a:tcPr marL="96012" marR="96012"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95446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294484"/>
            <a:ext cx="11521440" cy="1280584"/>
          </a:xfrm>
        </p:spPr>
        <p:txBody>
          <a:bodyPr anchor="b"/>
          <a:lstStyle/>
          <a:p>
            <a:pPr lvl="0"/>
            <a:r>
              <a:rPr lang="en-US" b="1" dirty="0"/>
              <a:t>Problem Solution</a:t>
            </a:r>
          </a:p>
        </p:txBody>
      </p:sp>
      <p:sp>
        <p:nvSpPr>
          <p:cNvPr id="3" name="Content Placeholder 2"/>
          <p:cNvSpPr>
            <a:spLocks noGrp="1"/>
          </p:cNvSpPr>
          <p:nvPr>
            <p:ph idx="1"/>
          </p:nvPr>
        </p:nvSpPr>
        <p:spPr>
          <a:xfrm>
            <a:off x="213360" y="2133603"/>
            <a:ext cx="12374880" cy="6470912"/>
          </a:xfrm>
        </p:spPr>
        <p:txBody>
          <a:bodyPr>
            <a:normAutofit fontScale="92500" lnSpcReduction="10000"/>
          </a:bodyPr>
          <a:lstStyle/>
          <a:p>
            <a:pPr algn="just"/>
            <a:r>
              <a:rPr lang="en-US" dirty="0">
                <a:solidFill>
                  <a:schemeClr val="tx1"/>
                </a:solidFill>
              </a:rPr>
              <a:t>MOOC would provide all-in-one platform with increased student teacher interaction. </a:t>
            </a:r>
          </a:p>
          <a:p>
            <a:pPr algn="just"/>
            <a:r>
              <a:rPr lang="en-US" dirty="0">
                <a:solidFill>
                  <a:schemeClr val="tx1"/>
                </a:solidFill>
              </a:rPr>
              <a:t>Our system would provide the users with facilities like audio calls, live broadcasting, screen sharing, direct messaging and classroom chat. </a:t>
            </a:r>
          </a:p>
          <a:p>
            <a:pPr algn="just"/>
            <a:r>
              <a:rPr lang="en-US" dirty="0">
                <a:solidFill>
                  <a:schemeClr val="tx1"/>
                </a:solidFill>
              </a:rPr>
              <a:t>The students and teachers both would have different ways of file sharing like direct messaging, portal or classroom chat. </a:t>
            </a:r>
          </a:p>
          <a:p>
            <a:pPr algn="just"/>
            <a:r>
              <a:rPr lang="en-US" dirty="0">
                <a:solidFill>
                  <a:schemeClr val="tx1"/>
                </a:solidFill>
              </a:rPr>
              <a:t>The teachers can use portal for uploading, viewing, updating lecture files, marks, assignment, quizzes and videos. </a:t>
            </a:r>
          </a:p>
          <a:p>
            <a:pPr algn="just"/>
            <a:r>
              <a:rPr lang="en-US" dirty="0">
                <a:solidFill>
                  <a:schemeClr val="tx1"/>
                </a:solidFill>
              </a:rPr>
              <a:t>The students can view these files, download them and also submit their own files. </a:t>
            </a:r>
          </a:p>
          <a:p>
            <a:pPr algn="just"/>
            <a:r>
              <a:rPr lang="en-US" dirty="0">
                <a:solidFill>
                  <a:schemeClr val="tx1"/>
                </a:solidFill>
              </a:rPr>
              <a:t>Our system would provide us with two perspectives of E-learning: Online perspective &amp; Offline </a:t>
            </a:r>
          </a:p>
          <a:p>
            <a:pPr algn="just"/>
            <a:r>
              <a:rPr lang="en-US" dirty="0">
                <a:solidFill>
                  <a:schemeClr val="tx1"/>
                </a:solidFill>
              </a:rPr>
              <a:t>The teachers can enable auto zoom feature during live video broadcasting.</a:t>
            </a:r>
          </a:p>
          <a:p>
            <a:pPr algn="just"/>
            <a:r>
              <a:rPr lang="en-US" dirty="0">
                <a:solidFill>
                  <a:schemeClr val="tx1"/>
                </a:solidFill>
              </a:rPr>
              <a:t>The students will be able to view recommended courses and trending courses. </a:t>
            </a:r>
          </a:p>
          <a:p>
            <a:pPr algn="just"/>
            <a:r>
              <a:rPr lang="en-US" dirty="0">
                <a:solidFill>
                  <a:schemeClr val="tx1"/>
                </a:solidFill>
              </a:rPr>
              <a:t>The visitors on the web application and the top courses will be shown in the form of graphs, charts and tables to the admin. </a:t>
            </a:r>
            <a:endParaRPr lang="en-PK" dirty="0">
              <a:solidFill>
                <a:schemeClr val="tx1"/>
              </a:solidFill>
            </a:endParaRPr>
          </a:p>
          <a:p>
            <a:pPr algn="just"/>
            <a:endParaRPr lang="en-US" dirty="0"/>
          </a:p>
        </p:txBody>
      </p:sp>
      <p:sp>
        <p:nvSpPr>
          <p:cNvPr id="4" name="Slide Number Placeholder 3"/>
          <p:cNvSpPr>
            <a:spLocks noGrp="1"/>
          </p:cNvSpPr>
          <p:nvPr>
            <p:ph type="sldNum" sz="quarter" idx="12"/>
          </p:nvPr>
        </p:nvSpPr>
        <p:spPr/>
        <p:txBody>
          <a:bodyPr/>
          <a:lstStyle/>
          <a:p>
            <a:fld id="{A8EF9831-35B4-4843-9AA9-F06FC1EDDB89}" type="slidenum">
              <a:rPr lang="en-US" smtClean="0">
                <a:solidFill>
                  <a:prstClr val="black">
                    <a:tint val="75000"/>
                  </a:prstClr>
                </a:solidFill>
              </a:rPr>
              <a:pPr/>
              <a:t>6</a:t>
            </a:fld>
            <a:endParaRPr lang="en-US" dirty="0">
              <a:solidFill>
                <a:prstClr val="black">
                  <a:tint val="75000"/>
                </a:prstClr>
              </a:solidFill>
            </a:endParaRPr>
          </a:p>
        </p:txBody>
      </p:sp>
    </p:spTree>
    <p:extLst>
      <p:ext uri="{BB962C8B-B14F-4D97-AF65-F5344CB8AC3E}">
        <p14:creationId xmlns:p14="http://schemas.microsoft.com/office/powerpoint/2010/main" val="886596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74103"/>
            <a:ext cx="11521440" cy="1280584"/>
          </a:xfrm>
        </p:spPr>
        <p:txBody>
          <a:bodyPr anchor="b"/>
          <a:lstStyle/>
          <a:p>
            <a:r>
              <a:rPr lang="en-US" b="1" dirty="0"/>
              <a:t>Advantages of MOOC</a:t>
            </a:r>
          </a:p>
        </p:txBody>
      </p:sp>
      <p:sp>
        <p:nvSpPr>
          <p:cNvPr id="3" name="Content Placeholder 2"/>
          <p:cNvSpPr>
            <a:spLocks noGrp="1"/>
          </p:cNvSpPr>
          <p:nvPr>
            <p:ph idx="1"/>
          </p:nvPr>
        </p:nvSpPr>
        <p:spPr>
          <a:xfrm>
            <a:off x="213360" y="2392892"/>
            <a:ext cx="12374880" cy="6477005"/>
          </a:xfrm>
        </p:spPr>
        <p:txBody>
          <a:bodyPr>
            <a:normAutofit/>
          </a:bodyPr>
          <a:lstStyle/>
          <a:p>
            <a:pPr algn="just"/>
            <a:r>
              <a:rPr lang="en-US" dirty="0">
                <a:solidFill>
                  <a:schemeClr val="tx1"/>
                </a:solidFill>
              </a:rPr>
              <a:t>Various ways of file sharing</a:t>
            </a:r>
          </a:p>
          <a:p>
            <a:pPr algn="just"/>
            <a:r>
              <a:rPr lang="en-US" dirty="0">
                <a:solidFill>
                  <a:schemeClr val="tx1"/>
                </a:solidFill>
              </a:rPr>
              <a:t>Auto zoom </a:t>
            </a:r>
          </a:p>
          <a:p>
            <a:pPr algn="just"/>
            <a:r>
              <a:rPr lang="en-US" dirty="0">
                <a:solidFill>
                  <a:schemeClr val="tx1"/>
                </a:solidFill>
              </a:rPr>
              <a:t>Increased student-teacher communication</a:t>
            </a:r>
          </a:p>
          <a:p>
            <a:pPr algn="just"/>
            <a:r>
              <a:rPr lang="en-US" dirty="0">
                <a:solidFill>
                  <a:schemeClr val="tx1"/>
                </a:solidFill>
              </a:rPr>
              <a:t>The content will be protected</a:t>
            </a:r>
          </a:p>
          <a:p>
            <a:pPr algn="just"/>
            <a:r>
              <a:rPr lang="en-US" dirty="0">
                <a:solidFill>
                  <a:schemeClr val="tx1"/>
                </a:solidFill>
              </a:rPr>
              <a:t>Video download facility for teachers</a:t>
            </a:r>
          </a:p>
          <a:p>
            <a:pPr algn="just"/>
            <a:r>
              <a:rPr lang="en-US" dirty="0">
                <a:solidFill>
                  <a:schemeClr val="tx1"/>
                </a:solidFill>
              </a:rPr>
              <a:t>Online rooms</a:t>
            </a:r>
          </a:p>
          <a:p>
            <a:pPr algn="just"/>
            <a:r>
              <a:rPr lang="en-US" dirty="0">
                <a:solidFill>
                  <a:schemeClr val="tx1"/>
                </a:solidFill>
              </a:rPr>
              <a:t>Course recommendation</a:t>
            </a:r>
          </a:p>
          <a:p>
            <a:pPr algn="just"/>
            <a:r>
              <a:rPr lang="en-US" dirty="0">
                <a:solidFill>
                  <a:schemeClr val="tx1"/>
                </a:solidFill>
              </a:rPr>
              <a:t>Graphical analytics for admin</a:t>
            </a:r>
          </a:p>
          <a:p>
            <a:pPr algn="just"/>
            <a:r>
              <a:rPr lang="en-US" dirty="0">
                <a:solidFill>
                  <a:schemeClr val="tx1"/>
                </a:solidFill>
              </a:rPr>
              <a:t>Notifications and daily reminders</a:t>
            </a:r>
          </a:p>
        </p:txBody>
      </p:sp>
      <p:sp>
        <p:nvSpPr>
          <p:cNvPr id="4" name="Slide Number Placeholder 3"/>
          <p:cNvSpPr>
            <a:spLocks noGrp="1"/>
          </p:cNvSpPr>
          <p:nvPr>
            <p:ph type="sldNum" sz="quarter" idx="12"/>
          </p:nvPr>
        </p:nvSpPr>
        <p:spPr/>
        <p:txBody>
          <a:bodyPr/>
          <a:lstStyle/>
          <a:p>
            <a:fld id="{A8EF9831-35B4-4843-9AA9-F06FC1EDDB89}" type="slidenum">
              <a:rPr lang="en-US" smtClean="0">
                <a:solidFill>
                  <a:prstClr val="black">
                    <a:tint val="75000"/>
                  </a:prstClr>
                </a:solidFill>
              </a:rPr>
              <a:pPr/>
              <a:t>7</a:t>
            </a:fld>
            <a:endParaRPr lang="en-US" dirty="0">
              <a:solidFill>
                <a:prstClr val="black">
                  <a:tint val="75000"/>
                </a:prstClr>
              </a:solidFill>
            </a:endParaRPr>
          </a:p>
        </p:txBody>
      </p:sp>
    </p:spTree>
    <p:extLst>
      <p:ext uri="{BB962C8B-B14F-4D97-AF65-F5344CB8AC3E}">
        <p14:creationId xmlns:p14="http://schemas.microsoft.com/office/powerpoint/2010/main" val="218064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105400" y="19050"/>
            <a:ext cx="3520440" cy="1280584"/>
          </a:xfrm>
        </p:spPr>
        <p:txBody>
          <a:bodyPr anchor="b">
            <a:normAutofit fontScale="90000"/>
          </a:bodyPr>
          <a:lstStyle/>
          <a:p>
            <a:pPr lvl="0" algn="l"/>
            <a:r>
              <a:rPr lang="en-US" b="1" dirty="0"/>
              <a:t>                           Scope</a:t>
            </a:r>
          </a:p>
        </p:txBody>
      </p:sp>
      <p:sp>
        <p:nvSpPr>
          <p:cNvPr id="3" name="Content Placeholder 2"/>
          <p:cNvSpPr>
            <a:spLocks noGrp="1"/>
          </p:cNvSpPr>
          <p:nvPr>
            <p:ph idx="1"/>
          </p:nvPr>
        </p:nvSpPr>
        <p:spPr>
          <a:xfrm>
            <a:off x="213360" y="1299634"/>
            <a:ext cx="12374880" cy="7539566"/>
          </a:xfrm>
        </p:spPr>
        <p:txBody>
          <a:bodyPr>
            <a:normAutofit fontScale="92500" lnSpcReduction="10000"/>
          </a:bodyPr>
          <a:lstStyle/>
          <a:p>
            <a:pPr marL="0" indent="0" algn="just">
              <a:buNone/>
            </a:pPr>
            <a:r>
              <a:rPr lang="en-US" sz="2800" b="1" dirty="0"/>
              <a:t>Included</a:t>
            </a:r>
          </a:p>
          <a:p>
            <a:pPr marL="0" indent="0" algn="just">
              <a:buNone/>
            </a:pPr>
            <a:r>
              <a:rPr lang="en-US" dirty="0">
                <a:solidFill>
                  <a:schemeClr val="tx1"/>
                </a:solidFill>
              </a:rPr>
              <a:t>Two perspectives of e-learning:    1) Online Courses      2) Offline Courses</a:t>
            </a:r>
          </a:p>
          <a:p>
            <a:pPr marL="0" indent="0" algn="just">
              <a:buNone/>
            </a:pPr>
            <a:r>
              <a:rPr lang="en-US" dirty="0">
                <a:solidFill>
                  <a:schemeClr val="tx1"/>
                </a:solidFill>
              </a:rPr>
              <a:t>Student’s and Teacher’s portal</a:t>
            </a:r>
          </a:p>
          <a:p>
            <a:pPr marL="0" indent="0" algn="just">
              <a:buNone/>
            </a:pPr>
            <a:r>
              <a:rPr lang="en-US" dirty="0">
                <a:solidFill>
                  <a:schemeClr val="tx1"/>
                </a:solidFill>
              </a:rPr>
              <a:t>Communication ways: - live broadcast  - Classroom chat  - Audio call  - Direct Message</a:t>
            </a:r>
          </a:p>
          <a:p>
            <a:pPr marL="0" indent="0" algn="just">
              <a:buNone/>
            </a:pPr>
            <a:r>
              <a:rPr lang="en-US" dirty="0">
                <a:solidFill>
                  <a:schemeClr val="tx1"/>
                </a:solidFill>
              </a:rPr>
              <a:t>Screen sharing</a:t>
            </a:r>
          </a:p>
          <a:p>
            <a:pPr marL="0" indent="0" algn="just">
              <a:buNone/>
            </a:pPr>
            <a:r>
              <a:rPr lang="en-US" dirty="0">
                <a:solidFill>
                  <a:schemeClr val="tx1"/>
                </a:solidFill>
              </a:rPr>
              <a:t>Auto Zoom</a:t>
            </a:r>
          </a:p>
          <a:p>
            <a:pPr marL="0" indent="0" algn="just">
              <a:buNone/>
            </a:pPr>
            <a:r>
              <a:rPr lang="en-US" dirty="0">
                <a:solidFill>
                  <a:schemeClr val="tx1"/>
                </a:solidFill>
              </a:rPr>
              <a:t>E-learning Analytics (Recommended courses, trending courses, graphical analytics)</a:t>
            </a:r>
          </a:p>
          <a:p>
            <a:pPr marL="0" indent="0" algn="just">
              <a:buNone/>
            </a:pPr>
            <a:r>
              <a:rPr lang="en-US" sz="2800" b="1" dirty="0"/>
              <a:t>Excluded</a:t>
            </a:r>
          </a:p>
          <a:p>
            <a:pPr marL="0" indent="0" algn="just">
              <a:buNone/>
            </a:pPr>
            <a:r>
              <a:rPr lang="en-US" dirty="0">
                <a:solidFill>
                  <a:schemeClr val="tx1"/>
                </a:solidFill>
              </a:rPr>
              <a:t>Payment plans</a:t>
            </a:r>
          </a:p>
          <a:p>
            <a:pPr marL="0" indent="0" algn="just">
              <a:buNone/>
            </a:pPr>
            <a:r>
              <a:rPr lang="en-US" dirty="0">
                <a:solidFill>
                  <a:schemeClr val="tx1"/>
                </a:solidFill>
              </a:rPr>
              <a:t>Certifications </a:t>
            </a:r>
          </a:p>
          <a:p>
            <a:pPr marL="0" indent="0" algn="just">
              <a:buNone/>
            </a:pPr>
            <a:r>
              <a:rPr lang="en-US" sz="2800" b="1" dirty="0"/>
              <a:t>Limitations</a:t>
            </a:r>
          </a:p>
          <a:p>
            <a:pPr marL="0" indent="0" algn="just">
              <a:buNone/>
            </a:pPr>
            <a:r>
              <a:rPr lang="en-US" dirty="0">
                <a:solidFill>
                  <a:schemeClr val="tx1"/>
                </a:solidFill>
              </a:rPr>
              <a:t>Good quality external camera for auto zoom (Minimum 5MP)</a:t>
            </a:r>
          </a:p>
          <a:p>
            <a:pPr marL="0" indent="0" algn="just">
              <a:buNone/>
            </a:pPr>
            <a:r>
              <a:rPr lang="en-US" dirty="0">
                <a:solidFill>
                  <a:schemeClr val="tx1"/>
                </a:solidFill>
              </a:rPr>
              <a:t>The video quality will not exceed 720p</a:t>
            </a:r>
          </a:p>
          <a:p>
            <a:pPr marL="0" indent="0" algn="just">
              <a:buNone/>
            </a:pPr>
            <a:r>
              <a:rPr lang="en-US" dirty="0">
                <a:solidFill>
                  <a:schemeClr val="tx1"/>
                </a:solidFill>
              </a:rPr>
              <a:t>The number of students in online room shall not exceed 15. </a:t>
            </a:r>
          </a:p>
        </p:txBody>
      </p:sp>
      <p:sp>
        <p:nvSpPr>
          <p:cNvPr id="4" name="Slide Number Placeholder 3"/>
          <p:cNvSpPr>
            <a:spLocks noGrp="1"/>
          </p:cNvSpPr>
          <p:nvPr>
            <p:ph type="sldNum" sz="quarter" idx="12"/>
          </p:nvPr>
        </p:nvSpPr>
        <p:spPr/>
        <p:txBody>
          <a:bodyPr/>
          <a:lstStyle/>
          <a:p>
            <a:fld id="{A8EF9831-35B4-4843-9AA9-F06FC1EDDB89}" type="slidenum">
              <a:rPr lang="en-US" smtClean="0">
                <a:solidFill>
                  <a:prstClr val="black">
                    <a:tint val="75000"/>
                  </a:prstClr>
                </a:solidFill>
              </a:rPr>
              <a:pPr/>
              <a:t>8</a:t>
            </a:fld>
            <a:endParaRPr lang="en-US" dirty="0">
              <a:solidFill>
                <a:prstClr val="black">
                  <a:tint val="75000"/>
                </a:prstClr>
              </a:solidFill>
            </a:endParaRPr>
          </a:p>
        </p:txBody>
      </p:sp>
    </p:spTree>
    <p:extLst>
      <p:ext uri="{BB962C8B-B14F-4D97-AF65-F5344CB8AC3E}">
        <p14:creationId xmlns:p14="http://schemas.microsoft.com/office/powerpoint/2010/main" val="1602079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73480" y="711201"/>
            <a:ext cx="11094720" cy="1280584"/>
          </a:xfrm>
        </p:spPr>
        <p:txBody>
          <a:bodyPr anchor="b">
            <a:normAutofit fontScale="90000"/>
          </a:bodyPr>
          <a:lstStyle/>
          <a:p>
            <a:pPr lvl="0" algn="ctr"/>
            <a:r>
              <a:rPr lang="en-US" b="1" dirty="0"/>
              <a:t>                           </a:t>
            </a:r>
            <a:br>
              <a:rPr lang="en-US" b="1" dirty="0"/>
            </a:br>
            <a:r>
              <a:rPr lang="en-US" sz="4600" b="1" dirty="0"/>
              <a:t>Modules of the Project</a:t>
            </a:r>
          </a:p>
        </p:txBody>
      </p:sp>
      <p:sp>
        <p:nvSpPr>
          <p:cNvPr id="3" name="Content Placeholder 2"/>
          <p:cNvSpPr>
            <a:spLocks noGrp="1"/>
          </p:cNvSpPr>
          <p:nvPr>
            <p:ph idx="1"/>
          </p:nvPr>
        </p:nvSpPr>
        <p:spPr>
          <a:xfrm>
            <a:off x="103237" y="2667000"/>
            <a:ext cx="12164963" cy="6858000"/>
          </a:xfrm>
        </p:spPr>
        <p:txBody>
          <a:bodyPr>
            <a:normAutofit/>
          </a:bodyPr>
          <a:lstStyle/>
          <a:p>
            <a:pPr algn="just"/>
            <a:r>
              <a:rPr lang="en-US" b="1" dirty="0">
                <a:solidFill>
                  <a:schemeClr val="tx1"/>
                </a:solidFill>
              </a:rPr>
              <a:t>Module 1: Account Management</a:t>
            </a:r>
            <a:r>
              <a:rPr lang="en-US" dirty="0">
                <a:solidFill>
                  <a:schemeClr val="tx1"/>
                </a:solidFill>
              </a:rPr>
              <a:t> </a:t>
            </a:r>
          </a:p>
          <a:p>
            <a:pPr algn="just"/>
            <a:r>
              <a:rPr lang="en-US" b="1" dirty="0">
                <a:solidFill>
                  <a:schemeClr val="tx1"/>
                </a:solidFill>
              </a:rPr>
              <a:t>Module 2: Portal</a:t>
            </a:r>
          </a:p>
          <a:p>
            <a:pPr algn="just"/>
            <a:r>
              <a:rPr lang="en-US" b="1" dirty="0">
                <a:solidFill>
                  <a:schemeClr val="tx1"/>
                </a:solidFill>
              </a:rPr>
              <a:t>Module 3: Admin Panel</a:t>
            </a:r>
            <a:r>
              <a:rPr lang="en-US" dirty="0">
                <a:solidFill>
                  <a:schemeClr val="tx1"/>
                </a:solidFill>
              </a:rPr>
              <a:t> </a:t>
            </a:r>
          </a:p>
          <a:p>
            <a:pPr algn="just"/>
            <a:r>
              <a:rPr lang="en-US" b="1" dirty="0">
                <a:solidFill>
                  <a:schemeClr val="tx1"/>
                </a:solidFill>
              </a:rPr>
              <a:t>Module 4: Notification and Messaging</a:t>
            </a:r>
          </a:p>
          <a:p>
            <a:pPr algn="just"/>
            <a:r>
              <a:rPr lang="en-US" b="1" dirty="0">
                <a:solidFill>
                  <a:schemeClr val="tx1"/>
                </a:solidFill>
              </a:rPr>
              <a:t>Module 5: Communication Using VOIP</a:t>
            </a:r>
            <a:endParaRPr lang="en-US" dirty="0">
              <a:solidFill>
                <a:schemeClr val="tx1"/>
              </a:solidFill>
            </a:endParaRPr>
          </a:p>
          <a:p>
            <a:pPr algn="just"/>
            <a:r>
              <a:rPr lang="en-US" b="1" dirty="0">
                <a:solidFill>
                  <a:schemeClr val="tx1"/>
                </a:solidFill>
              </a:rPr>
              <a:t>Module 6: Conference Video Call</a:t>
            </a:r>
          </a:p>
          <a:p>
            <a:pPr algn="just"/>
            <a:r>
              <a:rPr lang="en-US" b="1" dirty="0">
                <a:solidFill>
                  <a:schemeClr val="tx1"/>
                </a:solidFill>
              </a:rPr>
              <a:t>Module 7: Auto Zoom</a:t>
            </a:r>
            <a:endParaRPr lang="en-US" dirty="0">
              <a:solidFill>
                <a:schemeClr val="tx1"/>
              </a:solidFill>
            </a:endParaRPr>
          </a:p>
          <a:p>
            <a:pPr algn="just"/>
            <a:r>
              <a:rPr lang="en-US" b="1" dirty="0">
                <a:solidFill>
                  <a:schemeClr val="tx1"/>
                </a:solidFill>
              </a:rPr>
              <a:t>Module 8: Screen Sharing</a:t>
            </a:r>
          </a:p>
          <a:p>
            <a:pPr algn="just"/>
            <a:r>
              <a:rPr lang="en-US" b="1" dirty="0">
                <a:solidFill>
                  <a:schemeClr val="tx1"/>
                </a:solidFill>
              </a:rPr>
              <a:t>Module 9: E-Learning Analytics</a:t>
            </a:r>
            <a:r>
              <a:rPr lang="en-US" dirty="0">
                <a:solidFill>
                  <a:schemeClr val="tx1"/>
                </a:solidFill>
              </a:rPr>
              <a:t> </a:t>
            </a:r>
          </a:p>
          <a:p>
            <a:pPr marL="0" indent="0" algn="just">
              <a:buNone/>
            </a:pPr>
            <a:endParaRPr lang="en-US" dirty="0"/>
          </a:p>
          <a:p>
            <a:pPr marL="0" indent="0" algn="just">
              <a:buNone/>
            </a:pPr>
            <a:endParaRPr lang="en-US" b="1" dirty="0"/>
          </a:p>
        </p:txBody>
      </p:sp>
      <p:sp>
        <p:nvSpPr>
          <p:cNvPr id="4" name="Slide Number Placeholder 3"/>
          <p:cNvSpPr>
            <a:spLocks noGrp="1"/>
          </p:cNvSpPr>
          <p:nvPr>
            <p:ph type="sldNum" sz="quarter" idx="12"/>
          </p:nvPr>
        </p:nvSpPr>
        <p:spPr/>
        <p:txBody>
          <a:bodyPr/>
          <a:lstStyle/>
          <a:p>
            <a:fld id="{A8EF9831-35B4-4843-9AA9-F06FC1EDDB89}" type="slidenum">
              <a:rPr lang="en-US" smtClean="0">
                <a:solidFill>
                  <a:prstClr val="black">
                    <a:tint val="75000"/>
                  </a:prstClr>
                </a:solidFill>
              </a:rPr>
              <a:pPr/>
              <a:t>9</a:t>
            </a:fld>
            <a:endParaRPr lang="en-US" dirty="0">
              <a:solidFill>
                <a:prstClr val="black">
                  <a:tint val="75000"/>
                </a:prstClr>
              </a:solidFill>
            </a:endParaRPr>
          </a:p>
        </p:txBody>
      </p:sp>
    </p:spTree>
    <p:extLst>
      <p:ext uri="{BB962C8B-B14F-4D97-AF65-F5344CB8AC3E}">
        <p14:creationId xmlns:p14="http://schemas.microsoft.com/office/powerpoint/2010/main" val="3364698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1082</TotalTime>
  <Words>1741</Words>
  <Application>Microsoft Office PowerPoint</Application>
  <PresentationFormat>Custom</PresentationFormat>
  <Paragraphs>339</Paragraphs>
  <Slides>32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32</vt:i4>
      </vt:variant>
    </vt:vector>
  </HeadingPairs>
  <TitlesOfParts>
    <vt:vector size="39" baseType="lpstr">
      <vt:lpstr>Arial</vt:lpstr>
      <vt:lpstr>Calibri</vt:lpstr>
      <vt:lpstr>Franklin Gothic Book</vt:lpstr>
      <vt:lpstr>Times</vt:lpstr>
      <vt:lpstr>Times New Roman</vt:lpstr>
      <vt:lpstr>Office Theme</vt:lpstr>
      <vt:lpstr>Crop</vt:lpstr>
      <vt:lpstr>Mooc (Massive Open Online Course)  </vt:lpstr>
      <vt:lpstr>PROJECT DOMAIN</vt:lpstr>
      <vt:lpstr>INTRODUCTION</vt:lpstr>
      <vt:lpstr>Problem Statement</vt:lpstr>
      <vt:lpstr>Literature Review</vt:lpstr>
      <vt:lpstr>Problem Solution</vt:lpstr>
      <vt:lpstr>Advantages of MOOC</vt:lpstr>
      <vt:lpstr>                           Scope</vt:lpstr>
      <vt:lpstr>                            Modules of the Project</vt:lpstr>
      <vt:lpstr>                            Module 1: Account Management</vt:lpstr>
      <vt:lpstr>                            Module 2: Portal</vt:lpstr>
      <vt:lpstr>                            Module 3: Admin Panel</vt:lpstr>
      <vt:lpstr>                            Module 4: Notification and Messaging</vt:lpstr>
      <vt:lpstr>                            Module 5: Communication Using VOIP</vt:lpstr>
      <vt:lpstr>                            Module 6: Conference Video Call </vt:lpstr>
      <vt:lpstr>                            Module 7: Auto Zoom </vt:lpstr>
      <vt:lpstr>                            Module 8: Screen Sharing </vt:lpstr>
      <vt:lpstr>                            Module 9: E-learning Analytics</vt:lpstr>
      <vt:lpstr>Software Methodology</vt:lpstr>
      <vt:lpstr>Tools and Technologies</vt:lpstr>
      <vt:lpstr>Concepts</vt:lpstr>
      <vt:lpstr>Intended Users</vt:lpstr>
      <vt:lpstr>Mockup: Teacher’s Profile</vt:lpstr>
      <vt:lpstr>Mockup: Course Profile</vt:lpstr>
      <vt:lpstr>Mockup: My Profile</vt:lpstr>
      <vt:lpstr>Mockup: My Portals</vt:lpstr>
      <vt:lpstr>Mockup: My Courses</vt:lpstr>
      <vt:lpstr>Mockup: My Rooms</vt:lpstr>
      <vt:lpstr>Mockup: Video Call</vt:lpstr>
      <vt:lpstr>Mockup: Admin Panel</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TRA</dc:creator>
  <cp:lastModifiedBy>Nabba Asif</cp:lastModifiedBy>
  <cp:revision>188</cp:revision>
  <dcterms:created xsi:type="dcterms:W3CDTF">2006-08-16T00:00:00Z</dcterms:created>
  <dcterms:modified xsi:type="dcterms:W3CDTF">2019-10-04T05:55:35Z</dcterms:modified>
</cp:coreProperties>
</file>