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63" r:id="rId4"/>
    <p:sldId id="264" r:id="rId5"/>
    <p:sldId id="265" r:id="rId6"/>
    <p:sldId id="269" r:id="rId7"/>
    <p:sldId id="270" r:id="rId8"/>
    <p:sldId id="271" r:id="rId9"/>
    <p:sldId id="272" r:id="rId10"/>
    <p:sldId id="267" r:id="rId11"/>
    <p:sldId id="260" r:id="rId12"/>
    <p:sldId id="259" r:id="rId13"/>
    <p:sldId id="261" r:id="rId14"/>
    <p:sldId id="268" r:id="rId15"/>
    <p:sldId id="273" r:id="rId16"/>
    <p:sldId id="282" r:id="rId17"/>
    <p:sldId id="278" r:id="rId18"/>
    <p:sldId id="290" r:id="rId19"/>
    <p:sldId id="277" r:id="rId20"/>
    <p:sldId id="274" r:id="rId21"/>
    <p:sldId id="287" r:id="rId22"/>
    <p:sldId id="292" r:id="rId23"/>
    <p:sldId id="286" r:id="rId24"/>
    <p:sldId id="288" r:id="rId25"/>
    <p:sldId id="285" r:id="rId26"/>
    <p:sldId id="293" r:id="rId27"/>
    <p:sldId id="294" r:id="rId28"/>
    <p:sldId id="295" r:id="rId29"/>
    <p:sldId id="275" r:id="rId30"/>
    <p:sldId id="289" r:id="rId31"/>
    <p:sldId id="291" r:id="rId32"/>
    <p:sldId id="296" r:id="rId33"/>
    <p:sldId id="297" r:id="rId3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97BDDF"/>
    <a:srgbClr val="79A8D3"/>
    <a:srgbClr val="D4E5F4"/>
    <a:srgbClr val="DBE9F6"/>
    <a:srgbClr val="DEEBF7"/>
    <a:srgbClr val="FFFFFF"/>
    <a:srgbClr val="B1CFE9"/>
    <a:srgbClr val="BCD6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59368" autoAdjust="0"/>
  </p:normalViewPr>
  <p:slideViewPr>
    <p:cSldViewPr snapToGrid="0">
      <p:cViewPr varScale="1">
        <p:scale>
          <a:sx n="68" d="100"/>
          <a:sy n="68" d="100"/>
        </p:scale>
        <p:origin x="15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012D24-6901-4AA6-9E4D-EA1B3F903C01}" type="datetimeFigureOut">
              <a:rPr kumimoji="1" lang="ja-JP" altLang="en-US" smtClean="0"/>
              <a:t>2025/7/8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CFC30-ED5E-4C2C-BBC5-AF1D8FA7FCDE}" type="slidenum">
              <a:rPr kumimoji="1" lang="ja-JP" altLang="en-US" smtClean="0"/>
              <a:t>‹#›</a:t>
            </a:fld>
            <a:endParaRPr kumimoji="1" lang="ja-JP" altLang="en-US"/>
          </a:p>
        </p:txBody>
      </p:sp>
    </p:spTree>
    <p:extLst>
      <p:ext uri="{BB962C8B-B14F-4D97-AF65-F5344CB8AC3E}">
        <p14:creationId xmlns:p14="http://schemas.microsoft.com/office/powerpoint/2010/main" val="12866718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はい、じゃあ皆さんおはようございます。</a:t>
            </a:r>
            <a:endParaRPr kumimoji="1" lang="en-US" altLang="ja-JP" dirty="0"/>
          </a:p>
          <a:p>
            <a:r>
              <a:rPr kumimoji="1" lang="ja-JP" altLang="en-US" dirty="0"/>
              <a:t>本日と明日の２日間、</a:t>
            </a:r>
            <a:r>
              <a:rPr kumimoji="1" lang="en-US" altLang="ja-JP" dirty="0"/>
              <a:t>3D</a:t>
            </a:r>
            <a:r>
              <a:rPr kumimoji="1" lang="ja-JP" altLang="en-US" dirty="0"/>
              <a:t>モデリングに関して担当します。森翔平と申します。</a:t>
            </a:r>
            <a:endParaRPr kumimoji="1" lang="en-US" altLang="ja-JP" dirty="0"/>
          </a:p>
          <a:p>
            <a:r>
              <a:rPr kumimoji="1" lang="ja-JP" altLang="en-US" dirty="0"/>
              <a:t>「</a:t>
            </a:r>
            <a:r>
              <a:rPr kumimoji="1" lang="en-US" altLang="ja-JP" dirty="0"/>
              <a:t>NESI</a:t>
            </a:r>
            <a:r>
              <a:rPr kumimoji="1" lang="ja-JP" altLang="en-US" dirty="0"/>
              <a:t>へようこそ～」とか言っておけばいいんでしょうかね？ようこそと言えるほどの歴はないので、何とも言えませんが</a:t>
            </a:r>
            <a:r>
              <a:rPr kumimoji="1" lang="en-US" altLang="ja-JP" dirty="0"/>
              <a:t>…</a:t>
            </a:r>
          </a:p>
          <a:p>
            <a:endParaRPr kumimoji="1" lang="en-US" altLang="ja-JP" dirty="0"/>
          </a:p>
          <a:p>
            <a:r>
              <a:rPr kumimoji="1" lang="ja-JP" altLang="en-US" dirty="0"/>
              <a:t>ちなみになんですが、皆さんはインターンシップの募集要項とか見て選んでくださったんでしょうかね？</a:t>
            </a:r>
            <a:endParaRPr kumimoji="1" lang="en-US" altLang="ja-JP" dirty="0"/>
          </a:p>
          <a:p>
            <a:r>
              <a:rPr kumimoji="1" lang="ja-JP" altLang="en-US" dirty="0"/>
              <a:t>募集要項というか、インスタとかの</a:t>
            </a:r>
            <a:r>
              <a:rPr kumimoji="1" lang="en-US" altLang="ja-JP" dirty="0"/>
              <a:t>4,5</a:t>
            </a:r>
            <a:r>
              <a:rPr kumimoji="1" lang="ja-JP" altLang="en-US" dirty="0"/>
              <a:t>ページほどあるやつですね。</a:t>
            </a:r>
            <a:endParaRPr kumimoji="1" lang="en-US" altLang="ja-JP" dirty="0"/>
          </a:p>
          <a:p>
            <a:r>
              <a:rPr kumimoji="1" lang="ja-JP" altLang="en-US" dirty="0"/>
              <a:t>１日目にも聞かれたかもしれませんが</a:t>
            </a:r>
            <a:r>
              <a:rPr kumimoji="1" lang="en-US" altLang="ja-JP" dirty="0"/>
              <a:t>…</a:t>
            </a:r>
          </a:p>
          <a:p>
            <a:endParaRPr kumimoji="1" lang="en-US" altLang="ja-JP" dirty="0"/>
          </a:p>
          <a:p>
            <a:r>
              <a:rPr kumimoji="1" lang="ja-JP" altLang="en-US" dirty="0"/>
              <a:t>じゃあ、</a:t>
            </a:r>
            <a:r>
              <a:rPr kumimoji="1" lang="en-US" altLang="ja-JP" dirty="0"/>
              <a:t>3D</a:t>
            </a:r>
            <a:r>
              <a:rPr kumimoji="1" lang="ja-JP" altLang="en-US" dirty="0"/>
              <a:t>モデルの～あの～</a:t>
            </a:r>
            <a:r>
              <a:rPr kumimoji="1" lang="en-US" altLang="ja-JP" dirty="0"/>
              <a:t>3</a:t>
            </a:r>
            <a:r>
              <a:rPr kumimoji="1" lang="ja-JP" altLang="en-US" dirty="0"/>
              <a:t>体のレゴブロックのイメージキャラに出てきそうなやつは</a:t>
            </a:r>
            <a:r>
              <a:rPr kumimoji="1" lang="en-US" altLang="ja-JP" dirty="0"/>
              <a:t>…</a:t>
            </a:r>
            <a:r>
              <a:rPr kumimoji="1" lang="ja-JP" altLang="en-US" dirty="0"/>
              <a:t>見た？</a:t>
            </a:r>
            <a:endParaRPr kumimoji="1" lang="en-US" altLang="ja-JP" dirty="0"/>
          </a:p>
          <a:p>
            <a:r>
              <a:rPr kumimoji="1" lang="ja-JP" altLang="en-US" dirty="0"/>
              <a:t>一番奥のまゆげない、まゆげがどっかいっちゃってるやつがぼくです。まゆげはえとるやんけ！？みたいなツッコミはめんどくさいのでしないでください。</a:t>
            </a:r>
            <a:endParaRPr kumimoji="1" lang="en-US" altLang="ja-JP" dirty="0"/>
          </a:p>
          <a:p>
            <a:r>
              <a:rPr kumimoji="1" lang="ja-JP" altLang="en-US" dirty="0"/>
              <a:t>ふざけただけなので。書き忘れたとかでは全然ないんで～</a:t>
            </a:r>
            <a:endParaRPr kumimoji="1" lang="en-US" altLang="ja-JP" dirty="0"/>
          </a:p>
          <a:p>
            <a:r>
              <a:rPr kumimoji="1" lang="ja-JP" altLang="en-US" dirty="0"/>
              <a:t>もっかい作るのがめんどくさかったとかそんなんでもないんで～</a:t>
            </a:r>
            <a:endParaRPr kumimoji="1" lang="en-US" altLang="ja-JP" dirty="0"/>
          </a:p>
          <a:p>
            <a:endParaRPr kumimoji="1" lang="en-US" altLang="ja-JP" dirty="0"/>
          </a:p>
          <a:p>
            <a:r>
              <a:rPr kumimoji="1" lang="ja-JP" altLang="en-US" dirty="0"/>
              <a:t>冒頭雑談がすぎますね。すいません。じゃあメインやりますね。</a:t>
            </a:r>
            <a:endParaRPr kumimoji="1" lang="en-US" altLang="ja-JP" dirty="0"/>
          </a:p>
          <a:p>
            <a:endParaRPr kumimoji="1" lang="en-US" altLang="ja-JP" dirty="0"/>
          </a:p>
          <a:p>
            <a:r>
              <a:rPr kumimoji="1" lang="ja-JP" altLang="en-US" dirty="0"/>
              <a:t>〇〇ということでね、しょっぱなも言いましたが２日間この内容のものをやります。</a:t>
            </a:r>
            <a:endParaRPr kumimoji="1" lang="en-US" altLang="ja-JP" dirty="0"/>
          </a:p>
          <a:p>
            <a:endParaRPr kumimoji="1" lang="en-US" altLang="ja-JP" dirty="0"/>
          </a:p>
          <a:p>
            <a:r>
              <a:rPr kumimoji="1" lang="ja-JP" altLang="en-US" dirty="0"/>
              <a:t>でなんですが、</a:t>
            </a:r>
            <a:r>
              <a:rPr kumimoji="1" lang="en-US" altLang="ja-JP" dirty="0"/>
              <a:t>3D</a:t>
            </a:r>
            <a:r>
              <a:rPr kumimoji="1" lang="ja-JP" altLang="en-US" dirty="0"/>
              <a:t>モデリングを作るのは当然、読んで字のごとしなんですが、ただ作るわけじゃありません。</a:t>
            </a:r>
            <a:endParaRPr kumimoji="1" lang="en-US" altLang="ja-JP" dirty="0"/>
          </a:p>
          <a:p>
            <a:r>
              <a:rPr kumimoji="1" lang="ja-JP" altLang="en-US" dirty="0"/>
              <a:t>ただ作るっていう言いまわしが微妙かもしれませんが、</a:t>
            </a:r>
            <a:r>
              <a:rPr kumimoji="1" lang="en-US" altLang="ja-JP" dirty="0"/>
              <a:t>3D</a:t>
            </a:r>
            <a:r>
              <a:rPr kumimoji="1" lang="ja-JP" altLang="en-US" dirty="0"/>
              <a:t>モデルを作りました。ちゃんちゃん！ではないということですね。</a:t>
            </a:r>
            <a:endParaRPr kumimoji="1" lang="en-US" altLang="ja-JP" dirty="0"/>
          </a:p>
          <a:p>
            <a:r>
              <a:rPr kumimoji="1" lang="ja-JP" altLang="en-US" dirty="0"/>
              <a:t>というのもですね</a:t>
            </a:r>
            <a:endParaRPr kumimoji="1" lang="en-US" altLang="ja-JP" dirty="0"/>
          </a:p>
          <a:p>
            <a:r>
              <a:rPr kumimoji="1" lang="ja-JP" altLang="en-US" dirty="0"/>
              <a:t>（クリック）</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1</a:t>
            </a:fld>
            <a:endParaRPr kumimoji="1" lang="ja-JP" altLang="en-US"/>
          </a:p>
        </p:txBody>
      </p:sp>
    </p:spTree>
    <p:extLst>
      <p:ext uri="{BB962C8B-B14F-4D97-AF65-F5344CB8AC3E}">
        <p14:creationId xmlns:p14="http://schemas.microsoft.com/office/powerpoint/2010/main" val="2206892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最後にモデルの結合です。</a:t>
            </a:r>
            <a:endParaRPr kumimoji="1" lang="en-US" altLang="ja-JP" dirty="0"/>
          </a:p>
          <a:p>
            <a:r>
              <a:rPr kumimoji="1" lang="ja-JP" altLang="en-US" dirty="0"/>
              <a:t>先ほど箱庭部屋を作るっていうページで、こんなのお見せしたじゃないですか？</a:t>
            </a:r>
            <a:endParaRPr kumimoji="1" lang="en-US" altLang="ja-JP" dirty="0"/>
          </a:p>
          <a:p>
            <a:r>
              <a:rPr kumimoji="1" lang="ja-JP" altLang="en-US" dirty="0"/>
              <a:t>これをつくるってなったら１つのファイルで全部詰め込んでやるのかっていうと、そうではないです。</a:t>
            </a:r>
            <a:endParaRPr kumimoji="1" lang="en-US" altLang="ja-JP" dirty="0"/>
          </a:p>
          <a:p>
            <a:r>
              <a:rPr kumimoji="1" lang="ja-JP" altLang="en-US" dirty="0"/>
              <a:t>机だけ。棚だけ。椅子だけ。みたいに、１つ１つ家具・設置物を各々、１ファイルに１モデルっていう感じにいたしますので、</a:t>
            </a:r>
            <a:endParaRPr kumimoji="1" lang="en-US" altLang="ja-JP" dirty="0"/>
          </a:p>
          <a:p>
            <a:r>
              <a:rPr kumimoji="1" lang="ja-JP" altLang="en-US" dirty="0"/>
              <a:t>それらを結合する内容となります。</a:t>
            </a:r>
            <a:endParaRPr kumimoji="1" lang="en-US" altLang="ja-JP" dirty="0"/>
          </a:p>
          <a:p>
            <a:endParaRPr kumimoji="1" lang="en-US" altLang="ja-JP" dirty="0"/>
          </a:p>
          <a:p>
            <a:r>
              <a:rPr kumimoji="1" lang="ja-JP" altLang="en-US" dirty="0"/>
              <a:t>（クリック）</a:t>
            </a:r>
            <a:endParaRPr kumimoji="1" lang="en-US" altLang="ja-JP" dirty="0"/>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10</a:t>
            </a:fld>
            <a:endParaRPr kumimoji="1" lang="ja-JP" altLang="en-US"/>
          </a:p>
        </p:txBody>
      </p:sp>
    </p:spTree>
    <p:extLst>
      <p:ext uri="{BB962C8B-B14F-4D97-AF65-F5344CB8AC3E}">
        <p14:creationId xmlns:p14="http://schemas.microsoft.com/office/powerpoint/2010/main" val="1859716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ざっくりですが１日目は、これから用語解説をやって主要操作をやって、もう今日でモデリングに入っていこうかなと思います。</a:t>
            </a:r>
            <a:endParaRPr kumimoji="1" lang="en-US" altLang="ja-JP" dirty="0"/>
          </a:p>
          <a:p>
            <a:r>
              <a:rPr kumimoji="1" lang="ja-JP" altLang="en-US" dirty="0"/>
              <a:t>そして２日目。</a:t>
            </a:r>
            <a:endParaRPr kumimoji="1" lang="en-US" altLang="ja-JP" dirty="0"/>
          </a:p>
          <a:p>
            <a:r>
              <a:rPr kumimoji="1" lang="ja-JP" altLang="en-US" dirty="0"/>
              <a:t>（クリック）</a:t>
            </a:r>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11</a:t>
            </a:fld>
            <a:endParaRPr kumimoji="1" lang="ja-JP" altLang="en-US"/>
          </a:p>
        </p:txBody>
      </p:sp>
    </p:spTree>
    <p:extLst>
      <p:ext uri="{BB962C8B-B14F-4D97-AF65-F5344CB8AC3E}">
        <p14:creationId xmlns:p14="http://schemas.microsoft.com/office/powerpoint/2010/main" val="1936279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２日目は、モデリングを続けて行って、モデルの結合をして、</a:t>
            </a:r>
            <a:endParaRPr kumimoji="1" lang="en-US" altLang="ja-JP" dirty="0"/>
          </a:p>
          <a:p>
            <a:r>
              <a:rPr kumimoji="1" lang="ja-JP" altLang="en-US" dirty="0"/>
              <a:t>晴れて明後日の</a:t>
            </a:r>
            <a:r>
              <a:rPr kumimoji="1" lang="en-US" altLang="ja-JP" dirty="0"/>
              <a:t>Web</a:t>
            </a:r>
            <a:r>
              <a:rPr kumimoji="1" lang="ja-JP" altLang="en-US" dirty="0"/>
              <a:t>構築に挑むと</a:t>
            </a:r>
            <a:r>
              <a:rPr kumimoji="1" lang="en-US" altLang="ja-JP" dirty="0"/>
              <a:t>…</a:t>
            </a:r>
            <a:r>
              <a:rPr kumimoji="1" lang="ja-JP" altLang="en-US" dirty="0"/>
              <a:t>こんな流れでやっていきます。</a:t>
            </a:r>
            <a:endParaRPr kumimoji="1" lang="en-US" altLang="ja-JP" dirty="0"/>
          </a:p>
          <a:p>
            <a:endParaRPr kumimoji="1" lang="en-US" altLang="ja-JP" dirty="0"/>
          </a:p>
          <a:p>
            <a:r>
              <a:rPr kumimoji="1" lang="ja-JP" altLang="en-US" dirty="0"/>
              <a:t>（クリック）</a:t>
            </a:r>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12</a:t>
            </a:fld>
            <a:endParaRPr kumimoji="1" lang="ja-JP" altLang="en-US"/>
          </a:p>
        </p:txBody>
      </p:sp>
    </p:spTree>
    <p:extLst>
      <p:ext uri="{BB962C8B-B14F-4D97-AF65-F5344CB8AC3E}">
        <p14:creationId xmlns:p14="http://schemas.microsoft.com/office/powerpoint/2010/main" val="2205511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各カテゴリーのざっくりなボリューム感です。頑張りましょう。</a:t>
            </a:r>
            <a:endParaRPr kumimoji="1" lang="en-US" altLang="ja-JP" dirty="0"/>
          </a:p>
          <a:p>
            <a:r>
              <a:rPr kumimoji="1" lang="ja-JP" altLang="en-US" dirty="0"/>
              <a:t>（クリック）</a:t>
            </a:r>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13</a:t>
            </a:fld>
            <a:endParaRPr kumimoji="1" lang="ja-JP" altLang="en-US"/>
          </a:p>
        </p:txBody>
      </p:sp>
    </p:spTree>
    <p:extLst>
      <p:ext uri="{BB962C8B-B14F-4D97-AF65-F5344CB8AC3E}">
        <p14:creationId xmlns:p14="http://schemas.microsoft.com/office/powerpoint/2010/main" val="2790811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でー人によってこうにもなると考えています。ここはまぁやりながら、なるほどっとなると思います。</a:t>
            </a:r>
            <a:endParaRPr kumimoji="1" lang="en-US" altLang="ja-JP" dirty="0"/>
          </a:p>
          <a:p>
            <a:r>
              <a:rPr kumimoji="1" lang="ja-JP" altLang="en-US" dirty="0"/>
              <a:t>モデリングがっつり押しじゃないパターンもありますので。よろしくお願いします。</a:t>
            </a:r>
            <a:endParaRPr kumimoji="1" lang="en-US" altLang="ja-JP" dirty="0"/>
          </a:p>
          <a:p>
            <a:endParaRPr kumimoji="1" lang="en-US" altLang="ja-JP" dirty="0"/>
          </a:p>
          <a:p>
            <a:r>
              <a:rPr kumimoji="1" lang="ja-JP" altLang="en-US" dirty="0"/>
              <a:t>ここまでで、前座は終わったんですが、大丈夫ですか？トイレとか大丈夫ですか？</a:t>
            </a:r>
            <a:endParaRPr kumimoji="1" lang="en-US" altLang="ja-JP" dirty="0"/>
          </a:p>
          <a:p>
            <a:endParaRPr kumimoji="1" lang="en-US" altLang="ja-JP" dirty="0"/>
          </a:p>
          <a:p>
            <a:r>
              <a:rPr kumimoji="1" lang="en-US" altLang="ja-JP" dirty="0"/>
              <a:t>【</a:t>
            </a:r>
            <a:r>
              <a:rPr kumimoji="1" lang="ja-JP" altLang="en-US" dirty="0"/>
              <a:t>トイレ休憩あるかも！！</a:t>
            </a:r>
            <a:r>
              <a:rPr kumimoji="1" lang="en-US" altLang="ja-JP" dirty="0"/>
              <a:t>】</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はいじゃあ。用語解説に入っていきます。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（クリック）</a:t>
            </a:r>
          </a:p>
          <a:p>
            <a:endParaRPr kumimoji="1" lang="ja-JP" altLang="en-US" dirty="0"/>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14</a:t>
            </a:fld>
            <a:endParaRPr kumimoji="1" lang="ja-JP" altLang="en-US"/>
          </a:p>
        </p:txBody>
      </p:sp>
    </p:spTree>
    <p:extLst>
      <p:ext uri="{BB962C8B-B14F-4D97-AF65-F5344CB8AC3E}">
        <p14:creationId xmlns:p14="http://schemas.microsoft.com/office/powerpoint/2010/main" val="3466054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2BE75-1F1C-B79E-7FEE-454B2D3F0A4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AACB0B5-602B-C8A1-F94B-8F6356661E3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A81A464-18D9-60D0-81CE-1A386093E072}"/>
              </a:ext>
            </a:extLst>
          </p:cNvPr>
          <p:cNvSpPr>
            <a:spLocks noGrp="1"/>
          </p:cNvSpPr>
          <p:nvPr>
            <p:ph type="body" idx="1"/>
          </p:nvPr>
        </p:nvSpPr>
        <p:spPr/>
        <p:txBody>
          <a:bodyPr/>
          <a:lstStyle/>
          <a:p>
            <a:r>
              <a:rPr kumimoji="1" lang="ja-JP" altLang="en-US" dirty="0"/>
              <a:t>用語解説は、</a:t>
            </a:r>
            <a:r>
              <a:rPr kumimoji="1" lang="en-US" altLang="ja-JP" dirty="0"/>
              <a:t>3D</a:t>
            </a:r>
            <a:r>
              <a:rPr kumimoji="1" lang="ja-JP" altLang="en-US" dirty="0"/>
              <a:t>モデルと点群、</a:t>
            </a:r>
            <a:r>
              <a:rPr kumimoji="1" lang="en-US" altLang="ja-JP" dirty="0" err="1"/>
              <a:t>FreeCAD</a:t>
            </a:r>
            <a:r>
              <a:rPr kumimoji="1" lang="ja-JP" altLang="en-US" dirty="0"/>
              <a:t>についてです。</a:t>
            </a:r>
            <a:endParaRPr kumimoji="1" lang="en-US" altLang="ja-JP" dirty="0"/>
          </a:p>
          <a:p>
            <a:r>
              <a:rPr kumimoji="1" lang="ja-JP" altLang="en-US" dirty="0"/>
              <a:t>上二つは前日の復習みたいになると思いますが、簡単なおさらい程度に聞いていただければと思います。</a:t>
            </a:r>
            <a:endParaRPr kumimoji="1" lang="en-US" altLang="ja-JP" dirty="0"/>
          </a:p>
          <a:p>
            <a:r>
              <a:rPr kumimoji="1" lang="en-US" altLang="ja-JP" dirty="0"/>
              <a:t>(</a:t>
            </a:r>
            <a:r>
              <a:rPr kumimoji="1" lang="ja-JP" altLang="en-US" dirty="0"/>
              <a:t>クリック</a:t>
            </a:r>
            <a:r>
              <a:rPr kumimoji="1"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7FD7F2AC-5F71-2190-0CA8-012E4446823E}"/>
              </a:ext>
            </a:extLst>
          </p:cNvPr>
          <p:cNvSpPr>
            <a:spLocks noGrp="1"/>
          </p:cNvSpPr>
          <p:nvPr>
            <p:ph type="sldNum" sz="quarter" idx="5"/>
          </p:nvPr>
        </p:nvSpPr>
        <p:spPr/>
        <p:txBody>
          <a:bodyPr/>
          <a:lstStyle/>
          <a:p>
            <a:fld id="{193CFC30-ED5E-4C2C-BBC5-AF1D8FA7FCDE}" type="slidenum">
              <a:rPr kumimoji="1" lang="ja-JP" altLang="en-US" smtClean="0"/>
              <a:t>15</a:t>
            </a:fld>
            <a:endParaRPr kumimoji="1" lang="ja-JP" altLang="en-US"/>
          </a:p>
        </p:txBody>
      </p:sp>
    </p:spTree>
    <p:extLst>
      <p:ext uri="{BB962C8B-B14F-4D97-AF65-F5344CB8AC3E}">
        <p14:creationId xmlns:p14="http://schemas.microsoft.com/office/powerpoint/2010/main" val="2606362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D0E65-2E07-5294-9B62-5AA5329C5F6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0B7C3F5-98E8-4994-1B5C-2FB7FFA058C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877BD8A-8C8C-F33D-6E12-53D976EB6CA7}"/>
              </a:ext>
            </a:extLst>
          </p:cNvPr>
          <p:cNvSpPr>
            <a:spLocks noGrp="1"/>
          </p:cNvSpPr>
          <p:nvPr>
            <p:ph type="body" idx="1"/>
          </p:nvPr>
        </p:nvSpPr>
        <p:spPr/>
        <p:txBody>
          <a:bodyPr/>
          <a:lstStyle/>
          <a:p>
            <a:r>
              <a:rPr kumimoji="1" lang="ja-JP" altLang="en-US" dirty="0"/>
              <a:t>はい。じゃあまず、</a:t>
            </a:r>
            <a:r>
              <a:rPr kumimoji="1" lang="en-US" altLang="ja-JP" dirty="0"/>
              <a:t>3D</a:t>
            </a:r>
            <a:r>
              <a:rPr kumimoji="1" lang="ja-JP" altLang="en-US" dirty="0"/>
              <a:t>モデルですね。</a:t>
            </a:r>
            <a:endParaRPr kumimoji="1" lang="en-US" altLang="ja-JP" dirty="0"/>
          </a:p>
          <a:p>
            <a:r>
              <a:rPr kumimoji="1" lang="ja-JP" altLang="en-US" dirty="0"/>
              <a:t>画像のようなものになるんですが、</a:t>
            </a:r>
            <a:r>
              <a:rPr kumimoji="1" lang="en-US" altLang="ja-JP" dirty="0"/>
              <a:t>3D</a:t>
            </a:r>
            <a:r>
              <a:rPr kumimoji="1" lang="ja-JP" altLang="en-US" dirty="0"/>
              <a:t>モデルとは何ぞやと。</a:t>
            </a:r>
            <a:endParaRPr kumimoji="1" lang="en-US" altLang="ja-JP" dirty="0"/>
          </a:p>
          <a:p>
            <a:r>
              <a:rPr kumimoji="1" lang="ja-JP" altLang="en-US" dirty="0"/>
              <a:t>（クリック）</a:t>
            </a:r>
          </a:p>
        </p:txBody>
      </p:sp>
      <p:sp>
        <p:nvSpPr>
          <p:cNvPr id="4" name="スライド番号プレースホルダー 3">
            <a:extLst>
              <a:ext uri="{FF2B5EF4-FFF2-40B4-BE49-F238E27FC236}">
                <a16:creationId xmlns:a16="http://schemas.microsoft.com/office/drawing/2014/main" id="{207E4CFB-F163-82A4-02DC-66B047BEEADA}"/>
              </a:ext>
            </a:extLst>
          </p:cNvPr>
          <p:cNvSpPr>
            <a:spLocks noGrp="1"/>
          </p:cNvSpPr>
          <p:nvPr>
            <p:ph type="sldNum" sz="quarter" idx="5"/>
          </p:nvPr>
        </p:nvSpPr>
        <p:spPr/>
        <p:txBody>
          <a:bodyPr/>
          <a:lstStyle/>
          <a:p>
            <a:fld id="{193CFC30-ED5E-4C2C-BBC5-AF1D8FA7FCDE}" type="slidenum">
              <a:rPr kumimoji="1" lang="ja-JP" altLang="en-US" smtClean="0"/>
              <a:t>16</a:t>
            </a:fld>
            <a:endParaRPr kumimoji="1" lang="ja-JP" altLang="en-US"/>
          </a:p>
        </p:txBody>
      </p:sp>
    </p:spTree>
    <p:extLst>
      <p:ext uri="{BB962C8B-B14F-4D97-AF65-F5344CB8AC3E}">
        <p14:creationId xmlns:p14="http://schemas.microsoft.com/office/powerpoint/2010/main" val="2580757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8A7983-FCD8-79D6-79C1-8A91FB24A11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07C5000-061A-741C-39E3-CA0001BCB23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799DD16-4387-6300-25E2-5D2FF4ABD67C}"/>
              </a:ext>
            </a:extLst>
          </p:cNvPr>
          <p:cNvSpPr>
            <a:spLocks noGrp="1"/>
          </p:cNvSpPr>
          <p:nvPr>
            <p:ph type="body" idx="1"/>
          </p:nvPr>
        </p:nvSpPr>
        <p:spPr/>
        <p:txBody>
          <a:bodyPr/>
          <a:lstStyle/>
          <a:p>
            <a:r>
              <a:rPr kumimoji="1" lang="ja-JP" altLang="en-US" dirty="0"/>
              <a:t>えー</a:t>
            </a:r>
            <a:r>
              <a:rPr kumimoji="1" lang="en-US" altLang="ja-JP" dirty="0"/>
              <a:t>PC</a:t>
            </a:r>
            <a:r>
              <a:rPr kumimoji="1" lang="ja-JP" altLang="en-US" dirty="0"/>
              <a:t>上でどの角度からでも見れるデータです。森より引用ということでね。</a:t>
            </a:r>
            <a:endParaRPr kumimoji="1" lang="en-US" altLang="ja-JP" dirty="0"/>
          </a:p>
          <a:p>
            <a:r>
              <a:rPr kumimoji="1" lang="ja-JP" altLang="en-US" dirty="0"/>
              <a:t>ぼくのイメージです。</a:t>
            </a:r>
            <a:endParaRPr kumimoji="1" lang="en-US" altLang="ja-JP" dirty="0"/>
          </a:p>
          <a:p>
            <a:r>
              <a:rPr kumimoji="1" lang="ja-JP" altLang="en-US" dirty="0"/>
              <a:t>まぁね、こんな初対面のおっさんの言葉を信じろというほうが難しいので、一応一応ね</a:t>
            </a:r>
            <a:endParaRPr kumimoji="1" lang="en-US" altLang="ja-JP" dirty="0"/>
          </a:p>
          <a:p>
            <a:r>
              <a:rPr kumimoji="1" lang="ja-JP" altLang="en-US" dirty="0"/>
              <a:t>（クリック）</a:t>
            </a:r>
            <a:endParaRPr kumimoji="1" lang="en-US" altLang="ja-JP" dirty="0"/>
          </a:p>
        </p:txBody>
      </p:sp>
      <p:sp>
        <p:nvSpPr>
          <p:cNvPr id="4" name="スライド番号プレースホルダー 3">
            <a:extLst>
              <a:ext uri="{FF2B5EF4-FFF2-40B4-BE49-F238E27FC236}">
                <a16:creationId xmlns:a16="http://schemas.microsoft.com/office/drawing/2014/main" id="{C23A1763-7A12-1AE3-4F11-C084EB082B08}"/>
              </a:ext>
            </a:extLst>
          </p:cNvPr>
          <p:cNvSpPr>
            <a:spLocks noGrp="1"/>
          </p:cNvSpPr>
          <p:nvPr>
            <p:ph type="sldNum" sz="quarter" idx="5"/>
          </p:nvPr>
        </p:nvSpPr>
        <p:spPr/>
        <p:txBody>
          <a:bodyPr/>
          <a:lstStyle/>
          <a:p>
            <a:fld id="{193CFC30-ED5E-4C2C-BBC5-AF1D8FA7FCDE}" type="slidenum">
              <a:rPr kumimoji="1" lang="ja-JP" altLang="en-US" smtClean="0"/>
              <a:t>17</a:t>
            </a:fld>
            <a:endParaRPr kumimoji="1" lang="ja-JP" altLang="en-US"/>
          </a:p>
        </p:txBody>
      </p:sp>
    </p:spTree>
    <p:extLst>
      <p:ext uri="{BB962C8B-B14F-4D97-AF65-F5344CB8AC3E}">
        <p14:creationId xmlns:p14="http://schemas.microsoft.com/office/powerpoint/2010/main" val="31547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AA672-CE87-ABA3-DB73-477D3523CE9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78A62B3-6839-3614-2BAE-1AB60ACF04A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2A87CE9-AC60-3D15-02BA-3665A6104DC2}"/>
              </a:ext>
            </a:extLst>
          </p:cNvPr>
          <p:cNvSpPr>
            <a:spLocks noGrp="1"/>
          </p:cNvSpPr>
          <p:nvPr>
            <p:ph type="body" idx="1"/>
          </p:nvPr>
        </p:nvSpPr>
        <p:spPr/>
        <p:txBody>
          <a:bodyPr/>
          <a:lstStyle/>
          <a:p>
            <a:r>
              <a:rPr kumimoji="1" lang="en-US" altLang="ja-JP" dirty="0"/>
              <a:t>Google Chrome</a:t>
            </a:r>
            <a:r>
              <a:rPr kumimoji="1" lang="ja-JP" altLang="en-US" dirty="0"/>
              <a:t>。えーグーグルですねようは。ぐぐった結果。</a:t>
            </a:r>
            <a:r>
              <a:rPr kumimoji="1" lang="en-US" altLang="ja-JP" dirty="0"/>
              <a:t>AI</a:t>
            </a:r>
            <a:r>
              <a:rPr kumimoji="1" lang="ja-JP" altLang="en-US" dirty="0"/>
              <a:t>で生成された文章がこちらです。</a:t>
            </a:r>
            <a:endParaRPr kumimoji="1" lang="en-US" altLang="ja-JP" dirty="0"/>
          </a:p>
          <a:p>
            <a:endParaRPr kumimoji="1" lang="en-US" altLang="ja-JP" dirty="0"/>
          </a:p>
          <a:p>
            <a:r>
              <a:rPr kumimoji="1" lang="en-US" altLang="ja-JP" dirty="0"/>
              <a:t>3</a:t>
            </a:r>
            <a:r>
              <a:rPr kumimoji="1" lang="ja-JP" altLang="en-US" dirty="0"/>
              <a:t>次元空間における立体の形状をコンピュータ上で表現したデータのことです。</a:t>
            </a:r>
            <a:endParaRPr kumimoji="1" lang="en-US" altLang="ja-JP" dirty="0"/>
          </a:p>
          <a:p>
            <a:r>
              <a:rPr kumimoji="1" lang="ja-JP" altLang="en-US" dirty="0"/>
              <a:t>平面的な</a:t>
            </a:r>
            <a:r>
              <a:rPr kumimoji="1" lang="en-US" altLang="ja-JP" dirty="0"/>
              <a:t>2D</a:t>
            </a:r>
            <a:r>
              <a:rPr kumimoji="1" lang="ja-JP" altLang="en-US" dirty="0"/>
              <a:t>モデルとは異なり、奥行きのある立体的な形状を持ち、あらゆる角度から観察することができます。</a:t>
            </a:r>
            <a:endParaRPr kumimoji="1" lang="en-US" altLang="ja-JP" dirty="0"/>
          </a:p>
          <a:p>
            <a:endParaRPr kumimoji="1" lang="en-US" altLang="ja-JP" dirty="0"/>
          </a:p>
          <a:p>
            <a:r>
              <a:rPr kumimoji="1" lang="ja-JP" altLang="en-US" dirty="0"/>
              <a:t>あながち森君も間違ってませんよね。</a:t>
            </a:r>
            <a:endParaRPr kumimoji="1" lang="en-US" altLang="ja-JP" dirty="0"/>
          </a:p>
          <a:p>
            <a:endParaRPr kumimoji="1" lang="en-US" altLang="ja-JP" dirty="0"/>
          </a:p>
          <a:p>
            <a:r>
              <a:rPr kumimoji="1" lang="ja-JP" altLang="en-US" dirty="0"/>
              <a:t>（クリック）</a:t>
            </a:r>
            <a:endParaRPr kumimoji="1" lang="en-US" altLang="ja-JP" dirty="0"/>
          </a:p>
        </p:txBody>
      </p:sp>
      <p:sp>
        <p:nvSpPr>
          <p:cNvPr id="4" name="スライド番号プレースホルダー 3">
            <a:extLst>
              <a:ext uri="{FF2B5EF4-FFF2-40B4-BE49-F238E27FC236}">
                <a16:creationId xmlns:a16="http://schemas.microsoft.com/office/drawing/2014/main" id="{A03B9D98-E250-5A9A-3FD6-4BCCBE6370B1}"/>
              </a:ext>
            </a:extLst>
          </p:cNvPr>
          <p:cNvSpPr>
            <a:spLocks noGrp="1"/>
          </p:cNvSpPr>
          <p:nvPr>
            <p:ph type="sldNum" sz="quarter" idx="5"/>
          </p:nvPr>
        </p:nvSpPr>
        <p:spPr/>
        <p:txBody>
          <a:bodyPr/>
          <a:lstStyle/>
          <a:p>
            <a:fld id="{193CFC30-ED5E-4C2C-BBC5-AF1D8FA7FCDE}" type="slidenum">
              <a:rPr kumimoji="1" lang="ja-JP" altLang="en-US" smtClean="0"/>
              <a:t>18</a:t>
            </a:fld>
            <a:endParaRPr kumimoji="1" lang="ja-JP" altLang="en-US"/>
          </a:p>
        </p:txBody>
      </p:sp>
    </p:spTree>
    <p:extLst>
      <p:ext uri="{BB962C8B-B14F-4D97-AF65-F5344CB8AC3E}">
        <p14:creationId xmlns:p14="http://schemas.microsoft.com/office/powerpoint/2010/main" val="1437089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811E4-3728-61A8-9BDA-9B6578F918B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2AEF243-3695-45AE-F143-D6095B915D2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2FEEEAC-A7CE-30FB-1F22-EA8B9C0A0659}"/>
              </a:ext>
            </a:extLst>
          </p:cNvPr>
          <p:cNvSpPr>
            <a:spLocks noGrp="1"/>
          </p:cNvSpPr>
          <p:nvPr>
            <p:ph type="body" idx="1"/>
          </p:nvPr>
        </p:nvSpPr>
        <p:spPr/>
        <p:txBody>
          <a:bodyPr/>
          <a:lstStyle/>
          <a:p>
            <a:r>
              <a:rPr kumimoji="1" lang="ja-JP" altLang="en-US" dirty="0"/>
              <a:t>次は点群です。</a:t>
            </a:r>
            <a:endParaRPr kumimoji="1" lang="en-US" altLang="ja-JP" dirty="0"/>
          </a:p>
          <a:p>
            <a:r>
              <a:rPr kumimoji="1" lang="ja-JP" altLang="en-US" dirty="0"/>
              <a:t>はい。昨日ね点群の講義？講習？を受けていなかったら、これは写真じゃないよ～</a:t>
            </a:r>
            <a:endParaRPr kumimoji="1" lang="en-US" altLang="ja-JP" dirty="0"/>
          </a:p>
          <a:p>
            <a:r>
              <a:rPr kumimoji="1" lang="ja-JP" altLang="en-US" dirty="0"/>
              <a:t>点群だよ～と言わなきゃならないところだったんですがね。</a:t>
            </a:r>
            <a:endParaRPr kumimoji="1" lang="en-US" altLang="ja-JP" dirty="0"/>
          </a:p>
          <a:p>
            <a:r>
              <a:rPr kumimoji="1" lang="ja-JP" altLang="en-US" dirty="0"/>
              <a:t>皆さんは、もう点群という存在を知っているということでね。</a:t>
            </a:r>
            <a:endParaRPr kumimoji="1" lang="en-US" altLang="ja-JP" dirty="0"/>
          </a:p>
          <a:p>
            <a:r>
              <a:rPr kumimoji="1" lang="ja-JP" altLang="en-US" dirty="0"/>
              <a:t>これが点群ですね。</a:t>
            </a:r>
            <a:endParaRPr kumimoji="1" lang="en-US" altLang="ja-JP" dirty="0"/>
          </a:p>
          <a:p>
            <a:endParaRPr kumimoji="1" lang="en-US" altLang="ja-JP" dirty="0"/>
          </a:p>
          <a:p>
            <a:r>
              <a:rPr kumimoji="1" lang="ja-JP" altLang="en-US" dirty="0"/>
              <a:t>別に本当は点群じゃなくてただのイラストですとかひっかけも何もないです。フツーに点群です。</a:t>
            </a:r>
            <a:endParaRPr kumimoji="1" lang="en-US" altLang="ja-JP" dirty="0"/>
          </a:p>
          <a:p>
            <a:r>
              <a:rPr kumimoji="1" lang="ja-JP" altLang="en-US" dirty="0"/>
              <a:t>点群とはなんぞやという話ですが。</a:t>
            </a:r>
            <a:endParaRPr kumimoji="1" lang="en-US" altLang="ja-JP" dirty="0"/>
          </a:p>
          <a:p>
            <a:r>
              <a:rPr kumimoji="1" lang="ja-JP" altLang="en-US" dirty="0"/>
              <a:t>（クリック）</a:t>
            </a:r>
          </a:p>
        </p:txBody>
      </p:sp>
      <p:sp>
        <p:nvSpPr>
          <p:cNvPr id="4" name="スライド番号プレースホルダー 3">
            <a:extLst>
              <a:ext uri="{FF2B5EF4-FFF2-40B4-BE49-F238E27FC236}">
                <a16:creationId xmlns:a16="http://schemas.microsoft.com/office/drawing/2014/main" id="{392B7C7E-D2D5-06C2-7A29-19FCC1F05A9E}"/>
              </a:ext>
            </a:extLst>
          </p:cNvPr>
          <p:cNvSpPr>
            <a:spLocks noGrp="1"/>
          </p:cNvSpPr>
          <p:nvPr>
            <p:ph type="sldNum" sz="quarter" idx="5"/>
          </p:nvPr>
        </p:nvSpPr>
        <p:spPr/>
        <p:txBody>
          <a:bodyPr/>
          <a:lstStyle/>
          <a:p>
            <a:fld id="{193CFC30-ED5E-4C2C-BBC5-AF1D8FA7FCDE}" type="slidenum">
              <a:rPr kumimoji="1" lang="ja-JP" altLang="en-US" smtClean="0"/>
              <a:t>19</a:t>
            </a:fld>
            <a:endParaRPr kumimoji="1" lang="ja-JP" altLang="en-US"/>
          </a:p>
        </p:txBody>
      </p:sp>
    </p:spTree>
    <p:extLst>
      <p:ext uri="{BB962C8B-B14F-4D97-AF65-F5344CB8AC3E}">
        <p14:creationId xmlns:p14="http://schemas.microsoft.com/office/powerpoint/2010/main" val="1174596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皆さんには、</a:t>
            </a:r>
            <a:r>
              <a:rPr kumimoji="1" lang="en-US" altLang="ja-JP" dirty="0"/>
              <a:t>Web</a:t>
            </a:r>
            <a:r>
              <a:rPr kumimoji="1" lang="ja-JP" altLang="en-US" dirty="0"/>
              <a:t>構築で使う</a:t>
            </a:r>
            <a:r>
              <a:rPr kumimoji="1" lang="en-US" altLang="ja-JP" dirty="0"/>
              <a:t>3D</a:t>
            </a:r>
            <a:r>
              <a:rPr kumimoji="1" lang="ja-JP" altLang="en-US" dirty="0"/>
              <a:t>モデルを作成していただきます。よろしくお願いします。</a:t>
            </a:r>
            <a:endParaRPr kumimoji="1" lang="en-US" altLang="ja-JP" dirty="0"/>
          </a:p>
          <a:p>
            <a:endParaRPr kumimoji="1" lang="en-US" altLang="ja-JP" dirty="0"/>
          </a:p>
          <a:p>
            <a:r>
              <a:rPr kumimoji="1" lang="ja-JP" altLang="en-US" dirty="0"/>
              <a:t>はい。皆さんには</a:t>
            </a:r>
            <a:r>
              <a:rPr kumimoji="1" lang="en-US" altLang="ja-JP" dirty="0"/>
              <a:t>3D</a:t>
            </a:r>
            <a:r>
              <a:rPr kumimoji="1" lang="ja-JP" altLang="en-US" dirty="0"/>
              <a:t>モデルを作っていただくんですが、それは明後日、つまりインターンシップ</a:t>
            </a:r>
            <a:r>
              <a:rPr kumimoji="1" lang="en-US" altLang="ja-JP" dirty="0"/>
              <a:t>4</a:t>
            </a:r>
            <a:r>
              <a:rPr kumimoji="1" lang="ja-JP" altLang="en-US" dirty="0"/>
              <a:t>日目ですね。</a:t>
            </a:r>
            <a:endParaRPr kumimoji="1" lang="en-US" altLang="ja-JP" dirty="0"/>
          </a:p>
          <a:p>
            <a:r>
              <a:rPr kumimoji="1" lang="ja-JP" altLang="en-US" dirty="0"/>
              <a:t>そこで使います。あの～</a:t>
            </a:r>
            <a:r>
              <a:rPr kumimoji="1" lang="en-US" altLang="ja-JP" dirty="0"/>
              <a:t>HTML/CSS/JavaScript</a:t>
            </a:r>
            <a:r>
              <a:rPr kumimoji="1" lang="ja-JP" altLang="en-US" dirty="0"/>
              <a:t>なんちゃらとかのあれですね。そこで使います。</a:t>
            </a:r>
            <a:endParaRPr kumimoji="1" lang="en-US" altLang="ja-JP" dirty="0"/>
          </a:p>
          <a:p>
            <a:endParaRPr kumimoji="1" lang="en-US" altLang="ja-JP" dirty="0"/>
          </a:p>
          <a:p>
            <a:r>
              <a:rPr kumimoji="1" lang="ja-JP" altLang="en-US" dirty="0"/>
              <a:t>なので、</a:t>
            </a:r>
            <a:r>
              <a:rPr kumimoji="1" lang="en-US" altLang="ja-JP" dirty="0"/>
              <a:t>3D</a:t>
            </a:r>
            <a:r>
              <a:rPr kumimoji="1" lang="ja-JP" altLang="en-US" dirty="0"/>
              <a:t>モデリングと</a:t>
            </a:r>
            <a:r>
              <a:rPr kumimoji="1" lang="en-US" altLang="ja-JP" dirty="0"/>
              <a:t>Web</a:t>
            </a:r>
            <a:r>
              <a:rPr kumimoji="1" lang="ja-JP" altLang="en-US" dirty="0"/>
              <a:t>構築ですね。募集要項とかポスターとか掲示板とか見られたと思いますが、</a:t>
            </a:r>
            <a:endParaRPr kumimoji="1" lang="en-US" altLang="ja-JP" dirty="0"/>
          </a:p>
          <a:p>
            <a:r>
              <a:rPr kumimoji="1" lang="ja-JP" altLang="en-US" dirty="0"/>
              <a:t>その</a:t>
            </a:r>
            <a:r>
              <a:rPr kumimoji="1" lang="en-US" altLang="ja-JP" dirty="0"/>
              <a:t>3D</a:t>
            </a:r>
            <a:r>
              <a:rPr kumimoji="1" lang="ja-JP" altLang="en-US" dirty="0"/>
              <a:t>モデリングと</a:t>
            </a:r>
            <a:r>
              <a:rPr kumimoji="1" lang="en-US" altLang="ja-JP" dirty="0"/>
              <a:t>Web</a:t>
            </a:r>
            <a:r>
              <a:rPr kumimoji="1" lang="ja-JP" altLang="en-US" dirty="0"/>
              <a:t>構築は分離して個々で行うのかな～と思った方もいるかもしれませんが、</a:t>
            </a:r>
            <a:endParaRPr kumimoji="1" lang="en-US" altLang="ja-JP" dirty="0"/>
          </a:p>
          <a:p>
            <a:r>
              <a:rPr kumimoji="1" lang="ja-JP" altLang="en-US" dirty="0"/>
              <a:t>続きものでございます。</a:t>
            </a:r>
            <a:endParaRPr kumimoji="1" lang="en-US" altLang="ja-JP" dirty="0"/>
          </a:p>
          <a:p>
            <a:endParaRPr kumimoji="1" lang="en-US" altLang="ja-JP" dirty="0"/>
          </a:p>
          <a:p>
            <a:r>
              <a:rPr kumimoji="1" lang="ja-JP" altLang="en-US" dirty="0"/>
              <a:t>この２日間で作ったものが、３日目につながります。</a:t>
            </a:r>
            <a:endParaRPr kumimoji="1" lang="en-US" altLang="ja-JP" dirty="0"/>
          </a:p>
          <a:p>
            <a:endParaRPr kumimoji="1" lang="en-US" altLang="ja-JP" dirty="0"/>
          </a:p>
          <a:p>
            <a:r>
              <a:rPr kumimoji="1" lang="ja-JP" altLang="en-US" dirty="0"/>
              <a:t>だからといってですね、この</a:t>
            </a:r>
            <a:r>
              <a:rPr kumimoji="1" lang="en-US" altLang="ja-JP" dirty="0"/>
              <a:t>2</a:t>
            </a:r>
            <a:r>
              <a:rPr kumimoji="1" lang="ja-JP" altLang="en-US" dirty="0"/>
              <a:t>日間でめちゃくちゃ頑張らなきゃいけないのかな？この</a:t>
            </a:r>
            <a:r>
              <a:rPr kumimoji="1" lang="en-US" altLang="ja-JP" dirty="0"/>
              <a:t>8</a:t>
            </a:r>
            <a:r>
              <a:rPr kumimoji="1" lang="ja-JP" altLang="en-US" dirty="0"/>
              <a:t>時間にすべてをかけなきゃいけないのかな？</a:t>
            </a:r>
            <a:endParaRPr kumimoji="1" lang="en-US" altLang="ja-JP" dirty="0"/>
          </a:p>
          <a:p>
            <a:r>
              <a:rPr kumimoji="1" lang="ja-JP" altLang="en-US" dirty="0"/>
              <a:t>そんなわきゃありませんので、なんとかなりますので、ご安心ください。すごい雑なフォローですけど。</a:t>
            </a:r>
            <a:endParaRPr kumimoji="1" lang="en-US" altLang="ja-JP" dirty="0"/>
          </a:p>
          <a:p>
            <a:r>
              <a:rPr kumimoji="1" lang="ja-JP" altLang="en-US" dirty="0"/>
              <a:t>ふざけ抜きで、まぁなんとかなるようにこちらも考えて、仕込んでますので、よろしくお願いします。</a:t>
            </a:r>
            <a:endParaRPr kumimoji="1" lang="en-US" altLang="ja-JP" dirty="0"/>
          </a:p>
          <a:p>
            <a:endParaRPr kumimoji="1" lang="en-US" altLang="ja-JP" dirty="0"/>
          </a:p>
          <a:p>
            <a:r>
              <a:rPr kumimoji="1" lang="ja-JP" altLang="en-US" dirty="0"/>
              <a:t>（クリック）</a:t>
            </a:r>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2</a:t>
            </a:fld>
            <a:endParaRPr kumimoji="1" lang="ja-JP" altLang="en-US"/>
          </a:p>
        </p:txBody>
      </p:sp>
    </p:spTree>
    <p:extLst>
      <p:ext uri="{BB962C8B-B14F-4D97-AF65-F5344CB8AC3E}">
        <p14:creationId xmlns:p14="http://schemas.microsoft.com/office/powerpoint/2010/main" val="4065590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18FF7-8908-3DE0-479D-41E1E801854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586EF55-FE81-AAA8-3D73-027886F7D26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1CD5D47-22B5-00E5-27A2-10B21D6B489F}"/>
              </a:ext>
            </a:extLst>
          </p:cNvPr>
          <p:cNvSpPr>
            <a:spLocks noGrp="1"/>
          </p:cNvSpPr>
          <p:nvPr>
            <p:ph type="body" idx="1"/>
          </p:nvPr>
        </p:nvSpPr>
        <p:spPr/>
        <p:txBody>
          <a:bodyPr/>
          <a:lstStyle/>
          <a:p>
            <a:r>
              <a:rPr kumimoji="1" lang="ja-JP" altLang="en-US" dirty="0"/>
              <a:t>モザイクアートの</a:t>
            </a:r>
            <a:r>
              <a:rPr kumimoji="1" lang="en-US" altLang="ja-JP" dirty="0"/>
              <a:t>3</a:t>
            </a:r>
            <a:r>
              <a:rPr kumimoji="1" lang="ja-JP" altLang="en-US" dirty="0"/>
              <a:t>次元版。</a:t>
            </a:r>
            <a:endParaRPr kumimoji="1" lang="en-US" altLang="ja-JP" dirty="0"/>
          </a:p>
          <a:p>
            <a:endParaRPr kumimoji="1" lang="en-US" altLang="ja-JP" dirty="0"/>
          </a:p>
          <a:p>
            <a:r>
              <a:rPr kumimoji="1" lang="ja-JP" altLang="en-US" dirty="0"/>
              <a:t>みなさんモザイクアートはご存じでしょうか？おそらく単語はしらなくても見たことはあると思います。</a:t>
            </a:r>
            <a:endParaRPr kumimoji="1" lang="en-US" altLang="ja-JP" dirty="0"/>
          </a:p>
          <a:p>
            <a:r>
              <a:rPr kumimoji="1" lang="ja-JP" altLang="en-US" dirty="0"/>
              <a:t>こちらです。（</a:t>
            </a:r>
            <a:r>
              <a:rPr kumimoji="1" lang="en-US" altLang="ja-JP" dirty="0"/>
              <a:t>URL</a:t>
            </a:r>
            <a:r>
              <a:rPr kumimoji="1" lang="ja-JP" altLang="en-US" dirty="0"/>
              <a:t>より検索）</a:t>
            </a:r>
            <a:endParaRPr kumimoji="1" lang="en-US" altLang="ja-JP" dirty="0"/>
          </a:p>
          <a:p>
            <a:endParaRPr kumimoji="1" lang="en-US" altLang="ja-JP" dirty="0"/>
          </a:p>
          <a:p>
            <a:r>
              <a:rPr kumimoji="1" lang="ja-JP" altLang="en-US" dirty="0"/>
              <a:t>（クリック）</a:t>
            </a:r>
          </a:p>
        </p:txBody>
      </p:sp>
      <p:sp>
        <p:nvSpPr>
          <p:cNvPr id="4" name="スライド番号プレースホルダー 3">
            <a:extLst>
              <a:ext uri="{FF2B5EF4-FFF2-40B4-BE49-F238E27FC236}">
                <a16:creationId xmlns:a16="http://schemas.microsoft.com/office/drawing/2014/main" id="{9ECEEB7B-A66C-A04A-6494-CF6C892FF3F5}"/>
              </a:ext>
            </a:extLst>
          </p:cNvPr>
          <p:cNvSpPr>
            <a:spLocks noGrp="1"/>
          </p:cNvSpPr>
          <p:nvPr>
            <p:ph type="sldNum" sz="quarter" idx="5"/>
          </p:nvPr>
        </p:nvSpPr>
        <p:spPr/>
        <p:txBody>
          <a:bodyPr/>
          <a:lstStyle/>
          <a:p>
            <a:fld id="{193CFC30-ED5E-4C2C-BBC5-AF1D8FA7FCDE}" type="slidenum">
              <a:rPr kumimoji="1" lang="ja-JP" altLang="en-US" smtClean="0"/>
              <a:t>20</a:t>
            </a:fld>
            <a:endParaRPr kumimoji="1" lang="ja-JP" altLang="en-US"/>
          </a:p>
        </p:txBody>
      </p:sp>
    </p:spTree>
    <p:extLst>
      <p:ext uri="{BB962C8B-B14F-4D97-AF65-F5344CB8AC3E}">
        <p14:creationId xmlns:p14="http://schemas.microsoft.com/office/powerpoint/2010/main" val="37867461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655E0-647C-E6F2-6DE3-EF64216F841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024B9DA-F981-07C3-594D-D715E9E90F0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9D41175-8E7E-2D0A-16B2-42B31E664DC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D8B393A9-FF80-4B99-7CB2-307F4F4C3354}"/>
              </a:ext>
            </a:extLst>
          </p:cNvPr>
          <p:cNvSpPr>
            <a:spLocks noGrp="1"/>
          </p:cNvSpPr>
          <p:nvPr>
            <p:ph type="sldNum" sz="quarter" idx="5"/>
          </p:nvPr>
        </p:nvSpPr>
        <p:spPr/>
        <p:txBody>
          <a:bodyPr/>
          <a:lstStyle/>
          <a:p>
            <a:fld id="{193CFC30-ED5E-4C2C-BBC5-AF1D8FA7FCDE}" type="slidenum">
              <a:rPr kumimoji="1" lang="ja-JP" altLang="en-US" smtClean="0"/>
              <a:t>21</a:t>
            </a:fld>
            <a:endParaRPr kumimoji="1" lang="ja-JP" altLang="en-US"/>
          </a:p>
        </p:txBody>
      </p:sp>
    </p:spTree>
    <p:extLst>
      <p:ext uri="{BB962C8B-B14F-4D97-AF65-F5344CB8AC3E}">
        <p14:creationId xmlns:p14="http://schemas.microsoft.com/office/powerpoint/2010/main" val="3312264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6AD022-B409-B3B5-C0E3-B303A776132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1D5299F-28CE-91AA-BA4C-A3C6FD14C4A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BCB7E16-7D25-E291-8450-132B9119359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BD1DAA70-A1D1-78ED-89B2-E11E763547EB}"/>
              </a:ext>
            </a:extLst>
          </p:cNvPr>
          <p:cNvSpPr>
            <a:spLocks noGrp="1"/>
          </p:cNvSpPr>
          <p:nvPr>
            <p:ph type="sldNum" sz="quarter" idx="5"/>
          </p:nvPr>
        </p:nvSpPr>
        <p:spPr/>
        <p:txBody>
          <a:bodyPr/>
          <a:lstStyle/>
          <a:p>
            <a:fld id="{193CFC30-ED5E-4C2C-BBC5-AF1D8FA7FCDE}" type="slidenum">
              <a:rPr kumimoji="1" lang="ja-JP" altLang="en-US" smtClean="0"/>
              <a:t>22</a:t>
            </a:fld>
            <a:endParaRPr kumimoji="1" lang="ja-JP" altLang="en-US"/>
          </a:p>
        </p:txBody>
      </p:sp>
    </p:spTree>
    <p:extLst>
      <p:ext uri="{BB962C8B-B14F-4D97-AF65-F5344CB8AC3E}">
        <p14:creationId xmlns:p14="http://schemas.microsoft.com/office/powerpoint/2010/main" val="3235317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B5B48-4594-1CEE-E7B3-43B573BFD5F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7A493A4-5995-00BD-2591-FB27FEFC717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9C9F054-3692-5DE4-BD9E-30A0CB15A2E6}"/>
              </a:ext>
            </a:extLst>
          </p:cNvPr>
          <p:cNvSpPr>
            <a:spLocks noGrp="1"/>
          </p:cNvSpPr>
          <p:nvPr>
            <p:ph type="body" idx="1"/>
          </p:nvPr>
        </p:nvSpPr>
        <p:spPr/>
        <p:txBody>
          <a:bodyPr/>
          <a:lstStyle/>
          <a:p>
            <a:r>
              <a:rPr kumimoji="1" lang="ja-JP" altLang="en-US" dirty="0"/>
              <a:t>で、またまた余談なんですけれども、点群と</a:t>
            </a:r>
            <a:r>
              <a:rPr kumimoji="1" lang="en-US" altLang="ja-JP" dirty="0"/>
              <a:t>3D</a:t>
            </a:r>
            <a:r>
              <a:rPr kumimoji="1" lang="ja-JP" altLang="en-US" dirty="0"/>
              <a:t>モデルとの関係というところで、ここも完全に復習ですが、</a:t>
            </a:r>
            <a:endParaRPr kumimoji="1" lang="en-US" altLang="ja-JP" dirty="0"/>
          </a:p>
          <a:p>
            <a:r>
              <a:rPr kumimoji="1" lang="ja-JP" altLang="en-US" dirty="0"/>
              <a:t>（クリック）</a:t>
            </a:r>
          </a:p>
        </p:txBody>
      </p:sp>
      <p:sp>
        <p:nvSpPr>
          <p:cNvPr id="4" name="スライド番号プレースホルダー 3">
            <a:extLst>
              <a:ext uri="{FF2B5EF4-FFF2-40B4-BE49-F238E27FC236}">
                <a16:creationId xmlns:a16="http://schemas.microsoft.com/office/drawing/2014/main" id="{F20B6ACC-FDD6-653F-2CDB-76522A14DECD}"/>
              </a:ext>
            </a:extLst>
          </p:cNvPr>
          <p:cNvSpPr>
            <a:spLocks noGrp="1"/>
          </p:cNvSpPr>
          <p:nvPr>
            <p:ph type="sldNum" sz="quarter" idx="5"/>
          </p:nvPr>
        </p:nvSpPr>
        <p:spPr/>
        <p:txBody>
          <a:bodyPr/>
          <a:lstStyle/>
          <a:p>
            <a:fld id="{193CFC30-ED5E-4C2C-BBC5-AF1D8FA7FCDE}" type="slidenum">
              <a:rPr kumimoji="1" lang="ja-JP" altLang="en-US" smtClean="0"/>
              <a:t>23</a:t>
            </a:fld>
            <a:endParaRPr kumimoji="1" lang="ja-JP" altLang="en-US"/>
          </a:p>
        </p:txBody>
      </p:sp>
    </p:spTree>
    <p:extLst>
      <p:ext uri="{BB962C8B-B14F-4D97-AF65-F5344CB8AC3E}">
        <p14:creationId xmlns:p14="http://schemas.microsoft.com/office/powerpoint/2010/main" val="21457675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F549B-9028-403B-C12E-74F89F954C8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01221CD-A08E-CE90-832A-FE13C1DC4A3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97C40F2-3F95-657A-460D-0A6B30677102}"/>
              </a:ext>
            </a:extLst>
          </p:cNvPr>
          <p:cNvSpPr>
            <a:spLocks noGrp="1"/>
          </p:cNvSpPr>
          <p:nvPr>
            <p:ph type="body" idx="1"/>
          </p:nvPr>
        </p:nvSpPr>
        <p:spPr/>
        <p:txBody>
          <a:bodyPr/>
          <a:lstStyle/>
          <a:p>
            <a:r>
              <a:rPr kumimoji="1" lang="ja-JP" altLang="en-US" dirty="0"/>
              <a:t>点群がまず生成されます。まぁ厳密にいえば、前段にカメラ？スキャナがありますが、まぁいいでしょう。割愛します。</a:t>
            </a:r>
            <a:endParaRPr kumimoji="1" lang="en-US" altLang="ja-JP" dirty="0"/>
          </a:p>
          <a:p>
            <a:r>
              <a:rPr kumimoji="1" lang="ja-JP" altLang="en-US" dirty="0"/>
              <a:t>（クリック）</a:t>
            </a:r>
          </a:p>
        </p:txBody>
      </p:sp>
      <p:sp>
        <p:nvSpPr>
          <p:cNvPr id="4" name="スライド番号プレースホルダー 3">
            <a:extLst>
              <a:ext uri="{FF2B5EF4-FFF2-40B4-BE49-F238E27FC236}">
                <a16:creationId xmlns:a16="http://schemas.microsoft.com/office/drawing/2014/main" id="{121F230F-B08A-8A38-1D08-07EBD6E214F7}"/>
              </a:ext>
            </a:extLst>
          </p:cNvPr>
          <p:cNvSpPr>
            <a:spLocks noGrp="1"/>
          </p:cNvSpPr>
          <p:nvPr>
            <p:ph type="sldNum" sz="quarter" idx="5"/>
          </p:nvPr>
        </p:nvSpPr>
        <p:spPr/>
        <p:txBody>
          <a:bodyPr/>
          <a:lstStyle/>
          <a:p>
            <a:fld id="{193CFC30-ED5E-4C2C-BBC5-AF1D8FA7FCDE}" type="slidenum">
              <a:rPr kumimoji="1" lang="ja-JP" altLang="en-US" smtClean="0"/>
              <a:t>24</a:t>
            </a:fld>
            <a:endParaRPr kumimoji="1" lang="ja-JP" altLang="en-US"/>
          </a:p>
        </p:txBody>
      </p:sp>
    </p:spTree>
    <p:extLst>
      <p:ext uri="{BB962C8B-B14F-4D97-AF65-F5344CB8AC3E}">
        <p14:creationId xmlns:p14="http://schemas.microsoft.com/office/powerpoint/2010/main" val="1011193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F28FA-A4AC-0B03-033C-B025208FF9A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56D8AAB-4B07-9FFC-F44A-A8FAABADB7F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E1A3983-BA8E-F971-48B6-E2332CF3AEA3}"/>
              </a:ext>
            </a:extLst>
          </p:cNvPr>
          <p:cNvSpPr>
            <a:spLocks noGrp="1"/>
          </p:cNvSpPr>
          <p:nvPr>
            <p:ph type="body" idx="1"/>
          </p:nvPr>
        </p:nvSpPr>
        <p:spPr/>
        <p:txBody>
          <a:bodyPr/>
          <a:lstStyle/>
          <a:p>
            <a:r>
              <a:rPr kumimoji="1" lang="ja-JP" altLang="en-US" dirty="0"/>
              <a:t>それをもとに</a:t>
            </a:r>
            <a:r>
              <a:rPr kumimoji="1" lang="en-US" altLang="ja-JP" dirty="0"/>
              <a:t>3D</a:t>
            </a:r>
            <a:r>
              <a:rPr kumimoji="1" lang="ja-JP" altLang="en-US" dirty="0"/>
              <a:t>モデルを作ります。</a:t>
            </a:r>
            <a:endParaRPr kumimoji="1" lang="en-US" altLang="ja-JP" dirty="0"/>
          </a:p>
          <a:p>
            <a:endParaRPr kumimoji="1" lang="en-US" altLang="ja-JP" dirty="0"/>
          </a:p>
          <a:p>
            <a:r>
              <a:rPr kumimoji="1" lang="ja-JP" altLang="en-US" dirty="0"/>
              <a:t>ここもやりましたね。</a:t>
            </a:r>
            <a:endParaRPr kumimoji="1" lang="en-US" altLang="ja-JP" dirty="0"/>
          </a:p>
          <a:p>
            <a:r>
              <a:rPr kumimoji="1" lang="ja-JP" altLang="en-US" dirty="0"/>
              <a:t>（クリック）</a:t>
            </a:r>
          </a:p>
        </p:txBody>
      </p:sp>
      <p:sp>
        <p:nvSpPr>
          <p:cNvPr id="4" name="スライド番号プレースホルダー 3">
            <a:extLst>
              <a:ext uri="{FF2B5EF4-FFF2-40B4-BE49-F238E27FC236}">
                <a16:creationId xmlns:a16="http://schemas.microsoft.com/office/drawing/2014/main" id="{B8689C08-2B74-B5F3-0EBA-2366D9175F0E}"/>
              </a:ext>
            </a:extLst>
          </p:cNvPr>
          <p:cNvSpPr>
            <a:spLocks noGrp="1"/>
          </p:cNvSpPr>
          <p:nvPr>
            <p:ph type="sldNum" sz="quarter" idx="5"/>
          </p:nvPr>
        </p:nvSpPr>
        <p:spPr/>
        <p:txBody>
          <a:bodyPr/>
          <a:lstStyle/>
          <a:p>
            <a:fld id="{193CFC30-ED5E-4C2C-BBC5-AF1D8FA7FCDE}" type="slidenum">
              <a:rPr kumimoji="1" lang="ja-JP" altLang="en-US" smtClean="0"/>
              <a:t>25</a:t>
            </a:fld>
            <a:endParaRPr kumimoji="1" lang="ja-JP" altLang="en-US"/>
          </a:p>
        </p:txBody>
      </p:sp>
    </p:spTree>
    <p:extLst>
      <p:ext uri="{BB962C8B-B14F-4D97-AF65-F5344CB8AC3E}">
        <p14:creationId xmlns:p14="http://schemas.microsoft.com/office/powerpoint/2010/main" val="5240016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3A461-C597-A555-6A27-1B2D84C4B9A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B74717D-9486-7968-A242-DE30EB1B3E1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4C6B006-9721-BD26-9D8B-AD193785538C}"/>
              </a:ext>
            </a:extLst>
          </p:cNvPr>
          <p:cNvSpPr>
            <a:spLocks noGrp="1"/>
          </p:cNvSpPr>
          <p:nvPr>
            <p:ph type="body" idx="1"/>
          </p:nvPr>
        </p:nvSpPr>
        <p:spPr/>
        <p:txBody>
          <a:bodyPr/>
          <a:lstStyle/>
          <a:p>
            <a:r>
              <a:rPr kumimoji="1" lang="ja-JP" altLang="en-US" dirty="0"/>
              <a:t>はい。余談が続きます。</a:t>
            </a:r>
            <a:r>
              <a:rPr kumimoji="1" lang="en-US" altLang="ja-JP" dirty="0"/>
              <a:t>3D</a:t>
            </a:r>
            <a:r>
              <a:rPr kumimoji="1" lang="ja-JP" altLang="en-US" dirty="0"/>
              <a:t>モデルの生成パターンということで、</a:t>
            </a:r>
            <a:endParaRPr kumimoji="1" lang="en-US" altLang="ja-JP" dirty="0"/>
          </a:p>
          <a:p>
            <a:r>
              <a:rPr kumimoji="1" lang="ja-JP" altLang="en-US" dirty="0"/>
              <a:t>前ページで点群から、点群を元に</a:t>
            </a:r>
            <a:r>
              <a:rPr kumimoji="1" lang="en-US" altLang="ja-JP" dirty="0"/>
              <a:t>3D</a:t>
            </a:r>
            <a:r>
              <a:rPr kumimoji="1" lang="ja-JP" altLang="en-US" dirty="0"/>
              <a:t>モデルを生成するよ～とお話ししたんですが、もう１パターンあります。</a:t>
            </a:r>
            <a:endParaRPr kumimoji="1" lang="en-US" altLang="ja-JP" dirty="0"/>
          </a:p>
          <a:p>
            <a:r>
              <a:rPr kumimoji="1" lang="ja-JP" altLang="en-US" dirty="0"/>
              <a:t>なんでしょうか。</a:t>
            </a:r>
            <a:endParaRPr kumimoji="1" lang="en-US" altLang="ja-JP" dirty="0"/>
          </a:p>
          <a:p>
            <a:endParaRPr kumimoji="1" lang="en-US" altLang="ja-JP" dirty="0"/>
          </a:p>
          <a:p>
            <a:r>
              <a:rPr kumimoji="1" lang="ja-JP" altLang="en-US" dirty="0"/>
              <a:t>（クリック）</a:t>
            </a:r>
          </a:p>
        </p:txBody>
      </p:sp>
      <p:sp>
        <p:nvSpPr>
          <p:cNvPr id="4" name="スライド番号プレースホルダー 3">
            <a:extLst>
              <a:ext uri="{FF2B5EF4-FFF2-40B4-BE49-F238E27FC236}">
                <a16:creationId xmlns:a16="http://schemas.microsoft.com/office/drawing/2014/main" id="{F69EE2C9-7B8A-8EFE-D2B8-F2BE3B24C9CA}"/>
              </a:ext>
            </a:extLst>
          </p:cNvPr>
          <p:cNvSpPr>
            <a:spLocks noGrp="1"/>
          </p:cNvSpPr>
          <p:nvPr>
            <p:ph type="sldNum" sz="quarter" idx="5"/>
          </p:nvPr>
        </p:nvSpPr>
        <p:spPr/>
        <p:txBody>
          <a:bodyPr/>
          <a:lstStyle/>
          <a:p>
            <a:fld id="{193CFC30-ED5E-4C2C-BBC5-AF1D8FA7FCDE}" type="slidenum">
              <a:rPr kumimoji="1" lang="ja-JP" altLang="en-US" smtClean="0"/>
              <a:t>26</a:t>
            </a:fld>
            <a:endParaRPr kumimoji="1" lang="ja-JP" altLang="en-US"/>
          </a:p>
        </p:txBody>
      </p:sp>
    </p:spTree>
    <p:extLst>
      <p:ext uri="{BB962C8B-B14F-4D97-AF65-F5344CB8AC3E}">
        <p14:creationId xmlns:p14="http://schemas.microsoft.com/office/powerpoint/2010/main" val="1853952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28D0A-CF03-49D0-2846-543E851E7DD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0867958-04EA-306E-A1D6-832121F7CBF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7CFB755-DFB8-76CB-28A7-95C4438D9823}"/>
              </a:ext>
            </a:extLst>
          </p:cNvPr>
          <p:cNvSpPr>
            <a:spLocks noGrp="1"/>
          </p:cNvSpPr>
          <p:nvPr>
            <p:ph type="body" idx="1"/>
          </p:nvPr>
        </p:nvSpPr>
        <p:spPr/>
        <p:txBody>
          <a:bodyPr/>
          <a:lstStyle/>
          <a:p>
            <a:r>
              <a:rPr kumimoji="1" lang="ja-JP" altLang="en-US" dirty="0"/>
              <a:t>図面から</a:t>
            </a:r>
            <a:r>
              <a:rPr kumimoji="1" lang="en-US" altLang="ja-JP" dirty="0"/>
              <a:t>3D</a:t>
            </a:r>
            <a:r>
              <a:rPr kumimoji="1" lang="ja-JP" altLang="en-US" dirty="0"/>
              <a:t>モデルですね。</a:t>
            </a:r>
            <a:endParaRPr kumimoji="1" lang="en-US" altLang="ja-JP" dirty="0"/>
          </a:p>
          <a:p>
            <a:r>
              <a:rPr kumimoji="1" lang="ja-JP" altLang="en-US" dirty="0"/>
              <a:t>２ぱたーんあります。</a:t>
            </a:r>
            <a:endParaRPr kumimoji="1" lang="en-US" altLang="ja-JP" dirty="0"/>
          </a:p>
          <a:p>
            <a:endParaRPr kumimoji="1" lang="en-US" altLang="ja-JP" dirty="0"/>
          </a:p>
          <a:p>
            <a:r>
              <a:rPr kumimoji="1" lang="ja-JP" altLang="en-US" dirty="0"/>
              <a:t>この２パターン。まぁパターン１２で分けてるんですが、決定的な違いがあると私は思っています。</a:t>
            </a:r>
            <a:endParaRPr kumimoji="1" lang="en-US" altLang="ja-JP" dirty="0"/>
          </a:p>
          <a:p>
            <a:r>
              <a:rPr kumimoji="1" lang="ja-JP" altLang="en-US" dirty="0"/>
              <a:t>それはですね。</a:t>
            </a:r>
            <a:endParaRPr kumimoji="1" lang="en-US" altLang="ja-JP" dirty="0"/>
          </a:p>
          <a:p>
            <a:endParaRPr kumimoji="1" lang="en-US" altLang="ja-JP" dirty="0"/>
          </a:p>
          <a:p>
            <a:r>
              <a:rPr kumimoji="1" lang="ja-JP" altLang="en-US" dirty="0"/>
              <a:t>（クリック）</a:t>
            </a:r>
          </a:p>
        </p:txBody>
      </p:sp>
      <p:sp>
        <p:nvSpPr>
          <p:cNvPr id="4" name="スライド番号プレースホルダー 3">
            <a:extLst>
              <a:ext uri="{FF2B5EF4-FFF2-40B4-BE49-F238E27FC236}">
                <a16:creationId xmlns:a16="http://schemas.microsoft.com/office/drawing/2014/main" id="{09A23BC2-4770-BF76-1A3A-872B9744277A}"/>
              </a:ext>
            </a:extLst>
          </p:cNvPr>
          <p:cNvSpPr>
            <a:spLocks noGrp="1"/>
          </p:cNvSpPr>
          <p:nvPr>
            <p:ph type="sldNum" sz="quarter" idx="5"/>
          </p:nvPr>
        </p:nvSpPr>
        <p:spPr/>
        <p:txBody>
          <a:bodyPr/>
          <a:lstStyle/>
          <a:p>
            <a:fld id="{193CFC30-ED5E-4C2C-BBC5-AF1D8FA7FCDE}" type="slidenum">
              <a:rPr kumimoji="1" lang="ja-JP" altLang="en-US" smtClean="0"/>
              <a:t>27</a:t>
            </a:fld>
            <a:endParaRPr kumimoji="1" lang="ja-JP" altLang="en-US"/>
          </a:p>
        </p:txBody>
      </p:sp>
    </p:spTree>
    <p:extLst>
      <p:ext uri="{BB962C8B-B14F-4D97-AF65-F5344CB8AC3E}">
        <p14:creationId xmlns:p14="http://schemas.microsoft.com/office/powerpoint/2010/main" val="719976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999210-BBE4-E46D-A25C-ED7814F6D7A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1431BE8-DF9B-2796-C69A-53575068201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81E9504-DB46-1FB8-DB9D-71EFC748AA56}"/>
              </a:ext>
            </a:extLst>
          </p:cNvPr>
          <p:cNvSpPr>
            <a:spLocks noGrp="1"/>
          </p:cNvSpPr>
          <p:nvPr>
            <p:ph type="body" idx="1"/>
          </p:nvPr>
        </p:nvSpPr>
        <p:spPr/>
        <p:txBody>
          <a:bodyPr/>
          <a:lstStyle/>
          <a:p>
            <a:r>
              <a:rPr kumimoji="1" lang="ja-JP" altLang="en-US" dirty="0"/>
              <a:t>点群から</a:t>
            </a:r>
            <a:r>
              <a:rPr kumimoji="1" lang="en-US" altLang="ja-JP" dirty="0"/>
              <a:t>3D</a:t>
            </a:r>
            <a:r>
              <a:rPr kumimoji="1" lang="ja-JP" altLang="en-US" dirty="0"/>
              <a:t>モデルは</a:t>
            </a:r>
            <a:r>
              <a:rPr kumimoji="1" lang="en-US" altLang="ja-JP" dirty="0"/>
              <a:t>3</a:t>
            </a:r>
            <a:r>
              <a:rPr kumimoji="1" lang="ja-JP" altLang="en-US" dirty="0"/>
              <a:t>次元から</a:t>
            </a:r>
            <a:r>
              <a:rPr kumimoji="1" lang="en-US" altLang="ja-JP" dirty="0"/>
              <a:t>3</a:t>
            </a:r>
            <a:r>
              <a:rPr kumimoji="1" lang="ja-JP" altLang="en-US" dirty="0"/>
              <a:t>次元。図面から</a:t>
            </a:r>
            <a:r>
              <a:rPr kumimoji="1" lang="en-US" altLang="ja-JP" dirty="0"/>
              <a:t>3D</a:t>
            </a:r>
            <a:r>
              <a:rPr kumimoji="1" lang="ja-JP" altLang="en-US" dirty="0"/>
              <a:t>モデルは</a:t>
            </a:r>
            <a:r>
              <a:rPr kumimoji="1" lang="en-US" altLang="ja-JP" dirty="0"/>
              <a:t>2</a:t>
            </a:r>
            <a:r>
              <a:rPr kumimoji="1" lang="ja-JP" altLang="en-US" dirty="0"/>
              <a:t>次元から</a:t>
            </a:r>
            <a:r>
              <a:rPr kumimoji="1" lang="en-US" altLang="ja-JP" dirty="0"/>
              <a:t>3</a:t>
            </a:r>
            <a:r>
              <a:rPr kumimoji="1" lang="ja-JP" altLang="en-US" dirty="0"/>
              <a:t>次元と。</a:t>
            </a:r>
            <a:endParaRPr kumimoji="1" lang="en-US" altLang="ja-JP" dirty="0"/>
          </a:p>
          <a:p>
            <a:endParaRPr kumimoji="1" lang="en-US" altLang="ja-JP" dirty="0"/>
          </a:p>
          <a:p>
            <a:r>
              <a:rPr kumimoji="1" lang="ja-JP" altLang="en-US" dirty="0"/>
              <a:t>この図面で</a:t>
            </a:r>
            <a:r>
              <a:rPr kumimoji="1" lang="en-US" altLang="ja-JP" dirty="0"/>
              <a:t>1</a:t>
            </a:r>
            <a:r>
              <a:rPr kumimoji="1" lang="ja-JP" altLang="en-US" dirty="0"/>
              <a:t>次元あげるというのが、まぁなかなか点群を使うか図面を使うか迷うところと感じています。</a:t>
            </a:r>
            <a:endParaRPr kumimoji="1" lang="en-US" altLang="ja-JP" dirty="0"/>
          </a:p>
          <a:p>
            <a:r>
              <a:rPr kumimoji="1" lang="ja-JP" altLang="en-US" dirty="0"/>
              <a:t>点群から</a:t>
            </a:r>
            <a:r>
              <a:rPr kumimoji="1" lang="en-US" altLang="ja-JP" dirty="0"/>
              <a:t>3D</a:t>
            </a:r>
            <a:r>
              <a:rPr kumimoji="1" lang="ja-JP" altLang="en-US" dirty="0"/>
              <a:t>モデルは、なんというかなぞるようなものですよね。あのー何かのイラスト書きたいときに新しい紙をそのイラストの上に重ねてなぞるみたいな。</a:t>
            </a:r>
            <a:endParaRPr kumimoji="1" lang="en-US" altLang="ja-JP" dirty="0"/>
          </a:p>
          <a:p>
            <a:r>
              <a:rPr kumimoji="1" lang="ja-JP" altLang="en-US" dirty="0"/>
              <a:t>ただ図面から</a:t>
            </a:r>
            <a:r>
              <a:rPr kumimoji="1" lang="en-US" altLang="ja-JP" dirty="0"/>
              <a:t>3D</a:t>
            </a:r>
            <a:r>
              <a:rPr kumimoji="1" lang="ja-JP" altLang="en-US" dirty="0"/>
              <a:t>モデルは、完成系がね。想像力なんですよね。図面からこんな感じかな～みたいな。</a:t>
            </a:r>
            <a:endParaRPr kumimoji="1" lang="en-US" altLang="ja-JP" dirty="0"/>
          </a:p>
          <a:p>
            <a:r>
              <a:rPr kumimoji="1" lang="en-US" altLang="ja-JP" dirty="0"/>
              <a:t>3D</a:t>
            </a:r>
            <a:r>
              <a:rPr kumimoji="1" lang="ja-JP" altLang="en-US" dirty="0"/>
              <a:t>モデル完成してもこれ合っているのか？みたいな。</a:t>
            </a:r>
            <a:endParaRPr kumimoji="1" lang="en-US" altLang="ja-JP" dirty="0"/>
          </a:p>
          <a:p>
            <a:endParaRPr kumimoji="1" lang="en-US" altLang="ja-JP" dirty="0"/>
          </a:p>
          <a:p>
            <a:r>
              <a:rPr kumimoji="1" lang="ja-JP" altLang="en-US" dirty="0"/>
              <a:t>じゃあ点群でいいんじゃない？となるんですが、昨日点群データさわったとき、</a:t>
            </a:r>
            <a:r>
              <a:rPr kumimoji="1" lang="en-US" altLang="ja-JP" dirty="0"/>
              <a:t>PC</a:t>
            </a:r>
            <a:r>
              <a:rPr kumimoji="1" lang="ja-JP" altLang="en-US" dirty="0"/>
              <a:t>見ましたか？光ってなかった？</a:t>
            </a:r>
            <a:endParaRPr kumimoji="1" lang="en-US" altLang="ja-JP" dirty="0"/>
          </a:p>
          <a:p>
            <a:r>
              <a:rPr kumimoji="1" lang="ja-JP" altLang="en-US" dirty="0"/>
              <a:t>まぁ光っているからそうだぜとは限らないんですけど、めっちゃ高いです。高スペックです。</a:t>
            </a:r>
            <a:endParaRPr kumimoji="1" lang="en-US" altLang="ja-JP" dirty="0"/>
          </a:p>
          <a:p>
            <a:r>
              <a:rPr kumimoji="1" lang="ja-JP" altLang="en-US" dirty="0"/>
              <a:t>かつ、</a:t>
            </a:r>
            <a:r>
              <a:rPr kumimoji="1" lang="en-US" altLang="ja-JP" dirty="0"/>
              <a:t>3D</a:t>
            </a:r>
            <a:r>
              <a:rPr kumimoji="1" lang="ja-JP" altLang="en-US" dirty="0"/>
              <a:t>モデルと点群両方を同じソフトで扱うとなると</a:t>
            </a:r>
            <a:r>
              <a:rPr kumimoji="1" lang="en-US" altLang="ja-JP" dirty="0"/>
              <a:t>…</a:t>
            </a:r>
            <a:r>
              <a:rPr kumimoji="1" lang="ja-JP" altLang="en-US" dirty="0"/>
              <a:t>有料ばっかなんですね。ソフトが。</a:t>
            </a:r>
            <a:endParaRPr kumimoji="1" lang="en-US" altLang="ja-JP" dirty="0"/>
          </a:p>
          <a:p>
            <a:endParaRPr kumimoji="1" lang="en-US" altLang="ja-JP" dirty="0"/>
          </a:p>
          <a:p>
            <a:r>
              <a:rPr kumimoji="1" lang="ja-JP" altLang="en-US" dirty="0"/>
              <a:t>（クリック）</a:t>
            </a:r>
            <a:endParaRPr kumimoji="1" lang="en-US" altLang="ja-JP" dirty="0"/>
          </a:p>
        </p:txBody>
      </p:sp>
      <p:sp>
        <p:nvSpPr>
          <p:cNvPr id="4" name="スライド番号プレースホルダー 3">
            <a:extLst>
              <a:ext uri="{FF2B5EF4-FFF2-40B4-BE49-F238E27FC236}">
                <a16:creationId xmlns:a16="http://schemas.microsoft.com/office/drawing/2014/main" id="{8A461D68-ABB0-54E2-7E9A-4822C7A77A04}"/>
              </a:ext>
            </a:extLst>
          </p:cNvPr>
          <p:cNvSpPr>
            <a:spLocks noGrp="1"/>
          </p:cNvSpPr>
          <p:nvPr>
            <p:ph type="sldNum" sz="quarter" idx="5"/>
          </p:nvPr>
        </p:nvSpPr>
        <p:spPr/>
        <p:txBody>
          <a:bodyPr/>
          <a:lstStyle/>
          <a:p>
            <a:fld id="{193CFC30-ED5E-4C2C-BBC5-AF1D8FA7FCDE}" type="slidenum">
              <a:rPr kumimoji="1" lang="ja-JP" altLang="en-US" smtClean="0"/>
              <a:t>28</a:t>
            </a:fld>
            <a:endParaRPr kumimoji="1" lang="ja-JP" altLang="en-US"/>
          </a:p>
        </p:txBody>
      </p:sp>
    </p:spTree>
    <p:extLst>
      <p:ext uri="{BB962C8B-B14F-4D97-AF65-F5344CB8AC3E}">
        <p14:creationId xmlns:p14="http://schemas.microsoft.com/office/powerpoint/2010/main" val="1128328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194C5-B99C-FB0A-0FA8-6A6E8064526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3B8759F-DE4D-C10F-9E5D-0F7E1967F46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3E76F48-BA81-A80E-3A7E-8B9D75B46579}"/>
              </a:ext>
            </a:extLst>
          </p:cNvPr>
          <p:cNvSpPr>
            <a:spLocks noGrp="1"/>
          </p:cNvSpPr>
          <p:nvPr>
            <p:ph type="body" idx="1"/>
          </p:nvPr>
        </p:nvSpPr>
        <p:spPr/>
        <p:txBody>
          <a:bodyPr/>
          <a:lstStyle/>
          <a:p>
            <a:r>
              <a:rPr kumimoji="1" lang="ja-JP" altLang="en-US" dirty="0"/>
              <a:t>最後、</a:t>
            </a:r>
            <a:r>
              <a:rPr kumimoji="1" lang="en-US" altLang="ja-JP" dirty="0" err="1"/>
              <a:t>FreeCAD</a:t>
            </a:r>
            <a:r>
              <a:rPr kumimoji="1" lang="ja-JP" altLang="en-US" dirty="0"/>
              <a:t>です。</a:t>
            </a:r>
            <a:endParaRPr kumimoji="1" lang="en-US" altLang="ja-JP" dirty="0"/>
          </a:p>
          <a:p>
            <a:endParaRPr kumimoji="1" lang="en-US" altLang="ja-JP" dirty="0"/>
          </a:p>
          <a:p>
            <a:r>
              <a:rPr kumimoji="1" lang="ja-JP" altLang="en-US" dirty="0"/>
              <a:t>これは、</a:t>
            </a:r>
            <a:r>
              <a:rPr kumimoji="1" lang="en-US" altLang="ja-JP" dirty="0"/>
              <a:t>3D</a:t>
            </a:r>
            <a:r>
              <a:rPr kumimoji="1" lang="ja-JP" altLang="en-US" dirty="0"/>
              <a:t>モデルを作成する無料のソフトウェアです。</a:t>
            </a:r>
            <a:endParaRPr kumimoji="1" lang="en-US" altLang="ja-JP" dirty="0"/>
          </a:p>
          <a:p>
            <a:r>
              <a:rPr kumimoji="1" lang="ja-JP" altLang="en-US" dirty="0"/>
              <a:t>皆さんがこれからインストールし、初期設定し、実際に</a:t>
            </a:r>
            <a:r>
              <a:rPr kumimoji="1" lang="en-US" altLang="ja-JP" dirty="0"/>
              <a:t>3D</a:t>
            </a:r>
            <a:r>
              <a:rPr kumimoji="1" lang="ja-JP" altLang="en-US" dirty="0"/>
              <a:t>モデリングを行っていただくソフトです。</a:t>
            </a:r>
            <a:endParaRPr kumimoji="1" lang="en-US" altLang="ja-JP" dirty="0"/>
          </a:p>
          <a:p>
            <a:endParaRPr kumimoji="1" lang="en-US" altLang="ja-JP" dirty="0"/>
          </a:p>
          <a:p>
            <a:r>
              <a:rPr kumimoji="1" lang="ja-JP" altLang="en-US" dirty="0"/>
              <a:t>（クリック）</a:t>
            </a:r>
            <a:endParaRPr kumimoji="1" lang="en-US" altLang="ja-JP" dirty="0"/>
          </a:p>
        </p:txBody>
      </p:sp>
      <p:sp>
        <p:nvSpPr>
          <p:cNvPr id="4" name="スライド番号プレースホルダー 3">
            <a:extLst>
              <a:ext uri="{FF2B5EF4-FFF2-40B4-BE49-F238E27FC236}">
                <a16:creationId xmlns:a16="http://schemas.microsoft.com/office/drawing/2014/main" id="{F4A2B117-89B6-3B00-C13A-733199545493}"/>
              </a:ext>
            </a:extLst>
          </p:cNvPr>
          <p:cNvSpPr>
            <a:spLocks noGrp="1"/>
          </p:cNvSpPr>
          <p:nvPr>
            <p:ph type="sldNum" sz="quarter" idx="5"/>
          </p:nvPr>
        </p:nvSpPr>
        <p:spPr/>
        <p:txBody>
          <a:bodyPr/>
          <a:lstStyle/>
          <a:p>
            <a:fld id="{193CFC30-ED5E-4C2C-BBC5-AF1D8FA7FCDE}" type="slidenum">
              <a:rPr kumimoji="1" lang="ja-JP" altLang="en-US" smtClean="0"/>
              <a:t>29</a:t>
            </a:fld>
            <a:endParaRPr kumimoji="1" lang="ja-JP" altLang="en-US"/>
          </a:p>
        </p:txBody>
      </p:sp>
    </p:spTree>
    <p:extLst>
      <p:ext uri="{BB962C8B-B14F-4D97-AF65-F5344CB8AC3E}">
        <p14:creationId xmlns:p14="http://schemas.microsoft.com/office/powerpoint/2010/main" val="794758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じゃあ今回はどんなモデリングを作るのか？って話なんですけれども、</a:t>
            </a:r>
            <a:endParaRPr kumimoji="1" lang="en-US" altLang="ja-JP" dirty="0"/>
          </a:p>
          <a:p>
            <a:r>
              <a:rPr kumimoji="1" lang="ja-JP" altLang="en-US" dirty="0"/>
              <a:t>（クリック）</a:t>
            </a:r>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3</a:t>
            </a:fld>
            <a:endParaRPr kumimoji="1" lang="ja-JP" altLang="en-US"/>
          </a:p>
        </p:txBody>
      </p:sp>
    </p:spTree>
    <p:extLst>
      <p:ext uri="{BB962C8B-B14F-4D97-AF65-F5344CB8AC3E}">
        <p14:creationId xmlns:p14="http://schemas.microsoft.com/office/powerpoint/2010/main" val="18581119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CFA0D-AAAF-CFED-897E-9609CC26D10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88592A6-664A-1AD3-28A8-AEA34FDC574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5977A59-349E-70B6-1DDD-B1A4399D7599}"/>
              </a:ext>
            </a:extLst>
          </p:cNvPr>
          <p:cNvSpPr>
            <a:spLocks noGrp="1"/>
          </p:cNvSpPr>
          <p:nvPr>
            <p:ph type="body" idx="1"/>
          </p:nvPr>
        </p:nvSpPr>
        <p:spPr/>
        <p:txBody>
          <a:bodyPr/>
          <a:lstStyle/>
          <a:p>
            <a:r>
              <a:rPr kumimoji="1" lang="ja-JP" altLang="en-US" dirty="0"/>
              <a:t>でですね。この</a:t>
            </a:r>
            <a:r>
              <a:rPr kumimoji="1" lang="en-US" altLang="ja-JP" dirty="0" err="1"/>
              <a:t>FreeCAD</a:t>
            </a:r>
            <a:r>
              <a:rPr kumimoji="1" lang="ja-JP" altLang="en-US" dirty="0"/>
              <a:t>なんですが、向いているのは、左側赤丸で示してます。椅子とか画像はないですが、</a:t>
            </a:r>
            <a:endParaRPr kumimoji="1" lang="en-US" altLang="ja-JP" dirty="0"/>
          </a:p>
          <a:p>
            <a:r>
              <a:rPr kumimoji="1" lang="ja-JP" altLang="en-US" dirty="0"/>
              <a:t>テーブルとか歯車とか何というか規則性があって対称的で、直線が多くてみたいなモデル向きと認識しています。</a:t>
            </a:r>
            <a:endParaRPr kumimoji="1" lang="en-US" altLang="ja-JP" dirty="0"/>
          </a:p>
          <a:p>
            <a:r>
              <a:rPr kumimoji="1" lang="ja-JP" altLang="en-US" dirty="0"/>
              <a:t>逆に人型とかモンスターとか動物とか不規則で曲線が多いモデリングには不向きとみています。</a:t>
            </a:r>
            <a:endParaRPr kumimoji="1" lang="en-US" altLang="ja-JP" dirty="0"/>
          </a:p>
          <a:p>
            <a:endParaRPr kumimoji="1" lang="en-US" altLang="ja-JP" dirty="0"/>
          </a:p>
          <a:p>
            <a:r>
              <a:rPr kumimoji="1" lang="ja-JP" altLang="en-US" dirty="0"/>
              <a:t>（</a:t>
            </a:r>
            <a:r>
              <a:rPr kumimoji="1" lang="en-US" altLang="ja-JP" dirty="0"/>
              <a:t>URL</a:t>
            </a:r>
            <a:r>
              <a:rPr kumimoji="1" lang="ja-JP" altLang="en-US" dirty="0"/>
              <a:t>）</a:t>
            </a:r>
            <a:endParaRPr kumimoji="1" lang="en-US" altLang="ja-JP" dirty="0"/>
          </a:p>
          <a:p>
            <a:r>
              <a:rPr kumimoji="1" lang="ja-JP" altLang="en-US" dirty="0"/>
              <a:t>実際にですね。公式サイトのほうも</a:t>
            </a:r>
            <a:r>
              <a:rPr kumimoji="1" lang="en-US" altLang="ja-JP" dirty="0"/>
              <a:t>THE</a:t>
            </a:r>
            <a:r>
              <a:rPr kumimoji="1" lang="ja-JP" altLang="en-US" dirty="0"/>
              <a:t>左側むきですよと言わんとばかりにね。こう歯車の主張が強いです。</a:t>
            </a:r>
            <a:endParaRPr kumimoji="1" lang="en-US" altLang="ja-JP" dirty="0"/>
          </a:p>
          <a:p>
            <a:endParaRPr kumimoji="1" lang="en-US" altLang="ja-JP" dirty="0"/>
          </a:p>
          <a:p>
            <a:r>
              <a:rPr kumimoji="1" lang="ja-JP" altLang="en-US" dirty="0"/>
              <a:t>本当はね。右側をやりたいですよね。やっぱり右側なのよ。私もね右側派ですよ。皆さんもそうじゃないでしょうか。</a:t>
            </a:r>
            <a:endParaRPr kumimoji="1" lang="en-US" altLang="ja-JP" dirty="0"/>
          </a:p>
          <a:p>
            <a:r>
              <a:rPr kumimoji="1" lang="ja-JP" altLang="en-US" dirty="0"/>
              <a:t>でもね。言い訳させていただくと、パソコンのスペックと私のスペックが足りない。今はまだ。今はまだ勘弁してください。</a:t>
            </a:r>
            <a:endParaRPr kumimoji="1" lang="en-US" altLang="ja-JP" dirty="0"/>
          </a:p>
          <a:p>
            <a:endParaRPr kumimoji="1" lang="en-US" altLang="ja-JP" dirty="0"/>
          </a:p>
          <a:p>
            <a:r>
              <a:rPr kumimoji="1" lang="ja-JP" altLang="en-US" dirty="0"/>
              <a:t>はいじゃあ。用語解説のくだりも以上ですが、ご質問ありますでしょうか。</a:t>
            </a:r>
            <a:endParaRPr kumimoji="1" lang="en-US" altLang="ja-JP" dirty="0"/>
          </a:p>
          <a:p>
            <a:endParaRPr kumimoji="1" lang="en-US" altLang="ja-JP" dirty="0"/>
          </a:p>
          <a:p>
            <a:r>
              <a:rPr kumimoji="1" lang="ja-JP" altLang="en-US" dirty="0"/>
              <a:t>（クリック）</a:t>
            </a:r>
            <a:endParaRPr kumimoji="1" lang="en-US" altLang="ja-JP" dirty="0"/>
          </a:p>
        </p:txBody>
      </p:sp>
      <p:sp>
        <p:nvSpPr>
          <p:cNvPr id="4" name="スライド番号プレースホルダー 3">
            <a:extLst>
              <a:ext uri="{FF2B5EF4-FFF2-40B4-BE49-F238E27FC236}">
                <a16:creationId xmlns:a16="http://schemas.microsoft.com/office/drawing/2014/main" id="{3E2BE60E-827E-20D8-42A9-7CD33F5CF1A0}"/>
              </a:ext>
            </a:extLst>
          </p:cNvPr>
          <p:cNvSpPr>
            <a:spLocks noGrp="1"/>
          </p:cNvSpPr>
          <p:nvPr>
            <p:ph type="sldNum" sz="quarter" idx="5"/>
          </p:nvPr>
        </p:nvSpPr>
        <p:spPr/>
        <p:txBody>
          <a:bodyPr/>
          <a:lstStyle/>
          <a:p>
            <a:fld id="{193CFC30-ED5E-4C2C-BBC5-AF1D8FA7FCDE}" type="slidenum">
              <a:rPr kumimoji="1" lang="ja-JP" altLang="en-US" smtClean="0"/>
              <a:t>30</a:t>
            </a:fld>
            <a:endParaRPr kumimoji="1" lang="ja-JP" altLang="en-US"/>
          </a:p>
        </p:txBody>
      </p:sp>
    </p:spTree>
    <p:extLst>
      <p:ext uri="{BB962C8B-B14F-4D97-AF65-F5344CB8AC3E}">
        <p14:creationId xmlns:p14="http://schemas.microsoft.com/office/powerpoint/2010/main" val="42175832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00A03-CD4A-696E-75F4-15E35A18C0E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F57A957-D92D-B32A-E169-DFEA7CEA4C9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CC9A338-C44E-B3FF-F8BB-CBD0D831E2A8}"/>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C89ECC28-7348-FF0E-8BCE-7C102082AAAC}"/>
              </a:ext>
            </a:extLst>
          </p:cNvPr>
          <p:cNvSpPr>
            <a:spLocks noGrp="1"/>
          </p:cNvSpPr>
          <p:nvPr>
            <p:ph type="sldNum" sz="quarter" idx="5"/>
          </p:nvPr>
        </p:nvSpPr>
        <p:spPr/>
        <p:txBody>
          <a:bodyPr/>
          <a:lstStyle/>
          <a:p>
            <a:fld id="{193CFC30-ED5E-4C2C-BBC5-AF1D8FA7FCDE}" type="slidenum">
              <a:rPr kumimoji="1" lang="ja-JP" altLang="en-US" smtClean="0"/>
              <a:t>31</a:t>
            </a:fld>
            <a:endParaRPr kumimoji="1" lang="ja-JP" altLang="en-US"/>
          </a:p>
        </p:txBody>
      </p:sp>
    </p:spTree>
    <p:extLst>
      <p:ext uri="{BB962C8B-B14F-4D97-AF65-F5344CB8AC3E}">
        <p14:creationId xmlns:p14="http://schemas.microsoft.com/office/powerpoint/2010/main" val="21258853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E5D9F-A267-89FD-4DF8-7DA23E8061B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C7E7D59-28E1-0D34-4AC1-3C0A7FE2D9C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FDF32BA-6BB5-5571-A331-9577DE61B465}"/>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460C60D0-0C08-3825-E935-5C8844F91DB5}"/>
              </a:ext>
            </a:extLst>
          </p:cNvPr>
          <p:cNvSpPr>
            <a:spLocks noGrp="1"/>
          </p:cNvSpPr>
          <p:nvPr>
            <p:ph type="sldNum" sz="quarter" idx="5"/>
          </p:nvPr>
        </p:nvSpPr>
        <p:spPr/>
        <p:txBody>
          <a:bodyPr/>
          <a:lstStyle/>
          <a:p>
            <a:fld id="{193CFC30-ED5E-4C2C-BBC5-AF1D8FA7FCDE}" type="slidenum">
              <a:rPr kumimoji="1" lang="ja-JP" altLang="en-US" smtClean="0"/>
              <a:t>32</a:t>
            </a:fld>
            <a:endParaRPr kumimoji="1" lang="ja-JP" altLang="en-US"/>
          </a:p>
        </p:txBody>
      </p:sp>
    </p:spTree>
    <p:extLst>
      <p:ext uri="{BB962C8B-B14F-4D97-AF65-F5344CB8AC3E}">
        <p14:creationId xmlns:p14="http://schemas.microsoft.com/office/powerpoint/2010/main" val="40424922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317E3-CC13-FA4A-0F66-A7ABB2E6C99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AF887FE-843C-776C-4D0D-97A7AAFEB20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7DE7D11-E138-9B5A-C172-B7F7752F87C1}"/>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3FFC1694-D47E-29E4-7095-05A94DC1104B}"/>
              </a:ext>
            </a:extLst>
          </p:cNvPr>
          <p:cNvSpPr>
            <a:spLocks noGrp="1"/>
          </p:cNvSpPr>
          <p:nvPr>
            <p:ph type="sldNum" sz="quarter" idx="5"/>
          </p:nvPr>
        </p:nvSpPr>
        <p:spPr/>
        <p:txBody>
          <a:bodyPr/>
          <a:lstStyle/>
          <a:p>
            <a:fld id="{193CFC30-ED5E-4C2C-BBC5-AF1D8FA7FCDE}" type="slidenum">
              <a:rPr kumimoji="1" lang="ja-JP" altLang="en-US" smtClean="0"/>
              <a:t>33</a:t>
            </a:fld>
            <a:endParaRPr kumimoji="1" lang="ja-JP" altLang="en-US"/>
          </a:p>
        </p:txBody>
      </p:sp>
    </p:spTree>
    <p:extLst>
      <p:ext uri="{BB962C8B-B14F-4D97-AF65-F5344CB8AC3E}">
        <p14:creationId xmlns:p14="http://schemas.microsoft.com/office/powerpoint/2010/main" val="1285394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はい。箱庭を作っていただきます。</a:t>
            </a:r>
            <a:endParaRPr kumimoji="1" lang="en-US" altLang="ja-JP" dirty="0"/>
          </a:p>
          <a:p>
            <a:r>
              <a:rPr kumimoji="1" lang="ja-JP" altLang="en-US" dirty="0"/>
              <a:t>まぁ箱庭といっても部屋なんですけれども、ざっくりワンルームみたいな具合ですね。</a:t>
            </a:r>
            <a:endParaRPr kumimoji="1" lang="en-US" altLang="ja-JP" dirty="0"/>
          </a:p>
          <a:p>
            <a:endParaRPr kumimoji="1" lang="en-US" altLang="ja-JP" dirty="0"/>
          </a:p>
          <a:p>
            <a:r>
              <a:rPr kumimoji="1" lang="ja-JP" altLang="en-US" dirty="0"/>
              <a:t>てことで作っていくわけなんですが、これを２日間で作るのか？</a:t>
            </a:r>
            <a:endParaRPr kumimoji="1" lang="en-US" altLang="ja-JP" dirty="0"/>
          </a:p>
          <a:p>
            <a:r>
              <a:rPr kumimoji="1" lang="ja-JP" altLang="en-US" dirty="0"/>
              <a:t>こんな無駄話多い講師で大丈夫か？間に合うのか？みたいな感じに思うじゃないですか？</a:t>
            </a:r>
            <a:endParaRPr kumimoji="1" lang="en-US" altLang="ja-JP" dirty="0"/>
          </a:p>
          <a:p>
            <a:r>
              <a:rPr kumimoji="1" lang="ja-JP" altLang="en-US" dirty="0"/>
              <a:t>まぁその点については否定しませんが、救済措置は後でご説明します。</a:t>
            </a:r>
            <a:endParaRPr kumimoji="1" lang="en-US" altLang="ja-JP" dirty="0"/>
          </a:p>
          <a:p>
            <a:endParaRPr kumimoji="1" lang="en-US" altLang="ja-JP" dirty="0"/>
          </a:p>
          <a:p>
            <a:r>
              <a:rPr kumimoji="1" lang="ja-JP" altLang="en-US" dirty="0"/>
              <a:t>作るにあたり進め方ですね、こちらです。</a:t>
            </a:r>
            <a:endParaRPr kumimoji="1" lang="en-US" altLang="ja-JP" dirty="0"/>
          </a:p>
          <a:p>
            <a:r>
              <a:rPr kumimoji="1" lang="ja-JP" altLang="en-US" dirty="0"/>
              <a:t>（クリック）</a:t>
            </a:r>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4</a:t>
            </a:fld>
            <a:endParaRPr kumimoji="1" lang="ja-JP" altLang="en-US"/>
          </a:p>
        </p:txBody>
      </p:sp>
    </p:spTree>
    <p:extLst>
      <p:ext uri="{BB962C8B-B14F-4D97-AF65-F5344CB8AC3E}">
        <p14:creationId xmlns:p14="http://schemas.microsoft.com/office/powerpoint/2010/main" val="2591041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全体の流れといたしまして、用語解説・ソフトの主要操作・モデリング・モデルの結合、という順番で</a:t>
            </a:r>
            <a:endParaRPr kumimoji="1" lang="en-US" altLang="ja-JP" dirty="0"/>
          </a:p>
          <a:p>
            <a:r>
              <a:rPr kumimoji="1" lang="ja-JP" altLang="en-US" dirty="0"/>
              <a:t>大きく４つのカテゴリーに分けて進めていきます。</a:t>
            </a:r>
            <a:endParaRPr kumimoji="1" lang="en-US" altLang="ja-JP" dirty="0"/>
          </a:p>
          <a:p>
            <a:r>
              <a:rPr kumimoji="1" lang="ja-JP" altLang="en-US" dirty="0"/>
              <a:t>（クリック）</a:t>
            </a:r>
            <a:endParaRPr kumimoji="1" lang="en-US" altLang="ja-JP" dirty="0"/>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5</a:t>
            </a:fld>
            <a:endParaRPr kumimoji="1" lang="ja-JP" altLang="en-US"/>
          </a:p>
        </p:txBody>
      </p:sp>
    </p:spTree>
    <p:extLst>
      <p:ext uri="{BB962C8B-B14F-4D97-AF65-F5344CB8AC3E}">
        <p14:creationId xmlns:p14="http://schemas.microsoft.com/office/powerpoint/2010/main" val="4239747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E8AF3-0F5A-2BE4-D602-6E66C793FAB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42EEFCA-56A6-DDED-B644-BA5431CBC27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FE06E85-B43C-8597-4ECB-00B7D0F82629}"/>
              </a:ext>
            </a:extLst>
          </p:cNvPr>
          <p:cNvSpPr>
            <a:spLocks noGrp="1"/>
          </p:cNvSpPr>
          <p:nvPr>
            <p:ph type="body" idx="1"/>
          </p:nvPr>
        </p:nvSpPr>
        <p:spPr/>
        <p:txBody>
          <a:bodyPr/>
          <a:lstStyle/>
          <a:p>
            <a:r>
              <a:rPr kumimoji="1" lang="ja-JP" altLang="en-US" dirty="0"/>
              <a:t>まず、用語解説。ソフトの操作中絶対出てきて覚えないといけないのかと言われると、そうでもないんですが</a:t>
            </a:r>
            <a:endParaRPr kumimoji="1" lang="en-US" altLang="ja-JP" dirty="0"/>
          </a:p>
          <a:p>
            <a:r>
              <a:rPr kumimoji="1" lang="en-US" altLang="ja-JP" dirty="0"/>
              <a:t>3D</a:t>
            </a:r>
            <a:r>
              <a:rPr kumimoji="1" lang="ja-JP" altLang="en-US" dirty="0"/>
              <a:t>モデリングという用語周りの雑学じゃないですが、周辺知識をご説明します。</a:t>
            </a:r>
            <a:endParaRPr kumimoji="1" lang="en-US" altLang="ja-JP" dirty="0"/>
          </a:p>
          <a:p>
            <a:r>
              <a:rPr kumimoji="1" lang="ja-JP" altLang="en-US" dirty="0"/>
              <a:t>（クリック）</a:t>
            </a:r>
            <a:endParaRPr kumimoji="1" lang="en-US" altLang="ja-JP" dirty="0"/>
          </a:p>
        </p:txBody>
      </p:sp>
      <p:sp>
        <p:nvSpPr>
          <p:cNvPr id="4" name="スライド番号プレースホルダー 3">
            <a:extLst>
              <a:ext uri="{FF2B5EF4-FFF2-40B4-BE49-F238E27FC236}">
                <a16:creationId xmlns:a16="http://schemas.microsoft.com/office/drawing/2014/main" id="{FAB5DEA8-B6B7-01CF-CB44-FEAAC1C03CD4}"/>
              </a:ext>
            </a:extLst>
          </p:cNvPr>
          <p:cNvSpPr>
            <a:spLocks noGrp="1"/>
          </p:cNvSpPr>
          <p:nvPr>
            <p:ph type="sldNum" sz="quarter" idx="5"/>
          </p:nvPr>
        </p:nvSpPr>
        <p:spPr/>
        <p:txBody>
          <a:bodyPr/>
          <a:lstStyle/>
          <a:p>
            <a:fld id="{193CFC30-ED5E-4C2C-BBC5-AF1D8FA7FCDE}" type="slidenum">
              <a:rPr kumimoji="1" lang="ja-JP" altLang="en-US" smtClean="0"/>
              <a:t>6</a:t>
            </a:fld>
            <a:endParaRPr kumimoji="1" lang="ja-JP" altLang="en-US"/>
          </a:p>
        </p:txBody>
      </p:sp>
    </p:spTree>
    <p:extLst>
      <p:ext uri="{BB962C8B-B14F-4D97-AF65-F5344CB8AC3E}">
        <p14:creationId xmlns:p14="http://schemas.microsoft.com/office/powerpoint/2010/main" val="1411168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8341B-51FE-6432-41CF-7E12F5EDF26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DA6DC9B-DDDA-AC31-13AD-8197408E65E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8DF3B77-5B70-9CE1-E268-C1C73A243AB6}"/>
              </a:ext>
            </a:extLst>
          </p:cNvPr>
          <p:cNvSpPr>
            <a:spLocks noGrp="1"/>
          </p:cNvSpPr>
          <p:nvPr>
            <p:ph type="body" idx="1"/>
          </p:nvPr>
        </p:nvSpPr>
        <p:spPr/>
        <p:txBody>
          <a:bodyPr/>
          <a:lstStyle/>
          <a:p>
            <a:r>
              <a:rPr kumimoji="1" lang="ja-JP" altLang="en-US" dirty="0"/>
              <a:t>次にソフトの主要操作。実際に</a:t>
            </a:r>
            <a:r>
              <a:rPr kumimoji="1" lang="en-US" altLang="ja-JP" dirty="0"/>
              <a:t>3D</a:t>
            </a:r>
            <a:r>
              <a:rPr kumimoji="1" lang="ja-JP" altLang="en-US" dirty="0"/>
              <a:t>モデリングソフトをですね、操作していただきます。</a:t>
            </a:r>
            <a:endParaRPr kumimoji="1" lang="en-US" altLang="ja-JP" dirty="0"/>
          </a:p>
          <a:p>
            <a:r>
              <a:rPr kumimoji="1" lang="ja-JP" altLang="en-US" dirty="0"/>
              <a:t>細かいことをいうとインストールから始めて、ちょっと初期設定はやるんですけれどもすぐ終わります。</a:t>
            </a:r>
            <a:endParaRPr kumimoji="1" lang="en-US" altLang="ja-JP" dirty="0"/>
          </a:p>
          <a:p>
            <a:r>
              <a:rPr kumimoji="1" lang="ja-JP" altLang="en-US" dirty="0"/>
              <a:t>まぁよく使う主要な操作を一緒にやっていこうかなと思います。</a:t>
            </a:r>
            <a:endParaRPr kumimoji="1" lang="en-US" altLang="ja-JP" dirty="0"/>
          </a:p>
          <a:p>
            <a:endParaRPr kumimoji="1" lang="en-US" altLang="ja-JP" dirty="0"/>
          </a:p>
          <a:p>
            <a:r>
              <a:rPr kumimoji="1" lang="ja-JP" altLang="en-US" dirty="0"/>
              <a:t>ただあくまで主要操作なので、みなさんがモデリング。この次のステップですね。</a:t>
            </a:r>
            <a:endParaRPr kumimoji="1" lang="en-US" altLang="ja-JP" dirty="0"/>
          </a:p>
          <a:p>
            <a:r>
              <a:rPr kumimoji="1" lang="ja-JP" altLang="en-US" dirty="0"/>
              <a:t>そこで、主要操作に出てこない操作も含まれています。</a:t>
            </a:r>
            <a:endParaRPr kumimoji="1" lang="en-US" altLang="ja-JP" dirty="0"/>
          </a:p>
          <a:p>
            <a:endParaRPr kumimoji="1" lang="en-US" altLang="ja-JP" dirty="0"/>
          </a:p>
          <a:p>
            <a:r>
              <a:rPr kumimoji="1" lang="ja-JP" altLang="en-US" dirty="0"/>
              <a:t>ちなみに、今回扱う</a:t>
            </a:r>
            <a:r>
              <a:rPr kumimoji="1" lang="en-US" altLang="ja-JP" dirty="0"/>
              <a:t>3D</a:t>
            </a:r>
            <a:r>
              <a:rPr kumimoji="1" lang="ja-JP" altLang="en-US" dirty="0"/>
              <a:t>モデリングソフトは、</a:t>
            </a:r>
            <a:endParaRPr kumimoji="1" lang="en-US" altLang="ja-JP" dirty="0"/>
          </a:p>
          <a:p>
            <a:r>
              <a:rPr kumimoji="1" lang="ja-JP" altLang="en-US" dirty="0"/>
              <a:t>（クリック）</a:t>
            </a:r>
            <a:endParaRPr kumimoji="1" lang="en-US" altLang="ja-JP" dirty="0"/>
          </a:p>
        </p:txBody>
      </p:sp>
      <p:sp>
        <p:nvSpPr>
          <p:cNvPr id="4" name="スライド番号プレースホルダー 3">
            <a:extLst>
              <a:ext uri="{FF2B5EF4-FFF2-40B4-BE49-F238E27FC236}">
                <a16:creationId xmlns:a16="http://schemas.microsoft.com/office/drawing/2014/main" id="{8476CE17-2220-4667-CC8E-DF80D34EA19F}"/>
              </a:ext>
            </a:extLst>
          </p:cNvPr>
          <p:cNvSpPr>
            <a:spLocks noGrp="1"/>
          </p:cNvSpPr>
          <p:nvPr>
            <p:ph type="sldNum" sz="quarter" idx="5"/>
          </p:nvPr>
        </p:nvSpPr>
        <p:spPr/>
        <p:txBody>
          <a:bodyPr/>
          <a:lstStyle/>
          <a:p>
            <a:fld id="{193CFC30-ED5E-4C2C-BBC5-AF1D8FA7FCDE}" type="slidenum">
              <a:rPr kumimoji="1" lang="ja-JP" altLang="en-US" smtClean="0"/>
              <a:t>7</a:t>
            </a:fld>
            <a:endParaRPr kumimoji="1" lang="ja-JP" altLang="en-US"/>
          </a:p>
        </p:txBody>
      </p:sp>
    </p:spTree>
    <p:extLst>
      <p:ext uri="{BB962C8B-B14F-4D97-AF65-F5344CB8AC3E}">
        <p14:creationId xmlns:p14="http://schemas.microsoft.com/office/powerpoint/2010/main" val="741611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7022F-40BF-CAF6-83C9-90BD4BD0731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ECEFB25-2BF1-A563-1C24-03549BEE401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6660022-932A-8207-89B6-205313884614}"/>
              </a:ext>
            </a:extLst>
          </p:cNvPr>
          <p:cNvSpPr>
            <a:spLocks noGrp="1"/>
          </p:cNvSpPr>
          <p:nvPr>
            <p:ph type="body" idx="1"/>
          </p:nvPr>
        </p:nvSpPr>
        <p:spPr/>
        <p:txBody>
          <a:bodyPr/>
          <a:lstStyle/>
          <a:p>
            <a:r>
              <a:rPr kumimoji="1" lang="en-US" altLang="ja-JP" dirty="0" err="1"/>
              <a:t>FreeCAD</a:t>
            </a:r>
            <a:r>
              <a:rPr kumimoji="1" lang="ja-JP" altLang="en-US" dirty="0"/>
              <a:t>というソフトです。</a:t>
            </a:r>
            <a:endParaRPr kumimoji="1" lang="en-US" altLang="ja-JP" dirty="0"/>
          </a:p>
          <a:p>
            <a:r>
              <a:rPr kumimoji="1" lang="ja-JP" altLang="en-US" dirty="0"/>
              <a:t>詳細は、用語解説の部分で触れますので、とりあえず飛ばします。</a:t>
            </a:r>
            <a:endParaRPr kumimoji="1" lang="en-US" altLang="ja-JP" dirty="0"/>
          </a:p>
          <a:p>
            <a:r>
              <a:rPr kumimoji="1" lang="ja-JP" altLang="en-US" dirty="0"/>
              <a:t>（クリック）</a:t>
            </a:r>
          </a:p>
        </p:txBody>
      </p:sp>
      <p:sp>
        <p:nvSpPr>
          <p:cNvPr id="4" name="スライド番号プレースホルダー 3">
            <a:extLst>
              <a:ext uri="{FF2B5EF4-FFF2-40B4-BE49-F238E27FC236}">
                <a16:creationId xmlns:a16="http://schemas.microsoft.com/office/drawing/2014/main" id="{E28B733E-D480-CC6F-2045-9816FB72F214}"/>
              </a:ext>
            </a:extLst>
          </p:cNvPr>
          <p:cNvSpPr>
            <a:spLocks noGrp="1"/>
          </p:cNvSpPr>
          <p:nvPr>
            <p:ph type="sldNum" sz="quarter" idx="5"/>
          </p:nvPr>
        </p:nvSpPr>
        <p:spPr/>
        <p:txBody>
          <a:bodyPr/>
          <a:lstStyle/>
          <a:p>
            <a:fld id="{193CFC30-ED5E-4C2C-BBC5-AF1D8FA7FCDE}" type="slidenum">
              <a:rPr kumimoji="1" lang="ja-JP" altLang="en-US" smtClean="0"/>
              <a:t>8</a:t>
            </a:fld>
            <a:endParaRPr kumimoji="1" lang="ja-JP" altLang="en-US"/>
          </a:p>
        </p:txBody>
      </p:sp>
    </p:spTree>
    <p:extLst>
      <p:ext uri="{BB962C8B-B14F-4D97-AF65-F5344CB8AC3E}">
        <p14:creationId xmlns:p14="http://schemas.microsoft.com/office/powerpoint/2010/main" val="210833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1EEBE-CD60-93E6-E374-B874C1E83EC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6BA8CB3-3E95-8921-6E4A-595DCF210AD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6A88895-DDBB-111A-CC64-13A07FC2D8FC}"/>
              </a:ext>
            </a:extLst>
          </p:cNvPr>
          <p:cNvSpPr>
            <a:spLocks noGrp="1"/>
          </p:cNvSpPr>
          <p:nvPr>
            <p:ph type="body" idx="1"/>
          </p:nvPr>
        </p:nvSpPr>
        <p:spPr/>
        <p:txBody>
          <a:bodyPr/>
          <a:lstStyle/>
          <a:p>
            <a:r>
              <a:rPr kumimoji="1" lang="ja-JP" altLang="en-US" dirty="0"/>
              <a:t>続けて、モデリングです。</a:t>
            </a:r>
            <a:endParaRPr kumimoji="1" lang="en-US" altLang="ja-JP" dirty="0"/>
          </a:p>
          <a:p>
            <a:r>
              <a:rPr kumimoji="1" lang="ja-JP" altLang="en-US" dirty="0"/>
              <a:t>メインイベントです。一番ボリュームある部分ですね～。</a:t>
            </a:r>
            <a:endParaRPr kumimoji="1" lang="en-US" altLang="ja-JP" dirty="0"/>
          </a:p>
          <a:p>
            <a:r>
              <a:rPr kumimoji="1" lang="ja-JP" altLang="en-US" dirty="0"/>
              <a:t>皆さんが、ソフトの操作をスポンジのように吸収してくれると、ここで私が教えるために手を下す時間が減るので</a:t>
            </a:r>
            <a:endParaRPr kumimoji="1" lang="en-US" altLang="ja-JP" dirty="0"/>
          </a:p>
          <a:p>
            <a:r>
              <a:rPr kumimoji="1" lang="ja-JP" altLang="en-US" dirty="0"/>
              <a:t>よろしくお願いします。</a:t>
            </a:r>
            <a:endParaRPr kumimoji="1" lang="en-US" altLang="ja-JP" dirty="0"/>
          </a:p>
          <a:p>
            <a:endParaRPr kumimoji="1" lang="en-US" altLang="ja-JP" dirty="0"/>
          </a:p>
          <a:p>
            <a:r>
              <a:rPr kumimoji="1" lang="ja-JP" altLang="en-US" dirty="0"/>
              <a:t>まぁ本音は置いといて、ボタンが多いのは確かで、似たソフトに触れていない限り、混乱するほどなんでもできるソフトなのは確かかなと思います。</a:t>
            </a:r>
            <a:endParaRPr kumimoji="1" lang="en-US" altLang="ja-JP" dirty="0"/>
          </a:p>
          <a:p>
            <a:r>
              <a:rPr kumimoji="1" lang="ja-JP" altLang="en-US" dirty="0"/>
              <a:t>こちらで用意したマニュアルもございますし、そちらを参考にしても、まわりの講師に質問しても構いません。</a:t>
            </a:r>
            <a:endParaRPr kumimoji="1" lang="en-US" altLang="ja-JP" dirty="0"/>
          </a:p>
          <a:p>
            <a:r>
              <a:rPr kumimoji="1" lang="ja-JP" altLang="en-US" dirty="0"/>
              <a:t>力の限りサポートいたしますので、頑張ってみてください。</a:t>
            </a:r>
            <a:endParaRPr kumimoji="1" lang="en-US" altLang="ja-JP" dirty="0"/>
          </a:p>
          <a:p>
            <a:endParaRPr kumimoji="1" lang="en-US" altLang="ja-JP" dirty="0"/>
          </a:p>
          <a:p>
            <a:r>
              <a:rPr kumimoji="1" lang="ja-JP" altLang="en-US" dirty="0"/>
              <a:t>（クリック）</a:t>
            </a:r>
            <a:endParaRPr kumimoji="1" lang="en-US" altLang="ja-JP" dirty="0"/>
          </a:p>
        </p:txBody>
      </p:sp>
      <p:sp>
        <p:nvSpPr>
          <p:cNvPr id="4" name="スライド番号プレースホルダー 3">
            <a:extLst>
              <a:ext uri="{FF2B5EF4-FFF2-40B4-BE49-F238E27FC236}">
                <a16:creationId xmlns:a16="http://schemas.microsoft.com/office/drawing/2014/main" id="{F4907221-13E2-B544-2AA4-82A76053451A}"/>
              </a:ext>
            </a:extLst>
          </p:cNvPr>
          <p:cNvSpPr>
            <a:spLocks noGrp="1"/>
          </p:cNvSpPr>
          <p:nvPr>
            <p:ph type="sldNum" sz="quarter" idx="5"/>
          </p:nvPr>
        </p:nvSpPr>
        <p:spPr/>
        <p:txBody>
          <a:bodyPr/>
          <a:lstStyle/>
          <a:p>
            <a:fld id="{193CFC30-ED5E-4C2C-BBC5-AF1D8FA7FCDE}" type="slidenum">
              <a:rPr kumimoji="1" lang="ja-JP" altLang="en-US" smtClean="0"/>
              <a:t>9</a:t>
            </a:fld>
            <a:endParaRPr kumimoji="1" lang="ja-JP" altLang="en-US"/>
          </a:p>
        </p:txBody>
      </p:sp>
    </p:spTree>
    <p:extLst>
      <p:ext uri="{BB962C8B-B14F-4D97-AF65-F5344CB8AC3E}">
        <p14:creationId xmlns:p14="http://schemas.microsoft.com/office/powerpoint/2010/main" val="3641837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B0B286-B3E2-26BE-F945-889C4DF72F4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D5708BE-D950-E505-32C9-289F00C4B2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1E4473A-BFE6-6023-8C22-18BD0214A062}"/>
              </a:ext>
            </a:extLst>
          </p:cNvPr>
          <p:cNvSpPr>
            <a:spLocks noGrp="1"/>
          </p:cNvSpPr>
          <p:nvPr>
            <p:ph type="dt" sz="half" idx="10"/>
          </p:nvPr>
        </p:nvSpPr>
        <p:spPr/>
        <p:txBody>
          <a:bodyPr/>
          <a:lstStyle/>
          <a:p>
            <a:fld id="{33C52814-903A-4381-849E-23E38DDCB259}" type="datetimeFigureOut">
              <a:rPr kumimoji="1" lang="ja-JP" altLang="en-US" smtClean="0"/>
              <a:t>2025/7/8</a:t>
            </a:fld>
            <a:endParaRPr kumimoji="1" lang="ja-JP" altLang="en-US"/>
          </a:p>
        </p:txBody>
      </p:sp>
      <p:sp>
        <p:nvSpPr>
          <p:cNvPr id="5" name="フッター プレースホルダー 4">
            <a:extLst>
              <a:ext uri="{FF2B5EF4-FFF2-40B4-BE49-F238E27FC236}">
                <a16:creationId xmlns:a16="http://schemas.microsoft.com/office/drawing/2014/main" id="{EE631AA3-F22E-F6C8-DA72-198F22C89C9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9D441B7-0327-5678-C683-B8FE8F909D04}"/>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4241514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0CF1A6-DD0B-B4EC-CAB6-7B5CAD7B0E2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CEA111-299D-0082-88AD-B5427989C68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1D6473-97A0-A4F1-A8F9-DE6E4E839A42}"/>
              </a:ext>
            </a:extLst>
          </p:cNvPr>
          <p:cNvSpPr>
            <a:spLocks noGrp="1"/>
          </p:cNvSpPr>
          <p:nvPr>
            <p:ph type="dt" sz="half" idx="10"/>
          </p:nvPr>
        </p:nvSpPr>
        <p:spPr/>
        <p:txBody>
          <a:bodyPr/>
          <a:lstStyle/>
          <a:p>
            <a:fld id="{33C52814-903A-4381-849E-23E38DDCB259}" type="datetimeFigureOut">
              <a:rPr kumimoji="1" lang="ja-JP" altLang="en-US" smtClean="0"/>
              <a:t>2025/7/8</a:t>
            </a:fld>
            <a:endParaRPr kumimoji="1" lang="ja-JP" altLang="en-US"/>
          </a:p>
        </p:txBody>
      </p:sp>
      <p:sp>
        <p:nvSpPr>
          <p:cNvPr id="5" name="フッター プレースホルダー 4">
            <a:extLst>
              <a:ext uri="{FF2B5EF4-FFF2-40B4-BE49-F238E27FC236}">
                <a16:creationId xmlns:a16="http://schemas.microsoft.com/office/drawing/2014/main" id="{F0D1FF93-6B9C-090A-F941-3A7709A118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7F3E02-BC82-E64E-CF85-08FA2ED7C264}"/>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350819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EA9B661-FEAB-4B34-C932-F9867995700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E00ACF0-5AFA-0554-82A2-5566E23D95D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326FF2C-120B-4222-2CB9-AD2E273CA411}"/>
              </a:ext>
            </a:extLst>
          </p:cNvPr>
          <p:cNvSpPr>
            <a:spLocks noGrp="1"/>
          </p:cNvSpPr>
          <p:nvPr>
            <p:ph type="dt" sz="half" idx="10"/>
          </p:nvPr>
        </p:nvSpPr>
        <p:spPr/>
        <p:txBody>
          <a:bodyPr/>
          <a:lstStyle/>
          <a:p>
            <a:fld id="{33C52814-903A-4381-849E-23E38DDCB259}" type="datetimeFigureOut">
              <a:rPr kumimoji="1" lang="ja-JP" altLang="en-US" smtClean="0"/>
              <a:t>2025/7/8</a:t>
            </a:fld>
            <a:endParaRPr kumimoji="1" lang="ja-JP" altLang="en-US"/>
          </a:p>
        </p:txBody>
      </p:sp>
      <p:sp>
        <p:nvSpPr>
          <p:cNvPr id="5" name="フッター プレースホルダー 4">
            <a:extLst>
              <a:ext uri="{FF2B5EF4-FFF2-40B4-BE49-F238E27FC236}">
                <a16:creationId xmlns:a16="http://schemas.microsoft.com/office/drawing/2014/main" id="{9C533CD9-450C-EE32-5D29-A2D5A7354F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A6825B-E95D-3AFE-C33A-267964E03182}"/>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339731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F431A8-5546-DF30-F1ED-D4BB8538F2E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83A19FE-6E10-9296-CAB3-2B35F2C705F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22265A7-85A1-43E2-BCE9-FEB4FF5A6130}"/>
              </a:ext>
            </a:extLst>
          </p:cNvPr>
          <p:cNvSpPr>
            <a:spLocks noGrp="1"/>
          </p:cNvSpPr>
          <p:nvPr>
            <p:ph type="dt" sz="half" idx="10"/>
          </p:nvPr>
        </p:nvSpPr>
        <p:spPr/>
        <p:txBody>
          <a:bodyPr/>
          <a:lstStyle/>
          <a:p>
            <a:fld id="{33C52814-903A-4381-849E-23E38DDCB259}" type="datetimeFigureOut">
              <a:rPr kumimoji="1" lang="ja-JP" altLang="en-US" smtClean="0"/>
              <a:t>2025/7/8</a:t>
            </a:fld>
            <a:endParaRPr kumimoji="1" lang="ja-JP" altLang="en-US"/>
          </a:p>
        </p:txBody>
      </p:sp>
      <p:sp>
        <p:nvSpPr>
          <p:cNvPr id="5" name="フッター プレースホルダー 4">
            <a:extLst>
              <a:ext uri="{FF2B5EF4-FFF2-40B4-BE49-F238E27FC236}">
                <a16:creationId xmlns:a16="http://schemas.microsoft.com/office/drawing/2014/main" id="{9603F9D3-ED2C-CA11-8997-14A547BA70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CE3AD7B-BD56-0FB9-7455-1BF46D282C2E}"/>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4002698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F50EC7-459E-EDFA-1773-FB3EED55B27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F5D643-A496-47F3-8783-69BDE7C9F0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1BB4FEE-B46A-715D-82B1-3704B8421932}"/>
              </a:ext>
            </a:extLst>
          </p:cNvPr>
          <p:cNvSpPr>
            <a:spLocks noGrp="1"/>
          </p:cNvSpPr>
          <p:nvPr>
            <p:ph type="dt" sz="half" idx="10"/>
          </p:nvPr>
        </p:nvSpPr>
        <p:spPr/>
        <p:txBody>
          <a:bodyPr/>
          <a:lstStyle/>
          <a:p>
            <a:fld id="{33C52814-903A-4381-849E-23E38DDCB259}" type="datetimeFigureOut">
              <a:rPr kumimoji="1" lang="ja-JP" altLang="en-US" smtClean="0"/>
              <a:t>2025/7/8</a:t>
            </a:fld>
            <a:endParaRPr kumimoji="1" lang="ja-JP" altLang="en-US"/>
          </a:p>
        </p:txBody>
      </p:sp>
      <p:sp>
        <p:nvSpPr>
          <p:cNvPr id="5" name="フッター プレースホルダー 4">
            <a:extLst>
              <a:ext uri="{FF2B5EF4-FFF2-40B4-BE49-F238E27FC236}">
                <a16:creationId xmlns:a16="http://schemas.microsoft.com/office/drawing/2014/main" id="{17F04807-C00B-3137-E45B-77C935E1DA7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74151D-D343-1C25-6EC3-E176EA905499}"/>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2669982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E703CF-856C-F3B4-4D53-3508BC7C779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A724455-E91E-DAC8-2FF8-2E9C97F8579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3AA346F-A389-9181-84F3-4A1258CD975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1280E5E-6544-0562-B68C-120564597A41}"/>
              </a:ext>
            </a:extLst>
          </p:cNvPr>
          <p:cNvSpPr>
            <a:spLocks noGrp="1"/>
          </p:cNvSpPr>
          <p:nvPr>
            <p:ph type="dt" sz="half" idx="10"/>
          </p:nvPr>
        </p:nvSpPr>
        <p:spPr/>
        <p:txBody>
          <a:bodyPr/>
          <a:lstStyle/>
          <a:p>
            <a:fld id="{33C52814-903A-4381-849E-23E38DDCB259}" type="datetimeFigureOut">
              <a:rPr kumimoji="1" lang="ja-JP" altLang="en-US" smtClean="0"/>
              <a:t>2025/7/8</a:t>
            </a:fld>
            <a:endParaRPr kumimoji="1" lang="ja-JP" altLang="en-US"/>
          </a:p>
        </p:txBody>
      </p:sp>
      <p:sp>
        <p:nvSpPr>
          <p:cNvPr id="6" name="フッター プレースホルダー 5">
            <a:extLst>
              <a:ext uri="{FF2B5EF4-FFF2-40B4-BE49-F238E27FC236}">
                <a16:creationId xmlns:a16="http://schemas.microsoft.com/office/drawing/2014/main" id="{8A100BE6-4D7A-39F1-DEE4-56B7129B609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DDB8E57-00BA-4AEB-3FDC-FF4DF07CA179}"/>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397630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9DBDDA-DE99-639A-1ADA-7E32441A023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E00F807-4740-064C-0C9B-8D3CC1D182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F3DE6FC-01A8-EAC0-98EF-7F02CA7EB02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1D0ECFD-5B43-DD87-59F6-777E6974A9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D06172E-E6F7-3C97-1A97-CF4FF25EC83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6E19726-A7F5-9AFD-4018-96EF6DB8F357}"/>
              </a:ext>
            </a:extLst>
          </p:cNvPr>
          <p:cNvSpPr>
            <a:spLocks noGrp="1"/>
          </p:cNvSpPr>
          <p:nvPr>
            <p:ph type="dt" sz="half" idx="10"/>
          </p:nvPr>
        </p:nvSpPr>
        <p:spPr/>
        <p:txBody>
          <a:bodyPr/>
          <a:lstStyle/>
          <a:p>
            <a:fld id="{33C52814-903A-4381-849E-23E38DDCB259}" type="datetimeFigureOut">
              <a:rPr kumimoji="1" lang="ja-JP" altLang="en-US" smtClean="0"/>
              <a:t>2025/7/8</a:t>
            </a:fld>
            <a:endParaRPr kumimoji="1" lang="ja-JP" altLang="en-US"/>
          </a:p>
        </p:txBody>
      </p:sp>
      <p:sp>
        <p:nvSpPr>
          <p:cNvPr id="8" name="フッター プレースホルダー 7">
            <a:extLst>
              <a:ext uri="{FF2B5EF4-FFF2-40B4-BE49-F238E27FC236}">
                <a16:creationId xmlns:a16="http://schemas.microsoft.com/office/drawing/2014/main" id="{4661E850-F4DC-C0BF-307A-F98D6470338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EFB3FC6-6DBA-D7C4-5C86-C0F6A9925239}"/>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805379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757550-6151-560C-B4E7-9819C34CA2A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DF1ED41-9EC4-45FF-4576-DBD114576B57}"/>
              </a:ext>
            </a:extLst>
          </p:cNvPr>
          <p:cNvSpPr>
            <a:spLocks noGrp="1"/>
          </p:cNvSpPr>
          <p:nvPr>
            <p:ph type="dt" sz="half" idx="10"/>
          </p:nvPr>
        </p:nvSpPr>
        <p:spPr/>
        <p:txBody>
          <a:bodyPr/>
          <a:lstStyle/>
          <a:p>
            <a:fld id="{33C52814-903A-4381-849E-23E38DDCB259}" type="datetimeFigureOut">
              <a:rPr kumimoji="1" lang="ja-JP" altLang="en-US" smtClean="0"/>
              <a:t>2025/7/8</a:t>
            </a:fld>
            <a:endParaRPr kumimoji="1" lang="ja-JP" altLang="en-US"/>
          </a:p>
        </p:txBody>
      </p:sp>
      <p:sp>
        <p:nvSpPr>
          <p:cNvPr id="4" name="フッター プレースホルダー 3">
            <a:extLst>
              <a:ext uri="{FF2B5EF4-FFF2-40B4-BE49-F238E27FC236}">
                <a16:creationId xmlns:a16="http://schemas.microsoft.com/office/drawing/2014/main" id="{6379DA63-0D10-5CF7-31D0-B87229A4C9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8FB34CA-2B1C-AB3C-575A-A7715DED8374}"/>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3245168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B09CBA2-21F0-A022-913B-9397DFBCA471}"/>
              </a:ext>
            </a:extLst>
          </p:cNvPr>
          <p:cNvSpPr>
            <a:spLocks noGrp="1"/>
          </p:cNvSpPr>
          <p:nvPr>
            <p:ph type="dt" sz="half" idx="10"/>
          </p:nvPr>
        </p:nvSpPr>
        <p:spPr/>
        <p:txBody>
          <a:bodyPr/>
          <a:lstStyle/>
          <a:p>
            <a:fld id="{33C52814-903A-4381-849E-23E38DDCB259}" type="datetimeFigureOut">
              <a:rPr kumimoji="1" lang="ja-JP" altLang="en-US" smtClean="0"/>
              <a:t>2025/7/8</a:t>
            </a:fld>
            <a:endParaRPr kumimoji="1" lang="ja-JP" altLang="en-US"/>
          </a:p>
        </p:txBody>
      </p:sp>
      <p:sp>
        <p:nvSpPr>
          <p:cNvPr id="3" name="フッター プレースホルダー 2">
            <a:extLst>
              <a:ext uri="{FF2B5EF4-FFF2-40B4-BE49-F238E27FC236}">
                <a16:creationId xmlns:a16="http://schemas.microsoft.com/office/drawing/2014/main" id="{B41B1CB3-D0E4-4F90-BAD4-536C8D02E51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3B2E20E-D66F-9A37-9F5C-7DD44875B19A}"/>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1118486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D49254-0647-2E4D-58EA-7F0A9F7B5DF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CF04E81-E0A2-2F99-AC7F-C84262826E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86515EB-564C-C649-ECCA-06E79B42E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0736A72-212E-16B6-CB81-0A600887A529}"/>
              </a:ext>
            </a:extLst>
          </p:cNvPr>
          <p:cNvSpPr>
            <a:spLocks noGrp="1"/>
          </p:cNvSpPr>
          <p:nvPr>
            <p:ph type="dt" sz="half" idx="10"/>
          </p:nvPr>
        </p:nvSpPr>
        <p:spPr/>
        <p:txBody>
          <a:bodyPr/>
          <a:lstStyle/>
          <a:p>
            <a:fld id="{33C52814-903A-4381-849E-23E38DDCB259}" type="datetimeFigureOut">
              <a:rPr kumimoji="1" lang="ja-JP" altLang="en-US" smtClean="0"/>
              <a:t>2025/7/8</a:t>
            </a:fld>
            <a:endParaRPr kumimoji="1" lang="ja-JP" altLang="en-US"/>
          </a:p>
        </p:txBody>
      </p:sp>
      <p:sp>
        <p:nvSpPr>
          <p:cNvPr id="6" name="フッター プレースホルダー 5">
            <a:extLst>
              <a:ext uri="{FF2B5EF4-FFF2-40B4-BE49-F238E27FC236}">
                <a16:creationId xmlns:a16="http://schemas.microsoft.com/office/drawing/2014/main" id="{7514288C-CDDE-1DEA-19D9-8DF383F645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9DCFAA9-4C4E-D28B-136B-1ABE1815E0EC}"/>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2729042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839079-E9B6-2280-FE58-3176979C6AD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AF5915A-1881-9D11-10C6-FD4C09106F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1A7502E-C29D-252C-371B-53E24AE415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CA0D1BD-CD15-A51E-7161-EDB53E2C9AA3}"/>
              </a:ext>
            </a:extLst>
          </p:cNvPr>
          <p:cNvSpPr>
            <a:spLocks noGrp="1"/>
          </p:cNvSpPr>
          <p:nvPr>
            <p:ph type="dt" sz="half" idx="10"/>
          </p:nvPr>
        </p:nvSpPr>
        <p:spPr/>
        <p:txBody>
          <a:bodyPr/>
          <a:lstStyle/>
          <a:p>
            <a:fld id="{33C52814-903A-4381-849E-23E38DDCB259}" type="datetimeFigureOut">
              <a:rPr kumimoji="1" lang="ja-JP" altLang="en-US" smtClean="0"/>
              <a:t>2025/7/8</a:t>
            </a:fld>
            <a:endParaRPr kumimoji="1" lang="ja-JP" altLang="en-US"/>
          </a:p>
        </p:txBody>
      </p:sp>
      <p:sp>
        <p:nvSpPr>
          <p:cNvPr id="6" name="フッター プレースホルダー 5">
            <a:extLst>
              <a:ext uri="{FF2B5EF4-FFF2-40B4-BE49-F238E27FC236}">
                <a16:creationId xmlns:a16="http://schemas.microsoft.com/office/drawing/2014/main" id="{37111F82-276E-CF2E-502C-5152BF3FB7E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60BA985-28EF-342E-1D4A-56289C359DA4}"/>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187020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270523C-D488-89D7-C089-38F79B04CB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F7B24B7-2544-054E-E67D-403655B554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16324C-0B02-88DF-7AFB-59ECFD6C7C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C52814-903A-4381-849E-23E38DDCB259}" type="datetimeFigureOut">
              <a:rPr kumimoji="1" lang="ja-JP" altLang="en-US" smtClean="0"/>
              <a:t>2025/7/8</a:t>
            </a:fld>
            <a:endParaRPr kumimoji="1" lang="ja-JP" altLang="en-US"/>
          </a:p>
        </p:txBody>
      </p:sp>
      <p:sp>
        <p:nvSpPr>
          <p:cNvPr id="5" name="フッター プレースホルダー 4">
            <a:extLst>
              <a:ext uri="{FF2B5EF4-FFF2-40B4-BE49-F238E27FC236}">
                <a16:creationId xmlns:a16="http://schemas.microsoft.com/office/drawing/2014/main" id="{3A5C9AF4-9503-4D4B-3C58-3A0DE0677D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30B0D69-3B01-641F-F615-D473E10DAF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1577020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hyperlink" Target="https://opennagasaki.nerc.or.j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hyperlink" Target="https://opennagasaki.nerc.or.jp/"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hyperlink" Target="https://opennagasaki.nerc.or.jp/" TargetMode="Externa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hyperlink" Target="https://opennagasaki.nerc.or.jp/" TargetMode="Externa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hyperlink" Target="https://opennagasaki.nerc.or.jp/" TargetMode="Externa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F2517D4-5D0A-B20F-FE4C-9A6019B1903C}"/>
              </a:ext>
            </a:extLst>
          </p:cNvPr>
          <p:cNvSpPr txBox="1"/>
          <p:nvPr/>
        </p:nvSpPr>
        <p:spPr>
          <a:xfrm>
            <a:off x="3169328" y="3222594"/>
            <a:ext cx="3254417" cy="369332"/>
          </a:xfrm>
          <a:prstGeom prst="rect">
            <a:avLst/>
          </a:prstGeom>
          <a:noFill/>
        </p:spPr>
        <p:txBody>
          <a:bodyPr wrap="none" rtlCol="0">
            <a:spAutoFit/>
          </a:bodyPr>
          <a:lstStyle/>
          <a:p>
            <a:r>
              <a:rPr lang="en-US" altLang="ja-JP" dirty="0"/>
              <a:t>3D</a:t>
            </a:r>
            <a:r>
              <a:rPr lang="ja-JP" altLang="en-US" dirty="0"/>
              <a:t>モデリングとサーバの概要</a:t>
            </a:r>
            <a:endParaRPr kumimoji="1" lang="ja-JP" altLang="en-US" dirty="0"/>
          </a:p>
        </p:txBody>
      </p:sp>
    </p:spTree>
    <p:extLst>
      <p:ext uri="{BB962C8B-B14F-4D97-AF65-F5344CB8AC3E}">
        <p14:creationId xmlns:p14="http://schemas.microsoft.com/office/powerpoint/2010/main" val="1427880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A7CB6-D1D8-E62F-4278-5480E7793ADF}"/>
            </a:ext>
          </a:extLst>
        </p:cNvPr>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E2FFB8D-888B-5558-5AE5-E33E382366BD}"/>
              </a:ext>
            </a:extLst>
          </p:cNvPr>
          <p:cNvSpPr txBox="1"/>
          <p:nvPr/>
        </p:nvSpPr>
        <p:spPr>
          <a:xfrm>
            <a:off x="932319" y="1606344"/>
            <a:ext cx="3954242" cy="1214142"/>
          </a:xfrm>
          <a:prstGeom prst="rect">
            <a:avLst/>
          </a:prstGeom>
          <a:solidFill>
            <a:schemeClr val="bg1"/>
          </a:solidFill>
          <a:ln w="63500">
            <a:noFill/>
          </a:ln>
        </p:spPr>
        <p:txBody>
          <a:bodyPr wrap="none" lIns="180000" tIns="108000" rIns="180000" bIns="180000" rtlCol="0">
            <a:spAutoFit/>
          </a:bodyPr>
          <a:lstStyle/>
          <a:p>
            <a:r>
              <a:rPr lang="ja-JP" altLang="en-US" sz="6000" dirty="0">
                <a:uFill>
                  <a:solidFill>
                    <a:srgbClr val="79A8D3"/>
                  </a:solidFill>
                </a:uFill>
                <a:latin typeface="BIZ UDPゴシック" panose="020B0400000000000000" pitchFamily="50" charset="-128"/>
                <a:ea typeface="BIZ UDPゴシック" panose="020B0400000000000000" pitchFamily="50" charset="-128"/>
              </a:rPr>
              <a:t> 用語解説 </a:t>
            </a:r>
            <a:endParaRPr kumimoji="1" lang="ja-JP" altLang="en-US" sz="60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FDC48AB4-7EC4-C8CD-1490-F240EA4D1369}"/>
              </a:ext>
            </a:extLst>
          </p:cNvPr>
          <p:cNvSpPr txBox="1"/>
          <p:nvPr/>
        </p:nvSpPr>
        <p:spPr>
          <a:xfrm>
            <a:off x="932319" y="4628395"/>
            <a:ext cx="4013554" cy="1250494"/>
          </a:xfrm>
          <a:prstGeom prst="rect">
            <a:avLst/>
          </a:prstGeom>
          <a:solidFill>
            <a:schemeClr val="bg1"/>
          </a:solidFill>
          <a:ln w="63500">
            <a:noFill/>
          </a:ln>
        </p:spPr>
        <p:txBody>
          <a:bodyPr wrap="none" lIns="180000" tIns="144000" rIns="180000" bIns="180000" rtlCol="0">
            <a:spAutoFit/>
          </a:bodyPr>
          <a:lstStyle/>
          <a:p>
            <a:pPr algn="ctr"/>
            <a:r>
              <a:rPr kumimoji="1" lang="ja-JP" altLang="en-US" sz="6000" spc="100" dirty="0">
                <a:latin typeface="BIZ UDPゴシック" panose="020B0400000000000000" pitchFamily="50" charset="-128"/>
                <a:ea typeface="BIZ UDPゴシック" panose="020B0400000000000000" pitchFamily="50" charset="-128"/>
              </a:rPr>
              <a:t>モデリング</a:t>
            </a:r>
          </a:p>
        </p:txBody>
      </p:sp>
      <p:sp>
        <p:nvSpPr>
          <p:cNvPr id="26" name="テキスト ボックス 25">
            <a:extLst>
              <a:ext uri="{FF2B5EF4-FFF2-40B4-BE49-F238E27FC236}">
                <a16:creationId xmlns:a16="http://schemas.microsoft.com/office/drawing/2014/main" id="{8B48A3BC-6A9F-5569-16FB-E287105B1BA1}"/>
              </a:ext>
            </a:extLst>
          </p:cNvPr>
          <p:cNvSpPr txBox="1"/>
          <p:nvPr/>
        </p:nvSpPr>
        <p:spPr>
          <a:xfrm>
            <a:off x="7184541" y="4261465"/>
            <a:ext cx="3430061" cy="2173823"/>
          </a:xfrm>
          <a:prstGeom prst="rect">
            <a:avLst/>
          </a:prstGeom>
          <a:noFill/>
          <a:ln w="63500">
            <a:noFill/>
          </a:ln>
        </p:spPr>
        <p:txBody>
          <a:bodyPr wrap="none" lIns="180000" tIns="144000" rIns="180000" bIns="180000" rtlCol="0">
            <a:spAutoFit/>
          </a:bodyPr>
          <a:lstStyle/>
          <a:p>
            <a:pPr algn="ctr"/>
            <a:r>
              <a:rPr lang="ja-JP" altLang="en-US" sz="6000" b="1" spc="100" dirty="0">
                <a:solidFill>
                  <a:srgbClr val="FF0000"/>
                </a:solidFill>
                <a:latin typeface="BIZ UDPゴシック" panose="020B0400000000000000" pitchFamily="50" charset="-128"/>
                <a:ea typeface="BIZ UDPゴシック" panose="020B0400000000000000" pitchFamily="50" charset="-128"/>
              </a:rPr>
              <a:t>モデルの</a:t>
            </a:r>
            <a:endParaRPr lang="en-US" altLang="ja-JP" sz="6000" b="1" spc="100" dirty="0">
              <a:solidFill>
                <a:srgbClr val="FF0000"/>
              </a:solidFill>
              <a:latin typeface="BIZ UDPゴシック" panose="020B0400000000000000" pitchFamily="50" charset="-128"/>
              <a:ea typeface="BIZ UDPゴシック" panose="020B0400000000000000" pitchFamily="50" charset="-128"/>
            </a:endParaRPr>
          </a:p>
          <a:p>
            <a:pPr algn="ctr"/>
            <a:r>
              <a:rPr lang="ja-JP" altLang="en-US" sz="6000" b="1" spc="100" dirty="0">
                <a:solidFill>
                  <a:srgbClr val="FF0000"/>
                </a:solidFill>
                <a:latin typeface="BIZ UDPゴシック" panose="020B0400000000000000" pitchFamily="50" charset="-128"/>
                <a:ea typeface="BIZ UDPゴシック" panose="020B0400000000000000" pitchFamily="50" charset="-128"/>
              </a:rPr>
              <a:t>結合</a:t>
            </a:r>
            <a:endParaRPr kumimoji="1" lang="ja-JP" altLang="en-US" sz="6000" b="1" spc="100" dirty="0">
              <a:solidFill>
                <a:srgbClr val="FF0000"/>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08B69BF5-8234-615A-8669-ED25D7E31150}"/>
              </a:ext>
            </a:extLst>
          </p:cNvPr>
          <p:cNvSpPr txBox="1"/>
          <p:nvPr/>
        </p:nvSpPr>
        <p:spPr>
          <a:xfrm>
            <a:off x="7184541" y="1156782"/>
            <a:ext cx="3492577" cy="2173823"/>
          </a:xfrm>
          <a:prstGeom prst="rect">
            <a:avLst/>
          </a:prstGeom>
          <a:solidFill>
            <a:schemeClr val="bg1"/>
          </a:solidFill>
          <a:ln w="63500">
            <a:noFill/>
          </a:ln>
        </p:spPr>
        <p:txBody>
          <a:bodyPr wrap="none" lIns="180000" tIns="144000" rIns="180000" bIns="180000" rtlCol="0">
            <a:spAutoFit/>
          </a:bodyPr>
          <a:lstStyle/>
          <a:p>
            <a:pPr algn="ctr"/>
            <a:r>
              <a:rPr lang="ja-JP" altLang="en-US" sz="6000" spc="100" dirty="0">
                <a:latin typeface="BIZ UDPゴシック" panose="020B0400000000000000" pitchFamily="50" charset="-128"/>
                <a:ea typeface="BIZ UDPゴシック" panose="020B0400000000000000" pitchFamily="50" charset="-128"/>
              </a:rPr>
              <a:t>ソフトの</a:t>
            </a:r>
            <a:endParaRPr lang="en-US" altLang="ja-JP" sz="6000" spc="100" dirty="0">
              <a:latin typeface="BIZ UDPゴシック" panose="020B0400000000000000" pitchFamily="50" charset="-128"/>
              <a:ea typeface="BIZ UDPゴシック" panose="020B0400000000000000" pitchFamily="50" charset="-128"/>
            </a:endParaRPr>
          </a:p>
          <a:p>
            <a:pPr algn="ctr"/>
            <a:r>
              <a:rPr lang="ja-JP" altLang="en-US" sz="6000" spc="100" dirty="0">
                <a:latin typeface="BIZ UDPゴシック" panose="020B0400000000000000" pitchFamily="50" charset="-128"/>
                <a:ea typeface="BIZ UDPゴシック" panose="020B0400000000000000" pitchFamily="50" charset="-128"/>
              </a:rPr>
              <a:t>主要操作</a:t>
            </a:r>
            <a:endParaRPr kumimoji="1" lang="ja-JP" altLang="en-US" sz="6000" spc="100" dirty="0">
              <a:latin typeface="BIZ UDPゴシック" panose="020B0400000000000000" pitchFamily="50" charset="-128"/>
              <a:ea typeface="BIZ UDPゴシック" panose="020B0400000000000000" pitchFamily="50" charset="-128"/>
            </a:endParaRPr>
          </a:p>
        </p:txBody>
      </p:sp>
      <p:sp>
        <p:nvSpPr>
          <p:cNvPr id="76" name="テキスト ボックス 75">
            <a:extLst>
              <a:ext uri="{FF2B5EF4-FFF2-40B4-BE49-F238E27FC236}">
                <a16:creationId xmlns:a16="http://schemas.microsoft.com/office/drawing/2014/main" id="{A8931C08-22D4-B797-7380-6588E859F168}"/>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a:t>
            </a:r>
          </a:p>
        </p:txBody>
      </p:sp>
      <p:sp>
        <p:nvSpPr>
          <p:cNvPr id="4" name="矢印: 右 3">
            <a:extLst>
              <a:ext uri="{FF2B5EF4-FFF2-40B4-BE49-F238E27FC236}">
                <a16:creationId xmlns:a16="http://schemas.microsoft.com/office/drawing/2014/main" id="{C7D9D189-3726-C7A4-6734-04EA9E812925}"/>
              </a:ext>
            </a:extLst>
          </p:cNvPr>
          <p:cNvSpPr/>
          <p:nvPr/>
        </p:nvSpPr>
        <p:spPr>
          <a:xfrm>
            <a:off x="4994017" y="1654799"/>
            <a:ext cx="2110175"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928EDE99-FB73-5D78-8489-E1C802212787}"/>
              </a:ext>
            </a:extLst>
          </p:cNvPr>
          <p:cNvSpPr/>
          <p:nvPr/>
        </p:nvSpPr>
        <p:spPr>
          <a:xfrm rot="9000000">
            <a:off x="4729290" y="3174554"/>
            <a:ext cx="2372211"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31C8C4F3-0389-2C5C-F489-CE942E13E4D8}"/>
              </a:ext>
            </a:extLst>
          </p:cNvPr>
          <p:cNvSpPr/>
          <p:nvPr/>
        </p:nvSpPr>
        <p:spPr>
          <a:xfrm>
            <a:off x="5059765" y="4628395"/>
            <a:ext cx="1800654"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0378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868BC-6333-7C5A-C552-5AA4E95CD473}"/>
            </a:ext>
          </a:extLst>
        </p:cNvPr>
        <p:cNvGrpSpPr/>
        <p:nvPr/>
      </p:nvGrpSpPr>
      <p:grpSpPr>
        <a:xfrm>
          <a:off x="0" y="0"/>
          <a:ext cx="0" cy="0"/>
          <a:chOff x="0" y="0"/>
          <a:chExt cx="0" cy="0"/>
        </a:xfrm>
      </p:grpSpPr>
      <p:sp>
        <p:nvSpPr>
          <p:cNvPr id="46" name="矢印: 下 45">
            <a:extLst>
              <a:ext uri="{FF2B5EF4-FFF2-40B4-BE49-F238E27FC236}">
                <a16:creationId xmlns:a16="http://schemas.microsoft.com/office/drawing/2014/main" id="{0F2B8C6C-7F5B-4D9E-8C9A-C30161DB2FD7}"/>
              </a:ext>
            </a:extLst>
          </p:cNvPr>
          <p:cNvSpPr/>
          <p:nvPr/>
        </p:nvSpPr>
        <p:spPr>
          <a:xfrm rot="16200000">
            <a:off x="3776447" y="-2007182"/>
            <a:ext cx="2936864" cy="9600756"/>
          </a:xfrm>
          <a:prstGeom prst="downArrow">
            <a:avLst/>
          </a:prstGeom>
          <a:gradFill>
            <a:gsLst>
              <a:gs pos="0">
                <a:schemeClr val="accent5">
                  <a:lumMod val="20000"/>
                  <a:lumOff val="80000"/>
                </a:schemeClr>
              </a:gs>
              <a:gs pos="100000">
                <a:schemeClr val="accent5">
                  <a:lumMod val="7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C6C4011B-6CA2-8BF2-911D-419FB88692F4}"/>
              </a:ext>
            </a:extLst>
          </p:cNvPr>
          <p:cNvSpPr txBox="1"/>
          <p:nvPr/>
        </p:nvSpPr>
        <p:spPr>
          <a:xfrm>
            <a:off x="857172" y="2387744"/>
            <a:ext cx="3518912" cy="769441"/>
          </a:xfrm>
          <a:prstGeom prst="rect">
            <a:avLst/>
          </a:prstGeom>
          <a:noFill/>
        </p:spPr>
        <p:txBody>
          <a:bodyPr wrap="none" rtlCol="0">
            <a:spAutoFit/>
          </a:bodyPr>
          <a:lstStyle/>
          <a:p>
            <a:r>
              <a:rPr lang="ja-JP" altLang="en-US" sz="4400" dirty="0">
                <a:solidFill>
                  <a:srgbClr val="0070C0"/>
                </a:solidFill>
                <a:latin typeface="HGS創英角ﾎﾟｯﾌﾟ体" panose="040B0A00000000000000" pitchFamily="50" charset="-128"/>
                <a:ea typeface="HGS創英角ﾎﾟｯﾌﾟ体" panose="040B0A00000000000000" pitchFamily="50" charset="-128"/>
              </a:rPr>
              <a:t>１日目</a:t>
            </a:r>
            <a:r>
              <a:rPr lang="ja-JP" altLang="en-US" sz="3200" dirty="0">
                <a:solidFill>
                  <a:srgbClr val="0070C0"/>
                </a:solidFill>
                <a:latin typeface="HGS創英角ﾎﾟｯﾌﾟ体" panose="040B0A00000000000000" pitchFamily="50" charset="-128"/>
                <a:ea typeface="HGS創英角ﾎﾟｯﾌﾟ体" panose="040B0A00000000000000" pitchFamily="50" charset="-128"/>
              </a:rPr>
              <a:t>（本日）</a:t>
            </a:r>
            <a:endParaRPr kumimoji="1" lang="ja-JP" altLang="en-US" sz="4400" dirty="0">
              <a:solidFill>
                <a:srgbClr val="0070C0"/>
              </a:solidFill>
              <a:latin typeface="HGS創英角ﾎﾟｯﾌﾟ体" panose="040B0A00000000000000" pitchFamily="50" charset="-128"/>
              <a:ea typeface="HGS創英角ﾎﾟｯﾌﾟ体" panose="040B0A00000000000000" pitchFamily="50" charset="-128"/>
            </a:endParaRPr>
          </a:p>
        </p:txBody>
      </p:sp>
      <p:sp>
        <p:nvSpPr>
          <p:cNvPr id="3" name="テキスト ボックス 2">
            <a:extLst>
              <a:ext uri="{FF2B5EF4-FFF2-40B4-BE49-F238E27FC236}">
                <a16:creationId xmlns:a16="http://schemas.microsoft.com/office/drawing/2014/main" id="{39182EAF-6FCD-C4ED-4860-C01AF1D9730A}"/>
              </a:ext>
            </a:extLst>
          </p:cNvPr>
          <p:cNvSpPr txBox="1"/>
          <p:nvPr/>
        </p:nvSpPr>
        <p:spPr>
          <a:xfrm>
            <a:off x="4951732" y="2387743"/>
            <a:ext cx="3518912" cy="769441"/>
          </a:xfrm>
          <a:prstGeom prst="rect">
            <a:avLst/>
          </a:prstGeom>
          <a:noFill/>
        </p:spPr>
        <p:txBody>
          <a:bodyPr wrap="none" rtlCol="0">
            <a:spAutoFit/>
          </a:bodyPr>
          <a:lstStyle/>
          <a:p>
            <a:r>
              <a:rPr lang="ja-JP" altLang="en-US" sz="4400" dirty="0">
                <a:ln>
                  <a:solidFill>
                    <a:schemeClr val="bg1"/>
                  </a:solidFill>
                </a:ln>
                <a:solidFill>
                  <a:schemeClr val="bg1">
                    <a:lumMod val="85000"/>
                  </a:schemeClr>
                </a:solidFill>
                <a:latin typeface="HGS創英角ﾎﾟｯﾌﾟ体" panose="040B0A00000000000000" pitchFamily="50" charset="-128"/>
                <a:ea typeface="HGS創英角ﾎﾟｯﾌﾟ体" panose="040B0A00000000000000" pitchFamily="50" charset="-128"/>
              </a:rPr>
              <a:t>２日目</a:t>
            </a:r>
            <a:r>
              <a:rPr lang="ja-JP" altLang="en-US" sz="3200" dirty="0">
                <a:ln>
                  <a:solidFill>
                    <a:schemeClr val="bg1"/>
                  </a:solidFill>
                </a:ln>
                <a:solidFill>
                  <a:schemeClr val="bg1">
                    <a:lumMod val="85000"/>
                  </a:schemeClr>
                </a:solidFill>
                <a:latin typeface="HGS創英角ﾎﾟｯﾌﾟ体" panose="040B0A00000000000000" pitchFamily="50" charset="-128"/>
                <a:ea typeface="HGS創英角ﾎﾟｯﾌﾟ体" panose="040B0A00000000000000" pitchFamily="50" charset="-128"/>
              </a:rPr>
              <a:t>（明日）</a:t>
            </a:r>
            <a:endParaRPr kumimoji="1" lang="ja-JP" altLang="en-US" sz="4400" dirty="0">
              <a:ln>
                <a:solidFill>
                  <a:schemeClr val="bg1"/>
                </a:solidFill>
              </a:ln>
              <a:solidFill>
                <a:schemeClr val="bg1">
                  <a:lumMod val="85000"/>
                </a:schemeClr>
              </a:solidFill>
              <a:latin typeface="HGS創英角ﾎﾟｯﾌﾟ体" panose="040B0A00000000000000" pitchFamily="50" charset="-128"/>
              <a:ea typeface="HGS創英角ﾎﾟｯﾌﾟ体" panose="040B0A00000000000000" pitchFamily="50" charset="-128"/>
            </a:endParaRPr>
          </a:p>
        </p:txBody>
      </p:sp>
      <p:sp>
        <p:nvSpPr>
          <p:cNvPr id="5" name="テキスト ボックス 4">
            <a:extLst>
              <a:ext uri="{FF2B5EF4-FFF2-40B4-BE49-F238E27FC236}">
                <a16:creationId xmlns:a16="http://schemas.microsoft.com/office/drawing/2014/main" id="{0EC67C3D-6B0B-8CCA-5EE4-454572F551CB}"/>
              </a:ext>
            </a:extLst>
          </p:cNvPr>
          <p:cNvSpPr txBox="1"/>
          <p:nvPr/>
        </p:nvSpPr>
        <p:spPr>
          <a:xfrm>
            <a:off x="860813" y="4676806"/>
            <a:ext cx="2040257" cy="721700"/>
          </a:xfrm>
          <a:prstGeom prst="rect">
            <a:avLst/>
          </a:prstGeom>
          <a:solidFill>
            <a:schemeClr val="bg1"/>
          </a:solidFill>
          <a:ln w="63500">
            <a:noFill/>
          </a:ln>
        </p:spPr>
        <p:txBody>
          <a:bodyPr wrap="none" lIns="180000" tIns="108000" rIns="180000" bIns="180000" rtlCol="0">
            <a:spAutoFit/>
          </a:bodyPr>
          <a:lstStyle/>
          <a:p>
            <a:r>
              <a:rPr lang="ja-JP" altLang="en-US" sz="2800" dirty="0">
                <a:uFill>
                  <a:solidFill>
                    <a:srgbClr val="79A8D3"/>
                  </a:solidFill>
                </a:uFill>
                <a:latin typeface="BIZ UDPゴシック" panose="020B0400000000000000" pitchFamily="50" charset="-128"/>
                <a:ea typeface="BIZ UDPゴシック" panose="020B0400000000000000" pitchFamily="50" charset="-128"/>
              </a:rPr>
              <a:t> 用語解説 </a:t>
            </a:r>
            <a:endParaRPr kumimoji="1" lang="ja-JP" altLang="en-US" sz="28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6AD012BD-5076-ED5F-909D-E49D26987B3A}"/>
              </a:ext>
            </a:extLst>
          </p:cNvPr>
          <p:cNvSpPr txBox="1"/>
          <p:nvPr/>
        </p:nvSpPr>
        <p:spPr>
          <a:xfrm>
            <a:off x="6457280" y="4676806"/>
            <a:ext cx="2101171" cy="758051"/>
          </a:xfrm>
          <a:prstGeom prst="rect">
            <a:avLst/>
          </a:prstGeom>
          <a:solidFill>
            <a:schemeClr val="bg1"/>
          </a:solidFill>
          <a:ln w="63500">
            <a:noFill/>
          </a:ln>
        </p:spPr>
        <p:txBody>
          <a:bodyPr wrap="none" lIns="180000" tIns="144000" rIns="180000" bIns="180000" rtlCol="0">
            <a:spAutoFit/>
          </a:bodyPr>
          <a:lstStyle/>
          <a:p>
            <a:pPr algn="ctr"/>
            <a:r>
              <a:rPr kumimoji="1" lang="ja-JP" altLang="en-US" sz="2800" spc="100" dirty="0">
                <a:latin typeface="BIZ UDPゴシック" panose="020B0400000000000000" pitchFamily="50" charset="-128"/>
                <a:ea typeface="BIZ UDPゴシック" panose="020B0400000000000000" pitchFamily="50" charset="-128"/>
              </a:rPr>
              <a:t>モデリング</a:t>
            </a:r>
          </a:p>
        </p:txBody>
      </p:sp>
      <p:sp>
        <p:nvSpPr>
          <p:cNvPr id="26" name="テキスト ボックス 25">
            <a:extLst>
              <a:ext uri="{FF2B5EF4-FFF2-40B4-BE49-F238E27FC236}">
                <a16:creationId xmlns:a16="http://schemas.microsoft.com/office/drawing/2014/main" id="{11CCB397-5A0D-65E0-9C8F-F0FADC5ACE31}"/>
              </a:ext>
            </a:extLst>
          </p:cNvPr>
          <p:cNvSpPr txBox="1"/>
          <p:nvPr/>
        </p:nvSpPr>
        <p:spPr>
          <a:xfrm>
            <a:off x="9411005" y="4676806"/>
            <a:ext cx="1823852" cy="1188938"/>
          </a:xfrm>
          <a:prstGeom prst="rect">
            <a:avLst/>
          </a:prstGeom>
          <a:noFill/>
          <a:ln w="63500">
            <a:noFill/>
          </a:ln>
        </p:spPr>
        <p:txBody>
          <a:bodyPr wrap="none" lIns="180000" tIns="144000" rIns="180000" bIns="180000" rtlCol="0">
            <a:spAutoFit/>
          </a:bodyPr>
          <a:lstStyle/>
          <a:p>
            <a:pPr algn="ctr"/>
            <a:r>
              <a:rPr lang="ja-JP" altLang="en-US" sz="2800" spc="100" dirty="0">
                <a:solidFill>
                  <a:schemeClr val="bg1">
                    <a:lumMod val="75000"/>
                  </a:schemeClr>
                </a:solidFill>
                <a:latin typeface="BIZ UDPゴシック" panose="020B0400000000000000" pitchFamily="50" charset="-128"/>
                <a:ea typeface="BIZ UDPゴシック" panose="020B0400000000000000" pitchFamily="50" charset="-128"/>
              </a:rPr>
              <a:t>モデルの</a:t>
            </a:r>
            <a:endParaRPr lang="en-US" altLang="ja-JP" sz="2800" spc="100" dirty="0">
              <a:solidFill>
                <a:schemeClr val="bg1">
                  <a:lumMod val="75000"/>
                </a:schemeClr>
              </a:solidFill>
              <a:latin typeface="BIZ UDPゴシック" panose="020B0400000000000000" pitchFamily="50" charset="-128"/>
              <a:ea typeface="BIZ UDPゴシック" panose="020B0400000000000000" pitchFamily="50" charset="-128"/>
            </a:endParaRPr>
          </a:p>
          <a:p>
            <a:pPr algn="ctr"/>
            <a:r>
              <a:rPr lang="ja-JP" altLang="en-US" sz="2800" spc="100" dirty="0">
                <a:solidFill>
                  <a:schemeClr val="bg1">
                    <a:lumMod val="75000"/>
                  </a:schemeClr>
                </a:solidFill>
                <a:latin typeface="BIZ UDPゴシック" panose="020B0400000000000000" pitchFamily="50" charset="-128"/>
                <a:ea typeface="BIZ UDPゴシック" panose="020B0400000000000000" pitchFamily="50" charset="-128"/>
              </a:rPr>
              <a:t>結合</a:t>
            </a:r>
            <a:endParaRPr kumimoji="1" lang="ja-JP" altLang="en-US" sz="2800" spc="100"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38ED3965-EC83-B9FC-A9C1-886F657AC848}"/>
              </a:ext>
            </a:extLst>
          </p:cNvPr>
          <p:cNvSpPr txBox="1"/>
          <p:nvPr/>
        </p:nvSpPr>
        <p:spPr>
          <a:xfrm>
            <a:off x="3753624" y="4676806"/>
            <a:ext cx="1851102" cy="1188938"/>
          </a:xfrm>
          <a:prstGeom prst="rect">
            <a:avLst/>
          </a:prstGeom>
          <a:solidFill>
            <a:schemeClr val="bg1"/>
          </a:solidFill>
          <a:ln w="63500">
            <a:noFill/>
          </a:ln>
        </p:spPr>
        <p:txBody>
          <a:bodyPr wrap="none" lIns="180000" tIns="144000" rIns="180000" bIns="180000" rtlCol="0">
            <a:spAutoFit/>
          </a:bodyPr>
          <a:lstStyle/>
          <a:p>
            <a:pPr algn="ctr"/>
            <a:r>
              <a:rPr lang="ja-JP" altLang="en-US" sz="2800" spc="100" dirty="0">
                <a:latin typeface="BIZ UDPゴシック" panose="020B0400000000000000" pitchFamily="50" charset="-128"/>
                <a:ea typeface="BIZ UDPゴシック" panose="020B0400000000000000" pitchFamily="50" charset="-128"/>
              </a:rPr>
              <a:t>ソフトの</a:t>
            </a:r>
            <a:endParaRPr lang="en-US" altLang="ja-JP" sz="2800" spc="100" dirty="0">
              <a:latin typeface="BIZ UDPゴシック" panose="020B0400000000000000" pitchFamily="50" charset="-128"/>
              <a:ea typeface="BIZ UDPゴシック" panose="020B0400000000000000" pitchFamily="50" charset="-128"/>
            </a:endParaRPr>
          </a:p>
          <a:p>
            <a:pPr algn="ctr"/>
            <a:r>
              <a:rPr lang="ja-JP" altLang="en-US" sz="2800" spc="100" dirty="0">
                <a:latin typeface="BIZ UDPゴシック" panose="020B0400000000000000" pitchFamily="50" charset="-128"/>
                <a:ea typeface="BIZ UDPゴシック" panose="020B0400000000000000" pitchFamily="50" charset="-128"/>
              </a:rPr>
              <a:t>主要操作</a:t>
            </a:r>
            <a:endParaRPr kumimoji="1" lang="ja-JP" altLang="en-US" sz="2800" spc="100" dirty="0">
              <a:latin typeface="BIZ UDPゴシック" panose="020B0400000000000000" pitchFamily="50" charset="-128"/>
              <a:ea typeface="BIZ UDPゴシック" panose="020B0400000000000000" pitchFamily="50" charset="-128"/>
            </a:endParaRPr>
          </a:p>
        </p:txBody>
      </p:sp>
      <p:sp>
        <p:nvSpPr>
          <p:cNvPr id="47" name="テキスト ボックス 46">
            <a:extLst>
              <a:ext uri="{FF2B5EF4-FFF2-40B4-BE49-F238E27FC236}">
                <a16:creationId xmlns:a16="http://schemas.microsoft.com/office/drawing/2014/main" id="{BD8882A0-8188-D3E9-719B-B7AD85C0F36B}"/>
              </a:ext>
            </a:extLst>
          </p:cNvPr>
          <p:cNvSpPr txBox="1"/>
          <p:nvPr/>
        </p:nvSpPr>
        <p:spPr>
          <a:xfrm>
            <a:off x="10045258" y="2500808"/>
            <a:ext cx="2146742" cy="584775"/>
          </a:xfrm>
          <a:prstGeom prst="rect">
            <a:avLst/>
          </a:prstGeom>
          <a:noFill/>
        </p:spPr>
        <p:txBody>
          <a:bodyPr wrap="none" rtlCol="0">
            <a:spAutoFit/>
          </a:bodyPr>
          <a:lstStyle/>
          <a:p>
            <a:r>
              <a:rPr lang="en-US" altLang="ja-JP" sz="3200" dirty="0">
                <a:solidFill>
                  <a:schemeClr val="bg1">
                    <a:lumMod val="65000"/>
                  </a:schemeClr>
                </a:solidFill>
                <a:latin typeface="HGS創英角ﾎﾟｯﾌﾟ体" panose="040B0A00000000000000" pitchFamily="50" charset="-128"/>
                <a:ea typeface="HGS創英角ﾎﾟｯﾌﾟ体" panose="040B0A00000000000000" pitchFamily="50" charset="-128"/>
              </a:rPr>
              <a:t>Web</a:t>
            </a:r>
            <a:r>
              <a:rPr lang="ja-JP" altLang="en-US" sz="3200" dirty="0">
                <a:solidFill>
                  <a:schemeClr val="bg1">
                    <a:lumMod val="65000"/>
                  </a:schemeClr>
                </a:solidFill>
                <a:latin typeface="HGS創英角ﾎﾟｯﾌﾟ体" panose="040B0A00000000000000" pitchFamily="50" charset="-128"/>
                <a:ea typeface="HGS創英角ﾎﾟｯﾌﾟ体" panose="040B0A00000000000000" pitchFamily="50" charset="-128"/>
              </a:rPr>
              <a:t>構築へ</a:t>
            </a:r>
            <a:endParaRPr kumimoji="1" lang="ja-JP" altLang="en-US" sz="3200" dirty="0">
              <a:solidFill>
                <a:schemeClr val="bg1">
                  <a:lumMod val="65000"/>
                </a:schemeClr>
              </a:solidFill>
              <a:latin typeface="HGS創英角ﾎﾟｯﾌﾟ体" panose="040B0A00000000000000" pitchFamily="50" charset="-128"/>
              <a:ea typeface="HGS創英角ﾎﾟｯﾌﾟ体" panose="040B0A00000000000000" pitchFamily="50" charset="-128"/>
            </a:endParaRPr>
          </a:p>
        </p:txBody>
      </p:sp>
      <p:cxnSp>
        <p:nvCxnSpPr>
          <p:cNvPr id="55" name="直線コネクタ 54">
            <a:extLst>
              <a:ext uri="{FF2B5EF4-FFF2-40B4-BE49-F238E27FC236}">
                <a16:creationId xmlns:a16="http://schemas.microsoft.com/office/drawing/2014/main" id="{5744C2BB-238C-DA3F-FA04-31470BF6983E}"/>
              </a:ext>
            </a:extLst>
          </p:cNvPr>
          <p:cNvCxnSpPr>
            <a:cxnSpLocks/>
          </p:cNvCxnSpPr>
          <p:nvPr/>
        </p:nvCxnSpPr>
        <p:spPr>
          <a:xfrm>
            <a:off x="2825298" y="3269672"/>
            <a:ext cx="0" cy="2021659"/>
          </a:xfrm>
          <a:prstGeom prst="line">
            <a:avLst/>
          </a:prstGeom>
          <a:ln w="31750">
            <a:solidFill>
              <a:srgbClr val="0070C0"/>
            </a:solidFill>
            <a:headEnd type="oval" w="lg" len="lg"/>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2E7CEB2F-7CE4-56CB-3EDA-4DD24CF80DDA}"/>
              </a:ext>
            </a:extLst>
          </p:cNvPr>
          <p:cNvCxnSpPr>
            <a:cxnSpLocks/>
          </p:cNvCxnSpPr>
          <p:nvPr/>
        </p:nvCxnSpPr>
        <p:spPr>
          <a:xfrm>
            <a:off x="1071418" y="5291331"/>
            <a:ext cx="175388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C76767A2-F74C-0641-8BD4-A35048A92D22}"/>
              </a:ext>
            </a:extLst>
          </p:cNvPr>
          <p:cNvCxnSpPr>
            <a:cxnSpLocks/>
          </p:cNvCxnSpPr>
          <p:nvPr/>
        </p:nvCxnSpPr>
        <p:spPr>
          <a:xfrm>
            <a:off x="3180898" y="3269672"/>
            <a:ext cx="0" cy="2516959"/>
          </a:xfrm>
          <a:prstGeom prst="line">
            <a:avLst/>
          </a:prstGeom>
          <a:ln w="31750">
            <a:solidFill>
              <a:srgbClr val="0070C0"/>
            </a:solidFill>
            <a:headEnd type="oval" w="lg" len="lg"/>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E62C7B98-21AC-7330-EA02-C7282F52A544}"/>
              </a:ext>
            </a:extLst>
          </p:cNvPr>
          <p:cNvCxnSpPr>
            <a:cxnSpLocks/>
          </p:cNvCxnSpPr>
          <p:nvPr/>
        </p:nvCxnSpPr>
        <p:spPr>
          <a:xfrm>
            <a:off x="3180898" y="5786631"/>
            <a:ext cx="2375217"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B1C45342-09CE-FD90-C327-35D01885A5FA}"/>
              </a:ext>
            </a:extLst>
          </p:cNvPr>
          <p:cNvCxnSpPr>
            <a:cxnSpLocks/>
          </p:cNvCxnSpPr>
          <p:nvPr/>
        </p:nvCxnSpPr>
        <p:spPr>
          <a:xfrm>
            <a:off x="6457280" y="5370846"/>
            <a:ext cx="2013364"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82032EC5-C73E-FD06-C4E8-B0FDA721FB68}"/>
              </a:ext>
            </a:extLst>
          </p:cNvPr>
          <p:cNvCxnSpPr>
            <a:cxnSpLocks/>
          </p:cNvCxnSpPr>
          <p:nvPr/>
        </p:nvCxnSpPr>
        <p:spPr>
          <a:xfrm>
            <a:off x="3545735" y="3269672"/>
            <a:ext cx="0" cy="1099128"/>
          </a:xfrm>
          <a:prstGeom prst="line">
            <a:avLst/>
          </a:prstGeom>
          <a:ln w="31750">
            <a:solidFill>
              <a:srgbClr val="0070C0"/>
            </a:solidFill>
            <a:headEnd type="oval" w="lg" len="lg"/>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4EBEBE97-7245-D919-A142-B4049FD0B522}"/>
              </a:ext>
            </a:extLst>
          </p:cNvPr>
          <p:cNvCxnSpPr>
            <a:cxnSpLocks/>
          </p:cNvCxnSpPr>
          <p:nvPr/>
        </p:nvCxnSpPr>
        <p:spPr>
          <a:xfrm>
            <a:off x="3545735" y="4368800"/>
            <a:ext cx="2911545"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5A4C1AA5-F9B8-60EF-14E0-7983F34E24B4}"/>
              </a:ext>
            </a:extLst>
          </p:cNvPr>
          <p:cNvCxnSpPr>
            <a:cxnSpLocks/>
          </p:cNvCxnSpPr>
          <p:nvPr/>
        </p:nvCxnSpPr>
        <p:spPr>
          <a:xfrm>
            <a:off x="6457280" y="4368800"/>
            <a:ext cx="0" cy="1002046"/>
          </a:xfrm>
          <a:prstGeom prst="line">
            <a:avLst/>
          </a:prstGeom>
          <a:ln w="31750">
            <a:solidFill>
              <a:srgbClr val="0070C0"/>
            </a:solidFill>
            <a:headEnd type="none" w="lg" len="lg"/>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ECCA507F-841F-91DE-12A7-789B81EEAA9A}"/>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a:t>
            </a:r>
          </a:p>
        </p:txBody>
      </p:sp>
    </p:spTree>
    <p:extLst>
      <p:ext uri="{BB962C8B-B14F-4D97-AF65-F5344CB8AC3E}">
        <p14:creationId xmlns:p14="http://schemas.microsoft.com/office/powerpoint/2010/main" val="3760621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60D8E-3346-E7C4-CD81-AF90B9CAF862}"/>
            </a:ext>
          </a:extLst>
        </p:cNvPr>
        <p:cNvGrpSpPr/>
        <p:nvPr/>
      </p:nvGrpSpPr>
      <p:grpSpPr>
        <a:xfrm>
          <a:off x="0" y="0"/>
          <a:ext cx="0" cy="0"/>
          <a:chOff x="0" y="0"/>
          <a:chExt cx="0" cy="0"/>
        </a:xfrm>
      </p:grpSpPr>
      <p:sp>
        <p:nvSpPr>
          <p:cNvPr id="46" name="矢印: 下 45">
            <a:extLst>
              <a:ext uri="{FF2B5EF4-FFF2-40B4-BE49-F238E27FC236}">
                <a16:creationId xmlns:a16="http://schemas.microsoft.com/office/drawing/2014/main" id="{CF627FF5-EC2D-27B6-68FD-75E8434BBD09}"/>
              </a:ext>
            </a:extLst>
          </p:cNvPr>
          <p:cNvSpPr/>
          <p:nvPr/>
        </p:nvSpPr>
        <p:spPr>
          <a:xfrm rot="16200000">
            <a:off x="3776447" y="-2007182"/>
            <a:ext cx="2936864" cy="9600756"/>
          </a:xfrm>
          <a:prstGeom prst="downArrow">
            <a:avLst/>
          </a:prstGeom>
          <a:gradFill>
            <a:gsLst>
              <a:gs pos="0">
                <a:schemeClr val="accent5">
                  <a:lumMod val="20000"/>
                  <a:lumOff val="80000"/>
                </a:schemeClr>
              </a:gs>
              <a:gs pos="100000">
                <a:schemeClr val="accent5">
                  <a:lumMod val="7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B6704805-801C-EBD7-55BC-9FDACDFA0D3C}"/>
              </a:ext>
            </a:extLst>
          </p:cNvPr>
          <p:cNvSpPr txBox="1"/>
          <p:nvPr/>
        </p:nvSpPr>
        <p:spPr>
          <a:xfrm>
            <a:off x="857172" y="2387744"/>
            <a:ext cx="3518912" cy="769441"/>
          </a:xfrm>
          <a:prstGeom prst="rect">
            <a:avLst/>
          </a:prstGeom>
          <a:noFill/>
        </p:spPr>
        <p:txBody>
          <a:bodyPr wrap="none" rtlCol="0">
            <a:spAutoFit/>
          </a:bodyPr>
          <a:lstStyle/>
          <a:p>
            <a:r>
              <a:rPr lang="ja-JP" altLang="en-US" sz="4400" dirty="0">
                <a:solidFill>
                  <a:schemeClr val="bg1">
                    <a:lumMod val="75000"/>
                  </a:schemeClr>
                </a:solidFill>
                <a:latin typeface="HGS創英角ﾎﾟｯﾌﾟ体" panose="040B0A00000000000000" pitchFamily="50" charset="-128"/>
                <a:ea typeface="HGS創英角ﾎﾟｯﾌﾟ体" panose="040B0A00000000000000" pitchFamily="50" charset="-128"/>
              </a:rPr>
              <a:t>１日目</a:t>
            </a:r>
            <a:r>
              <a:rPr lang="ja-JP" altLang="en-US" sz="3200" dirty="0">
                <a:solidFill>
                  <a:schemeClr val="bg1">
                    <a:lumMod val="75000"/>
                  </a:schemeClr>
                </a:solidFill>
                <a:latin typeface="HGS創英角ﾎﾟｯﾌﾟ体" panose="040B0A00000000000000" pitchFamily="50" charset="-128"/>
                <a:ea typeface="HGS創英角ﾎﾟｯﾌﾟ体" panose="040B0A00000000000000" pitchFamily="50" charset="-128"/>
              </a:rPr>
              <a:t>（本日）</a:t>
            </a:r>
            <a:endParaRPr kumimoji="1" lang="ja-JP" altLang="en-US" sz="4400" dirty="0">
              <a:solidFill>
                <a:schemeClr val="bg1">
                  <a:lumMod val="75000"/>
                </a:schemeClr>
              </a:solidFill>
              <a:latin typeface="HGS創英角ﾎﾟｯﾌﾟ体" panose="040B0A00000000000000" pitchFamily="50" charset="-128"/>
              <a:ea typeface="HGS創英角ﾎﾟｯﾌﾟ体" panose="040B0A00000000000000" pitchFamily="50" charset="-128"/>
            </a:endParaRPr>
          </a:p>
        </p:txBody>
      </p:sp>
      <p:sp>
        <p:nvSpPr>
          <p:cNvPr id="3" name="テキスト ボックス 2">
            <a:extLst>
              <a:ext uri="{FF2B5EF4-FFF2-40B4-BE49-F238E27FC236}">
                <a16:creationId xmlns:a16="http://schemas.microsoft.com/office/drawing/2014/main" id="{7A1532E3-CE57-8121-7FAB-5177FFABA4A9}"/>
              </a:ext>
            </a:extLst>
          </p:cNvPr>
          <p:cNvSpPr txBox="1"/>
          <p:nvPr/>
        </p:nvSpPr>
        <p:spPr>
          <a:xfrm>
            <a:off x="4951732" y="2387743"/>
            <a:ext cx="3518912" cy="769441"/>
          </a:xfrm>
          <a:prstGeom prst="rect">
            <a:avLst/>
          </a:prstGeom>
          <a:noFill/>
        </p:spPr>
        <p:txBody>
          <a:bodyPr wrap="none" rtlCol="0">
            <a:spAutoFit/>
          </a:bodyPr>
          <a:lstStyle/>
          <a:p>
            <a:r>
              <a:rPr lang="ja-JP" altLang="en-US" sz="4400" dirty="0">
                <a:ln>
                  <a:solidFill>
                    <a:schemeClr val="bg1"/>
                  </a:solidFill>
                </a:ln>
                <a:solidFill>
                  <a:srgbClr val="0070C0"/>
                </a:solidFill>
                <a:latin typeface="HGS創英角ﾎﾟｯﾌﾟ体" panose="040B0A00000000000000" pitchFamily="50" charset="-128"/>
                <a:ea typeface="HGS創英角ﾎﾟｯﾌﾟ体" panose="040B0A00000000000000" pitchFamily="50" charset="-128"/>
              </a:rPr>
              <a:t>２日目</a:t>
            </a:r>
            <a:r>
              <a:rPr lang="ja-JP" altLang="en-US" sz="3200" dirty="0">
                <a:ln>
                  <a:solidFill>
                    <a:schemeClr val="bg1"/>
                  </a:solidFill>
                </a:ln>
                <a:solidFill>
                  <a:srgbClr val="0070C0"/>
                </a:solidFill>
                <a:latin typeface="HGS創英角ﾎﾟｯﾌﾟ体" panose="040B0A00000000000000" pitchFamily="50" charset="-128"/>
                <a:ea typeface="HGS創英角ﾎﾟｯﾌﾟ体" panose="040B0A00000000000000" pitchFamily="50" charset="-128"/>
              </a:rPr>
              <a:t>（明日）</a:t>
            </a:r>
            <a:endParaRPr kumimoji="1" lang="ja-JP" altLang="en-US" sz="4400" dirty="0">
              <a:ln>
                <a:solidFill>
                  <a:schemeClr val="bg1"/>
                </a:solidFill>
              </a:ln>
              <a:solidFill>
                <a:srgbClr val="0070C0"/>
              </a:solidFill>
              <a:latin typeface="HGS創英角ﾎﾟｯﾌﾟ体" panose="040B0A00000000000000" pitchFamily="50" charset="-128"/>
              <a:ea typeface="HGS創英角ﾎﾟｯﾌﾟ体" panose="040B0A00000000000000" pitchFamily="50" charset="-128"/>
            </a:endParaRPr>
          </a:p>
        </p:txBody>
      </p:sp>
      <p:sp>
        <p:nvSpPr>
          <p:cNvPr id="5" name="テキスト ボックス 4">
            <a:extLst>
              <a:ext uri="{FF2B5EF4-FFF2-40B4-BE49-F238E27FC236}">
                <a16:creationId xmlns:a16="http://schemas.microsoft.com/office/drawing/2014/main" id="{66AEB56A-6206-C568-EF34-ED1561482D19}"/>
              </a:ext>
            </a:extLst>
          </p:cNvPr>
          <p:cNvSpPr txBox="1"/>
          <p:nvPr/>
        </p:nvSpPr>
        <p:spPr>
          <a:xfrm>
            <a:off x="860813" y="4676806"/>
            <a:ext cx="2040257" cy="721700"/>
          </a:xfrm>
          <a:prstGeom prst="rect">
            <a:avLst/>
          </a:prstGeom>
          <a:solidFill>
            <a:schemeClr val="bg1"/>
          </a:solidFill>
          <a:ln w="63500">
            <a:noFill/>
          </a:ln>
        </p:spPr>
        <p:txBody>
          <a:bodyPr wrap="none" lIns="180000" tIns="108000" rIns="180000" bIns="180000" rtlCol="0">
            <a:spAutoFit/>
          </a:bodyPr>
          <a:lstStyle/>
          <a:p>
            <a:r>
              <a:rPr lang="ja-JP" altLang="en-US" sz="2800" dirty="0">
                <a:solidFill>
                  <a:schemeClr val="bg1">
                    <a:lumMod val="75000"/>
                  </a:schemeClr>
                </a:solidFill>
                <a:uFill>
                  <a:solidFill>
                    <a:srgbClr val="79A8D3"/>
                  </a:solidFill>
                </a:uFill>
                <a:latin typeface="BIZ UDPゴシック" panose="020B0400000000000000" pitchFamily="50" charset="-128"/>
                <a:ea typeface="BIZ UDPゴシック" panose="020B0400000000000000" pitchFamily="50" charset="-128"/>
              </a:rPr>
              <a:t> 用語解説 </a:t>
            </a:r>
            <a:endParaRPr kumimoji="1" lang="ja-JP" altLang="en-US" sz="2800" dirty="0">
              <a:solidFill>
                <a:schemeClr val="bg1">
                  <a:lumMod val="75000"/>
                </a:schemeClr>
              </a:solidFill>
              <a:uFill>
                <a:solidFill>
                  <a:srgbClr val="79A8D3"/>
                </a:solidFill>
              </a:uFill>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C5CDC210-F7A9-9562-BE80-C8E4F4DF22D9}"/>
              </a:ext>
            </a:extLst>
          </p:cNvPr>
          <p:cNvSpPr txBox="1"/>
          <p:nvPr/>
        </p:nvSpPr>
        <p:spPr>
          <a:xfrm>
            <a:off x="6457280" y="4676806"/>
            <a:ext cx="2101171" cy="758051"/>
          </a:xfrm>
          <a:prstGeom prst="rect">
            <a:avLst/>
          </a:prstGeom>
          <a:solidFill>
            <a:schemeClr val="bg1"/>
          </a:solidFill>
          <a:ln w="63500">
            <a:noFill/>
          </a:ln>
        </p:spPr>
        <p:txBody>
          <a:bodyPr wrap="none" lIns="180000" tIns="144000" rIns="180000" bIns="180000" rtlCol="0">
            <a:spAutoFit/>
          </a:bodyPr>
          <a:lstStyle/>
          <a:p>
            <a:pPr algn="ctr"/>
            <a:r>
              <a:rPr kumimoji="1" lang="ja-JP" altLang="en-US" sz="2800" spc="100" dirty="0">
                <a:latin typeface="BIZ UDPゴシック" panose="020B0400000000000000" pitchFamily="50" charset="-128"/>
                <a:ea typeface="BIZ UDPゴシック" panose="020B0400000000000000" pitchFamily="50" charset="-128"/>
              </a:rPr>
              <a:t>モデリング</a:t>
            </a:r>
          </a:p>
        </p:txBody>
      </p:sp>
      <p:sp>
        <p:nvSpPr>
          <p:cNvPr id="26" name="テキスト ボックス 25">
            <a:extLst>
              <a:ext uri="{FF2B5EF4-FFF2-40B4-BE49-F238E27FC236}">
                <a16:creationId xmlns:a16="http://schemas.microsoft.com/office/drawing/2014/main" id="{AE0CC04B-43FE-5798-FB42-FA3B3976EDDD}"/>
              </a:ext>
            </a:extLst>
          </p:cNvPr>
          <p:cNvSpPr txBox="1"/>
          <p:nvPr/>
        </p:nvSpPr>
        <p:spPr>
          <a:xfrm>
            <a:off x="9411005" y="4676806"/>
            <a:ext cx="1823852" cy="1188938"/>
          </a:xfrm>
          <a:prstGeom prst="rect">
            <a:avLst/>
          </a:prstGeom>
          <a:noFill/>
          <a:ln w="63500">
            <a:noFill/>
          </a:ln>
        </p:spPr>
        <p:txBody>
          <a:bodyPr wrap="none" lIns="180000" tIns="144000" rIns="180000" bIns="180000" rtlCol="0">
            <a:spAutoFit/>
          </a:bodyPr>
          <a:lstStyle/>
          <a:p>
            <a:pPr algn="ctr"/>
            <a:r>
              <a:rPr lang="ja-JP" altLang="en-US" sz="2800" spc="100" dirty="0">
                <a:latin typeface="BIZ UDPゴシック" panose="020B0400000000000000" pitchFamily="50" charset="-128"/>
                <a:ea typeface="BIZ UDPゴシック" panose="020B0400000000000000" pitchFamily="50" charset="-128"/>
              </a:rPr>
              <a:t>モデルの</a:t>
            </a:r>
            <a:endParaRPr lang="en-US" altLang="ja-JP" sz="2800" spc="100" dirty="0">
              <a:latin typeface="BIZ UDPゴシック" panose="020B0400000000000000" pitchFamily="50" charset="-128"/>
              <a:ea typeface="BIZ UDPゴシック" panose="020B0400000000000000" pitchFamily="50" charset="-128"/>
            </a:endParaRPr>
          </a:p>
          <a:p>
            <a:pPr algn="ctr"/>
            <a:r>
              <a:rPr lang="ja-JP" altLang="en-US" sz="2800" spc="100" dirty="0">
                <a:latin typeface="BIZ UDPゴシック" panose="020B0400000000000000" pitchFamily="50" charset="-128"/>
                <a:ea typeface="BIZ UDPゴシック" panose="020B0400000000000000" pitchFamily="50" charset="-128"/>
              </a:rPr>
              <a:t>結合</a:t>
            </a:r>
            <a:endParaRPr kumimoji="1" lang="ja-JP" altLang="en-US" sz="2800" spc="100" dirty="0">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04DEE97A-A779-E543-9771-D7B07EF48863}"/>
              </a:ext>
            </a:extLst>
          </p:cNvPr>
          <p:cNvSpPr txBox="1"/>
          <p:nvPr/>
        </p:nvSpPr>
        <p:spPr>
          <a:xfrm>
            <a:off x="3753624" y="4676806"/>
            <a:ext cx="1851102" cy="1188938"/>
          </a:xfrm>
          <a:prstGeom prst="rect">
            <a:avLst/>
          </a:prstGeom>
          <a:solidFill>
            <a:schemeClr val="bg1"/>
          </a:solidFill>
          <a:ln w="63500">
            <a:noFill/>
          </a:ln>
        </p:spPr>
        <p:txBody>
          <a:bodyPr wrap="none" lIns="180000" tIns="144000" rIns="180000" bIns="180000" rtlCol="0">
            <a:spAutoFit/>
          </a:bodyPr>
          <a:lstStyle/>
          <a:p>
            <a:pPr algn="ctr"/>
            <a:r>
              <a:rPr lang="ja-JP" altLang="en-US" sz="2800" spc="100" dirty="0">
                <a:solidFill>
                  <a:schemeClr val="bg1">
                    <a:lumMod val="75000"/>
                  </a:schemeClr>
                </a:solidFill>
                <a:latin typeface="BIZ UDPゴシック" panose="020B0400000000000000" pitchFamily="50" charset="-128"/>
                <a:ea typeface="BIZ UDPゴシック" panose="020B0400000000000000" pitchFamily="50" charset="-128"/>
              </a:rPr>
              <a:t>ソフトの</a:t>
            </a:r>
            <a:endParaRPr lang="en-US" altLang="ja-JP" sz="2800" spc="100" dirty="0">
              <a:solidFill>
                <a:schemeClr val="bg1">
                  <a:lumMod val="75000"/>
                </a:schemeClr>
              </a:solidFill>
              <a:latin typeface="BIZ UDPゴシック" panose="020B0400000000000000" pitchFamily="50" charset="-128"/>
              <a:ea typeface="BIZ UDPゴシック" panose="020B0400000000000000" pitchFamily="50" charset="-128"/>
            </a:endParaRPr>
          </a:p>
          <a:p>
            <a:pPr algn="ctr"/>
            <a:r>
              <a:rPr lang="ja-JP" altLang="en-US" sz="2800" spc="100" dirty="0">
                <a:solidFill>
                  <a:schemeClr val="bg1">
                    <a:lumMod val="75000"/>
                  </a:schemeClr>
                </a:solidFill>
                <a:latin typeface="BIZ UDPゴシック" panose="020B0400000000000000" pitchFamily="50" charset="-128"/>
                <a:ea typeface="BIZ UDPゴシック" panose="020B0400000000000000" pitchFamily="50" charset="-128"/>
              </a:rPr>
              <a:t>主要操作</a:t>
            </a:r>
            <a:endParaRPr kumimoji="1" lang="ja-JP" altLang="en-US" sz="2800" spc="100" dirty="0">
              <a:solidFill>
                <a:schemeClr val="bg1">
                  <a:lumMod val="75000"/>
                </a:schemeClr>
              </a:solidFill>
              <a:latin typeface="BIZ UDPゴシック" panose="020B0400000000000000" pitchFamily="50" charset="-128"/>
              <a:ea typeface="BIZ UDPゴシック" panose="020B0400000000000000" pitchFamily="50" charset="-128"/>
            </a:endParaRPr>
          </a:p>
        </p:txBody>
      </p:sp>
      <p:cxnSp>
        <p:nvCxnSpPr>
          <p:cNvPr id="63" name="直線コネクタ 62">
            <a:extLst>
              <a:ext uri="{FF2B5EF4-FFF2-40B4-BE49-F238E27FC236}">
                <a16:creationId xmlns:a16="http://schemas.microsoft.com/office/drawing/2014/main" id="{728FE589-E1C1-96D9-36C5-1D9E7B8BC013}"/>
              </a:ext>
            </a:extLst>
          </p:cNvPr>
          <p:cNvCxnSpPr>
            <a:cxnSpLocks/>
          </p:cNvCxnSpPr>
          <p:nvPr/>
        </p:nvCxnSpPr>
        <p:spPr>
          <a:xfrm>
            <a:off x="6876598" y="3269672"/>
            <a:ext cx="0" cy="1226128"/>
          </a:xfrm>
          <a:prstGeom prst="line">
            <a:avLst/>
          </a:prstGeom>
          <a:ln w="31750">
            <a:solidFill>
              <a:srgbClr val="0070C0"/>
            </a:solidFill>
            <a:headEnd type="oval" w="lg" len="lg"/>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FC9CCBEE-A2C1-5958-D328-F5CF636E8640}"/>
              </a:ext>
            </a:extLst>
          </p:cNvPr>
          <p:cNvCxnSpPr>
            <a:cxnSpLocks/>
          </p:cNvCxnSpPr>
          <p:nvPr/>
        </p:nvCxnSpPr>
        <p:spPr>
          <a:xfrm>
            <a:off x="9055100" y="5786631"/>
            <a:ext cx="2038215"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F9EAF2FA-E5ED-B6EA-81EC-B7F09A245462}"/>
              </a:ext>
            </a:extLst>
          </p:cNvPr>
          <p:cNvCxnSpPr>
            <a:cxnSpLocks/>
          </p:cNvCxnSpPr>
          <p:nvPr/>
        </p:nvCxnSpPr>
        <p:spPr>
          <a:xfrm>
            <a:off x="6457280" y="5370846"/>
            <a:ext cx="2013364"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40701225-49C8-3DF5-ECA5-072B8C6122C5}"/>
              </a:ext>
            </a:extLst>
          </p:cNvPr>
          <p:cNvCxnSpPr>
            <a:cxnSpLocks/>
          </p:cNvCxnSpPr>
          <p:nvPr/>
        </p:nvCxnSpPr>
        <p:spPr>
          <a:xfrm>
            <a:off x="6457280" y="3269672"/>
            <a:ext cx="0" cy="2101174"/>
          </a:xfrm>
          <a:prstGeom prst="line">
            <a:avLst/>
          </a:prstGeom>
          <a:ln w="31750">
            <a:solidFill>
              <a:srgbClr val="0070C0"/>
            </a:solidFill>
            <a:headEnd type="oval" w="lg" len="lg"/>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0D9B06BD-5566-1ADF-6E88-C182B7945833}"/>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a:t>
            </a:r>
          </a:p>
        </p:txBody>
      </p:sp>
      <p:cxnSp>
        <p:nvCxnSpPr>
          <p:cNvPr id="9" name="直線コネクタ 8">
            <a:extLst>
              <a:ext uri="{FF2B5EF4-FFF2-40B4-BE49-F238E27FC236}">
                <a16:creationId xmlns:a16="http://schemas.microsoft.com/office/drawing/2014/main" id="{DE051885-8573-A642-3102-2B3B15BCE943}"/>
              </a:ext>
            </a:extLst>
          </p:cNvPr>
          <p:cNvCxnSpPr>
            <a:cxnSpLocks/>
          </p:cNvCxnSpPr>
          <p:nvPr/>
        </p:nvCxnSpPr>
        <p:spPr>
          <a:xfrm>
            <a:off x="6876141" y="4478531"/>
            <a:ext cx="2178959"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4846037-226E-6461-96FD-EAF47DC7DB09}"/>
              </a:ext>
            </a:extLst>
          </p:cNvPr>
          <p:cNvCxnSpPr>
            <a:cxnSpLocks/>
          </p:cNvCxnSpPr>
          <p:nvPr/>
        </p:nvCxnSpPr>
        <p:spPr>
          <a:xfrm>
            <a:off x="9055100" y="4495800"/>
            <a:ext cx="0" cy="1290831"/>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13C775BA-7776-ECCD-D353-F8B259BD09F6}"/>
              </a:ext>
            </a:extLst>
          </p:cNvPr>
          <p:cNvSpPr txBox="1"/>
          <p:nvPr/>
        </p:nvSpPr>
        <p:spPr>
          <a:xfrm>
            <a:off x="10045258" y="2500808"/>
            <a:ext cx="2146742" cy="584775"/>
          </a:xfrm>
          <a:prstGeom prst="rect">
            <a:avLst/>
          </a:prstGeom>
          <a:noFill/>
        </p:spPr>
        <p:txBody>
          <a:bodyPr wrap="none" rtlCol="0">
            <a:spAutoFit/>
          </a:bodyPr>
          <a:lstStyle/>
          <a:p>
            <a:r>
              <a:rPr lang="en-US" altLang="ja-JP" sz="3200" dirty="0">
                <a:solidFill>
                  <a:schemeClr val="bg1">
                    <a:lumMod val="65000"/>
                  </a:schemeClr>
                </a:solidFill>
                <a:latin typeface="HGS創英角ﾎﾟｯﾌﾟ体" panose="040B0A00000000000000" pitchFamily="50" charset="-128"/>
                <a:ea typeface="HGS創英角ﾎﾟｯﾌﾟ体" panose="040B0A00000000000000" pitchFamily="50" charset="-128"/>
              </a:rPr>
              <a:t>Web</a:t>
            </a:r>
            <a:r>
              <a:rPr lang="ja-JP" altLang="en-US" sz="3200" dirty="0">
                <a:solidFill>
                  <a:schemeClr val="bg1">
                    <a:lumMod val="65000"/>
                  </a:schemeClr>
                </a:solidFill>
                <a:latin typeface="HGS創英角ﾎﾟｯﾌﾟ体" panose="040B0A00000000000000" pitchFamily="50" charset="-128"/>
                <a:ea typeface="HGS創英角ﾎﾟｯﾌﾟ体" panose="040B0A00000000000000" pitchFamily="50" charset="-128"/>
              </a:rPr>
              <a:t>構築へ</a:t>
            </a:r>
            <a:endParaRPr kumimoji="1" lang="ja-JP" altLang="en-US" sz="3200" dirty="0">
              <a:solidFill>
                <a:schemeClr val="bg1">
                  <a:lumMod val="65000"/>
                </a:schemeClr>
              </a:solidFill>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4087304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D5983-5673-6351-697B-BC89D2A7705D}"/>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959FC09-268B-AE41-DF6B-F37AC84B219F}"/>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全体の流れ－ボリューム感</a:t>
            </a:r>
          </a:p>
        </p:txBody>
      </p:sp>
      <p:sp>
        <p:nvSpPr>
          <p:cNvPr id="6" name="楕円 5">
            <a:extLst>
              <a:ext uri="{FF2B5EF4-FFF2-40B4-BE49-F238E27FC236}">
                <a16:creationId xmlns:a16="http://schemas.microsoft.com/office/drawing/2014/main" id="{60F32D2D-E434-A103-3483-C2B634DA3C3C}"/>
              </a:ext>
            </a:extLst>
          </p:cNvPr>
          <p:cNvSpPr/>
          <p:nvPr/>
        </p:nvSpPr>
        <p:spPr>
          <a:xfrm>
            <a:off x="398231" y="1170565"/>
            <a:ext cx="1191117" cy="1191117"/>
          </a:xfrm>
          <a:prstGeom prst="ellipse">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5D64578-7B56-0383-5E29-38C53629C629}"/>
              </a:ext>
            </a:extLst>
          </p:cNvPr>
          <p:cNvSpPr txBox="1"/>
          <p:nvPr/>
        </p:nvSpPr>
        <p:spPr>
          <a:xfrm>
            <a:off x="449031" y="1209095"/>
            <a:ext cx="1201887" cy="1152587"/>
          </a:xfrm>
          <a:prstGeom prst="rect">
            <a:avLst/>
          </a:prstGeom>
          <a:noFill/>
          <a:ln w="63500">
            <a:noFill/>
          </a:ln>
        </p:spPr>
        <p:txBody>
          <a:bodyPr wrap="none" lIns="180000" tIns="108000" rIns="180000" bIns="180000" rtlCol="0">
            <a:spAutoFit/>
          </a:bodyPr>
          <a:lstStyle/>
          <a:p>
            <a:r>
              <a:rPr lang="ja-JP" altLang="en-US" sz="2800" dirty="0">
                <a:uFill>
                  <a:solidFill>
                    <a:srgbClr val="79A8D3"/>
                  </a:solidFill>
                </a:uFill>
                <a:latin typeface="BIZ UDPゴシック" panose="020B0400000000000000" pitchFamily="50" charset="-128"/>
                <a:ea typeface="BIZ UDPゴシック" panose="020B0400000000000000" pitchFamily="50" charset="-128"/>
              </a:rPr>
              <a:t>用語</a:t>
            </a:r>
            <a:endParaRPr lang="en-US" altLang="ja-JP" sz="2800" dirty="0">
              <a:uFill>
                <a:solidFill>
                  <a:srgbClr val="79A8D3"/>
                </a:solidFill>
              </a:uFill>
              <a:latin typeface="BIZ UDPゴシック" panose="020B0400000000000000" pitchFamily="50" charset="-128"/>
              <a:ea typeface="BIZ UDPゴシック" panose="020B0400000000000000" pitchFamily="50" charset="-128"/>
            </a:endParaRPr>
          </a:p>
          <a:p>
            <a:r>
              <a:rPr lang="ja-JP" altLang="en-US" sz="2800" dirty="0">
                <a:uFill>
                  <a:solidFill>
                    <a:srgbClr val="79A8D3"/>
                  </a:solidFill>
                </a:uFill>
                <a:latin typeface="BIZ UDPゴシック" panose="020B0400000000000000" pitchFamily="50" charset="-128"/>
                <a:ea typeface="BIZ UDPゴシック" panose="020B0400000000000000" pitchFamily="50" charset="-128"/>
              </a:rPr>
              <a:t>解説 </a:t>
            </a:r>
            <a:endParaRPr kumimoji="1" lang="ja-JP" altLang="en-US" sz="28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7" name="楕円 6">
            <a:extLst>
              <a:ext uri="{FF2B5EF4-FFF2-40B4-BE49-F238E27FC236}">
                <a16:creationId xmlns:a16="http://schemas.microsoft.com/office/drawing/2014/main" id="{99986A4E-FA47-090C-26E7-A59D63DF38CE}"/>
              </a:ext>
            </a:extLst>
          </p:cNvPr>
          <p:cNvSpPr/>
          <p:nvPr/>
        </p:nvSpPr>
        <p:spPr>
          <a:xfrm>
            <a:off x="1821445" y="882634"/>
            <a:ext cx="2317719" cy="2317719"/>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7CBA5422-0E1F-7F81-C9D5-1B566240D321}"/>
              </a:ext>
            </a:extLst>
          </p:cNvPr>
          <p:cNvSpPr txBox="1"/>
          <p:nvPr/>
        </p:nvSpPr>
        <p:spPr>
          <a:xfrm>
            <a:off x="2065390" y="1415769"/>
            <a:ext cx="1851102" cy="1188938"/>
          </a:xfrm>
          <a:prstGeom prst="rect">
            <a:avLst/>
          </a:prstGeom>
          <a:noFill/>
          <a:ln w="63500">
            <a:noFill/>
          </a:ln>
        </p:spPr>
        <p:txBody>
          <a:bodyPr wrap="none" lIns="180000" tIns="144000" rIns="180000" bIns="180000" rtlCol="0">
            <a:spAutoFit/>
          </a:bodyPr>
          <a:lstStyle/>
          <a:p>
            <a:pPr algn="ctr"/>
            <a:r>
              <a:rPr lang="ja-JP" altLang="en-US" sz="2800" spc="100" dirty="0">
                <a:latin typeface="BIZ UDPゴシック" panose="020B0400000000000000" pitchFamily="50" charset="-128"/>
                <a:ea typeface="BIZ UDPゴシック" panose="020B0400000000000000" pitchFamily="50" charset="-128"/>
              </a:rPr>
              <a:t>ソフトの</a:t>
            </a:r>
            <a:endParaRPr lang="en-US" altLang="ja-JP" sz="2800" spc="100" dirty="0">
              <a:latin typeface="BIZ UDPゴシック" panose="020B0400000000000000" pitchFamily="50" charset="-128"/>
              <a:ea typeface="BIZ UDPゴシック" panose="020B0400000000000000" pitchFamily="50" charset="-128"/>
            </a:endParaRPr>
          </a:p>
          <a:p>
            <a:pPr algn="ctr"/>
            <a:r>
              <a:rPr lang="ja-JP" altLang="en-US" sz="2800" spc="100" dirty="0">
                <a:latin typeface="BIZ UDPゴシック" panose="020B0400000000000000" pitchFamily="50" charset="-128"/>
                <a:ea typeface="BIZ UDPゴシック" panose="020B0400000000000000" pitchFamily="50" charset="-128"/>
              </a:rPr>
              <a:t>主要操作</a:t>
            </a:r>
            <a:endParaRPr kumimoji="1" lang="ja-JP" altLang="en-US" sz="2800" spc="100" dirty="0">
              <a:latin typeface="BIZ UDPゴシック" panose="020B0400000000000000" pitchFamily="50" charset="-128"/>
              <a:ea typeface="BIZ UDPゴシック" panose="020B0400000000000000" pitchFamily="50" charset="-128"/>
            </a:endParaRPr>
          </a:p>
        </p:txBody>
      </p:sp>
      <p:sp>
        <p:nvSpPr>
          <p:cNvPr id="9" name="楕円 8">
            <a:extLst>
              <a:ext uri="{FF2B5EF4-FFF2-40B4-BE49-F238E27FC236}">
                <a16:creationId xmlns:a16="http://schemas.microsoft.com/office/drawing/2014/main" id="{FE56D9FF-2118-D8DF-DA58-45CFC4F9F1F0}"/>
              </a:ext>
            </a:extLst>
          </p:cNvPr>
          <p:cNvSpPr/>
          <p:nvPr/>
        </p:nvSpPr>
        <p:spPr>
          <a:xfrm>
            <a:off x="2489133" y="959758"/>
            <a:ext cx="12192000" cy="11796483"/>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742B7A2A-5E11-08D4-48F9-6FF3F5005F0B}"/>
              </a:ext>
            </a:extLst>
          </p:cNvPr>
          <p:cNvSpPr txBox="1"/>
          <p:nvPr/>
        </p:nvSpPr>
        <p:spPr>
          <a:xfrm>
            <a:off x="3629004" y="4534511"/>
            <a:ext cx="10475258" cy="2881710"/>
          </a:xfrm>
          <a:prstGeom prst="rect">
            <a:avLst/>
          </a:prstGeom>
          <a:noFill/>
          <a:ln w="63500">
            <a:noFill/>
          </a:ln>
        </p:spPr>
        <p:txBody>
          <a:bodyPr wrap="none" lIns="180000" tIns="144000" rIns="180000" bIns="180000" rtlCol="0">
            <a:spAutoFit/>
          </a:bodyPr>
          <a:lstStyle/>
          <a:p>
            <a:pPr algn="ctr"/>
            <a:r>
              <a:rPr kumimoji="1" lang="ja-JP" altLang="en-US" sz="16600" b="1" spc="100" dirty="0">
                <a:solidFill>
                  <a:schemeClr val="bg1"/>
                </a:solidFill>
                <a:latin typeface="BIZ UDPゴシック" panose="020B0400000000000000" pitchFamily="50" charset="-128"/>
                <a:ea typeface="BIZ UDPゴシック" panose="020B0400000000000000" pitchFamily="50" charset="-128"/>
              </a:rPr>
              <a:t>モデリング</a:t>
            </a:r>
          </a:p>
        </p:txBody>
      </p:sp>
      <p:sp>
        <p:nvSpPr>
          <p:cNvPr id="10" name="楕円 9">
            <a:extLst>
              <a:ext uri="{FF2B5EF4-FFF2-40B4-BE49-F238E27FC236}">
                <a16:creationId xmlns:a16="http://schemas.microsoft.com/office/drawing/2014/main" id="{FC817A08-ECB3-7A22-546C-3069106F3807}"/>
              </a:ext>
            </a:extLst>
          </p:cNvPr>
          <p:cNvSpPr/>
          <p:nvPr/>
        </p:nvSpPr>
        <p:spPr>
          <a:xfrm>
            <a:off x="234396" y="3133119"/>
            <a:ext cx="3515151" cy="3515151"/>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79FDAAEE-B13C-CC0F-B720-B63941094BFA}"/>
              </a:ext>
            </a:extLst>
          </p:cNvPr>
          <p:cNvSpPr txBox="1"/>
          <p:nvPr/>
        </p:nvSpPr>
        <p:spPr>
          <a:xfrm>
            <a:off x="778680" y="4145176"/>
            <a:ext cx="2426581" cy="1558270"/>
          </a:xfrm>
          <a:prstGeom prst="rect">
            <a:avLst/>
          </a:prstGeom>
          <a:noFill/>
          <a:ln w="63500">
            <a:noFill/>
          </a:ln>
        </p:spPr>
        <p:txBody>
          <a:bodyPr wrap="none" lIns="180000" tIns="144000" rIns="180000" bIns="180000" rtlCol="0">
            <a:spAutoFit/>
          </a:bodyPr>
          <a:lstStyle/>
          <a:p>
            <a:pPr algn="ctr"/>
            <a:r>
              <a:rPr lang="ja-JP" altLang="en-US" sz="4000" spc="100" dirty="0">
                <a:solidFill>
                  <a:schemeClr val="bg1"/>
                </a:solidFill>
                <a:latin typeface="BIZ UDPゴシック" panose="020B0400000000000000" pitchFamily="50" charset="-128"/>
                <a:ea typeface="BIZ UDPゴシック" panose="020B0400000000000000" pitchFamily="50" charset="-128"/>
              </a:rPr>
              <a:t>モデルの</a:t>
            </a:r>
            <a:endParaRPr lang="en-US" altLang="ja-JP" sz="4000" spc="100" dirty="0">
              <a:solidFill>
                <a:schemeClr val="bg1"/>
              </a:solidFill>
              <a:latin typeface="BIZ UDPゴシック" panose="020B0400000000000000" pitchFamily="50" charset="-128"/>
              <a:ea typeface="BIZ UDPゴシック" panose="020B0400000000000000" pitchFamily="50" charset="-128"/>
            </a:endParaRPr>
          </a:p>
          <a:p>
            <a:pPr algn="ctr"/>
            <a:r>
              <a:rPr lang="ja-JP" altLang="en-US" sz="4000" spc="100" dirty="0">
                <a:solidFill>
                  <a:schemeClr val="bg1"/>
                </a:solidFill>
                <a:latin typeface="BIZ UDPゴシック" panose="020B0400000000000000" pitchFamily="50" charset="-128"/>
                <a:ea typeface="BIZ UDPゴシック" panose="020B0400000000000000" pitchFamily="50" charset="-128"/>
              </a:rPr>
              <a:t>結合</a:t>
            </a:r>
            <a:endParaRPr kumimoji="1" lang="ja-JP" altLang="en-US" sz="4000" spc="100" dirty="0">
              <a:solidFill>
                <a:schemeClr val="bg1"/>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753838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2A8C5-764A-A77F-FD46-78595435F15A}"/>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1D537AE-B140-118C-68A1-70CFD5BDA167}"/>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全体の流れ－ボリューム感</a:t>
            </a:r>
          </a:p>
        </p:txBody>
      </p:sp>
      <p:sp>
        <p:nvSpPr>
          <p:cNvPr id="6" name="楕円 5">
            <a:extLst>
              <a:ext uri="{FF2B5EF4-FFF2-40B4-BE49-F238E27FC236}">
                <a16:creationId xmlns:a16="http://schemas.microsoft.com/office/drawing/2014/main" id="{B0032859-0DF9-550C-4246-D7F52200AEFC}"/>
              </a:ext>
            </a:extLst>
          </p:cNvPr>
          <p:cNvSpPr/>
          <p:nvPr/>
        </p:nvSpPr>
        <p:spPr>
          <a:xfrm>
            <a:off x="398231" y="1170565"/>
            <a:ext cx="1191117" cy="1191117"/>
          </a:xfrm>
          <a:prstGeom prst="ellipse">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D67379E-7688-7025-E7C9-F2554E7D70E4}"/>
              </a:ext>
            </a:extLst>
          </p:cNvPr>
          <p:cNvSpPr txBox="1"/>
          <p:nvPr/>
        </p:nvSpPr>
        <p:spPr>
          <a:xfrm>
            <a:off x="449031" y="1209095"/>
            <a:ext cx="1201887" cy="1152587"/>
          </a:xfrm>
          <a:prstGeom prst="rect">
            <a:avLst/>
          </a:prstGeom>
          <a:noFill/>
          <a:ln w="63500">
            <a:noFill/>
          </a:ln>
        </p:spPr>
        <p:txBody>
          <a:bodyPr wrap="none" lIns="180000" tIns="108000" rIns="180000" bIns="180000" rtlCol="0">
            <a:spAutoFit/>
          </a:bodyPr>
          <a:lstStyle/>
          <a:p>
            <a:r>
              <a:rPr lang="ja-JP" altLang="en-US" sz="2800" dirty="0">
                <a:uFill>
                  <a:solidFill>
                    <a:srgbClr val="79A8D3"/>
                  </a:solidFill>
                </a:uFill>
                <a:latin typeface="BIZ UDPゴシック" panose="020B0400000000000000" pitchFamily="50" charset="-128"/>
                <a:ea typeface="BIZ UDPゴシック" panose="020B0400000000000000" pitchFamily="50" charset="-128"/>
              </a:rPr>
              <a:t>用語</a:t>
            </a:r>
            <a:endParaRPr lang="en-US" altLang="ja-JP" sz="2800" dirty="0">
              <a:uFill>
                <a:solidFill>
                  <a:srgbClr val="79A8D3"/>
                </a:solidFill>
              </a:uFill>
              <a:latin typeface="BIZ UDPゴシック" panose="020B0400000000000000" pitchFamily="50" charset="-128"/>
              <a:ea typeface="BIZ UDPゴシック" panose="020B0400000000000000" pitchFamily="50" charset="-128"/>
            </a:endParaRPr>
          </a:p>
          <a:p>
            <a:r>
              <a:rPr lang="ja-JP" altLang="en-US" sz="2800" dirty="0">
                <a:uFill>
                  <a:solidFill>
                    <a:srgbClr val="79A8D3"/>
                  </a:solidFill>
                </a:uFill>
                <a:latin typeface="BIZ UDPゴシック" panose="020B0400000000000000" pitchFamily="50" charset="-128"/>
                <a:ea typeface="BIZ UDPゴシック" panose="020B0400000000000000" pitchFamily="50" charset="-128"/>
              </a:rPr>
              <a:t>解説 </a:t>
            </a:r>
            <a:endParaRPr kumimoji="1" lang="ja-JP" altLang="en-US" sz="28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7" name="楕円 6">
            <a:extLst>
              <a:ext uri="{FF2B5EF4-FFF2-40B4-BE49-F238E27FC236}">
                <a16:creationId xmlns:a16="http://schemas.microsoft.com/office/drawing/2014/main" id="{5806CF61-DB2C-0BF5-6451-E161A1ADE57B}"/>
              </a:ext>
            </a:extLst>
          </p:cNvPr>
          <p:cNvSpPr/>
          <p:nvPr/>
        </p:nvSpPr>
        <p:spPr>
          <a:xfrm>
            <a:off x="1821445" y="882634"/>
            <a:ext cx="2317719" cy="2317719"/>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A4D5242D-1533-D6ED-06DE-A9DC37AC69A6}"/>
              </a:ext>
            </a:extLst>
          </p:cNvPr>
          <p:cNvSpPr txBox="1"/>
          <p:nvPr/>
        </p:nvSpPr>
        <p:spPr>
          <a:xfrm>
            <a:off x="2065390" y="1415769"/>
            <a:ext cx="1851102" cy="1188938"/>
          </a:xfrm>
          <a:prstGeom prst="rect">
            <a:avLst/>
          </a:prstGeom>
          <a:noFill/>
          <a:ln w="63500">
            <a:noFill/>
          </a:ln>
        </p:spPr>
        <p:txBody>
          <a:bodyPr wrap="none" lIns="180000" tIns="144000" rIns="180000" bIns="180000" rtlCol="0">
            <a:spAutoFit/>
          </a:bodyPr>
          <a:lstStyle/>
          <a:p>
            <a:pPr algn="ctr"/>
            <a:r>
              <a:rPr lang="ja-JP" altLang="en-US" sz="2800" spc="100" dirty="0">
                <a:latin typeface="BIZ UDPゴシック" panose="020B0400000000000000" pitchFamily="50" charset="-128"/>
                <a:ea typeface="BIZ UDPゴシック" panose="020B0400000000000000" pitchFamily="50" charset="-128"/>
              </a:rPr>
              <a:t>ソフトの</a:t>
            </a:r>
            <a:endParaRPr lang="en-US" altLang="ja-JP" sz="2800" spc="100" dirty="0">
              <a:latin typeface="BIZ UDPゴシック" panose="020B0400000000000000" pitchFamily="50" charset="-128"/>
              <a:ea typeface="BIZ UDPゴシック" panose="020B0400000000000000" pitchFamily="50" charset="-128"/>
            </a:endParaRPr>
          </a:p>
          <a:p>
            <a:pPr algn="ctr"/>
            <a:r>
              <a:rPr lang="ja-JP" altLang="en-US" sz="2800" spc="100" dirty="0">
                <a:latin typeface="BIZ UDPゴシック" panose="020B0400000000000000" pitchFamily="50" charset="-128"/>
                <a:ea typeface="BIZ UDPゴシック" panose="020B0400000000000000" pitchFamily="50" charset="-128"/>
              </a:rPr>
              <a:t>主要操作</a:t>
            </a:r>
            <a:endParaRPr kumimoji="1" lang="ja-JP" altLang="en-US" sz="2800" spc="100" dirty="0">
              <a:latin typeface="BIZ UDPゴシック" panose="020B0400000000000000" pitchFamily="50" charset="-128"/>
              <a:ea typeface="BIZ UDPゴシック" panose="020B0400000000000000" pitchFamily="50" charset="-128"/>
            </a:endParaRPr>
          </a:p>
        </p:txBody>
      </p:sp>
      <p:sp>
        <p:nvSpPr>
          <p:cNvPr id="9" name="楕円 8">
            <a:extLst>
              <a:ext uri="{FF2B5EF4-FFF2-40B4-BE49-F238E27FC236}">
                <a16:creationId xmlns:a16="http://schemas.microsoft.com/office/drawing/2014/main" id="{13209C31-6B24-F64B-DB2E-E5716AEB3D98}"/>
              </a:ext>
            </a:extLst>
          </p:cNvPr>
          <p:cNvSpPr/>
          <p:nvPr/>
        </p:nvSpPr>
        <p:spPr>
          <a:xfrm>
            <a:off x="6485784" y="1113415"/>
            <a:ext cx="7769541" cy="7517492"/>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B18291A4-DE6B-9AB4-9F28-0394627E6252}"/>
              </a:ext>
            </a:extLst>
          </p:cNvPr>
          <p:cNvSpPr txBox="1"/>
          <p:nvPr/>
        </p:nvSpPr>
        <p:spPr>
          <a:xfrm>
            <a:off x="7493346" y="4022065"/>
            <a:ext cx="5754415" cy="1681381"/>
          </a:xfrm>
          <a:prstGeom prst="rect">
            <a:avLst/>
          </a:prstGeom>
          <a:noFill/>
          <a:ln w="63500">
            <a:noFill/>
          </a:ln>
        </p:spPr>
        <p:txBody>
          <a:bodyPr wrap="none" lIns="180000" tIns="144000" rIns="180000" bIns="180000" rtlCol="0">
            <a:spAutoFit/>
          </a:bodyPr>
          <a:lstStyle/>
          <a:p>
            <a:pPr algn="ctr"/>
            <a:r>
              <a:rPr kumimoji="1" lang="ja-JP" altLang="en-US" sz="8800" b="1" spc="100" dirty="0">
                <a:solidFill>
                  <a:schemeClr val="bg1"/>
                </a:solidFill>
                <a:latin typeface="BIZ UDPゴシック" panose="020B0400000000000000" pitchFamily="50" charset="-128"/>
                <a:ea typeface="BIZ UDPゴシック" panose="020B0400000000000000" pitchFamily="50" charset="-128"/>
              </a:rPr>
              <a:t>モデリング</a:t>
            </a:r>
          </a:p>
        </p:txBody>
      </p:sp>
      <p:sp>
        <p:nvSpPr>
          <p:cNvPr id="10" name="楕円 9">
            <a:extLst>
              <a:ext uri="{FF2B5EF4-FFF2-40B4-BE49-F238E27FC236}">
                <a16:creationId xmlns:a16="http://schemas.microsoft.com/office/drawing/2014/main" id="{0FC4D536-477E-8066-F19E-DF32C58068BB}"/>
              </a:ext>
            </a:extLst>
          </p:cNvPr>
          <p:cNvSpPr/>
          <p:nvPr/>
        </p:nvSpPr>
        <p:spPr>
          <a:xfrm>
            <a:off x="1855586" y="2768869"/>
            <a:ext cx="5346724" cy="5346724"/>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E47C64FA-ABB0-40FF-8545-C1E11E1DA52D}"/>
              </a:ext>
            </a:extLst>
          </p:cNvPr>
          <p:cNvSpPr txBox="1"/>
          <p:nvPr/>
        </p:nvSpPr>
        <p:spPr>
          <a:xfrm>
            <a:off x="2813917" y="4355319"/>
            <a:ext cx="3430061" cy="2173823"/>
          </a:xfrm>
          <a:prstGeom prst="rect">
            <a:avLst/>
          </a:prstGeom>
          <a:noFill/>
          <a:ln w="63500">
            <a:noFill/>
          </a:ln>
        </p:spPr>
        <p:txBody>
          <a:bodyPr wrap="none" lIns="180000" tIns="144000" rIns="180000" bIns="180000" rtlCol="0">
            <a:spAutoFit/>
          </a:bodyPr>
          <a:lstStyle/>
          <a:p>
            <a:pPr algn="ctr"/>
            <a:r>
              <a:rPr lang="ja-JP" altLang="en-US" sz="6000" spc="100" dirty="0">
                <a:solidFill>
                  <a:schemeClr val="bg1"/>
                </a:solidFill>
                <a:latin typeface="BIZ UDPゴシック" panose="020B0400000000000000" pitchFamily="50" charset="-128"/>
                <a:ea typeface="BIZ UDPゴシック" panose="020B0400000000000000" pitchFamily="50" charset="-128"/>
              </a:rPr>
              <a:t>モデルの</a:t>
            </a:r>
            <a:endParaRPr lang="en-US" altLang="ja-JP" sz="6000" spc="100" dirty="0">
              <a:solidFill>
                <a:schemeClr val="bg1"/>
              </a:solidFill>
              <a:latin typeface="BIZ UDPゴシック" panose="020B0400000000000000" pitchFamily="50" charset="-128"/>
              <a:ea typeface="BIZ UDPゴシック" panose="020B0400000000000000" pitchFamily="50" charset="-128"/>
            </a:endParaRPr>
          </a:p>
          <a:p>
            <a:pPr algn="ctr"/>
            <a:r>
              <a:rPr lang="ja-JP" altLang="en-US" sz="6000" spc="100" dirty="0">
                <a:solidFill>
                  <a:schemeClr val="bg1"/>
                </a:solidFill>
                <a:latin typeface="BIZ UDPゴシック" panose="020B0400000000000000" pitchFamily="50" charset="-128"/>
                <a:ea typeface="BIZ UDPゴシック" panose="020B0400000000000000" pitchFamily="50" charset="-128"/>
              </a:rPr>
              <a:t>結合</a:t>
            </a:r>
            <a:endParaRPr kumimoji="1" lang="ja-JP" altLang="en-US" sz="6000" spc="100" dirty="0">
              <a:solidFill>
                <a:schemeClr val="bg1"/>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72510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F21C99-F378-3E0C-A656-A1E6E3438758}"/>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1881562-39FB-F9CB-531F-4CFBB9CD1B56}"/>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用語解説</a:t>
            </a:r>
          </a:p>
        </p:txBody>
      </p:sp>
      <p:sp>
        <p:nvSpPr>
          <p:cNvPr id="2" name="テキスト ボックス 1">
            <a:extLst>
              <a:ext uri="{FF2B5EF4-FFF2-40B4-BE49-F238E27FC236}">
                <a16:creationId xmlns:a16="http://schemas.microsoft.com/office/drawing/2014/main" id="{51902B3B-813B-A5E0-CDFE-EE1F673811E5}"/>
              </a:ext>
            </a:extLst>
          </p:cNvPr>
          <p:cNvSpPr txBox="1"/>
          <p:nvPr/>
        </p:nvSpPr>
        <p:spPr>
          <a:xfrm>
            <a:off x="2740576" y="1380663"/>
            <a:ext cx="5986850" cy="4753573"/>
          </a:xfrm>
          <a:prstGeom prst="rect">
            <a:avLst/>
          </a:prstGeom>
          <a:noFill/>
          <a:ln w="63500">
            <a:noFill/>
          </a:ln>
        </p:spPr>
        <p:txBody>
          <a:bodyPr wrap="none" lIns="180000" tIns="108000" rIns="180000" bIns="180000" rtlCol="0">
            <a:spAutoFit/>
          </a:bodyPr>
          <a:lstStyle/>
          <a:p>
            <a:pPr>
              <a:spcAft>
                <a:spcPts val="3000"/>
              </a:spcAft>
            </a:pPr>
            <a:r>
              <a:rPr lang="ja-JP" altLang="en-US" sz="8000" b="1" dirty="0">
                <a:uFill>
                  <a:solidFill>
                    <a:srgbClr val="79A8D3"/>
                  </a:solidFill>
                </a:uFill>
                <a:latin typeface="BIZ UDPゴシック" panose="020B0400000000000000" pitchFamily="50" charset="-128"/>
                <a:ea typeface="BIZ UDPゴシック" panose="020B0400000000000000" pitchFamily="50" charset="-128"/>
              </a:rPr>
              <a:t>・</a:t>
            </a:r>
            <a:r>
              <a:rPr lang="en-US" altLang="ja-JP" sz="8000" b="1" dirty="0">
                <a:uFill>
                  <a:solidFill>
                    <a:srgbClr val="79A8D3"/>
                  </a:solidFill>
                </a:uFill>
                <a:latin typeface="BIZ UDPゴシック" panose="020B0400000000000000" pitchFamily="50" charset="-128"/>
                <a:ea typeface="BIZ UDPゴシック" panose="020B0400000000000000" pitchFamily="50" charset="-128"/>
              </a:rPr>
              <a:t>3D</a:t>
            </a:r>
            <a:r>
              <a:rPr lang="ja-JP" altLang="en-US" sz="8000" b="1" dirty="0">
                <a:uFill>
                  <a:solidFill>
                    <a:srgbClr val="79A8D3"/>
                  </a:solidFill>
                </a:uFill>
                <a:latin typeface="BIZ UDPゴシック" panose="020B0400000000000000" pitchFamily="50" charset="-128"/>
                <a:ea typeface="BIZ UDPゴシック" panose="020B0400000000000000" pitchFamily="50" charset="-128"/>
              </a:rPr>
              <a:t>モデル</a:t>
            </a:r>
            <a:endParaRPr lang="en-US" altLang="ja-JP" sz="8000" b="1" dirty="0">
              <a:uFill>
                <a:solidFill>
                  <a:srgbClr val="79A8D3"/>
                </a:solidFill>
              </a:uFill>
              <a:latin typeface="BIZ UDPゴシック" panose="020B0400000000000000" pitchFamily="50" charset="-128"/>
              <a:ea typeface="BIZ UDPゴシック" panose="020B0400000000000000" pitchFamily="50" charset="-128"/>
            </a:endParaRPr>
          </a:p>
          <a:p>
            <a:pPr>
              <a:spcAft>
                <a:spcPts val="3000"/>
              </a:spcAft>
            </a:pPr>
            <a:r>
              <a:rPr kumimoji="1" lang="ja-JP" altLang="en-US" sz="8000" b="1" dirty="0">
                <a:uFill>
                  <a:solidFill>
                    <a:srgbClr val="79A8D3"/>
                  </a:solidFill>
                </a:uFill>
                <a:latin typeface="BIZ UDPゴシック" panose="020B0400000000000000" pitchFamily="50" charset="-128"/>
                <a:ea typeface="BIZ UDPゴシック" panose="020B0400000000000000" pitchFamily="50" charset="-128"/>
              </a:rPr>
              <a:t>・</a:t>
            </a:r>
            <a:r>
              <a:rPr lang="ja-JP" altLang="en-US" sz="8000" b="1" dirty="0">
                <a:uFill>
                  <a:solidFill>
                    <a:srgbClr val="79A8D3"/>
                  </a:solidFill>
                </a:uFill>
                <a:latin typeface="BIZ UDPゴシック" panose="020B0400000000000000" pitchFamily="50" charset="-128"/>
                <a:ea typeface="BIZ UDPゴシック" panose="020B0400000000000000" pitchFamily="50" charset="-128"/>
              </a:rPr>
              <a:t>点群</a:t>
            </a:r>
            <a:endParaRPr kumimoji="1" lang="en-US" altLang="ja-JP" sz="8000" b="1" dirty="0">
              <a:uFill>
                <a:solidFill>
                  <a:srgbClr val="79A8D3"/>
                </a:solidFill>
              </a:uFill>
              <a:latin typeface="BIZ UDPゴシック" panose="020B0400000000000000" pitchFamily="50" charset="-128"/>
              <a:ea typeface="BIZ UDPゴシック" panose="020B0400000000000000" pitchFamily="50" charset="-128"/>
            </a:endParaRPr>
          </a:p>
          <a:p>
            <a:pPr>
              <a:spcAft>
                <a:spcPts val="3000"/>
              </a:spcAft>
            </a:pPr>
            <a:r>
              <a:rPr lang="ja-JP" altLang="en-US" sz="8000" b="1" dirty="0">
                <a:uFill>
                  <a:solidFill>
                    <a:srgbClr val="79A8D3"/>
                  </a:solidFill>
                </a:uFill>
                <a:latin typeface="BIZ UDPゴシック" panose="020B0400000000000000" pitchFamily="50" charset="-128"/>
                <a:ea typeface="BIZ UDPゴシック" panose="020B0400000000000000" pitchFamily="50" charset="-128"/>
              </a:rPr>
              <a:t>・</a:t>
            </a:r>
            <a:r>
              <a:rPr lang="en-US" altLang="ja-JP" sz="8000" b="1" dirty="0" err="1">
                <a:uFill>
                  <a:solidFill>
                    <a:srgbClr val="79A8D3"/>
                  </a:solidFill>
                </a:uFill>
                <a:latin typeface="BIZ UDPゴシック" panose="020B0400000000000000" pitchFamily="50" charset="-128"/>
                <a:ea typeface="BIZ UDPゴシック" panose="020B0400000000000000" pitchFamily="50" charset="-128"/>
              </a:rPr>
              <a:t>FreeCAD</a:t>
            </a:r>
            <a:endParaRPr kumimoji="1" lang="ja-JP" altLang="en-US" sz="8000" b="1" dirty="0">
              <a:uFill>
                <a:solidFill>
                  <a:srgbClr val="79A8D3"/>
                </a:solidFill>
              </a:u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269982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7E51C-BF21-0FB8-604A-E7DEE3DE3171}"/>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9D34CC6-4B66-BE19-B6DF-28B9A68468BB}"/>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用語解説</a:t>
            </a:r>
            <a:r>
              <a:rPr lang="ja-JP" altLang="en-US" sz="4000" b="1" spc="1000" dirty="0">
                <a:solidFill>
                  <a:schemeClr val="bg1"/>
                </a:solidFill>
              </a:rPr>
              <a:t>－</a:t>
            </a:r>
            <a:r>
              <a:rPr lang="en-US" altLang="ja-JP" sz="4000" b="1" spc="1000" dirty="0">
                <a:solidFill>
                  <a:schemeClr val="bg1"/>
                </a:solidFill>
              </a:rPr>
              <a:t>3D</a:t>
            </a:r>
            <a:r>
              <a:rPr lang="ja-JP" altLang="en-US" sz="4000" b="1" spc="1000" dirty="0">
                <a:solidFill>
                  <a:schemeClr val="bg1"/>
                </a:solidFill>
              </a:rPr>
              <a:t>モデル</a:t>
            </a:r>
            <a:endParaRPr kumimoji="1" lang="ja-JP" altLang="en-US" sz="4000" b="1" spc="1000" dirty="0">
              <a:solidFill>
                <a:schemeClr val="bg1"/>
              </a:solidFill>
            </a:endParaRPr>
          </a:p>
        </p:txBody>
      </p:sp>
      <p:pic>
        <p:nvPicPr>
          <p:cNvPr id="7" name="図 6">
            <a:extLst>
              <a:ext uri="{FF2B5EF4-FFF2-40B4-BE49-F238E27FC236}">
                <a16:creationId xmlns:a16="http://schemas.microsoft.com/office/drawing/2014/main" id="{463C6C3F-6669-A853-C54D-48B3A717B034}"/>
              </a:ext>
            </a:extLst>
          </p:cNvPr>
          <p:cNvPicPr>
            <a:picLocks noChangeAspect="1"/>
          </p:cNvPicPr>
          <p:nvPr/>
        </p:nvPicPr>
        <p:blipFill>
          <a:blip r:embed="rId3"/>
          <a:stretch>
            <a:fillRect/>
          </a:stretch>
        </p:blipFill>
        <p:spPr>
          <a:xfrm>
            <a:off x="8478818" y="2528787"/>
            <a:ext cx="2855226" cy="3778975"/>
          </a:xfrm>
          <a:prstGeom prst="rect">
            <a:avLst/>
          </a:prstGeom>
        </p:spPr>
      </p:pic>
      <p:pic>
        <p:nvPicPr>
          <p:cNvPr id="9" name="図 8">
            <a:extLst>
              <a:ext uri="{FF2B5EF4-FFF2-40B4-BE49-F238E27FC236}">
                <a16:creationId xmlns:a16="http://schemas.microsoft.com/office/drawing/2014/main" id="{4D7E01D3-2C18-F52F-EA5C-8B002C5A5C8C}"/>
              </a:ext>
            </a:extLst>
          </p:cNvPr>
          <p:cNvPicPr>
            <a:picLocks noChangeAspect="1"/>
          </p:cNvPicPr>
          <p:nvPr/>
        </p:nvPicPr>
        <p:blipFill>
          <a:blip r:embed="rId4"/>
          <a:stretch>
            <a:fillRect/>
          </a:stretch>
        </p:blipFill>
        <p:spPr>
          <a:xfrm>
            <a:off x="672905" y="1274723"/>
            <a:ext cx="2658794" cy="2624804"/>
          </a:xfrm>
          <a:prstGeom prst="rect">
            <a:avLst/>
          </a:prstGeom>
        </p:spPr>
      </p:pic>
      <p:pic>
        <p:nvPicPr>
          <p:cNvPr id="11" name="図 10">
            <a:extLst>
              <a:ext uri="{FF2B5EF4-FFF2-40B4-BE49-F238E27FC236}">
                <a16:creationId xmlns:a16="http://schemas.microsoft.com/office/drawing/2014/main" id="{69A32B10-68BA-67D8-470C-347F4E171B30}"/>
              </a:ext>
            </a:extLst>
          </p:cNvPr>
          <p:cNvPicPr>
            <a:picLocks noChangeAspect="1"/>
          </p:cNvPicPr>
          <p:nvPr/>
        </p:nvPicPr>
        <p:blipFill>
          <a:blip r:embed="rId5"/>
          <a:stretch>
            <a:fillRect/>
          </a:stretch>
        </p:blipFill>
        <p:spPr>
          <a:xfrm>
            <a:off x="3175676" y="3429000"/>
            <a:ext cx="2956394" cy="2947339"/>
          </a:xfrm>
          <a:prstGeom prst="rect">
            <a:avLst/>
          </a:prstGeom>
        </p:spPr>
      </p:pic>
      <p:pic>
        <p:nvPicPr>
          <p:cNvPr id="5" name="図 4">
            <a:extLst>
              <a:ext uri="{FF2B5EF4-FFF2-40B4-BE49-F238E27FC236}">
                <a16:creationId xmlns:a16="http://schemas.microsoft.com/office/drawing/2014/main" id="{E8F8818E-1171-ACA7-170D-2322537B848C}"/>
              </a:ext>
            </a:extLst>
          </p:cNvPr>
          <p:cNvPicPr>
            <a:picLocks noChangeAspect="1"/>
          </p:cNvPicPr>
          <p:nvPr/>
        </p:nvPicPr>
        <p:blipFill>
          <a:blip r:embed="rId6"/>
          <a:stretch>
            <a:fillRect/>
          </a:stretch>
        </p:blipFill>
        <p:spPr>
          <a:xfrm>
            <a:off x="5678447" y="1274723"/>
            <a:ext cx="2719952" cy="3578631"/>
          </a:xfrm>
          <a:prstGeom prst="rect">
            <a:avLst/>
          </a:prstGeom>
        </p:spPr>
      </p:pic>
    </p:spTree>
    <p:extLst>
      <p:ext uri="{BB962C8B-B14F-4D97-AF65-F5344CB8AC3E}">
        <p14:creationId xmlns:p14="http://schemas.microsoft.com/office/powerpoint/2010/main" val="2516124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61831-D565-54A0-3B35-A953A573C443}"/>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F44501-1002-04CA-E6AE-712F263C5C04}"/>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用語解説</a:t>
            </a:r>
            <a:r>
              <a:rPr lang="ja-JP" altLang="en-US" sz="4000" b="1" spc="1000" dirty="0">
                <a:solidFill>
                  <a:schemeClr val="bg1"/>
                </a:solidFill>
              </a:rPr>
              <a:t>－</a:t>
            </a:r>
            <a:r>
              <a:rPr lang="en-US" altLang="ja-JP" sz="4000" b="1" spc="1000" dirty="0">
                <a:solidFill>
                  <a:schemeClr val="bg1"/>
                </a:solidFill>
              </a:rPr>
              <a:t>3D</a:t>
            </a:r>
            <a:r>
              <a:rPr lang="ja-JP" altLang="en-US" sz="4000" b="1" spc="1000" dirty="0">
                <a:solidFill>
                  <a:schemeClr val="bg1"/>
                </a:solidFill>
              </a:rPr>
              <a:t>モデル</a:t>
            </a:r>
            <a:endParaRPr kumimoji="1" lang="ja-JP" altLang="en-US" sz="4000" b="1" spc="1000" dirty="0">
              <a:solidFill>
                <a:schemeClr val="bg1"/>
              </a:solidFill>
            </a:endParaRPr>
          </a:p>
        </p:txBody>
      </p:sp>
      <p:sp>
        <p:nvSpPr>
          <p:cNvPr id="2" name="テキスト ボックス 1">
            <a:extLst>
              <a:ext uri="{FF2B5EF4-FFF2-40B4-BE49-F238E27FC236}">
                <a16:creationId xmlns:a16="http://schemas.microsoft.com/office/drawing/2014/main" id="{F77B2158-C1AB-7A8C-AA9A-F022ADC9A594}"/>
              </a:ext>
            </a:extLst>
          </p:cNvPr>
          <p:cNvSpPr txBox="1"/>
          <p:nvPr/>
        </p:nvSpPr>
        <p:spPr>
          <a:xfrm>
            <a:off x="686849" y="2360264"/>
            <a:ext cx="10935320" cy="2137472"/>
          </a:xfrm>
          <a:prstGeom prst="rect">
            <a:avLst/>
          </a:prstGeom>
          <a:noFill/>
          <a:ln w="63500">
            <a:noFill/>
          </a:ln>
        </p:spPr>
        <p:txBody>
          <a:bodyPr wrap="none" lIns="180000" tIns="108000" rIns="180000" bIns="180000" rtlCol="0">
            <a:spAutoFit/>
          </a:bodyPr>
          <a:lstStyle/>
          <a:p>
            <a:r>
              <a:rPr lang="en-US" altLang="ja-JP" sz="6000" b="1" dirty="0">
                <a:uFill>
                  <a:solidFill>
                    <a:srgbClr val="79A8D3"/>
                  </a:solidFill>
                </a:uFill>
                <a:latin typeface="BIZ UDPゴシック" panose="020B0400000000000000" pitchFamily="50" charset="-128"/>
                <a:ea typeface="BIZ UDPゴシック" panose="020B0400000000000000" pitchFamily="50" charset="-128"/>
              </a:rPr>
              <a:t>PC</a:t>
            </a:r>
            <a:r>
              <a:rPr lang="ja-JP" altLang="en-US" sz="6000" b="1" dirty="0">
                <a:uFill>
                  <a:solidFill>
                    <a:srgbClr val="79A8D3"/>
                  </a:solidFill>
                </a:uFill>
                <a:latin typeface="BIZ UDPゴシック" panose="020B0400000000000000" pitchFamily="50" charset="-128"/>
                <a:ea typeface="BIZ UDPゴシック" panose="020B0400000000000000" pitchFamily="50" charset="-128"/>
              </a:rPr>
              <a:t>上で</a:t>
            </a:r>
            <a:endParaRPr lang="en-US" altLang="ja-JP" sz="6000" b="1" dirty="0">
              <a:uFill>
                <a:solidFill>
                  <a:srgbClr val="79A8D3"/>
                </a:solidFill>
              </a:uFill>
              <a:latin typeface="BIZ UDPゴシック" panose="020B0400000000000000" pitchFamily="50" charset="-128"/>
              <a:ea typeface="BIZ UDPゴシック" panose="020B0400000000000000" pitchFamily="50" charset="-128"/>
            </a:endParaRPr>
          </a:p>
          <a:p>
            <a:r>
              <a:rPr lang="ja-JP" altLang="en-US" sz="6000" b="1" dirty="0">
                <a:uFill>
                  <a:solidFill>
                    <a:srgbClr val="79A8D3"/>
                  </a:solidFill>
                </a:uFill>
                <a:latin typeface="BIZ UDPゴシック" panose="020B0400000000000000" pitchFamily="50" charset="-128"/>
                <a:ea typeface="BIZ UDPゴシック" panose="020B0400000000000000" pitchFamily="50" charset="-128"/>
              </a:rPr>
              <a:t>どの角度からでも見れる</a:t>
            </a:r>
            <a:r>
              <a:rPr kumimoji="1" lang="ja-JP" altLang="en-US" sz="6000" b="1" dirty="0">
                <a:uFill>
                  <a:solidFill>
                    <a:srgbClr val="79A8D3"/>
                  </a:solidFill>
                </a:uFill>
                <a:latin typeface="BIZ UDPゴシック" panose="020B0400000000000000" pitchFamily="50" charset="-128"/>
                <a:ea typeface="BIZ UDPゴシック" panose="020B0400000000000000" pitchFamily="50" charset="-128"/>
              </a:rPr>
              <a:t>データ</a:t>
            </a:r>
          </a:p>
        </p:txBody>
      </p:sp>
      <p:sp>
        <p:nvSpPr>
          <p:cNvPr id="5" name="テキスト ボックス 4">
            <a:extLst>
              <a:ext uri="{FF2B5EF4-FFF2-40B4-BE49-F238E27FC236}">
                <a16:creationId xmlns:a16="http://schemas.microsoft.com/office/drawing/2014/main" id="{65FC7EFF-6E29-B3F7-B18C-E882DEC1C353}"/>
              </a:ext>
            </a:extLst>
          </p:cNvPr>
          <p:cNvSpPr txBox="1"/>
          <p:nvPr/>
        </p:nvSpPr>
        <p:spPr>
          <a:xfrm>
            <a:off x="8636000" y="4497736"/>
            <a:ext cx="2646878" cy="584775"/>
          </a:xfrm>
          <a:prstGeom prst="rect">
            <a:avLst/>
          </a:prstGeom>
          <a:noFill/>
        </p:spPr>
        <p:txBody>
          <a:bodyPr wrap="none" rtlCol="0">
            <a:spAutoFit/>
          </a:bodyPr>
          <a:lstStyle/>
          <a:p>
            <a:r>
              <a:rPr lang="ja-JP" altLang="en-US" sz="3200" dirty="0">
                <a:solidFill>
                  <a:schemeClr val="bg1">
                    <a:lumMod val="50000"/>
                  </a:schemeClr>
                </a:solidFill>
              </a:rPr>
              <a:t>↑森より引用</a:t>
            </a:r>
            <a:endParaRPr kumimoji="1" lang="ja-JP" altLang="en-US" sz="3200" dirty="0">
              <a:solidFill>
                <a:schemeClr val="bg1">
                  <a:lumMod val="50000"/>
                </a:schemeClr>
              </a:solidFill>
            </a:endParaRPr>
          </a:p>
        </p:txBody>
      </p:sp>
    </p:spTree>
    <p:extLst>
      <p:ext uri="{BB962C8B-B14F-4D97-AF65-F5344CB8AC3E}">
        <p14:creationId xmlns:p14="http://schemas.microsoft.com/office/powerpoint/2010/main" val="1943132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88118-ED51-9D00-2B2D-CD2017228F4D}"/>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FC5DF15-E371-83D4-C647-A830BD4ED0E0}"/>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用語解説</a:t>
            </a:r>
            <a:r>
              <a:rPr lang="ja-JP" altLang="en-US" sz="4000" b="1" spc="1000" dirty="0">
                <a:solidFill>
                  <a:schemeClr val="bg1"/>
                </a:solidFill>
              </a:rPr>
              <a:t>－</a:t>
            </a:r>
            <a:r>
              <a:rPr lang="en-US" altLang="ja-JP" sz="4000" b="1" spc="1000" dirty="0">
                <a:solidFill>
                  <a:schemeClr val="bg1"/>
                </a:solidFill>
              </a:rPr>
              <a:t>3D</a:t>
            </a:r>
            <a:r>
              <a:rPr lang="ja-JP" altLang="en-US" sz="4000" b="1" spc="1000" dirty="0">
                <a:solidFill>
                  <a:schemeClr val="bg1"/>
                </a:solidFill>
              </a:rPr>
              <a:t>モデル</a:t>
            </a:r>
            <a:endParaRPr kumimoji="1" lang="ja-JP" altLang="en-US" sz="4000" b="1" spc="1000" dirty="0">
              <a:solidFill>
                <a:schemeClr val="bg1"/>
              </a:solidFill>
            </a:endParaRPr>
          </a:p>
        </p:txBody>
      </p:sp>
      <p:sp>
        <p:nvSpPr>
          <p:cNvPr id="2" name="テキスト ボックス 1">
            <a:extLst>
              <a:ext uri="{FF2B5EF4-FFF2-40B4-BE49-F238E27FC236}">
                <a16:creationId xmlns:a16="http://schemas.microsoft.com/office/drawing/2014/main" id="{0B5FE3ED-2715-B7D7-2DF5-51C91BBB6A36}"/>
              </a:ext>
            </a:extLst>
          </p:cNvPr>
          <p:cNvSpPr txBox="1"/>
          <p:nvPr/>
        </p:nvSpPr>
        <p:spPr>
          <a:xfrm>
            <a:off x="628340" y="1051969"/>
            <a:ext cx="10935320" cy="2137472"/>
          </a:xfrm>
          <a:prstGeom prst="rect">
            <a:avLst/>
          </a:prstGeom>
          <a:noFill/>
          <a:ln w="63500">
            <a:noFill/>
          </a:ln>
        </p:spPr>
        <p:txBody>
          <a:bodyPr wrap="none" lIns="180000" tIns="108000" rIns="180000" bIns="180000" rtlCol="0">
            <a:spAutoFit/>
          </a:bodyPr>
          <a:lstStyle/>
          <a:p>
            <a:r>
              <a:rPr lang="en-US" altLang="ja-JP" sz="6000" b="1" dirty="0">
                <a:uFill>
                  <a:solidFill>
                    <a:srgbClr val="79A8D3"/>
                  </a:solidFill>
                </a:uFill>
                <a:latin typeface="BIZ UDPゴシック" panose="020B0400000000000000" pitchFamily="50" charset="-128"/>
                <a:ea typeface="BIZ UDPゴシック" panose="020B0400000000000000" pitchFamily="50" charset="-128"/>
              </a:rPr>
              <a:t>PC</a:t>
            </a:r>
            <a:r>
              <a:rPr lang="ja-JP" altLang="en-US" sz="6000" b="1" dirty="0">
                <a:uFill>
                  <a:solidFill>
                    <a:srgbClr val="79A8D3"/>
                  </a:solidFill>
                </a:uFill>
                <a:latin typeface="BIZ UDPゴシック" panose="020B0400000000000000" pitchFamily="50" charset="-128"/>
                <a:ea typeface="BIZ UDPゴシック" panose="020B0400000000000000" pitchFamily="50" charset="-128"/>
              </a:rPr>
              <a:t>上で</a:t>
            </a:r>
            <a:endParaRPr lang="en-US" altLang="ja-JP" sz="6000" b="1" dirty="0">
              <a:uFill>
                <a:solidFill>
                  <a:srgbClr val="79A8D3"/>
                </a:solidFill>
              </a:uFill>
              <a:latin typeface="BIZ UDPゴシック" panose="020B0400000000000000" pitchFamily="50" charset="-128"/>
              <a:ea typeface="BIZ UDPゴシック" panose="020B0400000000000000" pitchFamily="50" charset="-128"/>
            </a:endParaRPr>
          </a:p>
          <a:p>
            <a:r>
              <a:rPr lang="ja-JP" altLang="en-US" sz="6000" b="1" dirty="0">
                <a:uFill>
                  <a:solidFill>
                    <a:srgbClr val="79A8D3"/>
                  </a:solidFill>
                </a:uFill>
                <a:latin typeface="BIZ UDPゴシック" panose="020B0400000000000000" pitchFamily="50" charset="-128"/>
                <a:ea typeface="BIZ UDPゴシック" panose="020B0400000000000000" pitchFamily="50" charset="-128"/>
              </a:rPr>
              <a:t>どの角度からでも見れる</a:t>
            </a:r>
            <a:r>
              <a:rPr kumimoji="1" lang="ja-JP" altLang="en-US" sz="6000" b="1" dirty="0">
                <a:uFill>
                  <a:solidFill>
                    <a:srgbClr val="79A8D3"/>
                  </a:solidFill>
                </a:uFill>
                <a:latin typeface="BIZ UDPゴシック" panose="020B0400000000000000" pitchFamily="50" charset="-128"/>
                <a:ea typeface="BIZ UDPゴシック" panose="020B0400000000000000" pitchFamily="50" charset="-128"/>
              </a:rPr>
              <a:t>データ</a:t>
            </a:r>
          </a:p>
        </p:txBody>
      </p:sp>
      <p:sp>
        <p:nvSpPr>
          <p:cNvPr id="5" name="テキスト ボックス 4">
            <a:extLst>
              <a:ext uri="{FF2B5EF4-FFF2-40B4-BE49-F238E27FC236}">
                <a16:creationId xmlns:a16="http://schemas.microsoft.com/office/drawing/2014/main" id="{B7DB80B0-6459-3789-6C67-4F1A8AC8A7BD}"/>
              </a:ext>
            </a:extLst>
          </p:cNvPr>
          <p:cNvSpPr txBox="1"/>
          <p:nvPr/>
        </p:nvSpPr>
        <p:spPr>
          <a:xfrm>
            <a:off x="8577491" y="3044698"/>
            <a:ext cx="2646878" cy="584775"/>
          </a:xfrm>
          <a:prstGeom prst="rect">
            <a:avLst/>
          </a:prstGeom>
          <a:noFill/>
        </p:spPr>
        <p:txBody>
          <a:bodyPr wrap="none" rtlCol="0">
            <a:spAutoFit/>
          </a:bodyPr>
          <a:lstStyle/>
          <a:p>
            <a:r>
              <a:rPr lang="ja-JP" altLang="en-US" sz="3200" dirty="0">
                <a:solidFill>
                  <a:schemeClr val="bg1">
                    <a:lumMod val="50000"/>
                  </a:schemeClr>
                </a:solidFill>
              </a:rPr>
              <a:t>↑森より引用</a:t>
            </a:r>
            <a:endParaRPr kumimoji="1" lang="ja-JP" altLang="en-US" sz="3200" dirty="0">
              <a:solidFill>
                <a:schemeClr val="bg1">
                  <a:lumMod val="50000"/>
                </a:schemeClr>
              </a:solidFill>
            </a:endParaRPr>
          </a:p>
        </p:txBody>
      </p:sp>
      <p:sp>
        <p:nvSpPr>
          <p:cNvPr id="3" name="テキスト ボックス 2">
            <a:extLst>
              <a:ext uri="{FF2B5EF4-FFF2-40B4-BE49-F238E27FC236}">
                <a16:creationId xmlns:a16="http://schemas.microsoft.com/office/drawing/2014/main" id="{86E0C75E-9D50-2072-5C48-8068E4BE84D6}"/>
              </a:ext>
            </a:extLst>
          </p:cNvPr>
          <p:cNvSpPr txBox="1"/>
          <p:nvPr/>
        </p:nvSpPr>
        <p:spPr>
          <a:xfrm>
            <a:off x="628340" y="4126584"/>
            <a:ext cx="11128367" cy="1200329"/>
          </a:xfrm>
          <a:prstGeom prst="rect">
            <a:avLst/>
          </a:prstGeom>
          <a:noFill/>
        </p:spPr>
        <p:txBody>
          <a:bodyPr wrap="none" rtlCol="0">
            <a:spAutoFit/>
          </a:bodyPr>
          <a:lstStyle/>
          <a:p>
            <a:r>
              <a:rPr lang="en-US" altLang="ja-JP" sz="2400" dirty="0"/>
              <a:t>3</a:t>
            </a:r>
            <a:r>
              <a:rPr lang="ja-JP" altLang="en-US" sz="2400" dirty="0"/>
              <a:t>次元空間における立体の形状をコンピュータ上で表現したデータのことです。</a:t>
            </a:r>
            <a:endParaRPr lang="en-US" altLang="ja-JP" sz="2400" dirty="0"/>
          </a:p>
          <a:p>
            <a:r>
              <a:rPr lang="ja-JP" altLang="en-US" sz="2400" dirty="0"/>
              <a:t>平面的な</a:t>
            </a:r>
            <a:r>
              <a:rPr lang="en-US" altLang="ja-JP" sz="2400" dirty="0"/>
              <a:t>2D</a:t>
            </a:r>
            <a:r>
              <a:rPr lang="ja-JP" altLang="en-US" sz="2400" dirty="0"/>
              <a:t>モデルとは異なり、奥行きのある立体的な形状を持ち、</a:t>
            </a:r>
            <a:endParaRPr lang="en-US" altLang="ja-JP" sz="2400" dirty="0"/>
          </a:p>
          <a:p>
            <a:r>
              <a:rPr lang="ja-JP" altLang="en-US" sz="2400" dirty="0"/>
              <a:t>あらゆる角度から観察することができます。﻿</a:t>
            </a:r>
            <a:endParaRPr kumimoji="1" lang="ja-JP" altLang="en-US" sz="2400" dirty="0"/>
          </a:p>
        </p:txBody>
      </p:sp>
      <p:sp>
        <p:nvSpPr>
          <p:cNvPr id="6" name="テキスト ボックス 5">
            <a:extLst>
              <a:ext uri="{FF2B5EF4-FFF2-40B4-BE49-F238E27FC236}">
                <a16:creationId xmlns:a16="http://schemas.microsoft.com/office/drawing/2014/main" id="{0C4F3EBC-E162-1321-D759-F35EF4B8249B}"/>
              </a:ext>
            </a:extLst>
          </p:cNvPr>
          <p:cNvSpPr txBox="1"/>
          <p:nvPr/>
        </p:nvSpPr>
        <p:spPr>
          <a:xfrm>
            <a:off x="6960060" y="5221256"/>
            <a:ext cx="4264309" cy="584775"/>
          </a:xfrm>
          <a:prstGeom prst="rect">
            <a:avLst/>
          </a:prstGeom>
          <a:noFill/>
        </p:spPr>
        <p:txBody>
          <a:bodyPr wrap="none" rtlCol="0">
            <a:spAutoFit/>
          </a:bodyPr>
          <a:lstStyle/>
          <a:p>
            <a:r>
              <a:rPr lang="ja-JP" altLang="en-US" sz="3200" dirty="0">
                <a:solidFill>
                  <a:schemeClr val="bg1">
                    <a:lumMod val="50000"/>
                  </a:schemeClr>
                </a:solidFill>
              </a:rPr>
              <a:t>↑検索中の</a:t>
            </a:r>
            <a:r>
              <a:rPr lang="en-US" altLang="ja-JP" sz="3200" dirty="0">
                <a:solidFill>
                  <a:schemeClr val="bg1">
                    <a:lumMod val="50000"/>
                  </a:schemeClr>
                </a:solidFill>
              </a:rPr>
              <a:t>AI</a:t>
            </a:r>
            <a:r>
              <a:rPr lang="ja-JP" altLang="en-US" sz="3200" dirty="0">
                <a:solidFill>
                  <a:schemeClr val="bg1">
                    <a:lumMod val="50000"/>
                  </a:schemeClr>
                </a:solidFill>
              </a:rPr>
              <a:t>より引用</a:t>
            </a:r>
            <a:endParaRPr kumimoji="1" lang="ja-JP" altLang="en-US" sz="3200" dirty="0">
              <a:solidFill>
                <a:schemeClr val="bg1">
                  <a:lumMod val="50000"/>
                </a:schemeClr>
              </a:solidFill>
            </a:endParaRPr>
          </a:p>
        </p:txBody>
      </p:sp>
    </p:spTree>
    <p:extLst>
      <p:ext uri="{BB962C8B-B14F-4D97-AF65-F5344CB8AC3E}">
        <p14:creationId xmlns:p14="http://schemas.microsoft.com/office/powerpoint/2010/main" val="1521520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C0C4C-4703-B930-7F2F-BDEBAF16FE28}"/>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BE9209A-CB47-EBD3-055A-700A228A7033}"/>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用語解説</a:t>
            </a:r>
            <a:r>
              <a:rPr lang="ja-JP" altLang="en-US" sz="4000" b="1" spc="1000" dirty="0">
                <a:solidFill>
                  <a:schemeClr val="bg1"/>
                </a:solidFill>
              </a:rPr>
              <a:t>－点群</a:t>
            </a:r>
            <a:endParaRPr kumimoji="1" lang="ja-JP" altLang="en-US" sz="4000" b="1" spc="1000" dirty="0">
              <a:solidFill>
                <a:schemeClr val="bg1"/>
              </a:solidFill>
            </a:endParaRPr>
          </a:p>
        </p:txBody>
      </p:sp>
      <p:pic>
        <p:nvPicPr>
          <p:cNvPr id="6" name="図 5">
            <a:extLst>
              <a:ext uri="{FF2B5EF4-FFF2-40B4-BE49-F238E27FC236}">
                <a16:creationId xmlns:a16="http://schemas.microsoft.com/office/drawing/2014/main" id="{BB4B7627-FFB0-D6C0-26FD-19044B98B75C}"/>
              </a:ext>
            </a:extLst>
          </p:cNvPr>
          <p:cNvPicPr>
            <a:picLocks noChangeAspect="1"/>
          </p:cNvPicPr>
          <p:nvPr/>
        </p:nvPicPr>
        <p:blipFill>
          <a:blip r:embed="rId3"/>
          <a:stretch>
            <a:fillRect/>
          </a:stretch>
        </p:blipFill>
        <p:spPr>
          <a:xfrm>
            <a:off x="1146628" y="1060281"/>
            <a:ext cx="10218057" cy="5313731"/>
          </a:xfrm>
          <a:prstGeom prst="rect">
            <a:avLst/>
          </a:prstGeom>
        </p:spPr>
      </p:pic>
      <p:sp>
        <p:nvSpPr>
          <p:cNvPr id="7" name="テキスト ボックス 6">
            <a:extLst>
              <a:ext uri="{FF2B5EF4-FFF2-40B4-BE49-F238E27FC236}">
                <a16:creationId xmlns:a16="http://schemas.microsoft.com/office/drawing/2014/main" id="{544EED07-8105-7392-E33B-8A0F40D5BD26}"/>
              </a:ext>
            </a:extLst>
          </p:cNvPr>
          <p:cNvSpPr txBox="1"/>
          <p:nvPr/>
        </p:nvSpPr>
        <p:spPr>
          <a:xfrm>
            <a:off x="8179198" y="6374204"/>
            <a:ext cx="3185487" cy="369332"/>
          </a:xfrm>
          <a:prstGeom prst="rect">
            <a:avLst/>
          </a:prstGeom>
          <a:noFill/>
        </p:spPr>
        <p:txBody>
          <a:bodyPr wrap="none" rtlCol="0">
            <a:spAutoFit/>
          </a:bodyPr>
          <a:lstStyle/>
          <a:p>
            <a:r>
              <a:rPr lang="ja-JP" altLang="en-US" dirty="0"/>
              <a:t>↑</a:t>
            </a:r>
            <a:r>
              <a:rPr lang="ja-JP" altLang="en-US" dirty="0">
                <a:hlinkClick r:id="rId4"/>
              </a:rPr>
              <a:t>オープンナガサキ</a:t>
            </a:r>
            <a:r>
              <a:rPr lang="ja-JP" altLang="en-US" dirty="0"/>
              <a:t>より引用</a:t>
            </a:r>
            <a:endParaRPr kumimoji="1" lang="ja-JP" altLang="en-US" dirty="0"/>
          </a:p>
        </p:txBody>
      </p:sp>
    </p:spTree>
    <p:extLst>
      <p:ext uri="{BB962C8B-B14F-4D97-AF65-F5344CB8AC3E}">
        <p14:creationId xmlns:p14="http://schemas.microsoft.com/office/powerpoint/2010/main" val="244445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08C09-F794-CBA0-FB0A-CB35FEBE57DB}"/>
            </a:ext>
          </a:extLst>
        </p:cNvPr>
        <p:cNvGrpSpPr/>
        <p:nvPr/>
      </p:nvGrpSpPr>
      <p:grpSpPr>
        <a:xfrm>
          <a:off x="0" y="0"/>
          <a:ext cx="0" cy="0"/>
          <a:chOff x="0" y="0"/>
          <a:chExt cx="0" cy="0"/>
        </a:xfrm>
      </p:grpSpPr>
      <p:sp>
        <p:nvSpPr>
          <p:cNvPr id="76" name="テキスト ボックス 75">
            <a:extLst>
              <a:ext uri="{FF2B5EF4-FFF2-40B4-BE49-F238E27FC236}">
                <a16:creationId xmlns:a16="http://schemas.microsoft.com/office/drawing/2014/main" id="{15523C49-6972-F72D-D458-C893C37BBBC0}"/>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目的</a:t>
            </a:r>
            <a:endParaRPr kumimoji="1" lang="ja-JP" altLang="en-US" sz="4000" b="1" spc="1000" dirty="0">
              <a:solidFill>
                <a:schemeClr val="bg1"/>
              </a:solidFill>
            </a:endParaRPr>
          </a:p>
        </p:txBody>
      </p:sp>
      <p:sp>
        <p:nvSpPr>
          <p:cNvPr id="78" name="テキスト ボックス 77">
            <a:extLst>
              <a:ext uri="{FF2B5EF4-FFF2-40B4-BE49-F238E27FC236}">
                <a16:creationId xmlns:a16="http://schemas.microsoft.com/office/drawing/2014/main" id="{5EB779BF-A587-6F38-00BB-CE752FCC7C67}"/>
              </a:ext>
            </a:extLst>
          </p:cNvPr>
          <p:cNvSpPr txBox="1"/>
          <p:nvPr/>
        </p:nvSpPr>
        <p:spPr>
          <a:xfrm>
            <a:off x="769060" y="2225238"/>
            <a:ext cx="10653879" cy="2585323"/>
          </a:xfrm>
          <a:prstGeom prst="rect">
            <a:avLst/>
          </a:prstGeom>
          <a:noFill/>
        </p:spPr>
        <p:txBody>
          <a:bodyPr wrap="none" rtlCol="0">
            <a:spAutoFit/>
          </a:bodyPr>
          <a:lstStyle/>
          <a:p>
            <a:pPr>
              <a:spcAft>
                <a:spcPts val="3600"/>
              </a:spcAft>
            </a:pPr>
            <a:r>
              <a:rPr lang="en-US" altLang="ja-JP" sz="6600" b="1" dirty="0"/>
              <a:t>Web</a:t>
            </a:r>
            <a:r>
              <a:rPr lang="ja-JP" altLang="en-US" sz="6600" b="1" dirty="0"/>
              <a:t>構築で使う</a:t>
            </a:r>
            <a:r>
              <a:rPr lang="en-US" altLang="ja-JP" sz="6600" b="1" dirty="0"/>
              <a:t>3D</a:t>
            </a:r>
            <a:r>
              <a:rPr lang="ja-JP" altLang="en-US" sz="6600" b="1" dirty="0"/>
              <a:t>モデルを</a:t>
            </a:r>
            <a:endParaRPr lang="en-US" altLang="ja-JP" sz="6600" b="1" dirty="0"/>
          </a:p>
          <a:p>
            <a:pPr>
              <a:spcAft>
                <a:spcPts val="3600"/>
              </a:spcAft>
            </a:pPr>
            <a:r>
              <a:rPr lang="ja-JP" altLang="en-US" sz="6600" b="1" dirty="0"/>
              <a:t>作成します！</a:t>
            </a:r>
            <a:endParaRPr kumimoji="1" lang="en-US" altLang="ja-JP" sz="6600" b="1" dirty="0"/>
          </a:p>
        </p:txBody>
      </p:sp>
    </p:spTree>
    <p:extLst>
      <p:ext uri="{BB962C8B-B14F-4D97-AF65-F5344CB8AC3E}">
        <p14:creationId xmlns:p14="http://schemas.microsoft.com/office/powerpoint/2010/main" val="106568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D1035-35DC-D994-A1C1-48DD80D917C7}"/>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B35FB75-32A1-9A59-AB54-253845B12892}"/>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用語解説</a:t>
            </a:r>
            <a:r>
              <a:rPr lang="ja-JP" altLang="en-US" sz="4000" b="1" spc="1000" dirty="0">
                <a:solidFill>
                  <a:schemeClr val="bg1"/>
                </a:solidFill>
              </a:rPr>
              <a:t>－点群</a:t>
            </a:r>
            <a:endParaRPr kumimoji="1" lang="ja-JP" altLang="en-US" sz="4000" b="1" spc="1000" dirty="0">
              <a:solidFill>
                <a:schemeClr val="bg1"/>
              </a:solidFill>
            </a:endParaRPr>
          </a:p>
        </p:txBody>
      </p:sp>
      <p:sp>
        <p:nvSpPr>
          <p:cNvPr id="2" name="テキスト ボックス 1">
            <a:extLst>
              <a:ext uri="{FF2B5EF4-FFF2-40B4-BE49-F238E27FC236}">
                <a16:creationId xmlns:a16="http://schemas.microsoft.com/office/drawing/2014/main" id="{F5ECA67A-B0E5-F802-7CD4-FCC85FCA5D25}"/>
              </a:ext>
            </a:extLst>
          </p:cNvPr>
          <p:cNvSpPr txBox="1"/>
          <p:nvPr/>
        </p:nvSpPr>
        <p:spPr>
          <a:xfrm>
            <a:off x="844745" y="2729596"/>
            <a:ext cx="10502510" cy="1398808"/>
          </a:xfrm>
          <a:prstGeom prst="rect">
            <a:avLst/>
          </a:prstGeom>
          <a:noFill/>
          <a:ln w="63500">
            <a:noFill/>
          </a:ln>
        </p:spPr>
        <p:txBody>
          <a:bodyPr wrap="none" lIns="180000" tIns="108000" rIns="180000" bIns="180000" rtlCol="0">
            <a:spAutoFit/>
          </a:bodyPr>
          <a:lstStyle/>
          <a:p>
            <a:pPr algn="ctr"/>
            <a:r>
              <a:rPr lang="ja-JP" altLang="en-US" sz="7200" b="1" dirty="0">
                <a:uFill>
                  <a:solidFill>
                    <a:srgbClr val="79A8D3"/>
                  </a:solidFill>
                </a:uFill>
                <a:latin typeface="BIZ UDPゴシック" panose="020B0400000000000000" pitchFamily="50" charset="-128"/>
                <a:ea typeface="BIZ UDPゴシック" panose="020B0400000000000000" pitchFamily="50" charset="-128"/>
              </a:rPr>
              <a:t>モザイクアートの３次元版</a:t>
            </a:r>
            <a:endParaRPr kumimoji="1" lang="ja-JP" altLang="en-US" sz="7200" b="1"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D7D89BE8-D85E-6699-D088-84E9BF222C51}"/>
              </a:ext>
            </a:extLst>
          </p:cNvPr>
          <p:cNvSpPr txBox="1"/>
          <p:nvPr/>
        </p:nvSpPr>
        <p:spPr>
          <a:xfrm>
            <a:off x="844745" y="4492842"/>
            <a:ext cx="6098344" cy="369332"/>
          </a:xfrm>
          <a:prstGeom prst="rect">
            <a:avLst/>
          </a:prstGeom>
          <a:noFill/>
        </p:spPr>
        <p:txBody>
          <a:bodyPr wrap="square">
            <a:spAutoFit/>
          </a:bodyPr>
          <a:lstStyle/>
          <a:p>
            <a:r>
              <a:rPr lang="ja-JP" altLang="en-US" dirty="0"/>
              <a:t>https://pimoza.com/usefulclmns11.html</a:t>
            </a:r>
          </a:p>
        </p:txBody>
      </p:sp>
    </p:spTree>
    <p:extLst>
      <p:ext uri="{BB962C8B-B14F-4D97-AF65-F5344CB8AC3E}">
        <p14:creationId xmlns:p14="http://schemas.microsoft.com/office/powerpoint/2010/main" val="1159098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61BCF-4EE1-4912-2773-9F11F676BFEE}"/>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D32C32B-7C48-7AAF-278E-F2DD15C1BFA5}"/>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余談－点群</a:t>
            </a:r>
            <a:endParaRPr kumimoji="1" lang="ja-JP" altLang="en-US" sz="4000" b="1" spc="1000" dirty="0">
              <a:solidFill>
                <a:schemeClr val="bg1"/>
              </a:solidFill>
            </a:endParaRPr>
          </a:p>
        </p:txBody>
      </p:sp>
      <p:sp>
        <p:nvSpPr>
          <p:cNvPr id="2" name="テキスト ボックス 1">
            <a:extLst>
              <a:ext uri="{FF2B5EF4-FFF2-40B4-BE49-F238E27FC236}">
                <a16:creationId xmlns:a16="http://schemas.microsoft.com/office/drawing/2014/main" id="{51AE1424-1928-D86A-3457-C46CD329065A}"/>
              </a:ext>
            </a:extLst>
          </p:cNvPr>
          <p:cNvSpPr txBox="1"/>
          <p:nvPr/>
        </p:nvSpPr>
        <p:spPr>
          <a:xfrm>
            <a:off x="844745" y="1440633"/>
            <a:ext cx="10502510" cy="1398808"/>
          </a:xfrm>
          <a:prstGeom prst="rect">
            <a:avLst/>
          </a:prstGeom>
          <a:noFill/>
          <a:ln w="63500">
            <a:noFill/>
          </a:ln>
        </p:spPr>
        <p:txBody>
          <a:bodyPr wrap="none" lIns="180000" tIns="108000" rIns="180000" bIns="180000" rtlCol="0">
            <a:spAutoFit/>
          </a:bodyPr>
          <a:lstStyle/>
          <a:p>
            <a:pPr algn="ctr"/>
            <a:r>
              <a:rPr lang="ja-JP" altLang="en-US" sz="7200" b="1" dirty="0">
                <a:uFill>
                  <a:solidFill>
                    <a:srgbClr val="79A8D3"/>
                  </a:solidFill>
                </a:uFill>
                <a:latin typeface="BIZ UDPゴシック" panose="020B0400000000000000" pitchFamily="50" charset="-128"/>
                <a:ea typeface="BIZ UDPゴシック" panose="020B0400000000000000" pitchFamily="50" charset="-128"/>
              </a:rPr>
              <a:t>モザイクアートの３次元版</a:t>
            </a:r>
            <a:endParaRPr kumimoji="1" lang="ja-JP" altLang="en-US" sz="7200" b="1"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677FEB45-DE9B-96CD-D874-77D4750CE68F}"/>
              </a:ext>
            </a:extLst>
          </p:cNvPr>
          <p:cNvSpPr txBox="1"/>
          <p:nvPr/>
        </p:nvSpPr>
        <p:spPr>
          <a:xfrm>
            <a:off x="858813" y="3682922"/>
            <a:ext cx="10976317" cy="369332"/>
          </a:xfrm>
          <a:prstGeom prst="rect">
            <a:avLst/>
          </a:prstGeom>
          <a:noFill/>
        </p:spPr>
        <p:txBody>
          <a:bodyPr wrap="square">
            <a:spAutoFit/>
          </a:bodyPr>
          <a:lstStyle/>
          <a:p>
            <a:r>
              <a:rPr lang="en-US" altLang="ja-JP"/>
              <a:t>https://3d-scantech.jp/simscan-e/?_gl=1*fux4wd*_gcl_au*MzY3NjMyOTQwLjE3NTE5NzQ4MDQ.</a:t>
            </a:r>
            <a:endParaRPr lang="ja-JP" altLang="en-US" dirty="0"/>
          </a:p>
        </p:txBody>
      </p:sp>
      <p:sp>
        <p:nvSpPr>
          <p:cNvPr id="8" name="テキスト ボックス 7">
            <a:extLst>
              <a:ext uri="{FF2B5EF4-FFF2-40B4-BE49-F238E27FC236}">
                <a16:creationId xmlns:a16="http://schemas.microsoft.com/office/drawing/2014/main" id="{303CDACF-892C-E834-FD1E-97BEEC09B640}"/>
              </a:ext>
            </a:extLst>
          </p:cNvPr>
          <p:cNvSpPr txBox="1"/>
          <p:nvPr/>
        </p:nvSpPr>
        <p:spPr>
          <a:xfrm>
            <a:off x="858813" y="5944862"/>
            <a:ext cx="6098344" cy="369332"/>
          </a:xfrm>
          <a:prstGeom prst="rect">
            <a:avLst/>
          </a:prstGeom>
          <a:noFill/>
        </p:spPr>
        <p:txBody>
          <a:bodyPr wrap="square">
            <a:spAutoFit/>
          </a:bodyPr>
          <a:lstStyle/>
          <a:p>
            <a:r>
              <a:rPr lang="ja-JP" altLang="en-US" dirty="0"/>
              <a:t>https://www.youtube.com/watch?v=Fl8hLGuAiWc</a:t>
            </a:r>
          </a:p>
        </p:txBody>
      </p:sp>
      <p:sp>
        <p:nvSpPr>
          <p:cNvPr id="10" name="テキスト ボックス 9">
            <a:extLst>
              <a:ext uri="{FF2B5EF4-FFF2-40B4-BE49-F238E27FC236}">
                <a16:creationId xmlns:a16="http://schemas.microsoft.com/office/drawing/2014/main" id="{4E3F4802-19B9-368A-D603-4AF9748C1BF5}"/>
              </a:ext>
            </a:extLst>
          </p:cNvPr>
          <p:cNvSpPr txBox="1"/>
          <p:nvPr/>
        </p:nvSpPr>
        <p:spPr>
          <a:xfrm>
            <a:off x="858813" y="4813892"/>
            <a:ext cx="6098344" cy="369332"/>
          </a:xfrm>
          <a:prstGeom prst="rect">
            <a:avLst/>
          </a:prstGeom>
          <a:noFill/>
        </p:spPr>
        <p:txBody>
          <a:bodyPr wrap="square">
            <a:spAutoFit/>
          </a:bodyPr>
          <a:lstStyle/>
          <a:p>
            <a:r>
              <a:rPr lang="ja-JP" altLang="en-US" dirty="0"/>
              <a:t>https://www.youtube.com/watch?v=iptD3AaNdPo</a:t>
            </a:r>
          </a:p>
        </p:txBody>
      </p:sp>
      <p:sp>
        <p:nvSpPr>
          <p:cNvPr id="11" name="テキスト ボックス 10">
            <a:extLst>
              <a:ext uri="{FF2B5EF4-FFF2-40B4-BE49-F238E27FC236}">
                <a16:creationId xmlns:a16="http://schemas.microsoft.com/office/drawing/2014/main" id="{765836C4-75BE-E3FB-4D18-43E6AA6A1B29}"/>
              </a:ext>
            </a:extLst>
          </p:cNvPr>
          <p:cNvSpPr txBox="1"/>
          <p:nvPr/>
        </p:nvSpPr>
        <p:spPr>
          <a:xfrm>
            <a:off x="618979" y="3198245"/>
            <a:ext cx="1338828" cy="369332"/>
          </a:xfrm>
          <a:prstGeom prst="rect">
            <a:avLst/>
          </a:prstGeom>
          <a:solidFill>
            <a:srgbClr val="002060"/>
          </a:solidFill>
        </p:spPr>
        <p:txBody>
          <a:bodyPr wrap="none" rtlCol="0">
            <a:spAutoFit/>
          </a:bodyPr>
          <a:lstStyle/>
          <a:p>
            <a:r>
              <a:rPr kumimoji="1" lang="ja-JP" altLang="en-US" dirty="0">
                <a:solidFill>
                  <a:schemeClr val="bg1"/>
                </a:solidFill>
              </a:rPr>
              <a:t>ハンディ型</a:t>
            </a:r>
          </a:p>
        </p:txBody>
      </p:sp>
      <p:sp>
        <p:nvSpPr>
          <p:cNvPr id="3" name="テキスト ボックス 2">
            <a:extLst>
              <a:ext uri="{FF2B5EF4-FFF2-40B4-BE49-F238E27FC236}">
                <a16:creationId xmlns:a16="http://schemas.microsoft.com/office/drawing/2014/main" id="{5AA8C1AA-12BD-53B1-F863-6DE224BBCEB1}"/>
              </a:ext>
            </a:extLst>
          </p:cNvPr>
          <p:cNvSpPr txBox="1"/>
          <p:nvPr/>
        </p:nvSpPr>
        <p:spPr>
          <a:xfrm>
            <a:off x="618979" y="4359656"/>
            <a:ext cx="877163" cy="369332"/>
          </a:xfrm>
          <a:prstGeom prst="rect">
            <a:avLst/>
          </a:prstGeom>
          <a:solidFill>
            <a:srgbClr val="002060"/>
          </a:solidFill>
        </p:spPr>
        <p:txBody>
          <a:bodyPr wrap="none" rtlCol="0">
            <a:spAutoFit/>
          </a:bodyPr>
          <a:lstStyle/>
          <a:p>
            <a:r>
              <a:rPr kumimoji="1" lang="ja-JP" altLang="en-US" dirty="0">
                <a:solidFill>
                  <a:schemeClr val="bg1"/>
                </a:solidFill>
              </a:rPr>
              <a:t>据置型</a:t>
            </a:r>
          </a:p>
        </p:txBody>
      </p:sp>
      <p:sp>
        <p:nvSpPr>
          <p:cNvPr id="6" name="テキスト ボックス 5">
            <a:extLst>
              <a:ext uri="{FF2B5EF4-FFF2-40B4-BE49-F238E27FC236}">
                <a16:creationId xmlns:a16="http://schemas.microsoft.com/office/drawing/2014/main" id="{35A0BC35-2D81-2760-8B32-24DF56FE3626}"/>
              </a:ext>
            </a:extLst>
          </p:cNvPr>
          <p:cNvSpPr txBox="1"/>
          <p:nvPr/>
        </p:nvSpPr>
        <p:spPr>
          <a:xfrm>
            <a:off x="618979" y="5575530"/>
            <a:ext cx="1338828" cy="369332"/>
          </a:xfrm>
          <a:prstGeom prst="rect">
            <a:avLst/>
          </a:prstGeom>
          <a:solidFill>
            <a:srgbClr val="002060"/>
          </a:solidFill>
        </p:spPr>
        <p:txBody>
          <a:bodyPr wrap="none" rtlCol="0">
            <a:spAutoFit/>
          </a:bodyPr>
          <a:lstStyle/>
          <a:p>
            <a:r>
              <a:rPr lang="ja-JP" altLang="en-US" b="1" dirty="0">
                <a:solidFill>
                  <a:srgbClr val="FFFF00"/>
                </a:solidFill>
              </a:rPr>
              <a:t>？？？？</a:t>
            </a:r>
            <a:r>
              <a:rPr kumimoji="1" lang="ja-JP" altLang="en-US" dirty="0">
                <a:solidFill>
                  <a:schemeClr val="bg1"/>
                </a:solidFill>
              </a:rPr>
              <a:t>型</a:t>
            </a:r>
          </a:p>
        </p:txBody>
      </p:sp>
    </p:spTree>
    <p:extLst>
      <p:ext uri="{BB962C8B-B14F-4D97-AF65-F5344CB8AC3E}">
        <p14:creationId xmlns:p14="http://schemas.microsoft.com/office/powerpoint/2010/main" val="1107360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CF494-2C86-7731-DA96-875FE2F7DD86}"/>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1EB4A82-5DD4-47CC-D065-CA147CFBB240}"/>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余談－点群</a:t>
            </a:r>
            <a:endParaRPr kumimoji="1" lang="ja-JP" altLang="en-US" sz="4000" b="1" spc="1000" dirty="0">
              <a:solidFill>
                <a:schemeClr val="bg1"/>
              </a:solidFill>
            </a:endParaRPr>
          </a:p>
        </p:txBody>
      </p:sp>
      <p:sp>
        <p:nvSpPr>
          <p:cNvPr id="2" name="テキスト ボックス 1">
            <a:extLst>
              <a:ext uri="{FF2B5EF4-FFF2-40B4-BE49-F238E27FC236}">
                <a16:creationId xmlns:a16="http://schemas.microsoft.com/office/drawing/2014/main" id="{1EEDFCCE-329B-DC74-AA5C-6402292CF8DD}"/>
              </a:ext>
            </a:extLst>
          </p:cNvPr>
          <p:cNvSpPr txBox="1"/>
          <p:nvPr/>
        </p:nvSpPr>
        <p:spPr>
          <a:xfrm>
            <a:off x="844745" y="1440633"/>
            <a:ext cx="10502510" cy="1398808"/>
          </a:xfrm>
          <a:prstGeom prst="rect">
            <a:avLst/>
          </a:prstGeom>
          <a:noFill/>
          <a:ln w="63500">
            <a:noFill/>
          </a:ln>
        </p:spPr>
        <p:txBody>
          <a:bodyPr wrap="none" lIns="180000" tIns="108000" rIns="180000" bIns="180000" rtlCol="0">
            <a:spAutoFit/>
          </a:bodyPr>
          <a:lstStyle/>
          <a:p>
            <a:pPr algn="ctr"/>
            <a:r>
              <a:rPr lang="ja-JP" altLang="en-US" sz="7200" b="1" dirty="0">
                <a:uFill>
                  <a:solidFill>
                    <a:srgbClr val="79A8D3"/>
                  </a:solidFill>
                </a:uFill>
                <a:latin typeface="BIZ UDPゴシック" panose="020B0400000000000000" pitchFamily="50" charset="-128"/>
                <a:ea typeface="BIZ UDPゴシック" panose="020B0400000000000000" pitchFamily="50" charset="-128"/>
              </a:rPr>
              <a:t>モザイクアートの３次元版</a:t>
            </a:r>
            <a:endParaRPr kumimoji="1" lang="ja-JP" altLang="en-US" sz="7200" b="1"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7F2537A8-7E0A-2426-C936-D24397997F26}"/>
              </a:ext>
            </a:extLst>
          </p:cNvPr>
          <p:cNvSpPr txBox="1"/>
          <p:nvPr/>
        </p:nvSpPr>
        <p:spPr>
          <a:xfrm>
            <a:off x="858813" y="3682922"/>
            <a:ext cx="10976317" cy="369332"/>
          </a:xfrm>
          <a:prstGeom prst="rect">
            <a:avLst/>
          </a:prstGeom>
          <a:noFill/>
        </p:spPr>
        <p:txBody>
          <a:bodyPr wrap="square">
            <a:spAutoFit/>
          </a:bodyPr>
          <a:lstStyle/>
          <a:p>
            <a:r>
              <a:rPr lang="en-US" altLang="ja-JP"/>
              <a:t>https://3d-scantech.jp/simscan-e/?_gl=1*fux4wd*_gcl_au*MzY3NjMyOTQwLjE3NTE5NzQ4MDQ.</a:t>
            </a:r>
            <a:endParaRPr lang="ja-JP" altLang="en-US" dirty="0"/>
          </a:p>
        </p:txBody>
      </p:sp>
      <p:sp>
        <p:nvSpPr>
          <p:cNvPr id="8" name="テキスト ボックス 7">
            <a:extLst>
              <a:ext uri="{FF2B5EF4-FFF2-40B4-BE49-F238E27FC236}">
                <a16:creationId xmlns:a16="http://schemas.microsoft.com/office/drawing/2014/main" id="{DDD3C74B-5F6E-F76C-F62C-F5D1F6A8E954}"/>
              </a:ext>
            </a:extLst>
          </p:cNvPr>
          <p:cNvSpPr txBox="1"/>
          <p:nvPr/>
        </p:nvSpPr>
        <p:spPr>
          <a:xfrm>
            <a:off x="858813" y="5944862"/>
            <a:ext cx="6098344" cy="369332"/>
          </a:xfrm>
          <a:prstGeom prst="rect">
            <a:avLst/>
          </a:prstGeom>
          <a:noFill/>
        </p:spPr>
        <p:txBody>
          <a:bodyPr wrap="square">
            <a:spAutoFit/>
          </a:bodyPr>
          <a:lstStyle/>
          <a:p>
            <a:r>
              <a:rPr lang="ja-JP" altLang="en-US" dirty="0"/>
              <a:t>https://www.youtube.com/watch?v=Fl8hLGuAiWc</a:t>
            </a:r>
          </a:p>
        </p:txBody>
      </p:sp>
      <p:sp>
        <p:nvSpPr>
          <p:cNvPr id="10" name="テキスト ボックス 9">
            <a:extLst>
              <a:ext uri="{FF2B5EF4-FFF2-40B4-BE49-F238E27FC236}">
                <a16:creationId xmlns:a16="http://schemas.microsoft.com/office/drawing/2014/main" id="{BA1364DE-423A-5C63-2FE6-164E0DC9D9C0}"/>
              </a:ext>
            </a:extLst>
          </p:cNvPr>
          <p:cNvSpPr txBox="1"/>
          <p:nvPr/>
        </p:nvSpPr>
        <p:spPr>
          <a:xfrm>
            <a:off x="858813" y="4813892"/>
            <a:ext cx="6098344" cy="369332"/>
          </a:xfrm>
          <a:prstGeom prst="rect">
            <a:avLst/>
          </a:prstGeom>
          <a:noFill/>
        </p:spPr>
        <p:txBody>
          <a:bodyPr wrap="square">
            <a:spAutoFit/>
          </a:bodyPr>
          <a:lstStyle/>
          <a:p>
            <a:r>
              <a:rPr lang="ja-JP" altLang="en-US" dirty="0"/>
              <a:t>https://www.youtube.com/watch?v=iptD3AaNdPo</a:t>
            </a:r>
          </a:p>
        </p:txBody>
      </p:sp>
      <p:sp>
        <p:nvSpPr>
          <p:cNvPr id="11" name="テキスト ボックス 10">
            <a:extLst>
              <a:ext uri="{FF2B5EF4-FFF2-40B4-BE49-F238E27FC236}">
                <a16:creationId xmlns:a16="http://schemas.microsoft.com/office/drawing/2014/main" id="{FD8E9364-0A44-71AC-68C4-3A30FF1DC0B4}"/>
              </a:ext>
            </a:extLst>
          </p:cNvPr>
          <p:cNvSpPr txBox="1"/>
          <p:nvPr/>
        </p:nvSpPr>
        <p:spPr>
          <a:xfrm>
            <a:off x="618979" y="3198245"/>
            <a:ext cx="1338828" cy="369332"/>
          </a:xfrm>
          <a:prstGeom prst="rect">
            <a:avLst/>
          </a:prstGeom>
          <a:solidFill>
            <a:srgbClr val="002060"/>
          </a:solidFill>
        </p:spPr>
        <p:txBody>
          <a:bodyPr wrap="none" rtlCol="0">
            <a:spAutoFit/>
          </a:bodyPr>
          <a:lstStyle/>
          <a:p>
            <a:r>
              <a:rPr kumimoji="1" lang="ja-JP" altLang="en-US" dirty="0">
                <a:solidFill>
                  <a:schemeClr val="bg1"/>
                </a:solidFill>
              </a:rPr>
              <a:t>ハンディ型</a:t>
            </a:r>
          </a:p>
        </p:txBody>
      </p:sp>
      <p:sp>
        <p:nvSpPr>
          <p:cNvPr id="3" name="テキスト ボックス 2">
            <a:extLst>
              <a:ext uri="{FF2B5EF4-FFF2-40B4-BE49-F238E27FC236}">
                <a16:creationId xmlns:a16="http://schemas.microsoft.com/office/drawing/2014/main" id="{D08DE6EF-9450-ADEF-4F3C-A098883D82BB}"/>
              </a:ext>
            </a:extLst>
          </p:cNvPr>
          <p:cNvSpPr txBox="1"/>
          <p:nvPr/>
        </p:nvSpPr>
        <p:spPr>
          <a:xfrm>
            <a:off x="618979" y="4359656"/>
            <a:ext cx="877163" cy="369332"/>
          </a:xfrm>
          <a:prstGeom prst="rect">
            <a:avLst/>
          </a:prstGeom>
          <a:solidFill>
            <a:srgbClr val="002060"/>
          </a:solidFill>
        </p:spPr>
        <p:txBody>
          <a:bodyPr wrap="none" rtlCol="0">
            <a:spAutoFit/>
          </a:bodyPr>
          <a:lstStyle/>
          <a:p>
            <a:r>
              <a:rPr kumimoji="1" lang="ja-JP" altLang="en-US" dirty="0">
                <a:solidFill>
                  <a:schemeClr val="bg1"/>
                </a:solidFill>
              </a:rPr>
              <a:t>据置型</a:t>
            </a:r>
          </a:p>
        </p:txBody>
      </p:sp>
      <p:sp>
        <p:nvSpPr>
          <p:cNvPr id="6" name="テキスト ボックス 5">
            <a:extLst>
              <a:ext uri="{FF2B5EF4-FFF2-40B4-BE49-F238E27FC236}">
                <a16:creationId xmlns:a16="http://schemas.microsoft.com/office/drawing/2014/main" id="{09B53834-4874-9E8A-5CEC-49178947AE37}"/>
              </a:ext>
            </a:extLst>
          </p:cNvPr>
          <p:cNvSpPr txBox="1"/>
          <p:nvPr/>
        </p:nvSpPr>
        <p:spPr>
          <a:xfrm>
            <a:off x="618979" y="5575530"/>
            <a:ext cx="1338828" cy="369332"/>
          </a:xfrm>
          <a:prstGeom prst="rect">
            <a:avLst/>
          </a:prstGeom>
          <a:solidFill>
            <a:srgbClr val="002060"/>
          </a:solidFill>
        </p:spPr>
        <p:txBody>
          <a:bodyPr wrap="none" rtlCol="0">
            <a:spAutoFit/>
          </a:bodyPr>
          <a:lstStyle/>
          <a:p>
            <a:r>
              <a:rPr lang="ja-JP" altLang="en-US" dirty="0">
                <a:solidFill>
                  <a:schemeClr val="bg1"/>
                </a:solidFill>
              </a:rPr>
              <a:t>ドローン</a:t>
            </a:r>
            <a:r>
              <a:rPr kumimoji="1" lang="ja-JP" altLang="en-US" dirty="0">
                <a:solidFill>
                  <a:schemeClr val="bg1"/>
                </a:solidFill>
              </a:rPr>
              <a:t>型</a:t>
            </a:r>
          </a:p>
        </p:txBody>
      </p:sp>
    </p:spTree>
    <p:extLst>
      <p:ext uri="{BB962C8B-B14F-4D97-AF65-F5344CB8AC3E}">
        <p14:creationId xmlns:p14="http://schemas.microsoft.com/office/powerpoint/2010/main" val="48737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936D5-A7EE-010D-CFD8-0929C4BF29CF}"/>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8CA8F7C-F388-CFCC-CC9A-D9BD4C5FFFF4}"/>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余談－点群と</a:t>
            </a:r>
            <a:r>
              <a:rPr lang="en-US" altLang="ja-JP" sz="4000" b="1" spc="1000" dirty="0">
                <a:solidFill>
                  <a:schemeClr val="bg1"/>
                </a:solidFill>
              </a:rPr>
              <a:t>3D</a:t>
            </a:r>
            <a:r>
              <a:rPr lang="ja-JP" altLang="en-US" sz="4000" b="1" spc="1000" dirty="0">
                <a:solidFill>
                  <a:schemeClr val="bg1"/>
                </a:solidFill>
              </a:rPr>
              <a:t>モデルの関係</a:t>
            </a:r>
            <a:endParaRPr kumimoji="1" lang="ja-JP" altLang="en-US" sz="4000" b="1" spc="1000" dirty="0">
              <a:solidFill>
                <a:schemeClr val="bg1"/>
              </a:solidFill>
            </a:endParaRPr>
          </a:p>
        </p:txBody>
      </p:sp>
    </p:spTree>
    <p:extLst>
      <p:ext uri="{BB962C8B-B14F-4D97-AF65-F5344CB8AC3E}">
        <p14:creationId xmlns:p14="http://schemas.microsoft.com/office/powerpoint/2010/main" val="3669032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01DEE-6844-001F-66CC-1650794C17A0}"/>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AB83D06-93CE-4733-F95E-5BE63E613CC2}"/>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余談－点群と</a:t>
            </a:r>
            <a:r>
              <a:rPr lang="en-US" altLang="ja-JP" sz="4000" b="1" spc="1000" dirty="0">
                <a:solidFill>
                  <a:schemeClr val="bg1"/>
                </a:solidFill>
              </a:rPr>
              <a:t>3D</a:t>
            </a:r>
            <a:r>
              <a:rPr lang="ja-JP" altLang="en-US" sz="4000" b="1" spc="1000" dirty="0">
                <a:solidFill>
                  <a:schemeClr val="bg1"/>
                </a:solidFill>
              </a:rPr>
              <a:t>モデルの関係</a:t>
            </a:r>
            <a:endParaRPr kumimoji="1" lang="ja-JP" altLang="en-US" sz="4000" b="1" spc="1000" dirty="0">
              <a:solidFill>
                <a:schemeClr val="bg1"/>
              </a:solidFill>
            </a:endParaRPr>
          </a:p>
        </p:txBody>
      </p:sp>
      <p:pic>
        <p:nvPicPr>
          <p:cNvPr id="3" name="図 2">
            <a:extLst>
              <a:ext uri="{FF2B5EF4-FFF2-40B4-BE49-F238E27FC236}">
                <a16:creationId xmlns:a16="http://schemas.microsoft.com/office/drawing/2014/main" id="{20BE891B-0738-C5E2-7F58-CC2768582485}"/>
              </a:ext>
            </a:extLst>
          </p:cNvPr>
          <p:cNvPicPr>
            <a:picLocks noChangeAspect="1"/>
          </p:cNvPicPr>
          <p:nvPr/>
        </p:nvPicPr>
        <p:blipFill>
          <a:blip r:embed="rId3"/>
          <a:stretch>
            <a:fillRect/>
          </a:stretch>
        </p:blipFill>
        <p:spPr>
          <a:xfrm>
            <a:off x="935613" y="2953392"/>
            <a:ext cx="3889605" cy="2022725"/>
          </a:xfrm>
          <a:prstGeom prst="rect">
            <a:avLst/>
          </a:prstGeom>
        </p:spPr>
      </p:pic>
      <p:sp>
        <p:nvSpPr>
          <p:cNvPr id="7" name="楕円 6">
            <a:extLst>
              <a:ext uri="{FF2B5EF4-FFF2-40B4-BE49-F238E27FC236}">
                <a16:creationId xmlns:a16="http://schemas.microsoft.com/office/drawing/2014/main" id="{8DEB8DCD-9411-FA0B-0FD3-B9E42DC6C89D}"/>
              </a:ext>
            </a:extLst>
          </p:cNvPr>
          <p:cNvSpPr/>
          <p:nvPr/>
        </p:nvSpPr>
        <p:spPr>
          <a:xfrm>
            <a:off x="311291" y="1527941"/>
            <a:ext cx="5092505" cy="4861652"/>
          </a:xfrm>
          <a:prstGeom prst="ellipse">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2EFB68D-89FC-74CE-FC66-C1D435ACD98C}"/>
              </a:ext>
            </a:extLst>
          </p:cNvPr>
          <p:cNvSpPr txBox="1"/>
          <p:nvPr/>
        </p:nvSpPr>
        <p:spPr>
          <a:xfrm>
            <a:off x="2252250" y="1173998"/>
            <a:ext cx="1210588" cy="707886"/>
          </a:xfrm>
          <a:prstGeom prst="rect">
            <a:avLst/>
          </a:prstGeom>
          <a:solidFill>
            <a:schemeClr val="bg1"/>
          </a:solidFill>
        </p:spPr>
        <p:txBody>
          <a:bodyPr wrap="none" rtlCol="0">
            <a:spAutoFit/>
          </a:bodyPr>
          <a:lstStyle/>
          <a:p>
            <a:r>
              <a:rPr kumimoji="1" lang="ja-JP" altLang="en-US" sz="4000" b="1"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点群</a:t>
            </a:r>
          </a:p>
        </p:txBody>
      </p:sp>
      <p:sp>
        <p:nvSpPr>
          <p:cNvPr id="2" name="テキスト ボックス 1">
            <a:extLst>
              <a:ext uri="{FF2B5EF4-FFF2-40B4-BE49-F238E27FC236}">
                <a16:creationId xmlns:a16="http://schemas.microsoft.com/office/drawing/2014/main" id="{6C3ADCF2-A589-DA01-0721-C8098EE62006}"/>
              </a:ext>
            </a:extLst>
          </p:cNvPr>
          <p:cNvSpPr txBox="1"/>
          <p:nvPr/>
        </p:nvSpPr>
        <p:spPr>
          <a:xfrm>
            <a:off x="935613" y="4991722"/>
            <a:ext cx="3185487" cy="369332"/>
          </a:xfrm>
          <a:prstGeom prst="rect">
            <a:avLst/>
          </a:prstGeom>
          <a:noFill/>
        </p:spPr>
        <p:txBody>
          <a:bodyPr wrap="none" rtlCol="0">
            <a:spAutoFit/>
          </a:bodyPr>
          <a:lstStyle/>
          <a:p>
            <a:r>
              <a:rPr lang="ja-JP" altLang="en-US" dirty="0"/>
              <a:t>↑</a:t>
            </a:r>
            <a:r>
              <a:rPr lang="ja-JP" altLang="en-US" dirty="0">
                <a:hlinkClick r:id="rId4"/>
              </a:rPr>
              <a:t>オープンナガサキ</a:t>
            </a:r>
            <a:r>
              <a:rPr lang="ja-JP" altLang="en-US" dirty="0"/>
              <a:t>より引用</a:t>
            </a:r>
            <a:endParaRPr kumimoji="1" lang="ja-JP" altLang="en-US" dirty="0"/>
          </a:p>
        </p:txBody>
      </p:sp>
    </p:spTree>
    <p:extLst>
      <p:ext uri="{BB962C8B-B14F-4D97-AF65-F5344CB8AC3E}">
        <p14:creationId xmlns:p14="http://schemas.microsoft.com/office/powerpoint/2010/main" val="2728739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C7D43-BA9C-5166-978C-BAC73FD0AE8E}"/>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FA763A8-034F-623F-2B6D-0E440D6E57C7}"/>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余談－点群と</a:t>
            </a:r>
            <a:r>
              <a:rPr lang="en-US" altLang="ja-JP" sz="4000" b="1" spc="1000" dirty="0">
                <a:solidFill>
                  <a:schemeClr val="bg1"/>
                </a:solidFill>
              </a:rPr>
              <a:t>3D</a:t>
            </a:r>
            <a:r>
              <a:rPr lang="ja-JP" altLang="en-US" sz="4000" b="1" spc="1000" dirty="0">
                <a:solidFill>
                  <a:schemeClr val="bg1"/>
                </a:solidFill>
              </a:rPr>
              <a:t>モデルの関係</a:t>
            </a:r>
            <a:endParaRPr kumimoji="1" lang="ja-JP" altLang="en-US" sz="4000" b="1" spc="1000" dirty="0">
              <a:solidFill>
                <a:schemeClr val="bg1"/>
              </a:solidFill>
            </a:endParaRPr>
          </a:p>
        </p:txBody>
      </p:sp>
      <p:pic>
        <p:nvPicPr>
          <p:cNvPr id="5" name="図 4">
            <a:extLst>
              <a:ext uri="{FF2B5EF4-FFF2-40B4-BE49-F238E27FC236}">
                <a16:creationId xmlns:a16="http://schemas.microsoft.com/office/drawing/2014/main" id="{97146450-87C5-D123-4049-C834ADB57BB7}"/>
              </a:ext>
            </a:extLst>
          </p:cNvPr>
          <p:cNvPicPr>
            <a:picLocks noChangeAspect="1"/>
          </p:cNvPicPr>
          <p:nvPr/>
        </p:nvPicPr>
        <p:blipFill>
          <a:blip r:embed="rId3"/>
          <a:stretch>
            <a:fillRect/>
          </a:stretch>
        </p:blipFill>
        <p:spPr>
          <a:xfrm>
            <a:off x="7118434" y="2291195"/>
            <a:ext cx="3221457" cy="3180273"/>
          </a:xfrm>
          <a:prstGeom prst="rect">
            <a:avLst/>
          </a:prstGeom>
        </p:spPr>
      </p:pic>
      <p:pic>
        <p:nvPicPr>
          <p:cNvPr id="10" name="図 9">
            <a:extLst>
              <a:ext uri="{FF2B5EF4-FFF2-40B4-BE49-F238E27FC236}">
                <a16:creationId xmlns:a16="http://schemas.microsoft.com/office/drawing/2014/main" id="{A37B7CF9-79C4-6447-3958-BF8E66B88EA7}"/>
              </a:ext>
            </a:extLst>
          </p:cNvPr>
          <p:cNvPicPr>
            <a:picLocks noChangeAspect="1"/>
          </p:cNvPicPr>
          <p:nvPr/>
        </p:nvPicPr>
        <p:blipFill>
          <a:blip r:embed="rId4"/>
          <a:stretch>
            <a:fillRect/>
          </a:stretch>
        </p:blipFill>
        <p:spPr>
          <a:xfrm>
            <a:off x="935613" y="2953392"/>
            <a:ext cx="3889605" cy="2022725"/>
          </a:xfrm>
          <a:prstGeom prst="rect">
            <a:avLst/>
          </a:prstGeom>
        </p:spPr>
      </p:pic>
      <p:sp>
        <p:nvSpPr>
          <p:cNvPr id="11" name="楕円 10">
            <a:extLst>
              <a:ext uri="{FF2B5EF4-FFF2-40B4-BE49-F238E27FC236}">
                <a16:creationId xmlns:a16="http://schemas.microsoft.com/office/drawing/2014/main" id="{0146F0AF-BEBE-E269-7FEB-4EB7FC003960}"/>
              </a:ext>
            </a:extLst>
          </p:cNvPr>
          <p:cNvSpPr/>
          <p:nvPr/>
        </p:nvSpPr>
        <p:spPr>
          <a:xfrm>
            <a:off x="311291" y="1527941"/>
            <a:ext cx="5092505" cy="4861652"/>
          </a:xfrm>
          <a:prstGeom prst="ellipse">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A54D193B-D688-5C29-F0BB-41B73E02B3FD}"/>
              </a:ext>
            </a:extLst>
          </p:cNvPr>
          <p:cNvSpPr txBox="1"/>
          <p:nvPr/>
        </p:nvSpPr>
        <p:spPr>
          <a:xfrm>
            <a:off x="2252250" y="1173998"/>
            <a:ext cx="1210588" cy="707886"/>
          </a:xfrm>
          <a:prstGeom prst="rect">
            <a:avLst/>
          </a:prstGeom>
          <a:solidFill>
            <a:schemeClr val="bg1"/>
          </a:solidFill>
        </p:spPr>
        <p:txBody>
          <a:bodyPr wrap="none" rtlCol="0">
            <a:spAutoFit/>
          </a:bodyPr>
          <a:lstStyle/>
          <a:p>
            <a:r>
              <a:rPr kumimoji="1" lang="ja-JP" altLang="en-US" sz="4000" b="1"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点群</a:t>
            </a:r>
          </a:p>
        </p:txBody>
      </p:sp>
      <p:sp>
        <p:nvSpPr>
          <p:cNvPr id="13" name="テキスト ボックス 12">
            <a:extLst>
              <a:ext uri="{FF2B5EF4-FFF2-40B4-BE49-F238E27FC236}">
                <a16:creationId xmlns:a16="http://schemas.microsoft.com/office/drawing/2014/main" id="{0A4A644A-B612-9D92-4DEB-C7396FCC9122}"/>
              </a:ext>
            </a:extLst>
          </p:cNvPr>
          <p:cNvSpPr txBox="1"/>
          <p:nvPr/>
        </p:nvSpPr>
        <p:spPr>
          <a:xfrm>
            <a:off x="935613" y="4991722"/>
            <a:ext cx="3185487" cy="369332"/>
          </a:xfrm>
          <a:prstGeom prst="rect">
            <a:avLst/>
          </a:prstGeom>
          <a:noFill/>
        </p:spPr>
        <p:txBody>
          <a:bodyPr wrap="none" rtlCol="0">
            <a:spAutoFit/>
          </a:bodyPr>
          <a:lstStyle/>
          <a:p>
            <a:r>
              <a:rPr lang="ja-JP" altLang="en-US" dirty="0"/>
              <a:t>↑</a:t>
            </a:r>
            <a:r>
              <a:rPr lang="ja-JP" altLang="en-US" dirty="0">
                <a:hlinkClick r:id="rId5"/>
              </a:rPr>
              <a:t>オープンナガサキ</a:t>
            </a:r>
            <a:r>
              <a:rPr lang="ja-JP" altLang="en-US" dirty="0"/>
              <a:t>より引用</a:t>
            </a:r>
            <a:endParaRPr kumimoji="1" lang="ja-JP" altLang="en-US" dirty="0"/>
          </a:p>
        </p:txBody>
      </p:sp>
      <p:sp>
        <p:nvSpPr>
          <p:cNvPr id="14" name="楕円 13">
            <a:extLst>
              <a:ext uri="{FF2B5EF4-FFF2-40B4-BE49-F238E27FC236}">
                <a16:creationId xmlns:a16="http://schemas.microsoft.com/office/drawing/2014/main" id="{E028B5A8-84DE-AF76-E532-0845821ECD97}"/>
              </a:ext>
            </a:extLst>
          </p:cNvPr>
          <p:cNvSpPr/>
          <p:nvPr/>
        </p:nvSpPr>
        <p:spPr>
          <a:xfrm>
            <a:off x="6182911" y="1527941"/>
            <a:ext cx="5092505" cy="4861652"/>
          </a:xfrm>
          <a:prstGeom prst="ellipse">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D3A393C-DF7B-88FD-2FAB-6E591DA35006}"/>
              </a:ext>
            </a:extLst>
          </p:cNvPr>
          <p:cNvSpPr txBox="1"/>
          <p:nvPr/>
        </p:nvSpPr>
        <p:spPr>
          <a:xfrm>
            <a:off x="7601413" y="1229366"/>
            <a:ext cx="2401619" cy="707886"/>
          </a:xfrm>
          <a:prstGeom prst="rect">
            <a:avLst/>
          </a:prstGeom>
          <a:solidFill>
            <a:schemeClr val="bg1"/>
          </a:solidFill>
        </p:spPr>
        <p:txBody>
          <a:bodyPr wrap="none" rtlCol="0">
            <a:spAutoFit/>
          </a:bodyPr>
          <a:lstStyle/>
          <a:p>
            <a:r>
              <a:rPr lang="ja-JP" altLang="en-US" sz="4000" b="1" dirty="0">
                <a:solidFill>
                  <a:schemeClr val="accent6">
                    <a:lumMod val="75000"/>
                  </a:schemeClr>
                </a:solidFill>
                <a:latin typeface="HGP創英角ﾎﾟｯﾌﾟ体" panose="040B0A00000000000000" pitchFamily="50" charset="-128"/>
                <a:ea typeface="HGP創英角ﾎﾟｯﾌﾟ体" panose="040B0A00000000000000" pitchFamily="50" charset="-128"/>
              </a:rPr>
              <a:t>３Ｄ</a:t>
            </a:r>
            <a:r>
              <a:rPr kumimoji="1" lang="ja-JP" altLang="en-US" sz="4000" b="1" dirty="0">
                <a:solidFill>
                  <a:schemeClr val="accent6">
                    <a:lumMod val="75000"/>
                  </a:schemeClr>
                </a:solidFill>
                <a:latin typeface="HGP創英角ﾎﾟｯﾌﾟ体" panose="040B0A00000000000000" pitchFamily="50" charset="-128"/>
                <a:ea typeface="HGP創英角ﾎﾟｯﾌﾟ体" panose="040B0A00000000000000" pitchFamily="50" charset="-128"/>
              </a:rPr>
              <a:t>モデル</a:t>
            </a:r>
          </a:p>
        </p:txBody>
      </p:sp>
      <p:sp>
        <p:nvSpPr>
          <p:cNvPr id="16" name="矢印: 右 15">
            <a:extLst>
              <a:ext uri="{FF2B5EF4-FFF2-40B4-BE49-F238E27FC236}">
                <a16:creationId xmlns:a16="http://schemas.microsoft.com/office/drawing/2014/main" id="{FD86797B-6CE8-077B-7B92-9F87440C95C1}"/>
              </a:ext>
            </a:extLst>
          </p:cNvPr>
          <p:cNvSpPr/>
          <p:nvPr/>
        </p:nvSpPr>
        <p:spPr>
          <a:xfrm>
            <a:off x="4786817" y="2880610"/>
            <a:ext cx="2683128" cy="2376667"/>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41577C4B-B57F-D2C3-1665-CB7380DBD77E}"/>
              </a:ext>
            </a:extLst>
          </p:cNvPr>
          <p:cNvSpPr txBox="1"/>
          <p:nvPr/>
        </p:nvSpPr>
        <p:spPr>
          <a:xfrm>
            <a:off x="4825218" y="3530334"/>
            <a:ext cx="2236510" cy="1077218"/>
          </a:xfrm>
          <a:prstGeom prst="rect">
            <a:avLst/>
          </a:prstGeom>
          <a:noFill/>
        </p:spPr>
        <p:txBody>
          <a:bodyPr wrap="none" rtlCol="0">
            <a:spAutoFit/>
          </a:bodyPr>
          <a:lstStyle/>
          <a:p>
            <a:r>
              <a:rPr kumimoji="1" lang="ja-JP" altLang="en-US" sz="3200" b="1" dirty="0">
                <a:solidFill>
                  <a:schemeClr val="bg1"/>
                </a:solidFill>
              </a:rPr>
              <a:t>点群を元に</a:t>
            </a:r>
            <a:endParaRPr kumimoji="1" lang="en-US" altLang="ja-JP" sz="3200" b="1" dirty="0">
              <a:solidFill>
                <a:schemeClr val="bg1"/>
              </a:solidFill>
            </a:endParaRPr>
          </a:p>
          <a:p>
            <a:r>
              <a:rPr kumimoji="1" lang="ja-JP" altLang="en-US" sz="3200" b="1" dirty="0">
                <a:solidFill>
                  <a:schemeClr val="bg1"/>
                </a:solidFill>
              </a:rPr>
              <a:t>生成</a:t>
            </a:r>
          </a:p>
        </p:txBody>
      </p:sp>
      <p:sp>
        <p:nvSpPr>
          <p:cNvPr id="18" name="テキスト ボックス 17">
            <a:extLst>
              <a:ext uri="{FF2B5EF4-FFF2-40B4-BE49-F238E27FC236}">
                <a16:creationId xmlns:a16="http://schemas.microsoft.com/office/drawing/2014/main" id="{265925A0-61A3-6004-CB9B-73DA60805568}"/>
              </a:ext>
            </a:extLst>
          </p:cNvPr>
          <p:cNvSpPr txBox="1"/>
          <p:nvPr/>
        </p:nvSpPr>
        <p:spPr>
          <a:xfrm>
            <a:off x="2982351" y="6430424"/>
            <a:ext cx="5578771" cy="369332"/>
          </a:xfrm>
          <a:prstGeom prst="rect">
            <a:avLst/>
          </a:prstGeom>
          <a:noFill/>
        </p:spPr>
        <p:txBody>
          <a:bodyPr wrap="none" rtlCol="0">
            <a:spAutoFit/>
          </a:bodyPr>
          <a:lstStyle/>
          <a:p>
            <a:r>
              <a:rPr lang="en-US" altLang="ja-JP" dirty="0"/>
              <a:t>https://www.youtube.com/watch?v=RBTls6i6hHw</a:t>
            </a:r>
            <a:endParaRPr kumimoji="1" lang="ja-JP" altLang="en-US" dirty="0"/>
          </a:p>
        </p:txBody>
      </p:sp>
    </p:spTree>
    <p:extLst>
      <p:ext uri="{BB962C8B-B14F-4D97-AF65-F5344CB8AC3E}">
        <p14:creationId xmlns:p14="http://schemas.microsoft.com/office/powerpoint/2010/main" val="316304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FBE6AE-E272-E2E1-A999-447BCE42C48E}"/>
            </a:ext>
          </a:extLst>
        </p:cNvPr>
        <p:cNvGrpSpPr/>
        <p:nvPr/>
      </p:nvGrpSpPr>
      <p:grpSpPr>
        <a:xfrm>
          <a:off x="0" y="0"/>
          <a:ext cx="0" cy="0"/>
          <a:chOff x="0" y="0"/>
          <a:chExt cx="0" cy="0"/>
        </a:xfrm>
      </p:grpSpPr>
      <p:sp>
        <p:nvSpPr>
          <p:cNvPr id="7" name="楕円 6">
            <a:extLst>
              <a:ext uri="{FF2B5EF4-FFF2-40B4-BE49-F238E27FC236}">
                <a16:creationId xmlns:a16="http://schemas.microsoft.com/office/drawing/2014/main" id="{2EF16090-DA35-7184-64B9-CA84AB08D583}"/>
              </a:ext>
            </a:extLst>
          </p:cNvPr>
          <p:cNvSpPr/>
          <p:nvPr/>
        </p:nvSpPr>
        <p:spPr>
          <a:xfrm>
            <a:off x="2264898" y="4010484"/>
            <a:ext cx="4107903" cy="2323326"/>
          </a:xfrm>
          <a:prstGeom prst="ellipse">
            <a:avLst/>
          </a:prstGeom>
          <a:no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7A66381D-276B-1A67-B31F-842D6B39B373}"/>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余談－</a:t>
            </a:r>
            <a:r>
              <a:rPr lang="en-US" altLang="ja-JP" sz="4000" b="1" spc="1000" dirty="0">
                <a:solidFill>
                  <a:schemeClr val="bg1"/>
                </a:solidFill>
              </a:rPr>
              <a:t>3D</a:t>
            </a:r>
            <a:r>
              <a:rPr lang="ja-JP" altLang="en-US" sz="4000" b="1" spc="1000" dirty="0">
                <a:solidFill>
                  <a:schemeClr val="bg1"/>
                </a:solidFill>
              </a:rPr>
              <a:t>モデルの生成パターン</a:t>
            </a:r>
            <a:endParaRPr kumimoji="1" lang="ja-JP" altLang="en-US" sz="4000" b="1" spc="1000" dirty="0">
              <a:solidFill>
                <a:schemeClr val="bg1"/>
              </a:solidFill>
            </a:endParaRPr>
          </a:p>
        </p:txBody>
      </p:sp>
      <p:pic>
        <p:nvPicPr>
          <p:cNvPr id="5" name="図 4">
            <a:extLst>
              <a:ext uri="{FF2B5EF4-FFF2-40B4-BE49-F238E27FC236}">
                <a16:creationId xmlns:a16="http://schemas.microsoft.com/office/drawing/2014/main" id="{D885BB38-57D3-DF82-EB67-2175BF2E2FB2}"/>
              </a:ext>
            </a:extLst>
          </p:cNvPr>
          <p:cNvPicPr>
            <a:picLocks noChangeAspect="1"/>
          </p:cNvPicPr>
          <p:nvPr/>
        </p:nvPicPr>
        <p:blipFill>
          <a:blip r:embed="rId3"/>
          <a:stretch>
            <a:fillRect/>
          </a:stretch>
        </p:blipFill>
        <p:spPr>
          <a:xfrm>
            <a:off x="7695209" y="2291195"/>
            <a:ext cx="3221457" cy="3180273"/>
          </a:xfrm>
          <a:prstGeom prst="rect">
            <a:avLst/>
          </a:prstGeom>
        </p:spPr>
      </p:pic>
      <p:pic>
        <p:nvPicPr>
          <p:cNvPr id="10" name="図 9">
            <a:extLst>
              <a:ext uri="{FF2B5EF4-FFF2-40B4-BE49-F238E27FC236}">
                <a16:creationId xmlns:a16="http://schemas.microsoft.com/office/drawing/2014/main" id="{63788F6D-F994-E52C-F2B9-B4C0C6F3C39F}"/>
              </a:ext>
            </a:extLst>
          </p:cNvPr>
          <p:cNvPicPr>
            <a:picLocks noChangeAspect="1"/>
          </p:cNvPicPr>
          <p:nvPr/>
        </p:nvPicPr>
        <p:blipFill>
          <a:blip r:embed="rId4"/>
          <a:stretch>
            <a:fillRect/>
          </a:stretch>
        </p:blipFill>
        <p:spPr>
          <a:xfrm>
            <a:off x="3038457" y="1672804"/>
            <a:ext cx="2328092" cy="1210686"/>
          </a:xfrm>
          <a:prstGeom prst="rect">
            <a:avLst/>
          </a:prstGeom>
        </p:spPr>
      </p:pic>
      <p:sp>
        <p:nvSpPr>
          <p:cNvPr id="11" name="楕円 10">
            <a:extLst>
              <a:ext uri="{FF2B5EF4-FFF2-40B4-BE49-F238E27FC236}">
                <a16:creationId xmlns:a16="http://schemas.microsoft.com/office/drawing/2014/main" id="{E836B7BC-60C8-4B75-DE76-36BDD4F74A3B}"/>
              </a:ext>
            </a:extLst>
          </p:cNvPr>
          <p:cNvSpPr/>
          <p:nvPr/>
        </p:nvSpPr>
        <p:spPr>
          <a:xfrm>
            <a:off x="2264898" y="1284734"/>
            <a:ext cx="4107903" cy="2323326"/>
          </a:xfrm>
          <a:prstGeom prst="ellipse">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8307845A-1B11-5DF2-5B6C-D64FFF28BD39}"/>
              </a:ext>
            </a:extLst>
          </p:cNvPr>
          <p:cNvSpPr txBox="1"/>
          <p:nvPr/>
        </p:nvSpPr>
        <p:spPr>
          <a:xfrm>
            <a:off x="3643494" y="967798"/>
            <a:ext cx="1210588" cy="707886"/>
          </a:xfrm>
          <a:prstGeom prst="rect">
            <a:avLst/>
          </a:prstGeom>
          <a:solidFill>
            <a:schemeClr val="bg1"/>
          </a:solidFill>
        </p:spPr>
        <p:txBody>
          <a:bodyPr wrap="none" rtlCol="0">
            <a:spAutoFit/>
          </a:bodyPr>
          <a:lstStyle/>
          <a:p>
            <a:r>
              <a:rPr kumimoji="1" lang="ja-JP" altLang="en-US" sz="4000" b="1"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点群</a:t>
            </a:r>
          </a:p>
        </p:txBody>
      </p:sp>
      <p:sp>
        <p:nvSpPr>
          <p:cNvPr id="13" name="テキスト ボックス 12">
            <a:extLst>
              <a:ext uri="{FF2B5EF4-FFF2-40B4-BE49-F238E27FC236}">
                <a16:creationId xmlns:a16="http://schemas.microsoft.com/office/drawing/2014/main" id="{B96550FF-205B-DD0E-93B2-5DBAD1E0890B}"/>
              </a:ext>
            </a:extLst>
          </p:cNvPr>
          <p:cNvSpPr txBox="1"/>
          <p:nvPr/>
        </p:nvSpPr>
        <p:spPr>
          <a:xfrm>
            <a:off x="2837671" y="2880609"/>
            <a:ext cx="3185487" cy="369332"/>
          </a:xfrm>
          <a:prstGeom prst="rect">
            <a:avLst/>
          </a:prstGeom>
          <a:noFill/>
        </p:spPr>
        <p:txBody>
          <a:bodyPr wrap="none" rtlCol="0">
            <a:spAutoFit/>
          </a:bodyPr>
          <a:lstStyle/>
          <a:p>
            <a:r>
              <a:rPr lang="ja-JP" altLang="en-US" dirty="0"/>
              <a:t>↑</a:t>
            </a:r>
            <a:r>
              <a:rPr lang="ja-JP" altLang="en-US" dirty="0">
                <a:hlinkClick r:id="rId5"/>
              </a:rPr>
              <a:t>オープンナガサキ</a:t>
            </a:r>
            <a:r>
              <a:rPr lang="ja-JP" altLang="en-US" dirty="0"/>
              <a:t>より引用</a:t>
            </a:r>
            <a:endParaRPr kumimoji="1" lang="ja-JP" altLang="en-US" dirty="0"/>
          </a:p>
        </p:txBody>
      </p:sp>
      <p:sp>
        <p:nvSpPr>
          <p:cNvPr id="14" name="楕円 13">
            <a:extLst>
              <a:ext uri="{FF2B5EF4-FFF2-40B4-BE49-F238E27FC236}">
                <a16:creationId xmlns:a16="http://schemas.microsoft.com/office/drawing/2014/main" id="{5373C241-CF33-AE03-C583-C5AA2D22248A}"/>
              </a:ext>
            </a:extLst>
          </p:cNvPr>
          <p:cNvSpPr/>
          <p:nvPr/>
        </p:nvSpPr>
        <p:spPr>
          <a:xfrm>
            <a:off x="6759686" y="1527941"/>
            <a:ext cx="5092505" cy="4861652"/>
          </a:xfrm>
          <a:prstGeom prst="ellipse">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FE74AAA-67B8-3C38-9373-B32B26D72614}"/>
              </a:ext>
            </a:extLst>
          </p:cNvPr>
          <p:cNvSpPr txBox="1"/>
          <p:nvPr/>
        </p:nvSpPr>
        <p:spPr>
          <a:xfrm>
            <a:off x="8207107" y="1257050"/>
            <a:ext cx="2401619" cy="707886"/>
          </a:xfrm>
          <a:prstGeom prst="rect">
            <a:avLst/>
          </a:prstGeom>
          <a:solidFill>
            <a:schemeClr val="bg1"/>
          </a:solidFill>
        </p:spPr>
        <p:txBody>
          <a:bodyPr wrap="none" rtlCol="0">
            <a:spAutoFit/>
          </a:bodyPr>
          <a:lstStyle/>
          <a:p>
            <a:r>
              <a:rPr lang="ja-JP" altLang="en-US" sz="4000" b="1" dirty="0">
                <a:solidFill>
                  <a:schemeClr val="accent6">
                    <a:lumMod val="75000"/>
                  </a:schemeClr>
                </a:solidFill>
                <a:latin typeface="HGP創英角ﾎﾟｯﾌﾟ体" panose="040B0A00000000000000" pitchFamily="50" charset="-128"/>
                <a:ea typeface="HGP創英角ﾎﾟｯﾌﾟ体" panose="040B0A00000000000000" pitchFamily="50" charset="-128"/>
              </a:rPr>
              <a:t>３Ｄ</a:t>
            </a:r>
            <a:r>
              <a:rPr kumimoji="1" lang="ja-JP" altLang="en-US" sz="4000" b="1" dirty="0">
                <a:solidFill>
                  <a:schemeClr val="accent6">
                    <a:lumMod val="75000"/>
                  </a:schemeClr>
                </a:solidFill>
                <a:latin typeface="HGP創英角ﾎﾟｯﾌﾟ体" panose="040B0A00000000000000" pitchFamily="50" charset="-128"/>
                <a:ea typeface="HGP創英角ﾎﾟｯﾌﾟ体" panose="040B0A00000000000000" pitchFamily="50" charset="-128"/>
              </a:rPr>
              <a:t>モデル</a:t>
            </a:r>
          </a:p>
        </p:txBody>
      </p:sp>
      <p:sp>
        <p:nvSpPr>
          <p:cNvPr id="16" name="矢印: 右 15">
            <a:extLst>
              <a:ext uri="{FF2B5EF4-FFF2-40B4-BE49-F238E27FC236}">
                <a16:creationId xmlns:a16="http://schemas.microsoft.com/office/drawing/2014/main" id="{8E46862F-2E64-3BB6-C7EC-8FC6653B08BB}"/>
              </a:ext>
            </a:extLst>
          </p:cNvPr>
          <p:cNvSpPr/>
          <p:nvPr/>
        </p:nvSpPr>
        <p:spPr>
          <a:xfrm>
            <a:off x="5902069" y="1685852"/>
            <a:ext cx="1610214" cy="1439733"/>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矢印: 右 2">
            <a:extLst>
              <a:ext uri="{FF2B5EF4-FFF2-40B4-BE49-F238E27FC236}">
                <a16:creationId xmlns:a16="http://schemas.microsoft.com/office/drawing/2014/main" id="{FF125818-59E6-AFF6-EF1B-286C45E3A630}"/>
              </a:ext>
            </a:extLst>
          </p:cNvPr>
          <p:cNvSpPr/>
          <p:nvPr/>
        </p:nvSpPr>
        <p:spPr>
          <a:xfrm>
            <a:off x="5945946" y="4452281"/>
            <a:ext cx="1610214" cy="1439733"/>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DDF73E10-BD7B-A0F4-2782-8FF5DE3BCE01}"/>
              </a:ext>
            </a:extLst>
          </p:cNvPr>
          <p:cNvSpPr txBox="1"/>
          <p:nvPr/>
        </p:nvSpPr>
        <p:spPr>
          <a:xfrm>
            <a:off x="3657494" y="3784527"/>
            <a:ext cx="1213794" cy="707886"/>
          </a:xfrm>
          <a:prstGeom prst="rect">
            <a:avLst/>
          </a:prstGeom>
          <a:solidFill>
            <a:schemeClr val="bg1"/>
          </a:solidFill>
        </p:spPr>
        <p:txBody>
          <a:bodyPr wrap="none" rtlCol="0">
            <a:spAutoFit/>
          </a:bodyPr>
          <a:lstStyle/>
          <a:p>
            <a:r>
              <a:rPr kumimoji="1" lang="ja-JP" altLang="en-US" sz="4000" b="1" dirty="0">
                <a:solidFill>
                  <a:srgbClr val="7030A0"/>
                </a:solidFill>
                <a:latin typeface="HGP創英角ﾎﾟｯﾌﾟ体" panose="040B0A00000000000000" pitchFamily="50" charset="-128"/>
                <a:ea typeface="HGP創英角ﾎﾟｯﾌﾟ体" panose="040B0A00000000000000" pitchFamily="50" charset="-128"/>
              </a:rPr>
              <a:t>？？</a:t>
            </a:r>
          </a:p>
        </p:txBody>
      </p:sp>
      <p:cxnSp>
        <p:nvCxnSpPr>
          <p:cNvPr id="9" name="直線コネクタ 8">
            <a:extLst>
              <a:ext uri="{FF2B5EF4-FFF2-40B4-BE49-F238E27FC236}">
                <a16:creationId xmlns:a16="http://schemas.microsoft.com/office/drawing/2014/main" id="{B584FB44-2DD1-0174-B139-612BAE4F1873}"/>
              </a:ext>
            </a:extLst>
          </p:cNvPr>
          <p:cNvCxnSpPr>
            <a:cxnSpLocks/>
          </p:cNvCxnSpPr>
          <p:nvPr/>
        </p:nvCxnSpPr>
        <p:spPr>
          <a:xfrm>
            <a:off x="337625" y="3784527"/>
            <a:ext cx="61742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CDD115FF-5C80-07A0-0DDF-008E63BECA19}"/>
              </a:ext>
            </a:extLst>
          </p:cNvPr>
          <p:cNvSpPr txBox="1"/>
          <p:nvPr/>
        </p:nvSpPr>
        <p:spPr>
          <a:xfrm>
            <a:off x="376181" y="1703326"/>
            <a:ext cx="1620957" cy="523220"/>
          </a:xfrm>
          <a:prstGeom prst="rect">
            <a:avLst/>
          </a:prstGeom>
          <a:noFill/>
        </p:spPr>
        <p:txBody>
          <a:bodyPr wrap="none" rtlCol="0">
            <a:spAutoFit/>
          </a:bodyPr>
          <a:lstStyle/>
          <a:p>
            <a:r>
              <a:rPr lang="ja-JP" altLang="en-US" sz="2800" b="1" dirty="0"/>
              <a:t>パターン</a:t>
            </a:r>
            <a:endParaRPr kumimoji="1" lang="ja-JP" altLang="en-US" sz="2800" b="1" dirty="0"/>
          </a:p>
        </p:txBody>
      </p:sp>
      <p:sp>
        <p:nvSpPr>
          <p:cNvPr id="21" name="テキスト ボックス 20">
            <a:extLst>
              <a:ext uri="{FF2B5EF4-FFF2-40B4-BE49-F238E27FC236}">
                <a16:creationId xmlns:a16="http://schemas.microsoft.com/office/drawing/2014/main" id="{37A6A0B2-066B-1AB9-14CB-086F4643575A}"/>
              </a:ext>
            </a:extLst>
          </p:cNvPr>
          <p:cNvSpPr txBox="1"/>
          <p:nvPr/>
        </p:nvSpPr>
        <p:spPr>
          <a:xfrm>
            <a:off x="671133" y="2034300"/>
            <a:ext cx="1031051" cy="1107996"/>
          </a:xfrm>
          <a:prstGeom prst="rect">
            <a:avLst/>
          </a:prstGeom>
          <a:noFill/>
        </p:spPr>
        <p:txBody>
          <a:bodyPr wrap="none" rtlCol="0">
            <a:spAutoFit/>
          </a:bodyPr>
          <a:lstStyle/>
          <a:p>
            <a:r>
              <a:rPr lang="ja-JP" altLang="en-US" sz="6600" b="1" dirty="0"/>
              <a:t>①</a:t>
            </a:r>
            <a:endParaRPr kumimoji="1" lang="ja-JP" altLang="en-US" sz="6600" b="1" dirty="0"/>
          </a:p>
        </p:txBody>
      </p:sp>
      <p:sp>
        <p:nvSpPr>
          <p:cNvPr id="22" name="テキスト ボックス 21">
            <a:extLst>
              <a:ext uri="{FF2B5EF4-FFF2-40B4-BE49-F238E27FC236}">
                <a16:creationId xmlns:a16="http://schemas.microsoft.com/office/drawing/2014/main" id="{2F37B619-9B47-45DB-054B-7DDA9AE6E2F6}"/>
              </a:ext>
            </a:extLst>
          </p:cNvPr>
          <p:cNvSpPr txBox="1"/>
          <p:nvPr/>
        </p:nvSpPr>
        <p:spPr>
          <a:xfrm>
            <a:off x="418377" y="4443470"/>
            <a:ext cx="1620957" cy="523220"/>
          </a:xfrm>
          <a:prstGeom prst="rect">
            <a:avLst/>
          </a:prstGeom>
          <a:noFill/>
        </p:spPr>
        <p:txBody>
          <a:bodyPr wrap="none" rtlCol="0">
            <a:spAutoFit/>
          </a:bodyPr>
          <a:lstStyle/>
          <a:p>
            <a:r>
              <a:rPr lang="ja-JP" altLang="en-US" sz="2800" b="1" dirty="0"/>
              <a:t>パターン</a:t>
            </a:r>
            <a:endParaRPr kumimoji="1" lang="ja-JP" altLang="en-US" sz="2800" b="1" dirty="0"/>
          </a:p>
        </p:txBody>
      </p:sp>
      <p:sp>
        <p:nvSpPr>
          <p:cNvPr id="23" name="テキスト ボックス 22">
            <a:extLst>
              <a:ext uri="{FF2B5EF4-FFF2-40B4-BE49-F238E27FC236}">
                <a16:creationId xmlns:a16="http://schemas.microsoft.com/office/drawing/2014/main" id="{505CABB5-C7C8-F227-0941-046D91D9BF1A}"/>
              </a:ext>
            </a:extLst>
          </p:cNvPr>
          <p:cNvSpPr txBox="1"/>
          <p:nvPr/>
        </p:nvSpPr>
        <p:spPr>
          <a:xfrm>
            <a:off x="713329" y="4774444"/>
            <a:ext cx="1031051" cy="1107996"/>
          </a:xfrm>
          <a:prstGeom prst="rect">
            <a:avLst/>
          </a:prstGeom>
          <a:noFill/>
        </p:spPr>
        <p:txBody>
          <a:bodyPr wrap="none" rtlCol="0">
            <a:spAutoFit/>
          </a:bodyPr>
          <a:lstStyle/>
          <a:p>
            <a:r>
              <a:rPr lang="ja-JP" altLang="en-US" sz="6600" b="1" dirty="0"/>
              <a:t>②</a:t>
            </a:r>
            <a:endParaRPr kumimoji="1" lang="ja-JP" altLang="en-US" sz="6600" b="1" dirty="0"/>
          </a:p>
        </p:txBody>
      </p:sp>
    </p:spTree>
    <p:extLst>
      <p:ext uri="{BB962C8B-B14F-4D97-AF65-F5344CB8AC3E}">
        <p14:creationId xmlns:p14="http://schemas.microsoft.com/office/powerpoint/2010/main" val="2167949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6DCC6-EE22-A6D6-EB71-84894DB110B6}"/>
            </a:ext>
          </a:extLst>
        </p:cNvPr>
        <p:cNvGrpSpPr/>
        <p:nvPr/>
      </p:nvGrpSpPr>
      <p:grpSpPr>
        <a:xfrm>
          <a:off x="0" y="0"/>
          <a:ext cx="0" cy="0"/>
          <a:chOff x="0" y="0"/>
          <a:chExt cx="0" cy="0"/>
        </a:xfrm>
      </p:grpSpPr>
      <p:sp>
        <p:nvSpPr>
          <p:cNvPr id="7" name="楕円 6">
            <a:extLst>
              <a:ext uri="{FF2B5EF4-FFF2-40B4-BE49-F238E27FC236}">
                <a16:creationId xmlns:a16="http://schemas.microsoft.com/office/drawing/2014/main" id="{BBC61527-D819-DA95-323B-349531484117}"/>
              </a:ext>
            </a:extLst>
          </p:cNvPr>
          <p:cNvSpPr/>
          <p:nvPr/>
        </p:nvSpPr>
        <p:spPr>
          <a:xfrm>
            <a:off x="2264898" y="4010484"/>
            <a:ext cx="4107903" cy="2323326"/>
          </a:xfrm>
          <a:prstGeom prst="ellipse">
            <a:avLst/>
          </a:prstGeom>
          <a:no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785F8F1E-70D5-6CE3-0F81-FC93346464FB}"/>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余談－</a:t>
            </a:r>
            <a:r>
              <a:rPr lang="en-US" altLang="ja-JP" sz="4000" b="1" spc="1000" dirty="0">
                <a:solidFill>
                  <a:schemeClr val="bg1"/>
                </a:solidFill>
              </a:rPr>
              <a:t>3D</a:t>
            </a:r>
            <a:r>
              <a:rPr lang="ja-JP" altLang="en-US" sz="4000" b="1" spc="1000" dirty="0">
                <a:solidFill>
                  <a:schemeClr val="bg1"/>
                </a:solidFill>
              </a:rPr>
              <a:t>モデルの生成パターン</a:t>
            </a:r>
            <a:endParaRPr kumimoji="1" lang="ja-JP" altLang="en-US" sz="4000" b="1" spc="1000" dirty="0">
              <a:solidFill>
                <a:schemeClr val="bg1"/>
              </a:solidFill>
            </a:endParaRPr>
          </a:p>
        </p:txBody>
      </p:sp>
      <p:pic>
        <p:nvPicPr>
          <p:cNvPr id="5" name="図 4">
            <a:extLst>
              <a:ext uri="{FF2B5EF4-FFF2-40B4-BE49-F238E27FC236}">
                <a16:creationId xmlns:a16="http://schemas.microsoft.com/office/drawing/2014/main" id="{D4B9C851-9D9A-5275-5B35-5E5BA78CA328}"/>
              </a:ext>
            </a:extLst>
          </p:cNvPr>
          <p:cNvPicPr>
            <a:picLocks noChangeAspect="1"/>
          </p:cNvPicPr>
          <p:nvPr/>
        </p:nvPicPr>
        <p:blipFill>
          <a:blip r:embed="rId3"/>
          <a:stretch>
            <a:fillRect/>
          </a:stretch>
        </p:blipFill>
        <p:spPr>
          <a:xfrm>
            <a:off x="7695209" y="2291195"/>
            <a:ext cx="3221457" cy="3180273"/>
          </a:xfrm>
          <a:prstGeom prst="rect">
            <a:avLst/>
          </a:prstGeom>
        </p:spPr>
      </p:pic>
      <p:pic>
        <p:nvPicPr>
          <p:cNvPr id="10" name="図 9">
            <a:extLst>
              <a:ext uri="{FF2B5EF4-FFF2-40B4-BE49-F238E27FC236}">
                <a16:creationId xmlns:a16="http://schemas.microsoft.com/office/drawing/2014/main" id="{F650F7AE-005A-ED0D-3E8C-F988DB4E20B5}"/>
              </a:ext>
            </a:extLst>
          </p:cNvPr>
          <p:cNvPicPr>
            <a:picLocks noChangeAspect="1"/>
          </p:cNvPicPr>
          <p:nvPr/>
        </p:nvPicPr>
        <p:blipFill>
          <a:blip r:embed="rId4"/>
          <a:stretch>
            <a:fillRect/>
          </a:stretch>
        </p:blipFill>
        <p:spPr>
          <a:xfrm>
            <a:off x="3038457" y="1672804"/>
            <a:ext cx="2328092" cy="1210686"/>
          </a:xfrm>
          <a:prstGeom prst="rect">
            <a:avLst/>
          </a:prstGeom>
        </p:spPr>
      </p:pic>
      <p:sp>
        <p:nvSpPr>
          <p:cNvPr id="11" name="楕円 10">
            <a:extLst>
              <a:ext uri="{FF2B5EF4-FFF2-40B4-BE49-F238E27FC236}">
                <a16:creationId xmlns:a16="http://schemas.microsoft.com/office/drawing/2014/main" id="{208D6B7C-B198-F2F5-CA0C-4F8C5F084556}"/>
              </a:ext>
            </a:extLst>
          </p:cNvPr>
          <p:cNvSpPr/>
          <p:nvPr/>
        </p:nvSpPr>
        <p:spPr>
          <a:xfrm>
            <a:off x="2264898" y="1284734"/>
            <a:ext cx="4107903" cy="2323326"/>
          </a:xfrm>
          <a:prstGeom prst="ellipse">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BB98BFFB-67F8-315B-021D-9B6178E2F9ED}"/>
              </a:ext>
            </a:extLst>
          </p:cNvPr>
          <p:cNvSpPr txBox="1"/>
          <p:nvPr/>
        </p:nvSpPr>
        <p:spPr>
          <a:xfrm>
            <a:off x="3643494" y="967798"/>
            <a:ext cx="1210588" cy="707886"/>
          </a:xfrm>
          <a:prstGeom prst="rect">
            <a:avLst/>
          </a:prstGeom>
          <a:solidFill>
            <a:schemeClr val="bg1"/>
          </a:solidFill>
        </p:spPr>
        <p:txBody>
          <a:bodyPr wrap="none" rtlCol="0">
            <a:spAutoFit/>
          </a:bodyPr>
          <a:lstStyle/>
          <a:p>
            <a:r>
              <a:rPr kumimoji="1" lang="ja-JP" altLang="en-US" sz="4000" b="1"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点群</a:t>
            </a:r>
          </a:p>
        </p:txBody>
      </p:sp>
      <p:sp>
        <p:nvSpPr>
          <p:cNvPr id="13" name="テキスト ボックス 12">
            <a:extLst>
              <a:ext uri="{FF2B5EF4-FFF2-40B4-BE49-F238E27FC236}">
                <a16:creationId xmlns:a16="http://schemas.microsoft.com/office/drawing/2014/main" id="{5CC1A966-BEAF-6A9A-147F-4B5665A8FA05}"/>
              </a:ext>
            </a:extLst>
          </p:cNvPr>
          <p:cNvSpPr txBox="1"/>
          <p:nvPr/>
        </p:nvSpPr>
        <p:spPr>
          <a:xfrm>
            <a:off x="2837671" y="2880609"/>
            <a:ext cx="3185487" cy="369332"/>
          </a:xfrm>
          <a:prstGeom prst="rect">
            <a:avLst/>
          </a:prstGeom>
          <a:noFill/>
        </p:spPr>
        <p:txBody>
          <a:bodyPr wrap="none" rtlCol="0">
            <a:spAutoFit/>
          </a:bodyPr>
          <a:lstStyle/>
          <a:p>
            <a:r>
              <a:rPr lang="ja-JP" altLang="en-US" dirty="0"/>
              <a:t>↑</a:t>
            </a:r>
            <a:r>
              <a:rPr lang="ja-JP" altLang="en-US" dirty="0">
                <a:hlinkClick r:id="rId5"/>
              </a:rPr>
              <a:t>オープンナガサキ</a:t>
            </a:r>
            <a:r>
              <a:rPr lang="ja-JP" altLang="en-US" dirty="0"/>
              <a:t>より引用</a:t>
            </a:r>
            <a:endParaRPr kumimoji="1" lang="ja-JP" altLang="en-US" dirty="0"/>
          </a:p>
        </p:txBody>
      </p:sp>
      <p:sp>
        <p:nvSpPr>
          <p:cNvPr id="14" name="楕円 13">
            <a:extLst>
              <a:ext uri="{FF2B5EF4-FFF2-40B4-BE49-F238E27FC236}">
                <a16:creationId xmlns:a16="http://schemas.microsoft.com/office/drawing/2014/main" id="{FDA0FB86-D7F0-97E1-363D-F955A6AACBF4}"/>
              </a:ext>
            </a:extLst>
          </p:cNvPr>
          <p:cNvSpPr/>
          <p:nvPr/>
        </p:nvSpPr>
        <p:spPr>
          <a:xfrm>
            <a:off x="6759686" y="1527941"/>
            <a:ext cx="5092505" cy="4861652"/>
          </a:xfrm>
          <a:prstGeom prst="ellipse">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9FCF61F1-266B-44EC-75A3-204C06A6D5E3}"/>
              </a:ext>
            </a:extLst>
          </p:cNvPr>
          <p:cNvSpPr txBox="1"/>
          <p:nvPr/>
        </p:nvSpPr>
        <p:spPr>
          <a:xfrm>
            <a:off x="8207107" y="1257050"/>
            <a:ext cx="2401619" cy="707886"/>
          </a:xfrm>
          <a:prstGeom prst="rect">
            <a:avLst/>
          </a:prstGeom>
          <a:solidFill>
            <a:schemeClr val="bg1"/>
          </a:solidFill>
        </p:spPr>
        <p:txBody>
          <a:bodyPr wrap="none" rtlCol="0">
            <a:spAutoFit/>
          </a:bodyPr>
          <a:lstStyle/>
          <a:p>
            <a:r>
              <a:rPr lang="ja-JP" altLang="en-US" sz="4000" b="1" dirty="0">
                <a:solidFill>
                  <a:schemeClr val="accent6">
                    <a:lumMod val="75000"/>
                  </a:schemeClr>
                </a:solidFill>
                <a:latin typeface="HGP創英角ﾎﾟｯﾌﾟ体" panose="040B0A00000000000000" pitchFamily="50" charset="-128"/>
                <a:ea typeface="HGP創英角ﾎﾟｯﾌﾟ体" panose="040B0A00000000000000" pitchFamily="50" charset="-128"/>
              </a:rPr>
              <a:t>３Ｄ</a:t>
            </a:r>
            <a:r>
              <a:rPr kumimoji="1" lang="ja-JP" altLang="en-US" sz="4000" b="1" dirty="0">
                <a:solidFill>
                  <a:schemeClr val="accent6">
                    <a:lumMod val="75000"/>
                  </a:schemeClr>
                </a:solidFill>
                <a:latin typeface="HGP創英角ﾎﾟｯﾌﾟ体" panose="040B0A00000000000000" pitchFamily="50" charset="-128"/>
                <a:ea typeface="HGP創英角ﾎﾟｯﾌﾟ体" panose="040B0A00000000000000" pitchFamily="50" charset="-128"/>
              </a:rPr>
              <a:t>モデル</a:t>
            </a:r>
          </a:p>
        </p:txBody>
      </p:sp>
      <p:sp>
        <p:nvSpPr>
          <p:cNvPr id="16" name="矢印: 右 15">
            <a:extLst>
              <a:ext uri="{FF2B5EF4-FFF2-40B4-BE49-F238E27FC236}">
                <a16:creationId xmlns:a16="http://schemas.microsoft.com/office/drawing/2014/main" id="{79AE2A60-D9AE-7AFF-6D04-F70367CBEDF3}"/>
              </a:ext>
            </a:extLst>
          </p:cNvPr>
          <p:cNvSpPr/>
          <p:nvPr/>
        </p:nvSpPr>
        <p:spPr>
          <a:xfrm>
            <a:off x="5902069" y="1685852"/>
            <a:ext cx="1610214" cy="1439733"/>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矢印: 右 2">
            <a:extLst>
              <a:ext uri="{FF2B5EF4-FFF2-40B4-BE49-F238E27FC236}">
                <a16:creationId xmlns:a16="http://schemas.microsoft.com/office/drawing/2014/main" id="{58E74F2D-677A-CA27-7CC6-3EFBB7197DF9}"/>
              </a:ext>
            </a:extLst>
          </p:cNvPr>
          <p:cNvSpPr/>
          <p:nvPr/>
        </p:nvSpPr>
        <p:spPr>
          <a:xfrm>
            <a:off x="5945946" y="4452281"/>
            <a:ext cx="1610214" cy="1439733"/>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B78EFAA6-30C2-C352-3243-4065B242495A}"/>
              </a:ext>
            </a:extLst>
          </p:cNvPr>
          <p:cNvSpPr txBox="1"/>
          <p:nvPr/>
        </p:nvSpPr>
        <p:spPr>
          <a:xfrm>
            <a:off x="3657494" y="3784527"/>
            <a:ext cx="1213794" cy="707886"/>
          </a:xfrm>
          <a:prstGeom prst="rect">
            <a:avLst/>
          </a:prstGeom>
          <a:solidFill>
            <a:schemeClr val="bg1"/>
          </a:solidFill>
        </p:spPr>
        <p:txBody>
          <a:bodyPr wrap="none" rtlCol="0">
            <a:spAutoFit/>
          </a:bodyPr>
          <a:lstStyle/>
          <a:p>
            <a:r>
              <a:rPr kumimoji="1" lang="ja-JP" altLang="en-US" sz="4000" b="1" dirty="0">
                <a:solidFill>
                  <a:srgbClr val="7030A0"/>
                </a:solidFill>
                <a:latin typeface="HGP創英角ﾎﾟｯﾌﾟ体" panose="040B0A00000000000000" pitchFamily="50" charset="-128"/>
                <a:ea typeface="HGP創英角ﾎﾟｯﾌﾟ体" panose="040B0A00000000000000" pitchFamily="50" charset="-128"/>
              </a:rPr>
              <a:t>図面</a:t>
            </a:r>
          </a:p>
        </p:txBody>
      </p:sp>
      <p:cxnSp>
        <p:nvCxnSpPr>
          <p:cNvPr id="9" name="直線コネクタ 8">
            <a:extLst>
              <a:ext uri="{FF2B5EF4-FFF2-40B4-BE49-F238E27FC236}">
                <a16:creationId xmlns:a16="http://schemas.microsoft.com/office/drawing/2014/main" id="{91B65303-BF8E-43EC-DFBA-AFF427DF37AE}"/>
              </a:ext>
            </a:extLst>
          </p:cNvPr>
          <p:cNvCxnSpPr>
            <a:cxnSpLocks/>
          </p:cNvCxnSpPr>
          <p:nvPr/>
        </p:nvCxnSpPr>
        <p:spPr>
          <a:xfrm>
            <a:off x="337625" y="3784527"/>
            <a:ext cx="61742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587C2843-0B6D-77E9-60B4-866797BDFC89}"/>
              </a:ext>
            </a:extLst>
          </p:cNvPr>
          <p:cNvSpPr txBox="1"/>
          <p:nvPr/>
        </p:nvSpPr>
        <p:spPr>
          <a:xfrm>
            <a:off x="376181" y="1703326"/>
            <a:ext cx="1620957" cy="523220"/>
          </a:xfrm>
          <a:prstGeom prst="rect">
            <a:avLst/>
          </a:prstGeom>
          <a:noFill/>
        </p:spPr>
        <p:txBody>
          <a:bodyPr wrap="none" rtlCol="0">
            <a:spAutoFit/>
          </a:bodyPr>
          <a:lstStyle/>
          <a:p>
            <a:r>
              <a:rPr lang="ja-JP" altLang="en-US" sz="2800" b="1" dirty="0"/>
              <a:t>パターン</a:t>
            </a:r>
            <a:endParaRPr kumimoji="1" lang="ja-JP" altLang="en-US" sz="2800" b="1" dirty="0"/>
          </a:p>
        </p:txBody>
      </p:sp>
      <p:sp>
        <p:nvSpPr>
          <p:cNvPr id="21" name="テキスト ボックス 20">
            <a:extLst>
              <a:ext uri="{FF2B5EF4-FFF2-40B4-BE49-F238E27FC236}">
                <a16:creationId xmlns:a16="http://schemas.microsoft.com/office/drawing/2014/main" id="{649DE95E-2AC2-BF89-5CCA-B92D4053FE84}"/>
              </a:ext>
            </a:extLst>
          </p:cNvPr>
          <p:cNvSpPr txBox="1"/>
          <p:nvPr/>
        </p:nvSpPr>
        <p:spPr>
          <a:xfrm>
            <a:off x="671133" y="2034300"/>
            <a:ext cx="1031051" cy="1107996"/>
          </a:xfrm>
          <a:prstGeom prst="rect">
            <a:avLst/>
          </a:prstGeom>
          <a:noFill/>
        </p:spPr>
        <p:txBody>
          <a:bodyPr wrap="none" rtlCol="0">
            <a:spAutoFit/>
          </a:bodyPr>
          <a:lstStyle/>
          <a:p>
            <a:r>
              <a:rPr lang="ja-JP" altLang="en-US" sz="6600" b="1" dirty="0"/>
              <a:t>①</a:t>
            </a:r>
            <a:endParaRPr kumimoji="1" lang="ja-JP" altLang="en-US" sz="6600" b="1" dirty="0"/>
          </a:p>
        </p:txBody>
      </p:sp>
      <p:sp>
        <p:nvSpPr>
          <p:cNvPr id="22" name="テキスト ボックス 21">
            <a:extLst>
              <a:ext uri="{FF2B5EF4-FFF2-40B4-BE49-F238E27FC236}">
                <a16:creationId xmlns:a16="http://schemas.microsoft.com/office/drawing/2014/main" id="{36ED8F4C-23F3-FA39-1937-FED8A2647F23}"/>
              </a:ext>
            </a:extLst>
          </p:cNvPr>
          <p:cNvSpPr txBox="1"/>
          <p:nvPr/>
        </p:nvSpPr>
        <p:spPr>
          <a:xfrm>
            <a:off x="418377" y="4443470"/>
            <a:ext cx="1620957" cy="523220"/>
          </a:xfrm>
          <a:prstGeom prst="rect">
            <a:avLst/>
          </a:prstGeom>
          <a:noFill/>
        </p:spPr>
        <p:txBody>
          <a:bodyPr wrap="none" rtlCol="0">
            <a:spAutoFit/>
          </a:bodyPr>
          <a:lstStyle/>
          <a:p>
            <a:r>
              <a:rPr lang="ja-JP" altLang="en-US" sz="2800" b="1" dirty="0"/>
              <a:t>パターン</a:t>
            </a:r>
            <a:endParaRPr kumimoji="1" lang="ja-JP" altLang="en-US" sz="2800" b="1" dirty="0"/>
          </a:p>
        </p:txBody>
      </p:sp>
      <p:sp>
        <p:nvSpPr>
          <p:cNvPr id="23" name="テキスト ボックス 22">
            <a:extLst>
              <a:ext uri="{FF2B5EF4-FFF2-40B4-BE49-F238E27FC236}">
                <a16:creationId xmlns:a16="http://schemas.microsoft.com/office/drawing/2014/main" id="{3FA79B77-439D-7F81-EE76-4DF20B25890D}"/>
              </a:ext>
            </a:extLst>
          </p:cNvPr>
          <p:cNvSpPr txBox="1"/>
          <p:nvPr/>
        </p:nvSpPr>
        <p:spPr>
          <a:xfrm>
            <a:off x="713329" y="4774444"/>
            <a:ext cx="1031051" cy="1107996"/>
          </a:xfrm>
          <a:prstGeom prst="rect">
            <a:avLst/>
          </a:prstGeom>
          <a:noFill/>
        </p:spPr>
        <p:txBody>
          <a:bodyPr wrap="none" rtlCol="0">
            <a:spAutoFit/>
          </a:bodyPr>
          <a:lstStyle/>
          <a:p>
            <a:r>
              <a:rPr lang="ja-JP" altLang="en-US" sz="6600" b="1" dirty="0"/>
              <a:t>②</a:t>
            </a:r>
            <a:endParaRPr kumimoji="1" lang="ja-JP" altLang="en-US" sz="6600" b="1" dirty="0"/>
          </a:p>
        </p:txBody>
      </p:sp>
    </p:spTree>
    <p:extLst>
      <p:ext uri="{BB962C8B-B14F-4D97-AF65-F5344CB8AC3E}">
        <p14:creationId xmlns:p14="http://schemas.microsoft.com/office/powerpoint/2010/main" val="2319325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C6F65-4DBC-6AF4-B572-FE460A7EF0C7}"/>
            </a:ext>
          </a:extLst>
        </p:cNvPr>
        <p:cNvGrpSpPr/>
        <p:nvPr/>
      </p:nvGrpSpPr>
      <p:grpSpPr>
        <a:xfrm>
          <a:off x="0" y="0"/>
          <a:ext cx="0" cy="0"/>
          <a:chOff x="0" y="0"/>
          <a:chExt cx="0" cy="0"/>
        </a:xfrm>
      </p:grpSpPr>
      <p:sp>
        <p:nvSpPr>
          <p:cNvPr id="7" name="楕円 6">
            <a:extLst>
              <a:ext uri="{FF2B5EF4-FFF2-40B4-BE49-F238E27FC236}">
                <a16:creationId xmlns:a16="http://schemas.microsoft.com/office/drawing/2014/main" id="{5FD2A937-1F93-5FD3-5AFF-DF21A92A7BC8}"/>
              </a:ext>
            </a:extLst>
          </p:cNvPr>
          <p:cNvSpPr/>
          <p:nvPr/>
        </p:nvSpPr>
        <p:spPr>
          <a:xfrm>
            <a:off x="1674053" y="4010484"/>
            <a:ext cx="4107903" cy="2323326"/>
          </a:xfrm>
          <a:prstGeom prst="ellipse">
            <a:avLst/>
          </a:prstGeom>
          <a:no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4AD1240-E9B9-D6AF-2CF6-D375A791ACB1}"/>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余談－</a:t>
            </a:r>
            <a:r>
              <a:rPr lang="en-US" altLang="ja-JP" sz="4000" b="1" spc="1000" dirty="0">
                <a:solidFill>
                  <a:schemeClr val="bg1"/>
                </a:solidFill>
              </a:rPr>
              <a:t>3D</a:t>
            </a:r>
            <a:r>
              <a:rPr lang="ja-JP" altLang="en-US" sz="4000" b="1" spc="1000" dirty="0">
                <a:solidFill>
                  <a:schemeClr val="bg1"/>
                </a:solidFill>
              </a:rPr>
              <a:t>モデルの生成パターン</a:t>
            </a:r>
            <a:endParaRPr kumimoji="1" lang="ja-JP" altLang="en-US" sz="4000" b="1" spc="1000" dirty="0">
              <a:solidFill>
                <a:schemeClr val="bg1"/>
              </a:solidFill>
            </a:endParaRPr>
          </a:p>
        </p:txBody>
      </p:sp>
      <p:sp>
        <p:nvSpPr>
          <p:cNvPr id="11" name="楕円 10">
            <a:extLst>
              <a:ext uri="{FF2B5EF4-FFF2-40B4-BE49-F238E27FC236}">
                <a16:creationId xmlns:a16="http://schemas.microsoft.com/office/drawing/2014/main" id="{700ED604-0E7F-5771-0BE6-FB2A5AFD83A9}"/>
              </a:ext>
            </a:extLst>
          </p:cNvPr>
          <p:cNvSpPr/>
          <p:nvPr/>
        </p:nvSpPr>
        <p:spPr>
          <a:xfrm>
            <a:off x="1674053" y="1284734"/>
            <a:ext cx="4107903" cy="2323326"/>
          </a:xfrm>
          <a:prstGeom prst="ellipse">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FBF717A-E4F6-BB90-6089-8D382654CCF0}"/>
              </a:ext>
            </a:extLst>
          </p:cNvPr>
          <p:cNvSpPr txBox="1"/>
          <p:nvPr/>
        </p:nvSpPr>
        <p:spPr>
          <a:xfrm>
            <a:off x="3052649" y="967798"/>
            <a:ext cx="1210588" cy="707886"/>
          </a:xfrm>
          <a:prstGeom prst="rect">
            <a:avLst/>
          </a:prstGeom>
          <a:solidFill>
            <a:schemeClr val="bg1"/>
          </a:solidFill>
        </p:spPr>
        <p:txBody>
          <a:bodyPr wrap="none" rtlCol="0">
            <a:spAutoFit/>
          </a:bodyPr>
          <a:lstStyle/>
          <a:p>
            <a:r>
              <a:rPr kumimoji="1" lang="ja-JP" altLang="en-US" sz="4000" b="1"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点群</a:t>
            </a:r>
          </a:p>
        </p:txBody>
      </p:sp>
      <p:sp>
        <p:nvSpPr>
          <p:cNvPr id="14" name="楕円 13">
            <a:extLst>
              <a:ext uri="{FF2B5EF4-FFF2-40B4-BE49-F238E27FC236}">
                <a16:creationId xmlns:a16="http://schemas.microsoft.com/office/drawing/2014/main" id="{C34FF03F-17DB-7604-7071-789F9873B418}"/>
              </a:ext>
            </a:extLst>
          </p:cNvPr>
          <p:cNvSpPr/>
          <p:nvPr/>
        </p:nvSpPr>
        <p:spPr>
          <a:xfrm>
            <a:off x="6168841" y="1527941"/>
            <a:ext cx="5092505" cy="4861652"/>
          </a:xfrm>
          <a:prstGeom prst="ellipse">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6C4CF37-76F4-90FA-613D-772567A345D2}"/>
              </a:ext>
            </a:extLst>
          </p:cNvPr>
          <p:cNvSpPr txBox="1"/>
          <p:nvPr/>
        </p:nvSpPr>
        <p:spPr>
          <a:xfrm>
            <a:off x="7616262" y="1257050"/>
            <a:ext cx="2401619" cy="707886"/>
          </a:xfrm>
          <a:prstGeom prst="rect">
            <a:avLst/>
          </a:prstGeom>
          <a:solidFill>
            <a:schemeClr val="bg1"/>
          </a:solidFill>
        </p:spPr>
        <p:txBody>
          <a:bodyPr wrap="none" rtlCol="0">
            <a:spAutoFit/>
          </a:bodyPr>
          <a:lstStyle/>
          <a:p>
            <a:r>
              <a:rPr lang="ja-JP" altLang="en-US" sz="4000" b="1" dirty="0">
                <a:solidFill>
                  <a:schemeClr val="accent6">
                    <a:lumMod val="75000"/>
                  </a:schemeClr>
                </a:solidFill>
                <a:latin typeface="HGP創英角ﾎﾟｯﾌﾟ体" panose="040B0A00000000000000" pitchFamily="50" charset="-128"/>
                <a:ea typeface="HGP創英角ﾎﾟｯﾌﾟ体" panose="040B0A00000000000000" pitchFamily="50" charset="-128"/>
              </a:rPr>
              <a:t>３Ｄ</a:t>
            </a:r>
            <a:r>
              <a:rPr kumimoji="1" lang="ja-JP" altLang="en-US" sz="4000" b="1" dirty="0">
                <a:solidFill>
                  <a:schemeClr val="accent6">
                    <a:lumMod val="75000"/>
                  </a:schemeClr>
                </a:solidFill>
                <a:latin typeface="HGP創英角ﾎﾟｯﾌﾟ体" panose="040B0A00000000000000" pitchFamily="50" charset="-128"/>
                <a:ea typeface="HGP創英角ﾎﾟｯﾌﾟ体" panose="040B0A00000000000000" pitchFamily="50" charset="-128"/>
              </a:rPr>
              <a:t>モデル</a:t>
            </a:r>
          </a:p>
        </p:txBody>
      </p:sp>
      <p:sp>
        <p:nvSpPr>
          <p:cNvPr id="16" name="矢印: 右 15">
            <a:extLst>
              <a:ext uri="{FF2B5EF4-FFF2-40B4-BE49-F238E27FC236}">
                <a16:creationId xmlns:a16="http://schemas.microsoft.com/office/drawing/2014/main" id="{97FADE35-3DB7-E5A0-E076-9BACE81EDEA6}"/>
              </a:ext>
            </a:extLst>
          </p:cNvPr>
          <p:cNvSpPr/>
          <p:nvPr/>
        </p:nvSpPr>
        <p:spPr>
          <a:xfrm>
            <a:off x="5311224" y="1685852"/>
            <a:ext cx="1610214" cy="1439733"/>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矢印: 右 2">
            <a:extLst>
              <a:ext uri="{FF2B5EF4-FFF2-40B4-BE49-F238E27FC236}">
                <a16:creationId xmlns:a16="http://schemas.microsoft.com/office/drawing/2014/main" id="{18377CDC-40F8-9AF1-490C-0EFFFF83EA02}"/>
              </a:ext>
            </a:extLst>
          </p:cNvPr>
          <p:cNvSpPr/>
          <p:nvPr/>
        </p:nvSpPr>
        <p:spPr>
          <a:xfrm>
            <a:off x="5355101" y="4452281"/>
            <a:ext cx="1610214" cy="1439733"/>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C2DCFF25-7E20-0A33-9A15-406CF0E88797}"/>
              </a:ext>
            </a:extLst>
          </p:cNvPr>
          <p:cNvSpPr txBox="1"/>
          <p:nvPr/>
        </p:nvSpPr>
        <p:spPr>
          <a:xfrm>
            <a:off x="3066649" y="3784527"/>
            <a:ext cx="1213794" cy="707886"/>
          </a:xfrm>
          <a:prstGeom prst="rect">
            <a:avLst/>
          </a:prstGeom>
          <a:solidFill>
            <a:schemeClr val="bg1"/>
          </a:solidFill>
        </p:spPr>
        <p:txBody>
          <a:bodyPr wrap="none" rtlCol="0">
            <a:spAutoFit/>
          </a:bodyPr>
          <a:lstStyle/>
          <a:p>
            <a:r>
              <a:rPr kumimoji="1" lang="ja-JP" altLang="en-US" sz="4000" b="1" dirty="0">
                <a:solidFill>
                  <a:srgbClr val="7030A0"/>
                </a:solidFill>
                <a:latin typeface="HGP創英角ﾎﾟｯﾌﾟ体" panose="040B0A00000000000000" pitchFamily="50" charset="-128"/>
                <a:ea typeface="HGP創英角ﾎﾟｯﾌﾟ体" panose="040B0A00000000000000" pitchFamily="50" charset="-128"/>
              </a:rPr>
              <a:t>図面</a:t>
            </a:r>
          </a:p>
        </p:txBody>
      </p:sp>
      <p:cxnSp>
        <p:nvCxnSpPr>
          <p:cNvPr id="9" name="直線コネクタ 8">
            <a:extLst>
              <a:ext uri="{FF2B5EF4-FFF2-40B4-BE49-F238E27FC236}">
                <a16:creationId xmlns:a16="http://schemas.microsoft.com/office/drawing/2014/main" id="{30715673-A021-2836-FC53-185625C81F15}"/>
              </a:ext>
            </a:extLst>
          </p:cNvPr>
          <p:cNvCxnSpPr>
            <a:cxnSpLocks/>
          </p:cNvCxnSpPr>
          <p:nvPr/>
        </p:nvCxnSpPr>
        <p:spPr>
          <a:xfrm>
            <a:off x="829994" y="3784527"/>
            <a:ext cx="509101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5B4658DD-2C14-6AA6-74FE-A024B94F5FDB}"/>
              </a:ext>
            </a:extLst>
          </p:cNvPr>
          <p:cNvSpPr txBox="1"/>
          <p:nvPr/>
        </p:nvSpPr>
        <p:spPr>
          <a:xfrm>
            <a:off x="2239989" y="1992620"/>
            <a:ext cx="2723823" cy="1107996"/>
          </a:xfrm>
          <a:prstGeom prst="rect">
            <a:avLst/>
          </a:prstGeom>
          <a:solidFill>
            <a:schemeClr val="bg1"/>
          </a:solidFill>
        </p:spPr>
        <p:txBody>
          <a:bodyPr wrap="none" rtlCol="0">
            <a:spAutoFit/>
          </a:bodyPr>
          <a:lstStyle/>
          <a:p>
            <a:r>
              <a:rPr lang="ja-JP" altLang="en-US" sz="6600" b="1" dirty="0"/>
              <a:t>３次元</a:t>
            </a:r>
            <a:endParaRPr kumimoji="1" lang="ja-JP" altLang="en-US" sz="6600" b="1" dirty="0"/>
          </a:p>
        </p:txBody>
      </p:sp>
      <p:sp>
        <p:nvSpPr>
          <p:cNvPr id="17" name="テキスト ボックス 16">
            <a:extLst>
              <a:ext uri="{FF2B5EF4-FFF2-40B4-BE49-F238E27FC236}">
                <a16:creationId xmlns:a16="http://schemas.microsoft.com/office/drawing/2014/main" id="{E715A2F6-E81E-647A-D695-5EC73FE569D0}"/>
              </a:ext>
            </a:extLst>
          </p:cNvPr>
          <p:cNvSpPr txBox="1"/>
          <p:nvPr/>
        </p:nvSpPr>
        <p:spPr>
          <a:xfrm>
            <a:off x="7313601" y="3344285"/>
            <a:ext cx="2723823" cy="1107996"/>
          </a:xfrm>
          <a:prstGeom prst="rect">
            <a:avLst/>
          </a:prstGeom>
          <a:solidFill>
            <a:schemeClr val="bg1"/>
          </a:solidFill>
        </p:spPr>
        <p:txBody>
          <a:bodyPr wrap="none" rtlCol="0">
            <a:spAutoFit/>
          </a:bodyPr>
          <a:lstStyle/>
          <a:p>
            <a:r>
              <a:rPr lang="ja-JP" altLang="en-US" sz="6600" b="1" dirty="0"/>
              <a:t>３次元</a:t>
            </a:r>
            <a:endParaRPr kumimoji="1" lang="ja-JP" altLang="en-US" sz="6600" b="1" dirty="0"/>
          </a:p>
        </p:txBody>
      </p:sp>
      <p:sp>
        <p:nvSpPr>
          <p:cNvPr id="18" name="テキスト ボックス 17">
            <a:extLst>
              <a:ext uri="{FF2B5EF4-FFF2-40B4-BE49-F238E27FC236}">
                <a16:creationId xmlns:a16="http://schemas.microsoft.com/office/drawing/2014/main" id="{63568C1E-A474-BAB9-4390-5A1682FC977F}"/>
              </a:ext>
            </a:extLst>
          </p:cNvPr>
          <p:cNvSpPr txBox="1"/>
          <p:nvPr/>
        </p:nvSpPr>
        <p:spPr>
          <a:xfrm>
            <a:off x="2239989" y="4668880"/>
            <a:ext cx="2723823" cy="1107996"/>
          </a:xfrm>
          <a:prstGeom prst="rect">
            <a:avLst/>
          </a:prstGeom>
          <a:solidFill>
            <a:schemeClr val="bg1"/>
          </a:solidFill>
        </p:spPr>
        <p:txBody>
          <a:bodyPr wrap="none" rtlCol="0">
            <a:spAutoFit/>
          </a:bodyPr>
          <a:lstStyle/>
          <a:p>
            <a:r>
              <a:rPr lang="ja-JP" altLang="en-US" sz="6600" b="1" dirty="0"/>
              <a:t>２次元</a:t>
            </a:r>
            <a:endParaRPr kumimoji="1" lang="ja-JP" altLang="en-US" sz="6600" b="1" dirty="0"/>
          </a:p>
        </p:txBody>
      </p:sp>
    </p:spTree>
    <p:extLst>
      <p:ext uri="{BB962C8B-B14F-4D97-AF65-F5344CB8AC3E}">
        <p14:creationId xmlns:p14="http://schemas.microsoft.com/office/powerpoint/2010/main" val="79756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4CD682-CA60-1ADA-7910-77EBE75BE909}"/>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030624-F748-99F1-1510-4B1C81462276}"/>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用語解説</a:t>
            </a:r>
            <a:r>
              <a:rPr lang="ja-JP" altLang="en-US" sz="4000" b="1" spc="1000" dirty="0">
                <a:solidFill>
                  <a:schemeClr val="bg1"/>
                </a:solidFill>
              </a:rPr>
              <a:t>－</a:t>
            </a:r>
            <a:r>
              <a:rPr lang="en-US" altLang="ja-JP" sz="4000" b="1" spc="1000" dirty="0" err="1">
                <a:solidFill>
                  <a:schemeClr val="bg1"/>
                </a:solidFill>
              </a:rPr>
              <a:t>FreeCAD</a:t>
            </a:r>
            <a:endParaRPr kumimoji="1" lang="ja-JP" altLang="en-US" sz="4000" b="1" spc="1000" dirty="0">
              <a:solidFill>
                <a:schemeClr val="bg1"/>
              </a:solidFill>
            </a:endParaRPr>
          </a:p>
        </p:txBody>
      </p:sp>
      <p:sp>
        <p:nvSpPr>
          <p:cNvPr id="3" name="テキスト ボックス 2">
            <a:extLst>
              <a:ext uri="{FF2B5EF4-FFF2-40B4-BE49-F238E27FC236}">
                <a16:creationId xmlns:a16="http://schemas.microsoft.com/office/drawing/2014/main" id="{0E5717F1-2AC0-D9A0-410E-99FE0A79E36E}"/>
              </a:ext>
            </a:extLst>
          </p:cNvPr>
          <p:cNvSpPr txBox="1"/>
          <p:nvPr/>
        </p:nvSpPr>
        <p:spPr>
          <a:xfrm>
            <a:off x="1209886" y="1433889"/>
            <a:ext cx="9772227" cy="2554545"/>
          </a:xfrm>
          <a:prstGeom prst="rect">
            <a:avLst/>
          </a:prstGeom>
          <a:noFill/>
        </p:spPr>
        <p:txBody>
          <a:bodyPr wrap="none" rtlCol="0">
            <a:spAutoFit/>
          </a:bodyPr>
          <a:lstStyle/>
          <a:p>
            <a:r>
              <a:rPr lang="en-US" altLang="ja-JP" sz="8000" b="1" dirty="0"/>
              <a:t>3D</a:t>
            </a:r>
            <a:r>
              <a:rPr lang="ja-JP" altLang="en-US" sz="8000" b="1" dirty="0"/>
              <a:t>モデルを作成する</a:t>
            </a:r>
            <a:endParaRPr lang="en-US" altLang="ja-JP" sz="8000" b="1" dirty="0"/>
          </a:p>
          <a:p>
            <a:r>
              <a:rPr lang="ja-JP" altLang="en-US" sz="8000" b="1" dirty="0"/>
              <a:t>無料のソフトウェア</a:t>
            </a:r>
            <a:endParaRPr kumimoji="1" lang="ja-JP" altLang="en-US" sz="8000" b="1" dirty="0"/>
          </a:p>
        </p:txBody>
      </p:sp>
      <p:pic>
        <p:nvPicPr>
          <p:cNvPr id="2" name="図 1">
            <a:extLst>
              <a:ext uri="{FF2B5EF4-FFF2-40B4-BE49-F238E27FC236}">
                <a16:creationId xmlns:a16="http://schemas.microsoft.com/office/drawing/2014/main" id="{00C68D26-84DF-2C4E-9600-F2D9E9F70212}"/>
              </a:ext>
            </a:extLst>
          </p:cNvPr>
          <p:cNvPicPr>
            <a:picLocks noChangeAspect="1"/>
          </p:cNvPicPr>
          <p:nvPr/>
        </p:nvPicPr>
        <p:blipFill>
          <a:blip r:embed="rId3"/>
          <a:stretch>
            <a:fillRect/>
          </a:stretch>
        </p:blipFill>
        <p:spPr>
          <a:xfrm>
            <a:off x="4450358" y="4121247"/>
            <a:ext cx="1926227" cy="2534330"/>
          </a:xfrm>
          <a:prstGeom prst="rect">
            <a:avLst/>
          </a:prstGeom>
        </p:spPr>
      </p:pic>
      <p:pic>
        <p:nvPicPr>
          <p:cNvPr id="6" name="図 5">
            <a:extLst>
              <a:ext uri="{FF2B5EF4-FFF2-40B4-BE49-F238E27FC236}">
                <a16:creationId xmlns:a16="http://schemas.microsoft.com/office/drawing/2014/main" id="{C732A8F1-AFFF-FED4-70FE-CB380C709496}"/>
              </a:ext>
            </a:extLst>
          </p:cNvPr>
          <p:cNvPicPr>
            <a:picLocks noChangeAspect="1"/>
          </p:cNvPicPr>
          <p:nvPr/>
        </p:nvPicPr>
        <p:blipFill>
          <a:blip r:embed="rId4"/>
          <a:stretch>
            <a:fillRect/>
          </a:stretch>
        </p:blipFill>
        <p:spPr>
          <a:xfrm>
            <a:off x="1472066" y="4207197"/>
            <a:ext cx="2447778" cy="2416485"/>
          </a:xfrm>
          <a:prstGeom prst="rect">
            <a:avLst/>
          </a:prstGeom>
        </p:spPr>
      </p:pic>
      <p:cxnSp>
        <p:nvCxnSpPr>
          <p:cNvPr id="7" name="直線コネクタ 6">
            <a:extLst>
              <a:ext uri="{FF2B5EF4-FFF2-40B4-BE49-F238E27FC236}">
                <a16:creationId xmlns:a16="http://schemas.microsoft.com/office/drawing/2014/main" id="{8DD95F00-4846-D298-E050-4A9BA27074D0}"/>
              </a:ext>
            </a:extLst>
          </p:cNvPr>
          <p:cNvCxnSpPr>
            <a:cxnSpLocks/>
          </p:cNvCxnSpPr>
          <p:nvPr/>
        </p:nvCxnSpPr>
        <p:spPr>
          <a:xfrm>
            <a:off x="562708" y="2489979"/>
            <a:ext cx="512064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9E0135D9-44EB-EB32-9615-A89EE2AEB292}"/>
              </a:ext>
            </a:extLst>
          </p:cNvPr>
          <p:cNvCxnSpPr>
            <a:cxnSpLocks/>
          </p:cNvCxnSpPr>
          <p:nvPr/>
        </p:nvCxnSpPr>
        <p:spPr>
          <a:xfrm>
            <a:off x="562708" y="2489979"/>
            <a:ext cx="0" cy="1871006"/>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D1B8542F-A912-2FD1-FCDA-607D395A5B10}"/>
              </a:ext>
            </a:extLst>
          </p:cNvPr>
          <p:cNvSpPr/>
          <p:nvPr/>
        </p:nvSpPr>
        <p:spPr>
          <a:xfrm>
            <a:off x="1209886" y="3988434"/>
            <a:ext cx="5514471" cy="2762133"/>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28E89D46-3F75-B688-AF88-30C519D996AA}"/>
              </a:ext>
            </a:extLst>
          </p:cNvPr>
          <p:cNvCxnSpPr>
            <a:cxnSpLocks/>
          </p:cNvCxnSpPr>
          <p:nvPr/>
        </p:nvCxnSpPr>
        <p:spPr>
          <a:xfrm flipH="1">
            <a:off x="562708" y="4360985"/>
            <a:ext cx="647178"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2471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BB7D8-7F9C-70D6-FB67-6422D02F1F24}"/>
            </a:ext>
          </a:extLst>
        </p:cNvPr>
        <p:cNvGrpSpPr/>
        <p:nvPr/>
      </p:nvGrpSpPr>
      <p:grpSpPr>
        <a:xfrm>
          <a:off x="0" y="0"/>
          <a:ext cx="0" cy="0"/>
          <a:chOff x="0" y="0"/>
          <a:chExt cx="0" cy="0"/>
        </a:xfrm>
      </p:grpSpPr>
      <p:sp>
        <p:nvSpPr>
          <p:cNvPr id="76" name="テキスト ボックス 75">
            <a:extLst>
              <a:ext uri="{FF2B5EF4-FFF2-40B4-BE49-F238E27FC236}">
                <a16:creationId xmlns:a16="http://schemas.microsoft.com/office/drawing/2014/main" id="{715E586E-A03F-4695-1777-FEAF347FAE5A}"/>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どんなモデルを作るのか？</a:t>
            </a:r>
            <a:endParaRPr kumimoji="1" lang="ja-JP" altLang="en-US" sz="4000" b="1" spc="1000" dirty="0">
              <a:solidFill>
                <a:schemeClr val="bg1"/>
              </a:solidFill>
            </a:endParaRPr>
          </a:p>
        </p:txBody>
      </p:sp>
    </p:spTree>
    <p:extLst>
      <p:ext uri="{BB962C8B-B14F-4D97-AF65-F5344CB8AC3E}">
        <p14:creationId xmlns:p14="http://schemas.microsoft.com/office/powerpoint/2010/main" val="2964350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FED096-C445-1A86-204B-443CF62E6C50}"/>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AF302E4-8E65-7E8C-377B-FAAFE9453491}"/>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余談－</a:t>
            </a:r>
            <a:r>
              <a:rPr lang="en-US" altLang="ja-JP" sz="4000" b="1" spc="1000" dirty="0" err="1">
                <a:solidFill>
                  <a:schemeClr val="bg1"/>
                </a:solidFill>
              </a:rPr>
              <a:t>FreeCAD</a:t>
            </a:r>
            <a:endParaRPr kumimoji="1" lang="ja-JP" altLang="en-US" sz="4000" b="1" spc="1000" dirty="0">
              <a:solidFill>
                <a:schemeClr val="bg1"/>
              </a:solidFill>
            </a:endParaRPr>
          </a:p>
        </p:txBody>
      </p:sp>
      <p:sp>
        <p:nvSpPr>
          <p:cNvPr id="9" name="テキスト ボックス 8">
            <a:extLst>
              <a:ext uri="{FF2B5EF4-FFF2-40B4-BE49-F238E27FC236}">
                <a16:creationId xmlns:a16="http://schemas.microsoft.com/office/drawing/2014/main" id="{55E14579-AE9F-1204-92BE-C74467E73A72}"/>
              </a:ext>
            </a:extLst>
          </p:cNvPr>
          <p:cNvSpPr txBox="1"/>
          <p:nvPr/>
        </p:nvSpPr>
        <p:spPr>
          <a:xfrm>
            <a:off x="6907099" y="6254350"/>
            <a:ext cx="6098344" cy="369332"/>
          </a:xfrm>
          <a:prstGeom prst="rect">
            <a:avLst/>
          </a:prstGeom>
          <a:noFill/>
        </p:spPr>
        <p:txBody>
          <a:bodyPr wrap="square">
            <a:spAutoFit/>
          </a:bodyPr>
          <a:lstStyle/>
          <a:p>
            <a:r>
              <a:rPr lang="ja-JP" altLang="en-US" dirty="0"/>
              <a:t>https://www.freecad.org/index.php?lang=ja</a:t>
            </a:r>
          </a:p>
        </p:txBody>
      </p:sp>
      <p:sp>
        <p:nvSpPr>
          <p:cNvPr id="10" name="テキスト ボックス 9">
            <a:extLst>
              <a:ext uri="{FF2B5EF4-FFF2-40B4-BE49-F238E27FC236}">
                <a16:creationId xmlns:a16="http://schemas.microsoft.com/office/drawing/2014/main" id="{FFE846BE-C2C5-B263-9341-32F5D6BF4C91}"/>
              </a:ext>
            </a:extLst>
          </p:cNvPr>
          <p:cNvSpPr txBox="1"/>
          <p:nvPr/>
        </p:nvSpPr>
        <p:spPr>
          <a:xfrm>
            <a:off x="696925" y="1547082"/>
            <a:ext cx="10798149" cy="2554545"/>
          </a:xfrm>
          <a:prstGeom prst="rect">
            <a:avLst/>
          </a:prstGeom>
          <a:noFill/>
        </p:spPr>
        <p:txBody>
          <a:bodyPr wrap="none" rtlCol="0">
            <a:spAutoFit/>
          </a:bodyPr>
          <a:lstStyle/>
          <a:p>
            <a:r>
              <a:rPr lang="ja-JP" altLang="en-US" sz="8000" b="1" dirty="0"/>
              <a:t>どちらかというと</a:t>
            </a:r>
            <a:endParaRPr lang="en-US" altLang="ja-JP" sz="8000" b="1" dirty="0"/>
          </a:p>
          <a:p>
            <a:r>
              <a:rPr kumimoji="1" lang="ja-JP" altLang="en-US" sz="8000" b="1" dirty="0">
                <a:solidFill>
                  <a:srgbClr val="FF0000"/>
                </a:solidFill>
              </a:rPr>
              <a:t>こっち</a:t>
            </a:r>
            <a:r>
              <a:rPr kumimoji="1" lang="ja-JP" altLang="en-US" sz="8000" b="1" dirty="0"/>
              <a:t>の</a:t>
            </a:r>
            <a:r>
              <a:rPr kumimoji="1" lang="en-US" altLang="ja-JP" sz="8000" b="1" dirty="0"/>
              <a:t>3D</a:t>
            </a:r>
            <a:r>
              <a:rPr kumimoji="1" lang="ja-JP" altLang="en-US" sz="8000" b="1" dirty="0"/>
              <a:t>モデル向き</a:t>
            </a:r>
          </a:p>
        </p:txBody>
      </p:sp>
      <p:pic>
        <p:nvPicPr>
          <p:cNvPr id="11" name="図 10">
            <a:extLst>
              <a:ext uri="{FF2B5EF4-FFF2-40B4-BE49-F238E27FC236}">
                <a16:creationId xmlns:a16="http://schemas.microsoft.com/office/drawing/2014/main" id="{8F996A64-216C-1EE3-C484-56ACFB4C9330}"/>
              </a:ext>
            </a:extLst>
          </p:cNvPr>
          <p:cNvPicPr>
            <a:picLocks noChangeAspect="1"/>
          </p:cNvPicPr>
          <p:nvPr/>
        </p:nvPicPr>
        <p:blipFill>
          <a:blip r:embed="rId3"/>
          <a:stretch>
            <a:fillRect/>
          </a:stretch>
        </p:blipFill>
        <p:spPr>
          <a:xfrm>
            <a:off x="4450358" y="4121247"/>
            <a:ext cx="1926227" cy="2534330"/>
          </a:xfrm>
          <a:prstGeom prst="rect">
            <a:avLst/>
          </a:prstGeom>
        </p:spPr>
      </p:pic>
      <p:pic>
        <p:nvPicPr>
          <p:cNvPr id="12" name="図 11">
            <a:extLst>
              <a:ext uri="{FF2B5EF4-FFF2-40B4-BE49-F238E27FC236}">
                <a16:creationId xmlns:a16="http://schemas.microsoft.com/office/drawing/2014/main" id="{64D6A0D1-0CEB-C10A-68D4-5EB30BE42A70}"/>
              </a:ext>
            </a:extLst>
          </p:cNvPr>
          <p:cNvPicPr>
            <a:picLocks noChangeAspect="1"/>
          </p:cNvPicPr>
          <p:nvPr/>
        </p:nvPicPr>
        <p:blipFill>
          <a:blip r:embed="rId4"/>
          <a:stretch>
            <a:fillRect/>
          </a:stretch>
        </p:blipFill>
        <p:spPr>
          <a:xfrm>
            <a:off x="1472066" y="4207197"/>
            <a:ext cx="2447778" cy="2416485"/>
          </a:xfrm>
          <a:prstGeom prst="rect">
            <a:avLst/>
          </a:prstGeom>
        </p:spPr>
      </p:pic>
      <p:sp>
        <p:nvSpPr>
          <p:cNvPr id="13" name="楕円 12">
            <a:extLst>
              <a:ext uri="{FF2B5EF4-FFF2-40B4-BE49-F238E27FC236}">
                <a16:creationId xmlns:a16="http://schemas.microsoft.com/office/drawing/2014/main" id="{9E51584E-F850-3F34-B248-57FC3A07BA75}"/>
              </a:ext>
            </a:extLst>
          </p:cNvPr>
          <p:cNvSpPr/>
          <p:nvPr/>
        </p:nvSpPr>
        <p:spPr>
          <a:xfrm>
            <a:off x="1510885" y="4194842"/>
            <a:ext cx="2370139" cy="2370139"/>
          </a:xfrm>
          <a:prstGeom prst="ellipse">
            <a:avLst/>
          </a:prstGeom>
          <a:noFill/>
          <a:ln w="2159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7FAFB808-D7FD-2CDD-DF01-2B421705F3DC}"/>
              </a:ext>
            </a:extLst>
          </p:cNvPr>
          <p:cNvSpPr/>
          <p:nvPr/>
        </p:nvSpPr>
        <p:spPr>
          <a:xfrm rot="18900000">
            <a:off x="4196996" y="4060071"/>
            <a:ext cx="2639682" cy="2639682"/>
          </a:xfrm>
          <a:custGeom>
            <a:avLst/>
            <a:gdLst>
              <a:gd name="connsiteX0" fmla="*/ 2639682 w 2639682"/>
              <a:gd name="connsiteY0" fmla="*/ 1168915 h 2639682"/>
              <a:gd name="connsiteX1" fmla="*/ 2639682 w 2639682"/>
              <a:gd name="connsiteY1" fmla="*/ 1463546 h 2639682"/>
              <a:gd name="connsiteX2" fmla="*/ 1470766 w 2639682"/>
              <a:gd name="connsiteY2" fmla="*/ 1463546 h 2639682"/>
              <a:gd name="connsiteX3" fmla="*/ 1470766 w 2639682"/>
              <a:gd name="connsiteY3" fmla="*/ 2639682 h 2639682"/>
              <a:gd name="connsiteX4" fmla="*/ 1176134 w 2639682"/>
              <a:gd name="connsiteY4" fmla="*/ 2639682 h 2639682"/>
              <a:gd name="connsiteX5" fmla="*/ 1176134 w 2639682"/>
              <a:gd name="connsiteY5" fmla="*/ 1463546 h 2639682"/>
              <a:gd name="connsiteX6" fmla="*/ 0 w 2639682"/>
              <a:gd name="connsiteY6" fmla="*/ 1463546 h 2639682"/>
              <a:gd name="connsiteX7" fmla="*/ 0 w 2639682"/>
              <a:gd name="connsiteY7" fmla="*/ 1168915 h 2639682"/>
              <a:gd name="connsiteX8" fmla="*/ 1176134 w 2639682"/>
              <a:gd name="connsiteY8" fmla="*/ 1168915 h 2639682"/>
              <a:gd name="connsiteX9" fmla="*/ 1176134 w 2639682"/>
              <a:gd name="connsiteY9" fmla="*/ 0 h 2639682"/>
              <a:gd name="connsiteX10" fmla="*/ 1470766 w 2639682"/>
              <a:gd name="connsiteY10" fmla="*/ 0 h 2639682"/>
              <a:gd name="connsiteX11" fmla="*/ 1470766 w 2639682"/>
              <a:gd name="connsiteY11" fmla="*/ 1168915 h 2639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39682" h="2639682">
                <a:moveTo>
                  <a:pt x="2639682" y="1168915"/>
                </a:moveTo>
                <a:lnTo>
                  <a:pt x="2639682" y="1463546"/>
                </a:lnTo>
                <a:lnTo>
                  <a:pt x="1470766" y="1463546"/>
                </a:lnTo>
                <a:lnTo>
                  <a:pt x="1470766" y="2639682"/>
                </a:lnTo>
                <a:lnTo>
                  <a:pt x="1176134" y="2639682"/>
                </a:lnTo>
                <a:lnTo>
                  <a:pt x="1176134" y="1463546"/>
                </a:lnTo>
                <a:lnTo>
                  <a:pt x="0" y="1463546"/>
                </a:lnTo>
                <a:lnTo>
                  <a:pt x="0" y="1168915"/>
                </a:lnTo>
                <a:lnTo>
                  <a:pt x="1176134" y="1168915"/>
                </a:lnTo>
                <a:lnTo>
                  <a:pt x="1176134" y="0"/>
                </a:lnTo>
                <a:lnTo>
                  <a:pt x="1470766" y="0"/>
                </a:lnTo>
                <a:lnTo>
                  <a:pt x="1470766" y="1168915"/>
                </a:lnTo>
                <a:close/>
              </a:path>
            </a:pathLst>
          </a:custGeom>
          <a:solidFill>
            <a:srgbClr val="0070C0">
              <a:alpha val="5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Tree>
    <p:extLst>
      <p:ext uri="{BB962C8B-B14F-4D97-AF65-F5344CB8AC3E}">
        <p14:creationId xmlns:p14="http://schemas.microsoft.com/office/powerpoint/2010/main" val="3836531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99E68-C610-5BFE-5699-65850FE2FE29}"/>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F43F72F-4219-EF5A-930F-D838477721A8}"/>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endParaRPr kumimoji="1" lang="ja-JP" altLang="en-US" sz="4000" b="1" spc="1000" dirty="0">
              <a:solidFill>
                <a:schemeClr val="bg1"/>
              </a:solidFill>
            </a:endParaRPr>
          </a:p>
        </p:txBody>
      </p:sp>
      <p:sp>
        <p:nvSpPr>
          <p:cNvPr id="2" name="テキスト ボックス 1">
            <a:extLst>
              <a:ext uri="{FF2B5EF4-FFF2-40B4-BE49-F238E27FC236}">
                <a16:creationId xmlns:a16="http://schemas.microsoft.com/office/drawing/2014/main" id="{AF9D57FE-3E9F-7157-D92B-FCCD78280B49}"/>
              </a:ext>
            </a:extLst>
          </p:cNvPr>
          <p:cNvSpPr txBox="1"/>
          <p:nvPr/>
        </p:nvSpPr>
        <p:spPr>
          <a:xfrm>
            <a:off x="415942" y="1236879"/>
            <a:ext cx="11360116" cy="4384241"/>
          </a:xfrm>
          <a:prstGeom prst="rect">
            <a:avLst/>
          </a:prstGeom>
          <a:noFill/>
          <a:ln w="63500">
            <a:noFill/>
          </a:ln>
        </p:spPr>
        <p:txBody>
          <a:bodyPr wrap="none" lIns="180000" tIns="108000" rIns="180000" bIns="180000" rtlCol="0">
            <a:spAutoFit/>
          </a:bodyPr>
          <a:lstStyle/>
          <a:p>
            <a:pPr>
              <a:spcAft>
                <a:spcPts val="3000"/>
              </a:spcAft>
            </a:pPr>
            <a:r>
              <a:rPr lang="ja-JP" altLang="en-US" sz="7200" b="1" dirty="0">
                <a:uFill>
                  <a:solidFill>
                    <a:srgbClr val="79A8D3"/>
                  </a:solidFill>
                </a:uFill>
                <a:latin typeface="BIZ UDPゴシック" panose="020B0400000000000000" pitchFamily="50" charset="-128"/>
                <a:ea typeface="BIZ UDPゴシック" panose="020B0400000000000000" pitchFamily="50" charset="-128"/>
              </a:rPr>
              <a:t>・</a:t>
            </a:r>
            <a:r>
              <a:rPr lang="en-US" altLang="ja-JP" sz="7200" b="1" dirty="0" err="1">
                <a:uFill>
                  <a:solidFill>
                    <a:srgbClr val="79A8D3"/>
                  </a:solidFill>
                </a:uFill>
                <a:latin typeface="BIZ UDPゴシック" panose="020B0400000000000000" pitchFamily="50" charset="-128"/>
                <a:ea typeface="BIZ UDPゴシック" panose="020B0400000000000000" pitchFamily="50" charset="-128"/>
              </a:rPr>
              <a:t>FreeCAD</a:t>
            </a:r>
            <a:r>
              <a:rPr lang="ja-JP" altLang="en-US" sz="7200" b="1" dirty="0">
                <a:uFill>
                  <a:solidFill>
                    <a:srgbClr val="79A8D3"/>
                  </a:solidFill>
                </a:uFill>
                <a:latin typeface="BIZ UDPゴシック" panose="020B0400000000000000" pitchFamily="50" charset="-128"/>
                <a:ea typeface="BIZ UDPゴシック" panose="020B0400000000000000" pitchFamily="50" charset="-128"/>
              </a:rPr>
              <a:t>のインストール</a:t>
            </a:r>
            <a:endParaRPr lang="en-US" altLang="ja-JP" sz="7200" b="1" dirty="0">
              <a:uFill>
                <a:solidFill>
                  <a:srgbClr val="79A8D3"/>
                </a:solidFill>
              </a:uFill>
              <a:latin typeface="BIZ UDPゴシック" panose="020B0400000000000000" pitchFamily="50" charset="-128"/>
              <a:ea typeface="BIZ UDPゴシック" panose="020B0400000000000000" pitchFamily="50" charset="-128"/>
            </a:endParaRPr>
          </a:p>
          <a:p>
            <a:pPr>
              <a:spcAft>
                <a:spcPts val="3000"/>
              </a:spcAft>
            </a:pPr>
            <a:r>
              <a:rPr kumimoji="1" lang="ja-JP" altLang="en-US" sz="7200" b="1" dirty="0">
                <a:uFill>
                  <a:solidFill>
                    <a:srgbClr val="79A8D3"/>
                  </a:solidFill>
                </a:uFill>
                <a:latin typeface="BIZ UDPゴシック" panose="020B0400000000000000" pitchFamily="50" charset="-128"/>
                <a:ea typeface="BIZ UDPゴシック" panose="020B0400000000000000" pitchFamily="50" charset="-128"/>
              </a:rPr>
              <a:t>・ソフトの初期設定</a:t>
            </a:r>
            <a:endParaRPr kumimoji="1" lang="en-US" altLang="ja-JP" sz="7200" b="1" dirty="0">
              <a:uFill>
                <a:solidFill>
                  <a:srgbClr val="79A8D3"/>
                </a:solidFill>
              </a:uFill>
              <a:latin typeface="BIZ UDPゴシック" panose="020B0400000000000000" pitchFamily="50" charset="-128"/>
              <a:ea typeface="BIZ UDPゴシック" panose="020B0400000000000000" pitchFamily="50" charset="-128"/>
            </a:endParaRPr>
          </a:p>
          <a:p>
            <a:pPr>
              <a:spcAft>
                <a:spcPts val="3000"/>
              </a:spcAft>
            </a:pPr>
            <a:r>
              <a:rPr lang="ja-JP" altLang="en-US" sz="7200" b="1" dirty="0">
                <a:uFill>
                  <a:solidFill>
                    <a:srgbClr val="79A8D3"/>
                  </a:solidFill>
                </a:uFill>
                <a:latin typeface="BIZ UDPゴシック" panose="020B0400000000000000" pitchFamily="50" charset="-128"/>
                <a:ea typeface="BIZ UDPゴシック" panose="020B0400000000000000" pitchFamily="50" charset="-128"/>
              </a:rPr>
              <a:t>・ソフトの主要操作</a:t>
            </a:r>
            <a:endParaRPr kumimoji="1" lang="ja-JP" altLang="en-US" sz="7200" b="1" dirty="0">
              <a:uFill>
                <a:solidFill>
                  <a:srgbClr val="79A8D3"/>
                </a:solidFill>
              </a:u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1995427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D1B45-E716-0FBD-D37C-7B5D9385CAC4}"/>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F28944B-6E05-6A26-BADF-A7A324027F39}"/>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en-US" altLang="ja-JP" sz="2800" b="1" spc="1000" dirty="0" err="1">
                <a:solidFill>
                  <a:schemeClr val="bg1"/>
                </a:solidFill>
              </a:rPr>
              <a:t>FreeCAD</a:t>
            </a:r>
            <a:r>
              <a:rPr lang="ja-JP" altLang="en-US" sz="2800" b="1" spc="1000" dirty="0">
                <a:solidFill>
                  <a:schemeClr val="bg1"/>
                </a:solidFill>
              </a:rPr>
              <a:t>のインストール</a:t>
            </a:r>
            <a:endParaRPr kumimoji="1" lang="ja-JP" altLang="en-US" sz="4000" b="1" spc="1000" dirty="0">
              <a:solidFill>
                <a:schemeClr val="bg1"/>
              </a:solidFill>
            </a:endParaRPr>
          </a:p>
        </p:txBody>
      </p:sp>
    </p:spTree>
    <p:extLst>
      <p:ext uri="{BB962C8B-B14F-4D97-AF65-F5344CB8AC3E}">
        <p14:creationId xmlns:p14="http://schemas.microsoft.com/office/powerpoint/2010/main" val="29331869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EAA34-E282-BC65-5D49-BC922FBBCEF1}"/>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BB3DE54-FAFD-12E2-8D95-E78B5F4F2BB3}"/>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ja-JP" altLang="en-US" sz="2800" b="1" spc="1000" dirty="0">
                <a:solidFill>
                  <a:schemeClr val="bg1"/>
                </a:solidFill>
              </a:rPr>
              <a:t>ソフトの初期設定</a:t>
            </a:r>
            <a:endParaRPr kumimoji="1" lang="ja-JP" altLang="en-US" sz="4000" b="1" spc="1000" dirty="0">
              <a:solidFill>
                <a:schemeClr val="bg1"/>
              </a:solidFill>
            </a:endParaRPr>
          </a:p>
        </p:txBody>
      </p:sp>
    </p:spTree>
    <p:extLst>
      <p:ext uri="{BB962C8B-B14F-4D97-AF65-F5344CB8AC3E}">
        <p14:creationId xmlns:p14="http://schemas.microsoft.com/office/powerpoint/2010/main" val="2564032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B1D4C-38CC-5676-BD50-0ACCCBE821A1}"/>
            </a:ext>
          </a:extLst>
        </p:cNvPr>
        <p:cNvGrpSpPr/>
        <p:nvPr/>
      </p:nvGrpSpPr>
      <p:grpSpPr>
        <a:xfrm>
          <a:off x="0" y="0"/>
          <a:ext cx="0" cy="0"/>
          <a:chOff x="0" y="0"/>
          <a:chExt cx="0" cy="0"/>
        </a:xfrm>
      </p:grpSpPr>
      <p:sp>
        <p:nvSpPr>
          <p:cNvPr id="76" name="テキスト ボックス 75">
            <a:extLst>
              <a:ext uri="{FF2B5EF4-FFF2-40B4-BE49-F238E27FC236}">
                <a16:creationId xmlns:a16="http://schemas.microsoft.com/office/drawing/2014/main" id="{8717F198-0F01-C000-E3C5-61D3BEE0F920}"/>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どんなモデルを作るのか？</a:t>
            </a:r>
            <a:endParaRPr kumimoji="1" lang="ja-JP" altLang="en-US" sz="4000" b="1" spc="1000" dirty="0">
              <a:solidFill>
                <a:schemeClr val="bg1"/>
              </a:solidFill>
            </a:endParaRPr>
          </a:p>
        </p:txBody>
      </p:sp>
      <p:sp>
        <p:nvSpPr>
          <p:cNvPr id="78" name="テキスト ボックス 77">
            <a:extLst>
              <a:ext uri="{FF2B5EF4-FFF2-40B4-BE49-F238E27FC236}">
                <a16:creationId xmlns:a16="http://schemas.microsoft.com/office/drawing/2014/main" id="{791338E2-F74C-21E7-4391-56BE45D57E32}"/>
              </a:ext>
            </a:extLst>
          </p:cNvPr>
          <p:cNvSpPr txBox="1"/>
          <p:nvPr/>
        </p:nvSpPr>
        <p:spPr>
          <a:xfrm>
            <a:off x="1427093" y="1641038"/>
            <a:ext cx="9337813" cy="1107996"/>
          </a:xfrm>
          <a:prstGeom prst="rect">
            <a:avLst/>
          </a:prstGeom>
          <a:noFill/>
        </p:spPr>
        <p:txBody>
          <a:bodyPr wrap="none" rtlCol="0">
            <a:spAutoFit/>
          </a:bodyPr>
          <a:lstStyle/>
          <a:p>
            <a:pPr>
              <a:spcAft>
                <a:spcPts val="3600"/>
              </a:spcAft>
            </a:pPr>
            <a:r>
              <a:rPr lang="ja-JP" altLang="en-US" sz="6600" b="1" dirty="0"/>
              <a:t>“箱庭</a:t>
            </a:r>
            <a:r>
              <a:rPr lang="en-US" altLang="ja-JP" sz="4400" b="1" dirty="0"/>
              <a:t>(</a:t>
            </a:r>
            <a:r>
              <a:rPr lang="ja-JP" altLang="en-US" sz="4400" b="1" dirty="0"/>
              <a:t>部屋</a:t>
            </a:r>
            <a:r>
              <a:rPr lang="en-US" altLang="ja-JP" sz="4400" b="1" dirty="0"/>
              <a:t>)</a:t>
            </a:r>
            <a:r>
              <a:rPr lang="ja-JP" altLang="en-US" sz="6600" b="1" dirty="0"/>
              <a:t>”を作ります。</a:t>
            </a:r>
            <a:endParaRPr kumimoji="1" lang="en-US" altLang="ja-JP" sz="6600" b="1" dirty="0"/>
          </a:p>
        </p:txBody>
      </p:sp>
    </p:spTree>
    <p:extLst>
      <p:ext uri="{BB962C8B-B14F-4D97-AF65-F5344CB8AC3E}">
        <p14:creationId xmlns:p14="http://schemas.microsoft.com/office/powerpoint/2010/main" val="161038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78DD6-A405-7F34-4CAF-F7820FA7AAB3}"/>
            </a:ext>
          </a:extLst>
        </p:cNvPr>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50EB3A5-25A5-D99A-1D80-58A68D59A584}"/>
              </a:ext>
            </a:extLst>
          </p:cNvPr>
          <p:cNvSpPr txBox="1"/>
          <p:nvPr/>
        </p:nvSpPr>
        <p:spPr>
          <a:xfrm>
            <a:off x="932319" y="1606344"/>
            <a:ext cx="3954242" cy="1214142"/>
          </a:xfrm>
          <a:prstGeom prst="rect">
            <a:avLst/>
          </a:prstGeom>
          <a:solidFill>
            <a:schemeClr val="bg1"/>
          </a:solidFill>
          <a:ln w="63500">
            <a:noFill/>
          </a:ln>
        </p:spPr>
        <p:txBody>
          <a:bodyPr wrap="none" lIns="180000" tIns="108000" rIns="180000" bIns="180000" rtlCol="0">
            <a:spAutoFit/>
          </a:bodyPr>
          <a:lstStyle/>
          <a:p>
            <a:r>
              <a:rPr lang="ja-JP" altLang="en-US" sz="6000" dirty="0">
                <a:uFill>
                  <a:solidFill>
                    <a:srgbClr val="79A8D3"/>
                  </a:solidFill>
                </a:uFill>
                <a:latin typeface="BIZ UDPゴシック" panose="020B0400000000000000" pitchFamily="50" charset="-128"/>
                <a:ea typeface="BIZ UDPゴシック" panose="020B0400000000000000" pitchFamily="50" charset="-128"/>
              </a:rPr>
              <a:t> 用語解説 </a:t>
            </a:r>
            <a:endParaRPr kumimoji="1" lang="ja-JP" altLang="en-US" sz="60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8C44E5CD-63EC-50BB-D8ED-CDFC5E4EFE1F}"/>
              </a:ext>
            </a:extLst>
          </p:cNvPr>
          <p:cNvSpPr txBox="1"/>
          <p:nvPr/>
        </p:nvSpPr>
        <p:spPr>
          <a:xfrm>
            <a:off x="932319" y="4628395"/>
            <a:ext cx="4013554" cy="1250494"/>
          </a:xfrm>
          <a:prstGeom prst="rect">
            <a:avLst/>
          </a:prstGeom>
          <a:solidFill>
            <a:schemeClr val="bg1"/>
          </a:solidFill>
          <a:ln w="63500">
            <a:noFill/>
          </a:ln>
        </p:spPr>
        <p:txBody>
          <a:bodyPr wrap="none" lIns="180000" tIns="144000" rIns="180000" bIns="180000" rtlCol="0">
            <a:spAutoFit/>
          </a:bodyPr>
          <a:lstStyle/>
          <a:p>
            <a:pPr algn="ctr"/>
            <a:r>
              <a:rPr kumimoji="1" lang="ja-JP" altLang="en-US" sz="6000" spc="100" dirty="0">
                <a:latin typeface="BIZ UDPゴシック" panose="020B0400000000000000" pitchFamily="50" charset="-128"/>
                <a:ea typeface="BIZ UDPゴシック" panose="020B0400000000000000" pitchFamily="50" charset="-128"/>
              </a:rPr>
              <a:t>モデリング</a:t>
            </a:r>
          </a:p>
        </p:txBody>
      </p:sp>
      <p:sp>
        <p:nvSpPr>
          <p:cNvPr id="26" name="テキスト ボックス 25">
            <a:extLst>
              <a:ext uri="{FF2B5EF4-FFF2-40B4-BE49-F238E27FC236}">
                <a16:creationId xmlns:a16="http://schemas.microsoft.com/office/drawing/2014/main" id="{F912C9FA-6AD6-CA6E-0B87-54A101A82B31}"/>
              </a:ext>
            </a:extLst>
          </p:cNvPr>
          <p:cNvSpPr txBox="1"/>
          <p:nvPr/>
        </p:nvSpPr>
        <p:spPr>
          <a:xfrm>
            <a:off x="7184541" y="4261465"/>
            <a:ext cx="3430061" cy="2173823"/>
          </a:xfrm>
          <a:prstGeom prst="rect">
            <a:avLst/>
          </a:prstGeom>
          <a:noFill/>
          <a:ln w="63500">
            <a:noFill/>
          </a:ln>
        </p:spPr>
        <p:txBody>
          <a:bodyPr wrap="none" lIns="180000" tIns="144000" rIns="180000" bIns="180000" rtlCol="0">
            <a:spAutoFit/>
          </a:bodyPr>
          <a:lstStyle/>
          <a:p>
            <a:pPr algn="ctr"/>
            <a:r>
              <a:rPr lang="ja-JP" altLang="en-US" sz="6000" spc="100" dirty="0">
                <a:latin typeface="BIZ UDPゴシック" panose="020B0400000000000000" pitchFamily="50" charset="-128"/>
                <a:ea typeface="BIZ UDPゴシック" panose="020B0400000000000000" pitchFamily="50" charset="-128"/>
              </a:rPr>
              <a:t>モデルの</a:t>
            </a:r>
            <a:endParaRPr lang="en-US" altLang="ja-JP" sz="6000" spc="100" dirty="0">
              <a:latin typeface="BIZ UDPゴシック" panose="020B0400000000000000" pitchFamily="50" charset="-128"/>
              <a:ea typeface="BIZ UDPゴシック" panose="020B0400000000000000" pitchFamily="50" charset="-128"/>
            </a:endParaRPr>
          </a:p>
          <a:p>
            <a:pPr algn="ctr"/>
            <a:r>
              <a:rPr lang="ja-JP" altLang="en-US" sz="6000" spc="100" dirty="0">
                <a:latin typeface="BIZ UDPゴシック" panose="020B0400000000000000" pitchFamily="50" charset="-128"/>
                <a:ea typeface="BIZ UDPゴシック" panose="020B0400000000000000" pitchFamily="50" charset="-128"/>
              </a:rPr>
              <a:t>結合</a:t>
            </a:r>
            <a:endParaRPr kumimoji="1" lang="ja-JP" altLang="en-US" sz="6000" spc="100" dirty="0">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8AA2D05D-51E9-62AB-1DB2-C6618BDFD530}"/>
              </a:ext>
            </a:extLst>
          </p:cNvPr>
          <p:cNvSpPr txBox="1"/>
          <p:nvPr/>
        </p:nvSpPr>
        <p:spPr>
          <a:xfrm>
            <a:off x="7184541" y="1156782"/>
            <a:ext cx="3492577" cy="2173823"/>
          </a:xfrm>
          <a:prstGeom prst="rect">
            <a:avLst/>
          </a:prstGeom>
          <a:solidFill>
            <a:schemeClr val="bg1"/>
          </a:solidFill>
          <a:ln w="63500">
            <a:noFill/>
          </a:ln>
        </p:spPr>
        <p:txBody>
          <a:bodyPr wrap="none" lIns="180000" tIns="144000" rIns="180000" bIns="180000" rtlCol="0">
            <a:spAutoFit/>
          </a:bodyPr>
          <a:lstStyle/>
          <a:p>
            <a:pPr algn="ctr"/>
            <a:r>
              <a:rPr lang="ja-JP" altLang="en-US" sz="6000" spc="100" dirty="0">
                <a:latin typeface="BIZ UDPゴシック" panose="020B0400000000000000" pitchFamily="50" charset="-128"/>
                <a:ea typeface="BIZ UDPゴシック" panose="020B0400000000000000" pitchFamily="50" charset="-128"/>
              </a:rPr>
              <a:t>ソフトの</a:t>
            </a:r>
            <a:endParaRPr lang="en-US" altLang="ja-JP" sz="6000" spc="100" dirty="0">
              <a:latin typeface="BIZ UDPゴシック" panose="020B0400000000000000" pitchFamily="50" charset="-128"/>
              <a:ea typeface="BIZ UDPゴシック" panose="020B0400000000000000" pitchFamily="50" charset="-128"/>
            </a:endParaRPr>
          </a:p>
          <a:p>
            <a:pPr algn="ctr"/>
            <a:r>
              <a:rPr lang="ja-JP" altLang="en-US" sz="6000" spc="100" dirty="0">
                <a:latin typeface="BIZ UDPゴシック" panose="020B0400000000000000" pitchFamily="50" charset="-128"/>
                <a:ea typeface="BIZ UDPゴシック" panose="020B0400000000000000" pitchFamily="50" charset="-128"/>
              </a:rPr>
              <a:t>主要操作</a:t>
            </a:r>
            <a:endParaRPr kumimoji="1" lang="ja-JP" altLang="en-US" sz="6000" spc="100" dirty="0">
              <a:latin typeface="BIZ UDPゴシック" panose="020B0400000000000000" pitchFamily="50" charset="-128"/>
              <a:ea typeface="BIZ UDPゴシック" panose="020B0400000000000000" pitchFamily="50" charset="-128"/>
            </a:endParaRPr>
          </a:p>
        </p:txBody>
      </p:sp>
      <p:sp>
        <p:nvSpPr>
          <p:cNvPr id="76" name="テキスト ボックス 75">
            <a:extLst>
              <a:ext uri="{FF2B5EF4-FFF2-40B4-BE49-F238E27FC236}">
                <a16:creationId xmlns:a16="http://schemas.microsoft.com/office/drawing/2014/main" id="{138B2EB4-4266-6E35-C792-1A63F8C8C343}"/>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a:t>
            </a:r>
          </a:p>
        </p:txBody>
      </p:sp>
      <p:sp>
        <p:nvSpPr>
          <p:cNvPr id="4" name="矢印: 右 3">
            <a:extLst>
              <a:ext uri="{FF2B5EF4-FFF2-40B4-BE49-F238E27FC236}">
                <a16:creationId xmlns:a16="http://schemas.microsoft.com/office/drawing/2014/main" id="{B12C2A4A-BB6D-2DD1-2A16-2C5332B998AC}"/>
              </a:ext>
            </a:extLst>
          </p:cNvPr>
          <p:cNvSpPr/>
          <p:nvPr/>
        </p:nvSpPr>
        <p:spPr>
          <a:xfrm>
            <a:off x="4994017" y="1654799"/>
            <a:ext cx="2110175"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14B52ABA-F418-F4F9-6534-7FDBD9E9B4AB}"/>
              </a:ext>
            </a:extLst>
          </p:cNvPr>
          <p:cNvSpPr/>
          <p:nvPr/>
        </p:nvSpPr>
        <p:spPr>
          <a:xfrm rot="9000000">
            <a:off x="4729290" y="3174554"/>
            <a:ext cx="2372211"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93A6DDC8-4C20-6F1A-25EA-CCFA5C8C0FD2}"/>
              </a:ext>
            </a:extLst>
          </p:cNvPr>
          <p:cNvSpPr/>
          <p:nvPr/>
        </p:nvSpPr>
        <p:spPr>
          <a:xfrm>
            <a:off x="5059765" y="4628395"/>
            <a:ext cx="1800654"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5327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0A58F-CF04-1246-0261-7960F1CCC414}"/>
            </a:ext>
          </a:extLst>
        </p:cNvPr>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68C28B19-2C18-C57F-43F1-A59B06149F87}"/>
              </a:ext>
            </a:extLst>
          </p:cNvPr>
          <p:cNvSpPr txBox="1"/>
          <p:nvPr/>
        </p:nvSpPr>
        <p:spPr>
          <a:xfrm>
            <a:off x="932319" y="1606344"/>
            <a:ext cx="3954242" cy="1214142"/>
          </a:xfrm>
          <a:prstGeom prst="rect">
            <a:avLst/>
          </a:prstGeom>
          <a:solidFill>
            <a:schemeClr val="bg1"/>
          </a:solidFill>
          <a:ln w="63500">
            <a:noFill/>
          </a:ln>
        </p:spPr>
        <p:txBody>
          <a:bodyPr wrap="none" lIns="180000" tIns="108000" rIns="180000" bIns="180000" rtlCol="0">
            <a:spAutoFit/>
          </a:bodyPr>
          <a:lstStyle/>
          <a:p>
            <a:r>
              <a:rPr lang="ja-JP" altLang="en-US" sz="6000" b="1" dirty="0">
                <a:solidFill>
                  <a:srgbClr val="FF0000"/>
                </a:solidFill>
                <a:uFill>
                  <a:solidFill>
                    <a:srgbClr val="79A8D3"/>
                  </a:solidFill>
                </a:uFill>
                <a:latin typeface="BIZ UDPゴシック" panose="020B0400000000000000" pitchFamily="50" charset="-128"/>
                <a:ea typeface="BIZ UDPゴシック" panose="020B0400000000000000" pitchFamily="50" charset="-128"/>
              </a:rPr>
              <a:t> 用語解説 </a:t>
            </a:r>
            <a:endParaRPr kumimoji="1" lang="ja-JP" altLang="en-US" sz="6000" b="1" dirty="0">
              <a:solidFill>
                <a:srgbClr val="FF0000"/>
              </a:solidFill>
              <a:uFill>
                <a:solidFill>
                  <a:srgbClr val="79A8D3"/>
                </a:solidFill>
              </a:uFill>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FDA336ED-0BBA-636E-6905-64344EA9F52E}"/>
              </a:ext>
            </a:extLst>
          </p:cNvPr>
          <p:cNvSpPr txBox="1"/>
          <p:nvPr/>
        </p:nvSpPr>
        <p:spPr>
          <a:xfrm>
            <a:off x="932319" y="4628395"/>
            <a:ext cx="4013554" cy="1250494"/>
          </a:xfrm>
          <a:prstGeom prst="rect">
            <a:avLst/>
          </a:prstGeom>
          <a:solidFill>
            <a:schemeClr val="bg1"/>
          </a:solidFill>
          <a:ln w="63500">
            <a:noFill/>
          </a:ln>
        </p:spPr>
        <p:txBody>
          <a:bodyPr wrap="none" lIns="180000" tIns="144000" rIns="180000" bIns="180000" rtlCol="0">
            <a:spAutoFit/>
          </a:bodyPr>
          <a:lstStyle/>
          <a:p>
            <a:pPr algn="ctr"/>
            <a:r>
              <a:rPr kumimoji="1"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モデリング</a:t>
            </a:r>
          </a:p>
        </p:txBody>
      </p:sp>
      <p:sp>
        <p:nvSpPr>
          <p:cNvPr id="26" name="テキスト ボックス 25">
            <a:extLst>
              <a:ext uri="{FF2B5EF4-FFF2-40B4-BE49-F238E27FC236}">
                <a16:creationId xmlns:a16="http://schemas.microsoft.com/office/drawing/2014/main" id="{8DE234B2-B7A8-87DA-A831-31BB79384CB7}"/>
              </a:ext>
            </a:extLst>
          </p:cNvPr>
          <p:cNvSpPr txBox="1"/>
          <p:nvPr/>
        </p:nvSpPr>
        <p:spPr>
          <a:xfrm>
            <a:off x="7184541" y="4261465"/>
            <a:ext cx="3430061" cy="2173823"/>
          </a:xfrm>
          <a:prstGeom prst="rect">
            <a:avLst/>
          </a:prstGeom>
          <a:noFill/>
          <a:ln w="63500">
            <a:noFill/>
          </a:ln>
        </p:spPr>
        <p:txBody>
          <a:bodyPr wrap="none" lIns="180000" tIns="144000" rIns="180000" bIns="180000" rtlCol="0">
            <a:spAutoFit/>
          </a:bodyPr>
          <a:lstStyle/>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モデルの</a:t>
            </a:r>
            <a:endParaRPr lang="en-US" altLang="ja-JP" sz="6000" spc="100" dirty="0">
              <a:solidFill>
                <a:schemeClr val="bg1">
                  <a:lumMod val="85000"/>
                </a:schemeClr>
              </a:solidFill>
              <a:latin typeface="BIZ UDPゴシック" panose="020B0400000000000000" pitchFamily="50" charset="-128"/>
              <a:ea typeface="BIZ UDPゴシック" panose="020B0400000000000000" pitchFamily="50" charset="-128"/>
            </a:endParaRPr>
          </a:p>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結合</a:t>
            </a:r>
            <a:endParaRPr kumimoji="1"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4C226915-F0BE-6042-D7CD-EB70461A2538}"/>
              </a:ext>
            </a:extLst>
          </p:cNvPr>
          <p:cNvSpPr txBox="1"/>
          <p:nvPr/>
        </p:nvSpPr>
        <p:spPr>
          <a:xfrm>
            <a:off x="7184541" y="1156782"/>
            <a:ext cx="3492577" cy="2173823"/>
          </a:xfrm>
          <a:prstGeom prst="rect">
            <a:avLst/>
          </a:prstGeom>
          <a:solidFill>
            <a:schemeClr val="bg1"/>
          </a:solidFill>
          <a:ln w="63500">
            <a:noFill/>
          </a:ln>
        </p:spPr>
        <p:txBody>
          <a:bodyPr wrap="none" lIns="180000" tIns="144000" rIns="180000" bIns="180000" rtlCol="0">
            <a:spAutoFit/>
          </a:bodyPr>
          <a:lstStyle/>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ソフトの</a:t>
            </a:r>
            <a:endParaRPr lang="en-US" altLang="ja-JP" sz="6000" spc="100" dirty="0">
              <a:solidFill>
                <a:schemeClr val="bg1">
                  <a:lumMod val="85000"/>
                </a:schemeClr>
              </a:solidFill>
              <a:latin typeface="BIZ UDPゴシック" panose="020B0400000000000000" pitchFamily="50" charset="-128"/>
              <a:ea typeface="BIZ UDPゴシック" panose="020B0400000000000000" pitchFamily="50" charset="-128"/>
            </a:endParaRPr>
          </a:p>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主要操作</a:t>
            </a:r>
            <a:endParaRPr kumimoji="1"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endParaRPr>
          </a:p>
        </p:txBody>
      </p:sp>
      <p:sp>
        <p:nvSpPr>
          <p:cNvPr id="76" name="テキスト ボックス 75">
            <a:extLst>
              <a:ext uri="{FF2B5EF4-FFF2-40B4-BE49-F238E27FC236}">
                <a16:creationId xmlns:a16="http://schemas.microsoft.com/office/drawing/2014/main" id="{2CFB9598-E939-D923-6E4F-4131BC9DA179}"/>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a:t>
            </a:r>
          </a:p>
        </p:txBody>
      </p:sp>
      <p:sp>
        <p:nvSpPr>
          <p:cNvPr id="4" name="矢印: 右 3">
            <a:extLst>
              <a:ext uri="{FF2B5EF4-FFF2-40B4-BE49-F238E27FC236}">
                <a16:creationId xmlns:a16="http://schemas.microsoft.com/office/drawing/2014/main" id="{E330A866-F318-8DBD-A41B-FD5A44C10B42}"/>
              </a:ext>
            </a:extLst>
          </p:cNvPr>
          <p:cNvSpPr/>
          <p:nvPr/>
        </p:nvSpPr>
        <p:spPr>
          <a:xfrm>
            <a:off x="4994017" y="1654799"/>
            <a:ext cx="2110175" cy="1214142"/>
          </a:xfrm>
          <a:prstGeom prst="righ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593C3007-DF26-EF2C-263C-EB68ABBBF271}"/>
              </a:ext>
            </a:extLst>
          </p:cNvPr>
          <p:cNvSpPr/>
          <p:nvPr/>
        </p:nvSpPr>
        <p:spPr>
          <a:xfrm rot="9000000">
            <a:off x="4729290" y="3174554"/>
            <a:ext cx="2372211" cy="1214142"/>
          </a:xfrm>
          <a:prstGeom prst="righ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C58DF5B5-FBEF-9359-B6D9-681A890CD788}"/>
              </a:ext>
            </a:extLst>
          </p:cNvPr>
          <p:cNvSpPr/>
          <p:nvPr/>
        </p:nvSpPr>
        <p:spPr>
          <a:xfrm>
            <a:off x="5059765" y="4628395"/>
            <a:ext cx="1800654" cy="1214142"/>
          </a:xfrm>
          <a:prstGeom prst="righ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34401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F7478-767C-1C13-45D8-69E0648F183C}"/>
            </a:ext>
          </a:extLst>
        </p:cNvPr>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16C29E5-940F-E60F-8A54-0D21BA0223AE}"/>
              </a:ext>
            </a:extLst>
          </p:cNvPr>
          <p:cNvSpPr txBox="1"/>
          <p:nvPr/>
        </p:nvSpPr>
        <p:spPr>
          <a:xfrm>
            <a:off x="932319" y="1606344"/>
            <a:ext cx="3954242" cy="1214142"/>
          </a:xfrm>
          <a:prstGeom prst="rect">
            <a:avLst/>
          </a:prstGeom>
          <a:solidFill>
            <a:schemeClr val="bg1"/>
          </a:solidFill>
          <a:ln w="63500">
            <a:noFill/>
          </a:ln>
        </p:spPr>
        <p:txBody>
          <a:bodyPr wrap="none" lIns="180000" tIns="108000" rIns="180000" bIns="180000" rtlCol="0">
            <a:spAutoFit/>
          </a:bodyPr>
          <a:lstStyle/>
          <a:p>
            <a:r>
              <a:rPr lang="ja-JP" altLang="en-US" sz="6000" dirty="0">
                <a:uFill>
                  <a:solidFill>
                    <a:srgbClr val="79A8D3"/>
                  </a:solidFill>
                </a:uFill>
                <a:latin typeface="BIZ UDPゴシック" panose="020B0400000000000000" pitchFamily="50" charset="-128"/>
                <a:ea typeface="BIZ UDPゴシック" panose="020B0400000000000000" pitchFamily="50" charset="-128"/>
              </a:rPr>
              <a:t> 用語解説 </a:t>
            </a:r>
            <a:endParaRPr kumimoji="1" lang="ja-JP" altLang="en-US" sz="60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676229D3-39BD-733E-31A7-C3FA63DFAD99}"/>
              </a:ext>
            </a:extLst>
          </p:cNvPr>
          <p:cNvSpPr txBox="1"/>
          <p:nvPr/>
        </p:nvSpPr>
        <p:spPr>
          <a:xfrm>
            <a:off x="932319" y="4628395"/>
            <a:ext cx="4013554" cy="1250494"/>
          </a:xfrm>
          <a:prstGeom prst="rect">
            <a:avLst/>
          </a:prstGeom>
          <a:solidFill>
            <a:schemeClr val="bg1"/>
          </a:solidFill>
          <a:ln w="63500">
            <a:noFill/>
          </a:ln>
        </p:spPr>
        <p:txBody>
          <a:bodyPr wrap="none" lIns="180000" tIns="144000" rIns="180000" bIns="180000" rtlCol="0">
            <a:spAutoFit/>
          </a:bodyPr>
          <a:lstStyle/>
          <a:p>
            <a:pPr algn="ctr"/>
            <a:r>
              <a:rPr kumimoji="1"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モデリング</a:t>
            </a:r>
          </a:p>
        </p:txBody>
      </p:sp>
      <p:sp>
        <p:nvSpPr>
          <p:cNvPr id="26" name="テキスト ボックス 25">
            <a:extLst>
              <a:ext uri="{FF2B5EF4-FFF2-40B4-BE49-F238E27FC236}">
                <a16:creationId xmlns:a16="http://schemas.microsoft.com/office/drawing/2014/main" id="{48B1C0AC-4D63-9ED0-9768-53B99C422B24}"/>
              </a:ext>
            </a:extLst>
          </p:cNvPr>
          <p:cNvSpPr txBox="1"/>
          <p:nvPr/>
        </p:nvSpPr>
        <p:spPr>
          <a:xfrm>
            <a:off x="7184541" y="4261465"/>
            <a:ext cx="3430061" cy="2173823"/>
          </a:xfrm>
          <a:prstGeom prst="rect">
            <a:avLst/>
          </a:prstGeom>
          <a:noFill/>
          <a:ln w="63500">
            <a:noFill/>
          </a:ln>
        </p:spPr>
        <p:txBody>
          <a:bodyPr wrap="none" lIns="180000" tIns="144000" rIns="180000" bIns="180000" rtlCol="0">
            <a:spAutoFit/>
          </a:bodyPr>
          <a:lstStyle/>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モデルの</a:t>
            </a:r>
            <a:endParaRPr lang="en-US" altLang="ja-JP" sz="6000" spc="100" dirty="0">
              <a:solidFill>
                <a:schemeClr val="bg1">
                  <a:lumMod val="85000"/>
                </a:schemeClr>
              </a:solidFill>
              <a:latin typeface="BIZ UDPゴシック" panose="020B0400000000000000" pitchFamily="50" charset="-128"/>
              <a:ea typeface="BIZ UDPゴシック" panose="020B0400000000000000" pitchFamily="50" charset="-128"/>
            </a:endParaRPr>
          </a:p>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結合</a:t>
            </a:r>
            <a:endParaRPr kumimoji="1"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A5B56C9F-C166-D79D-E8D8-7701F5BD93AC}"/>
              </a:ext>
            </a:extLst>
          </p:cNvPr>
          <p:cNvSpPr txBox="1"/>
          <p:nvPr/>
        </p:nvSpPr>
        <p:spPr>
          <a:xfrm>
            <a:off x="7184541" y="1156782"/>
            <a:ext cx="3492577" cy="2173823"/>
          </a:xfrm>
          <a:prstGeom prst="rect">
            <a:avLst/>
          </a:prstGeom>
          <a:solidFill>
            <a:schemeClr val="bg1"/>
          </a:solidFill>
          <a:ln w="63500">
            <a:noFill/>
          </a:ln>
        </p:spPr>
        <p:txBody>
          <a:bodyPr wrap="none" lIns="180000" tIns="144000" rIns="180000" bIns="180000" rtlCol="0">
            <a:spAutoFit/>
          </a:bodyPr>
          <a:lstStyle/>
          <a:p>
            <a:pPr algn="ctr"/>
            <a:r>
              <a:rPr lang="ja-JP" altLang="en-US" sz="6000" b="1" spc="100" dirty="0">
                <a:solidFill>
                  <a:srgbClr val="FF0000"/>
                </a:solidFill>
                <a:latin typeface="BIZ UDPゴシック" panose="020B0400000000000000" pitchFamily="50" charset="-128"/>
                <a:ea typeface="BIZ UDPゴシック" panose="020B0400000000000000" pitchFamily="50" charset="-128"/>
              </a:rPr>
              <a:t>ソフトの</a:t>
            </a:r>
            <a:endParaRPr lang="en-US" altLang="ja-JP" sz="6000" b="1" spc="100" dirty="0">
              <a:solidFill>
                <a:srgbClr val="FF0000"/>
              </a:solidFill>
              <a:latin typeface="BIZ UDPゴシック" panose="020B0400000000000000" pitchFamily="50" charset="-128"/>
              <a:ea typeface="BIZ UDPゴシック" panose="020B0400000000000000" pitchFamily="50" charset="-128"/>
            </a:endParaRPr>
          </a:p>
          <a:p>
            <a:pPr algn="ctr"/>
            <a:r>
              <a:rPr lang="ja-JP" altLang="en-US" sz="6000" b="1" spc="100" dirty="0">
                <a:solidFill>
                  <a:srgbClr val="FF0000"/>
                </a:solidFill>
                <a:latin typeface="BIZ UDPゴシック" panose="020B0400000000000000" pitchFamily="50" charset="-128"/>
                <a:ea typeface="BIZ UDPゴシック" panose="020B0400000000000000" pitchFamily="50" charset="-128"/>
              </a:rPr>
              <a:t>主要操作</a:t>
            </a:r>
            <a:endParaRPr kumimoji="1" lang="ja-JP" altLang="en-US" sz="6000" b="1" spc="100" dirty="0">
              <a:solidFill>
                <a:srgbClr val="FF0000"/>
              </a:solidFill>
              <a:latin typeface="BIZ UDPゴシック" panose="020B0400000000000000" pitchFamily="50" charset="-128"/>
              <a:ea typeface="BIZ UDPゴシック" panose="020B0400000000000000" pitchFamily="50" charset="-128"/>
            </a:endParaRPr>
          </a:p>
        </p:txBody>
      </p:sp>
      <p:sp>
        <p:nvSpPr>
          <p:cNvPr id="76" name="テキスト ボックス 75">
            <a:extLst>
              <a:ext uri="{FF2B5EF4-FFF2-40B4-BE49-F238E27FC236}">
                <a16:creationId xmlns:a16="http://schemas.microsoft.com/office/drawing/2014/main" id="{F574F3B8-602E-5420-6960-75A3DA9F887D}"/>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a:t>
            </a:r>
          </a:p>
        </p:txBody>
      </p:sp>
      <p:sp>
        <p:nvSpPr>
          <p:cNvPr id="4" name="矢印: 右 3">
            <a:extLst>
              <a:ext uri="{FF2B5EF4-FFF2-40B4-BE49-F238E27FC236}">
                <a16:creationId xmlns:a16="http://schemas.microsoft.com/office/drawing/2014/main" id="{47C25CF6-D97E-2D2E-54CB-54505C7C398A}"/>
              </a:ext>
            </a:extLst>
          </p:cNvPr>
          <p:cNvSpPr/>
          <p:nvPr/>
        </p:nvSpPr>
        <p:spPr>
          <a:xfrm>
            <a:off x="4994017" y="1654799"/>
            <a:ext cx="2110175"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34F08DDC-1296-5CAA-2D62-59F5F0FD57C8}"/>
              </a:ext>
            </a:extLst>
          </p:cNvPr>
          <p:cNvSpPr/>
          <p:nvPr/>
        </p:nvSpPr>
        <p:spPr>
          <a:xfrm rot="9000000">
            <a:off x="4729290" y="3174554"/>
            <a:ext cx="2372211" cy="1214142"/>
          </a:xfrm>
          <a:prstGeom prst="righ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0A5F0085-66D4-EBA7-74F1-B122925A4ECE}"/>
              </a:ext>
            </a:extLst>
          </p:cNvPr>
          <p:cNvSpPr/>
          <p:nvPr/>
        </p:nvSpPr>
        <p:spPr>
          <a:xfrm>
            <a:off x="5059765" y="4628395"/>
            <a:ext cx="1800654" cy="1214142"/>
          </a:xfrm>
          <a:prstGeom prst="righ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7668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4847D3-6197-EC13-EF43-F3B4A2B23D04}"/>
            </a:ext>
          </a:extLst>
        </p:cNvPr>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C8D7EDD-A78B-2539-718B-B627E972C33E}"/>
              </a:ext>
            </a:extLst>
          </p:cNvPr>
          <p:cNvSpPr txBox="1"/>
          <p:nvPr/>
        </p:nvSpPr>
        <p:spPr>
          <a:xfrm>
            <a:off x="932319" y="1606344"/>
            <a:ext cx="3954242" cy="1214142"/>
          </a:xfrm>
          <a:prstGeom prst="rect">
            <a:avLst/>
          </a:prstGeom>
          <a:solidFill>
            <a:schemeClr val="bg1"/>
          </a:solidFill>
          <a:ln w="63500">
            <a:noFill/>
          </a:ln>
        </p:spPr>
        <p:txBody>
          <a:bodyPr wrap="none" lIns="180000" tIns="108000" rIns="180000" bIns="180000" rtlCol="0">
            <a:spAutoFit/>
          </a:bodyPr>
          <a:lstStyle/>
          <a:p>
            <a:r>
              <a:rPr lang="ja-JP" altLang="en-US" sz="6000" dirty="0">
                <a:uFill>
                  <a:solidFill>
                    <a:srgbClr val="79A8D3"/>
                  </a:solidFill>
                </a:uFill>
                <a:latin typeface="BIZ UDPゴシック" panose="020B0400000000000000" pitchFamily="50" charset="-128"/>
                <a:ea typeface="BIZ UDPゴシック" panose="020B0400000000000000" pitchFamily="50" charset="-128"/>
              </a:rPr>
              <a:t> 用語解説 </a:t>
            </a:r>
            <a:endParaRPr kumimoji="1" lang="ja-JP" altLang="en-US" sz="60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33702555-C518-0270-7406-020EA0F4B03A}"/>
              </a:ext>
            </a:extLst>
          </p:cNvPr>
          <p:cNvSpPr txBox="1"/>
          <p:nvPr/>
        </p:nvSpPr>
        <p:spPr>
          <a:xfrm>
            <a:off x="932319" y="4628395"/>
            <a:ext cx="4013554" cy="1250494"/>
          </a:xfrm>
          <a:prstGeom prst="rect">
            <a:avLst/>
          </a:prstGeom>
          <a:solidFill>
            <a:schemeClr val="bg1"/>
          </a:solidFill>
          <a:ln w="63500">
            <a:noFill/>
          </a:ln>
        </p:spPr>
        <p:txBody>
          <a:bodyPr wrap="none" lIns="180000" tIns="144000" rIns="180000" bIns="180000" rtlCol="0">
            <a:spAutoFit/>
          </a:bodyPr>
          <a:lstStyle/>
          <a:p>
            <a:pPr algn="ctr"/>
            <a:r>
              <a:rPr kumimoji="1"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モデリング</a:t>
            </a:r>
          </a:p>
        </p:txBody>
      </p:sp>
      <p:sp>
        <p:nvSpPr>
          <p:cNvPr id="26" name="テキスト ボックス 25">
            <a:extLst>
              <a:ext uri="{FF2B5EF4-FFF2-40B4-BE49-F238E27FC236}">
                <a16:creationId xmlns:a16="http://schemas.microsoft.com/office/drawing/2014/main" id="{8651A78B-6919-499C-0269-A9D215E6504D}"/>
              </a:ext>
            </a:extLst>
          </p:cNvPr>
          <p:cNvSpPr txBox="1"/>
          <p:nvPr/>
        </p:nvSpPr>
        <p:spPr>
          <a:xfrm>
            <a:off x="7184541" y="4261465"/>
            <a:ext cx="3430061" cy="2173823"/>
          </a:xfrm>
          <a:prstGeom prst="rect">
            <a:avLst/>
          </a:prstGeom>
          <a:noFill/>
          <a:ln w="63500">
            <a:noFill/>
          </a:ln>
        </p:spPr>
        <p:txBody>
          <a:bodyPr wrap="none" lIns="180000" tIns="144000" rIns="180000" bIns="180000" rtlCol="0">
            <a:spAutoFit/>
          </a:bodyPr>
          <a:lstStyle/>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モデルの</a:t>
            </a:r>
            <a:endParaRPr lang="en-US" altLang="ja-JP" sz="6000" spc="100" dirty="0">
              <a:solidFill>
                <a:schemeClr val="bg1">
                  <a:lumMod val="85000"/>
                </a:schemeClr>
              </a:solidFill>
              <a:latin typeface="BIZ UDPゴシック" panose="020B0400000000000000" pitchFamily="50" charset="-128"/>
              <a:ea typeface="BIZ UDPゴシック" panose="020B0400000000000000" pitchFamily="50" charset="-128"/>
            </a:endParaRPr>
          </a:p>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結合</a:t>
            </a:r>
            <a:endParaRPr kumimoji="1"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E161931E-7238-BC23-FCA0-AC24674F175C}"/>
              </a:ext>
            </a:extLst>
          </p:cNvPr>
          <p:cNvSpPr txBox="1"/>
          <p:nvPr/>
        </p:nvSpPr>
        <p:spPr>
          <a:xfrm>
            <a:off x="7184541" y="1156782"/>
            <a:ext cx="3492577" cy="2173823"/>
          </a:xfrm>
          <a:prstGeom prst="rect">
            <a:avLst/>
          </a:prstGeom>
          <a:solidFill>
            <a:schemeClr val="bg1"/>
          </a:solidFill>
          <a:ln w="63500">
            <a:noFill/>
          </a:ln>
        </p:spPr>
        <p:txBody>
          <a:bodyPr wrap="none" lIns="180000" tIns="144000" rIns="180000" bIns="180000" rtlCol="0">
            <a:spAutoFit/>
          </a:bodyPr>
          <a:lstStyle/>
          <a:p>
            <a:pPr algn="ctr"/>
            <a:r>
              <a:rPr lang="ja-JP" altLang="en-US" sz="6000" b="1" spc="100" dirty="0">
                <a:solidFill>
                  <a:srgbClr val="FF0000"/>
                </a:solidFill>
                <a:latin typeface="BIZ UDPゴシック" panose="020B0400000000000000" pitchFamily="50" charset="-128"/>
                <a:ea typeface="BIZ UDPゴシック" panose="020B0400000000000000" pitchFamily="50" charset="-128"/>
              </a:rPr>
              <a:t>ソフトの</a:t>
            </a:r>
            <a:endParaRPr lang="en-US" altLang="ja-JP" sz="6000" b="1" spc="100" dirty="0">
              <a:solidFill>
                <a:srgbClr val="FF0000"/>
              </a:solidFill>
              <a:latin typeface="BIZ UDPゴシック" panose="020B0400000000000000" pitchFamily="50" charset="-128"/>
              <a:ea typeface="BIZ UDPゴシック" panose="020B0400000000000000" pitchFamily="50" charset="-128"/>
            </a:endParaRPr>
          </a:p>
          <a:p>
            <a:pPr algn="ctr"/>
            <a:r>
              <a:rPr lang="ja-JP" altLang="en-US" sz="6000" b="1" spc="100" dirty="0">
                <a:solidFill>
                  <a:srgbClr val="FF0000"/>
                </a:solidFill>
                <a:latin typeface="BIZ UDPゴシック" panose="020B0400000000000000" pitchFamily="50" charset="-128"/>
                <a:ea typeface="BIZ UDPゴシック" panose="020B0400000000000000" pitchFamily="50" charset="-128"/>
              </a:rPr>
              <a:t>主要操作</a:t>
            </a:r>
            <a:endParaRPr kumimoji="1" lang="ja-JP" altLang="en-US" sz="6000" b="1" spc="100" dirty="0">
              <a:solidFill>
                <a:srgbClr val="FF0000"/>
              </a:solidFill>
              <a:latin typeface="BIZ UDPゴシック" panose="020B0400000000000000" pitchFamily="50" charset="-128"/>
              <a:ea typeface="BIZ UDPゴシック" panose="020B0400000000000000" pitchFamily="50" charset="-128"/>
            </a:endParaRPr>
          </a:p>
        </p:txBody>
      </p:sp>
      <p:sp>
        <p:nvSpPr>
          <p:cNvPr id="76" name="テキスト ボックス 75">
            <a:extLst>
              <a:ext uri="{FF2B5EF4-FFF2-40B4-BE49-F238E27FC236}">
                <a16:creationId xmlns:a16="http://schemas.microsoft.com/office/drawing/2014/main" id="{C49334F8-A5AE-E7BA-9B5A-27D0DFB74008}"/>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a:t>
            </a:r>
          </a:p>
        </p:txBody>
      </p:sp>
      <p:sp>
        <p:nvSpPr>
          <p:cNvPr id="4" name="矢印: 右 3">
            <a:extLst>
              <a:ext uri="{FF2B5EF4-FFF2-40B4-BE49-F238E27FC236}">
                <a16:creationId xmlns:a16="http://schemas.microsoft.com/office/drawing/2014/main" id="{E63E88FC-EDA1-E898-AC69-348A9BA9B8BC}"/>
              </a:ext>
            </a:extLst>
          </p:cNvPr>
          <p:cNvSpPr/>
          <p:nvPr/>
        </p:nvSpPr>
        <p:spPr>
          <a:xfrm>
            <a:off x="4994017" y="1654799"/>
            <a:ext cx="2110175"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CE5452F5-9E24-3A4A-A679-7338FC7519D1}"/>
              </a:ext>
            </a:extLst>
          </p:cNvPr>
          <p:cNvSpPr/>
          <p:nvPr/>
        </p:nvSpPr>
        <p:spPr>
          <a:xfrm rot="9000000">
            <a:off x="4729290" y="3174554"/>
            <a:ext cx="2372211" cy="1214142"/>
          </a:xfrm>
          <a:prstGeom prst="righ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736E169F-F1ED-89C1-DA80-721D74A80EBE}"/>
              </a:ext>
            </a:extLst>
          </p:cNvPr>
          <p:cNvSpPr/>
          <p:nvPr/>
        </p:nvSpPr>
        <p:spPr>
          <a:xfrm>
            <a:off x="5059765" y="4628395"/>
            <a:ext cx="1800654" cy="1214142"/>
          </a:xfrm>
          <a:prstGeom prst="righ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9BD80572-07F1-A42D-0FF5-CE710954617F}"/>
              </a:ext>
            </a:extLst>
          </p:cNvPr>
          <p:cNvSpPr/>
          <p:nvPr/>
        </p:nvSpPr>
        <p:spPr>
          <a:xfrm>
            <a:off x="767051" y="1046569"/>
            <a:ext cx="10467806" cy="5519022"/>
          </a:xfrm>
          <a:prstGeom prst="ellipse">
            <a:avLst/>
          </a:prstGeom>
          <a:solidFill>
            <a:schemeClr val="bg1"/>
          </a:solidFill>
          <a:ln w="825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72B4ABC-D404-E242-5803-01D374B3271C}"/>
              </a:ext>
            </a:extLst>
          </p:cNvPr>
          <p:cNvSpPr txBox="1"/>
          <p:nvPr/>
        </p:nvSpPr>
        <p:spPr>
          <a:xfrm>
            <a:off x="2161608" y="2580435"/>
            <a:ext cx="8334333" cy="2477601"/>
          </a:xfrm>
          <a:prstGeom prst="rect">
            <a:avLst/>
          </a:prstGeom>
          <a:noFill/>
        </p:spPr>
        <p:txBody>
          <a:bodyPr wrap="none" rtlCol="0">
            <a:spAutoFit/>
          </a:bodyPr>
          <a:lstStyle/>
          <a:p>
            <a:r>
              <a:rPr lang="ja-JP" altLang="en-US" sz="4000" dirty="0"/>
              <a:t>使う</a:t>
            </a:r>
            <a:r>
              <a:rPr lang="en-US" altLang="ja-JP" sz="4000" dirty="0"/>
              <a:t>3D</a:t>
            </a:r>
            <a:r>
              <a:rPr lang="ja-JP" altLang="en-US" sz="4000" dirty="0"/>
              <a:t>モデリングソフトは</a:t>
            </a:r>
            <a:r>
              <a:rPr lang="en-US" altLang="ja-JP" sz="4000" dirty="0"/>
              <a:t>…</a:t>
            </a:r>
          </a:p>
          <a:p>
            <a:r>
              <a:rPr kumimoji="1" lang="en-US" altLang="ja-JP" sz="11500" b="1" dirty="0" err="1"/>
              <a:t>FreeCAD</a:t>
            </a:r>
            <a:r>
              <a:rPr kumimoji="1" lang="ja-JP" altLang="en-US" sz="4000" dirty="0"/>
              <a:t>です。</a:t>
            </a:r>
          </a:p>
        </p:txBody>
      </p:sp>
    </p:spTree>
    <p:extLst>
      <p:ext uri="{BB962C8B-B14F-4D97-AF65-F5344CB8AC3E}">
        <p14:creationId xmlns:p14="http://schemas.microsoft.com/office/powerpoint/2010/main" val="219839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8A366-926E-2C38-F8AD-53D8CBE2EF6C}"/>
            </a:ext>
          </a:extLst>
        </p:cNvPr>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EF7A9D2-7D9F-61AF-FEA9-9036BE414181}"/>
              </a:ext>
            </a:extLst>
          </p:cNvPr>
          <p:cNvSpPr txBox="1"/>
          <p:nvPr/>
        </p:nvSpPr>
        <p:spPr>
          <a:xfrm>
            <a:off x="932319" y="1606344"/>
            <a:ext cx="3954242" cy="1214142"/>
          </a:xfrm>
          <a:prstGeom prst="rect">
            <a:avLst/>
          </a:prstGeom>
          <a:solidFill>
            <a:schemeClr val="bg1"/>
          </a:solidFill>
          <a:ln w="63500">
            <a:noFill/>
          </a:ln>
        </p:spPr>
        <p:txBody>
          <a:bodyPr wrap="none" lIns="180000" tIns="108000" rIns="180000" bIns="180000" rtlCol="0">
            <a:spAutoFit/>
          </a:bodyPr>
          <a:lstStyle/>
          <a:p>
            <a:r>
              <a:rPr lang="ja-JP" altLang="en-US" sz="6000" dirty="0">
                <a:uFill>
                  <a:solidFill>
                    <a:srgbClr val="79A8D3"/>
                  </a:solidFill>
                </a:uFill>
                <a:latin typeface="BIZ UDPゴシック" panose="020B0400000000000000" pitchFamily="50" charset="-128"/>
                <a:ea typeface="BIZ UDPゴシック" panose="020B0400000000000000" pitchFamily="50" charset="-128"/>
              </a:rPr>
              <a:t> 用語解説 </a:t>
            </a:r>
            <a:endParaRPr kumimoji="1" lang="ja-JP" altLang="en-US" sz="60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6408428E-F017-2053-A8D7-D35D1A2E8932}"/>
              </a:ext>
            </a:extLst>
          </p:cNvPr>
          <p:cNvSpPr txBox="1"/>
          <p:nvPr/>
        </p:nvSpPr>
        <p:spPr>
          <a:xfrm>
            <a:off x="909076" y="4628395"/>
            <a:ext cx="4060040" cy="1250494"/>
          </a:xfrm>
          <a:prstGeom prst="rect">
            <a:avLst/>
          </a:prstGeom>
          <a:solidFill>
            <a:schemeClr val="bg1"/>
          </a:solidFill>
          <a:ln w="63500">
            <a:noFill/>
          </a:ln>
        </p:spPr>
        <p:txBody>
          <a:bodyPr wrap="none" lIns="180000" tIns="144000" rIns="180000" bIns="180000" rtlCol="0">
            <a:spAutoFit/>
          </a:bodyPr>
          <a:lstStyle/>
          <a:p>
            <a:pPr algn="ctr"/>
            <a:r>
              <a:rPr kumimoji="1" lang="ja-JP" altLang="en-US" sz="6000" b="1" spc="100" dirty="0">
                <a:solidFill>
                  <a:srgbClr val="FF0000"/>
                </a:solidFill>
                <a:latin typeface="BIZ UDPゴシック" panose="020B0400000000000000" pitchFamily="50" charset="-128"/>
                <a:ea typeface="BIZ UDPゴシック" panose="020B0400000000000000" pitchFamily="50" charset="-128"/>
              </a:rPr>
              <a:t>モデリング</a:t>
            </a:r>
          </a:p>
        </p:txBody>
      </p:sp>
      <p:sp>
        <p:nvSpPr>
          <p:cNvPr id="26" name="テキスト ボックス 25">
            <a:extLst>
              <a:ext uri="{FF2B5EF4-FFF2-40B4-BE49-F238E27FC236}">
                <a16:creationId xmlns:a16="http://schemas.microsoft.com/office/drawing/2014/main" id="{413975E3-ED2D-BE0F-B92B-CB2109DE95AE}"/>
              </a:ext>
            </a:extLst>
          </p:cNvPr>
          <p:cNvSpPr txBox="1"/>
          <p:nvPr/>
        </p:nvSpPr>
        <p:spPr>
          <a:xfrm>
            <a:off x="7184541" y="4261465"/>
            <a:ext cx="3430061" cy="2173823"/>
          </a:xfrm>
          <a:prstGeom prst="rect">
            <a:avLst/>
          </a:prstGeom>
          <a:noFill/>
          <a:ln w="63500">
            <a:noFill/>
          </a:ln>
        </p:spPr>
        <p:txBody>
          <a:bodyPr wrap="none" lIns="180000" tIns="144000" rIns="180000" bIns="180000" rtlCol="0">
            <a:spAutoFit/>
          </a:bodyPr>
          <a:lstStyle/>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モデルの</a:t>
            </a:r>
            <a:endParaRPr lang="en-US" altLang="ja-JP" sz="6000" spc="100" dirty="0">
              <a:solidFill>
                <a:schemeClr val="bg1">
                  <a:lumMod val="85000"/>
                </a:schemeClr>
              </a:solidFill>
              <a:latin typeface="BIZ UDPゴシック" panose="020B0400000000000000" pitchFamily="50" charset="-128"/>
              <a:ea typeface="BIZ UDPゴシック" panose="020B0400000000000000" pitchFamily="50" charset="-128"/>
            </a:endParaRPr>
          </a:p>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結合</a:t>
            </a:r>
            <a:endParaRPr kumimoji="1"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6944F2E9-CBD6-3FF3-595C-835B39A0C6BC}"/>
              </a:ext>
            </a:extLst>
          </p:cNvPr>
          <p:cNvSpPr txBox="1"/>
          <p:nvPr/>
        </p:nvSpPr>
        <p:spPr>
          <a:xfrm>
            <a:off x="7184541" y="1156782"/>
            <a:ext cx="3492577" cy="2173823"/>
          </a:xfrm>
          <a:prstGeom prst="rect">
            <a:avLst/>
          </a:prstGeom>
          <a:solidFill>
            <a:schemeClr val="bg1"/>
          </a:solidFill>
          <a:ln w="63500">
            <a:noFill/>
          </a:ln>
        </p:spPr>
        <p:txBody>
          <a:bodyPr wrap="none" lIns="180000" tIns="144000" rIns="180000" bIns="180000" rtlCol="0">
            <a:spAutoFit/>
          </a:bodyPr>
          <a:lstStyle/>
          <a:p>
            <a:pPr algn="ctr"/>
            <a:r>
              <a:rPr lang="ja-JP" altLang="en-US" sz="6000" spc="100" dirty="0">
                <a:latin typeface="BIZ UDPゴシック" panose="020B0400000000000000" pitchFamily="50" charset="-128"/>
                <a:ea typeface="BIZ UDPゴシック" panose="020B0400000000000000" pitchFamily="50" charset="-128"/>
              </a:rPr>
              <a:t>ソフトの</a:t>
            </a:r>
            <a:endParaRPr lang="en-US" altLang="ja-JP" sz="6000" spc="100" dirty="0">
              <a:latin typeface="BIZ UDPゴシック" panose="020B0400000000000000" pitchFamily="50" charset="-128"/>
              <a:ea typeface="BIZ UDPゴシック" panose="020B0400000000000000" pitchFamily="50" charset="-128"/>
            </a:endParaRPr>
          </a:p>
          <a:p>
            <a:pPr algn="ctr"/>
            <a:r>
              <a:rPr lang="ja-JP" altLang="en-US" sz="6000" spc="100" dirty="0">
                <a:latin typeface="BIZ UDPゴシック" panose="020B0400000000000000" pitchFamily="50" charset="-128"/>
                <a:ea typeface="BIZ UDPゴシック" panose="020B0400000000000000" pitchFamily="50" charset="-128"/>
              </a:rPr>
              <a:t>主要操作</a:t>
            </a:r>
            <a:endParaRPr kumimoji="1" lang="ja-JP" altLang="en-US" sz="6000" spc="100" dirty="0">
              <a:latin typeface="BIZ UDPゴシック" panose="020B0400000000000000" pitchFamily="50" charset="-128"/>
              <a:ea typeface="BIZ UDPゴシック" panose="020B0400000000000000" pitchFamily="50" charset="-128"/>
            </a:endParaRPr>
          </a:p>
        </p:txBody>
      </p:sp>
      <p:sp>
        <p:nvSpPr>
          <p:cNvPr id="76" name="テキスト ボックス 75">
            <a:extLst>
              <a:ext uri="{FF2B5EF4-FFF2-40B4-BE49-F238E27FC236}">
                <a16:creationId xmlns:a16="http://schemas.microsoft.com/office/drawing/2014/main" id="{4FF6EE6C-4074-5563-7590-0E6F9532D076}"/>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a:t>
            </a:r>
          </a:p>
        </p:txBody>
      </p:sp>
      <p:sp>
        <p:nvSpPr>
          <p:cNvPr id="4" name="矢印: 右 3">
            <a:extLst>
              <a:ext uri="{FF2B5EF4-FFF2-40B4-BE49-F238E27FC236}">
                <a16:creationId xmlns:a16="http://schemas.microsoft.com/office/drawing/2014/main" id="{2AE35BAB-4239-20D9-C99D-FD4D7F686E5F}"/>
              </a:ext>
            </a:extLst>
          </p:cNvPr>
          <p:cNvSpPr/>
          <p:nvPr/>
        </p:nvSpPr>
        <p:spPr>
          <a:xfrm>
            <a:off x="4994017" y="1654799"/>
            <a:ext cx="2110175"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30F4730D-5B92-81B9-83F9-46A113BBF070}"/>
              </a:ext>
            </a:extLst>
          </p:cNvPr>
          <p:cNvSpPr/>
          <p:nvPr/>
        </p:nvSpPr>
        <p:spPr>
          <a:xfrm rot="9000000">
            <a:off x="4729290" y="3174554"/>
            <a:ext cx="2372211"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0AB18D25-E2AA-9329-DDE3-72A089332BB3}"/>
              </a:ext>
            </a:extLst>
          </p:cNvPr>
          <p:cNvSpPr/>
          <p:nvPr/>
        </p:nvSpPr>
        <p:spPr>
          <a:xfrm>
            <a:off x="5059765" y="4628395"/>
            <a:ext cx="1800654" cy="1214142"/>
          </a:xfrm>
          <a:prstGeom prst="righ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3699689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TotalTime>
  <Words>2777</Words>
  <Application>Microsoft Office PowerPoint</Application>
  <PresentationFormat>ワイド画面</PresentationFormat>
  <Paragraphs>392</Paragraphs>
  <Slides>33</Slides>
  <Notes>33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33</vt:i4>
      </vt:variant>
    </vt:vector>
  </HeadingPairs>
  <TitlesOfParts>
    <vt:vector size="40" baseType="lpstr">
      <vt:lpstr>BIZ UDPゴシック</vt:lpstr>
      <vt:lpstr>HGP創英角ﾎﾟｯﾌﾟ体</vt:lpstr>
      <vt:lpstr>HGS創英角ﾎﾟｯﾌﾟ体</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OPLO</dc:creator>
  <cp:lastModifiedBy>OPLO</cp:lastModifiedBy>
  <cp:revision>3</cp:revision>
  <dcterms:created xsi:type="dcterms:W3CDTF">2025-07-05T09:38:13Z</dcterms:created>
  <dcterms:modified xsi:type="dcterms:W3CDTF">2025-07-08T15:22:46Z</dcterms:modified>
</cp:coreProperties>
</file>