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57" r:id="rId3"/>
    <p:sldId id="263" r:id="rId4"/>
    <p:sldId id="264" r:id="rId5"/>
    <p:sldId id="265" r:id="rId6"/>
    <p:sldId id="269" r:id="rId7"/>
    <p:sldId id="270" r:id="rId8"/>
    <p:sldId id="271" r:id="rId9"/>
    <p:sldId id="272" r:id="rId10"/>
    <p:sldId id="267" r:id="rId11"/>
    <p:sldId id="260" r:id="rId12"/>
    <p:sldId id="259" r:id="rId13"/>
    <p:sldId id="261" r:id="rId14"/>
    <p:sldId id="268" r:id="rId15"/>
    <p:sldId id="273" r:id="rId16"/>
    <p:sldId id="282" r:id="rId17"/>
    <p:sldId id="278" r:id="rId18"/>
    <p:sldId id="290" r:id="rId19"/>
    <p:sldId id="277" r:id="rId20"/>
    <p:sldId id="274" r:id="rId21"/>
    <p:sldId id="312" r:id="rId22"/>
    <p:sldId id="287" r:id="rId23"/>
    <p:sldId id="292" r:id="rId24"/>
    <p:sldId id="286" r:id="rId25"/>
    <p:sldId id="288" r:id="rId26"/>
    <p:sldId id="285" r:id="rId27"/>
    <p:sldId id="293" r:id="rId28"/>
    <p:sldId id="294" r:id="rId29"/>
    <p:sldId id="295" r:id="rId30"/>
    <p:sldId id="275" r:id="rId31"/>
    <p:sldId id="289" r:id="rId32"/>
    <p:sldId id="291" r:id="rId33"/>
    <p:sldId id="296" r:id="rId34"/>
    <p:sldId id="298" r:id="rId35"/>
    <p:sldId id="299" r:id="rId36"/>
    <p:sldId id="300" r:id="rId37"/>
    <p:sldId id="301" r:id="rId38"/>
    <p:sldId id="302" r:id="rId39"/>
    <p:sldId id="303" r:id="rId40"/>
    <p:sldId id="304" r:id="rId41"/>
    <p:sldId id="297" r:id="rId42"/>
    <p:sldId id="305" r:id="rId43"/>
    <p:sldId id="306" r:id="rId44"/>
    <p:sldId id="307" r:id="rId45"/>
    <p:sldId id="309" r:id="rId46"/>
    <p:sldId id="308" r:id="rId47"/>
    <p:sldId id="311" r:id="rId48"/>
    <p:sldId id="310"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97BDDF"/>
    <a:srgbClr val="79A8D3"/>
    <a:srgbClr val="D4E5F4"/>
    <a:srgbClr val="DBE9F6"/>
    <a:srgbClr val="DEEBF7"/>
    <a:srgbClr val="FFFFFF"/>
    <a:srgbClr val="B1CFE9"/>
    <a:srgbClr val="BCD6E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40047" autoAdjust="0"/>
  </p:normalViewPr>
  <p:slideViewPr>
    <p:cSldViewPr snapToGrid="0">
      <p:cViewPr varScale="1">
        <p:scale>
          <a:sx n="45" d="100"/>
          <a:sy n="45" d="100"/>
        </p:scale>
        <p:origin x="311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012D24-6901-4AA6-9E4D-EA1B3F903C01}" type="datetimeFigureOut">
              <a:rPr kumimoji="1" lang="ja-JP" altLang="en-US" smtClean="0"/>
              <a:t>2025/7/10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3CFC30-ED5E-4C2C-BBC5-AF1D8FA7FCDE}" type="slidenum">
              <a:rPr kumimoji="1" lang="ja-JP" altLang="en-US" smtClean="0"/>
              <a:t>‹#›</a:t>
            </a:fld>
            <a:endParaRPr kumimoji="1" lang="ja-JP" altLang="en-US"/>
          </a:p>
        </p:txBody>
      </p:sp>
    </p:spTree>
    <p:extLst>
      <p:ext uri="{BB962C8B-B14F-4D97-AF65-F5344CB8AC3E}">
        <p14:creationId xmlns:p14="http://schemas.microsoft.com/office/powerpoint/2010/main" val="128667183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はい、じゃあ皆さんおはようございます。</a:t>
            </a:r>
            <a:endParaRPr kumimoji="1" lang="en-US" altLang="ja-JP" dirty="0"/>
          </a:p>
          <a:p>
            <a:r>
              <a:rPr kumimoji="1" lang="ja-JP" altLang="en-US" dirty="0"/>
              <a:t>本日と明日の２日間、</a:t>
            </a:r>
            <a:r>
              <a:rPr kumimoji="1" lang="en-US" altLang="ja-JP" dirty="0"/>
              <a:t>3D</a:t>
            </a:r>
            <a:r>
              <a:rPr kumimoji="1" lang="ja-JP" altLang="en-US" dirty="0"/>
              <a:t>モデリングに関して担当します。森翔平と申します。</a:t>
            </a:r>
            <a:endParaRPr kumimoji="1" lang="en-US" altLang="ja-JP" dirty="0"/>
          </a:p>
          <a:p>
            <a:r>
              <a:rPr kumimoji="1" lang="ja-JP" altLang="en-US" dirty="0"/>
              <a:t>「</a:t>
            </a:r>
            <a:r>
              <a:rPr kumimoji="1" lang="en-US" altLang="ja-JP" dirty="0"/>
              <a:t>NESI</a:t>
            </a:r>
            <a:r>
              <a:rPr kumimoji="1" lang="ja-JP" altLang="en-US" dirty="0"/>
              <a:t>へようこそ～」とか言っておけばいいんでしょうかね？ようこそと言えるほどの歴はないので、何とも言えませんが</a:t>
            </a:r>
            <a:r>
              <a:rPr kumimoji="1" lang="en-US" altLang="ja-JP" dirty="0"/>
              <a:t>…</a:t>
            </a:r>
          </a:p>
          <a:p>
            <a:endParaRPr kumimoji="1" lang="en-US" altLang="ja-JP" dirty="0"/>
          </a:p>
          <a:p>
            <a:r>
              <a:rPr kumimoji="1" lang="ja-JP" altLang="en-US" dirty="0"/>
              <a:t>ちなみになんですが、皆さんはインターンシップの募集要項とか見て選んでくださったんでしょうかね？</a:t>
            </a:r>
            <a:endParaRPr kumimoji="1" lang="en-US" altLang="ja-JP" dirty="0"/>
          </a:p>
          <a:p>
            <a:r>
              <a:rPr kumimoji="1" lang="ja-JP" altLang="en-US" dirty="0"/>
              <a:t>募集要項というか、インスタとかの</a:t>
            </a:r>
            <a:r>
              <a:rPr kumimoji="1" lang="en-US" altLang="ja-JP" dirty="0"/>
              <a:t>4,5</a:t>
            </a:r>
            <a:r>
              <a:rPr kumimoji="1" lang="ja-JP" altLang="en-US" dirty="0"/>
              <a:t>ページほどあるやつですね。</a:t>
            </a:r>
            <a:endParaRPr kumimoji="1" lang="en-US" altLang="ja-JP" dirty="0"/>
          </a:p>
          <a:p>
            <a:r>
              <a:rPr kumimoji="1" lang="ja-JP" altLang="en-US" dirty="0"/>
              <a:t>１日目にも聞かれたかもしれませんが</a:t>
            </a:r>
            <a:r>
              <a:rPr kumimoji="1" lang="en-US" altLang="ja-JP" dirty="0"/>
              <a:t>…</a:t>
            </a:r>
          </a:p>
          <a:p>
            <a:endParaRPr kumimoji="1" lang="en-US" altLang="ja-JP" dirty="0"/>
          </a:p>
          <a:p>
            <a:r>
              <a:rPr kumimoji="1" lang="ja-JP" altLang="en-US" dirty="0"/>
              <a:t>じゃあ、</a:t>
            </a:r>
            <a:r>
              <a:rPr kumimoji="1" lang="en-US" altLang="ja-JP" dirty="0"/>
              <a:t>3D</a:t>
            </a:r>
            <a:r>
              <a:rPr kumimoji="1" lang="ja-JP" altLang="en-US" dirty="0"/>
              <a:t>モデルの～あの～</a:t>
            </a:r>
            <a:r>
              <a:rPr kumimoji="1" lang="en-US" altLang="ja-JP" dirty="0"/>
              <a:t>3</a:t>
            </a:r>
            <a:r>
              <a:rPr kumimoji="1" lang="ja-JP" altLang="en-US" dirty="0"/>
              <a:t>体のレゴブロックのイメージキャラに出てきそうなやつは</a:t>
            </a:r>
            <a:r>
              <a:rPr kumimoji="1" lang="en-US" altLang="ja-JP" dirty="0"/>
              <a:t>…</a:t>
            </a:r>
            <a:r>
              <a:rPr kumimoji="1" lang="ja-JP" altLang="en-US" dirty="0"/>
              <a:t>見た？</a:t>
            </a:r>
            <a:endParaRPr kumimoji="1" lang="en-US" altLang="ja-JP" dirty="0"/>
          </a:p>
          <a:p>
            <a:r>
              <a:rPr kumimoji="1" lang="ja-JP" altLang="en-US" dirty="0"/>
              <a:t>一番奥のまゆげない、まゆげがどっかいっちゃってるやつがぼくです。まゆげはえとるやんけ！？みたいなツッコミはめんどくさいのでしないでください。</a:t>
            </a:r>
            <a:endParaRPr kumimoji="1" lang="en-US" altLang="ja-JP" dirty="0"/>
          </a:p>
          <a:p>
            <a:r>
              <a:rPr kumimoji="1" lang="ja-JP" altLang="en-US" dirty="0"/>
              <a:t>ふざけただけなので。書き忘れたとかでは全然ないんで～</a:t>
            </a:r>
            <a:endParaRPr kumimoji="1" lang="en-US" altLang="ja-JP" dirty="0"/>
          </a:p>
          <a:p>
            <a:r>
              <a:rPr kumimoji="1" lang="ja-JP" altLang="en-US" dirty="0"/>
              <a:t>もっかい作るのがめんどくさかったとかそんなんでもないんで～</a:t>
            </a:r>
            <a:endParaRPr kumimoji="1" lang="en-US" altLang="ja-JP" dirty="0"/>
          </a:p>
          <a:p>
            <a:endParaRPr kumimoji="1" lang="en-US" altLang="ja-JP" dirty="0"/>
          </a:p>
          <a:p>
            <a:r>
              <a:rPr kumimoji="1" lang="ja-JP" altLang="en-US" dirty="0"/>
              <a:t>冒頭雑談がすぎますね。すいません。じゃあメインやりますね。</a:t>
            </a:r>
            <a:endParaRPr kumimoji="1" lang="en-US" altLang="ja-JP" dirty="0"/>
          </a:p>
          <a:p>
            <a:endParaRPr kumimoji="1" lang="en-US" altLang="ja-JP" dirty="0"/>
          </a:p>
          <a:p>
            <a:r>
              <a:rPr kumimoji="1" lang="ja-JP" altLang="en-US" dirty="0"/>
              <a:t>〇〇ということでね、しょっぱなも言いましたが２日間この内容のものをやります。</a:t>
            </a:r>
            <a:endParaRPr kumimoji="1" lang="en-US" altLang="ja-JP" dirty="0"/>
          </a:p>
          <a:p>
            <a:endParaRPr kumimoji="1" lang="en-US" altLang="ja-JP" dirty="0"/>
          </a:p>
          <a:p>
            <a:r>
              <a:rPr kumimoji="1" lang="ja-JP" altLang="en-US" dirty="0"/>
              <a:t>でなんですが、</a:t>
            </a:r>
            <a:r>
              <a:rPr kumimoji="1" lang="en-US" altLang="ja-JP" dirty="0"/>
              <a:t>3D</a:t>
            </a:r>
            <a:r>
              <a:rPr kumimoji="1" lang="ja-JP" altLang="en-US" dirty="0"/>
              <a:t>モデリングを作るのは当然、読んで字のごとしなんですが、ただ作るわけじゃありません。</a:t>
            </a:r>
            <a:endParaRPr kumimoji="1" lang="en-US" altLang="ja-JP" dirty="0"/>
          </a:p>
          <a:p>
            <a:r>
              <a:rPr kumimoji="1" lang="ja-JP" altLang="en-US" dirty="0"/>
              <a:t>ただ作るっていう言いまわしが微妙かもしれませんが、</a:t>
            </a:r>
            <a:r>
              <a:rPr kumimoji="1" lang="en-US" altLang="ja-JP" dirty="0"/>
              <a:t>3D</a:t>
            </a:r>
            <a:r>
              <a:rPr kumimoji="1" lang="ja-JP" altLang="en-US" dirty="0"/>
              <a:t>モデルを作りました。ちゃんちゃん！ではないということですね。</a:t>
            </a:r>
            <a:endParaRPr kumimoji="1" lang="en-US" altLang="ja-JP" dirty="0"/>
          </a:p>
          <a:p>
            <a:r>
              <a:rPr kumimoji="1" lang="ja-JP" altLang="en-US" dirty="0"/>
              <a:t>というのもですね</a:t>
            </a:r>
            <a:endParaRPr kumimoji="1" lang="en-US" altLang="ja-JP" dirty="0"/>
          </a:p>
          <a:p>
            <a:r>
              <a:rPr kumimoji="1" lang="ja-JP" altLang="en-US" dirty="0"/>
              <a:t>（クリック）</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a:t>
            </a:fld>
            <a:endParaRPr kumimoji="1" lang="ja-JP" altLang="en-US"/>
          </a:p>
        </p:txBody>
      </p:sp>
    </p:spTree>
    <p:extLst>
      <p:ext uri="{BB962C8B-B14F-4D97-AF65-F5344CB8AC3E}">
        <p14:creationId xmlns:p14="http://schemas.microsoft.com/office/powerpoint/2010/main" val="22068923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最後にモデルの結合です。</a:t>
            </a:r>
            <a:endParaRPr kumimoji="1" lang="en-US" altLang="ja-JP" dirty="0"/>
          </a:p>
          <a:p>
            <a:r>
              <a:rPr kumimoji="1" lang="ja-JP" altLang="en-US" dirty="0"/>
              <a:t>先ほど箱庭部屋を作るっていうページで、こんなのお見せしたじゃないですか？</a:t>
            </a:r>
            <a:endParaRPr kumimoji="1" lang="en-US" altLang="ja-JP" dirty="0"/>
          </a:p>
          <a:p>
            <a:r>
              <a:rPr kumimoji="1" lang="ja-JP" altLang="en-US" dirty="0"/>
              <a:t>これをつくるってなったら１つのファイルで全部詰め込んでやるのかっていうと、そうではないです。</a:t>
            </a:r>
            <a:endParaRPr kumimoji="1" lang="en-US" altLang="ja-JP" dirty="0"/>
          </a:p>
          <a:p>
            <a:r>
              <a:rPr kumimoji="1" lang="ja-JP" altLang="en-US" dirty="0"/>
              <a:t>机だけ。棚だけ。椅子だけ。みたいに、１つ１つ家具・設置物を各々、１ファイルに１モデルっていう感じにいたしますので、</a:t>
            </a:r>
            <a:endParaRPr kumimoji="1" lang="en-US" altLang="ja-JP" dirty="0"/>
          </a:p>
          <a:p>
            <a:r>
              <a:rPr kumimoji="1" lang="ja-JP" altLang="en-US" dirty="0"/>
              <a:t>それらを結合する内容となります。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10</a:t>
            </a:fld>
            <a:endParaRPr kumimoji="1" lang="ja-JP" altLang="en-US"/>
          </a:p>
        </p:txBody>
      </p:sp>
    </p:spTree>
    <p:extLst>
      <p:ext uri="{BB962C8B-B14F-4D97-AF65-F5344CB8AC3E}">
        <p14:creationId xmlns:p14="http://schemas.microsoft.com/office/powerpoint/2010/main" val="1859716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ざっくりですが１日目は、これから用語解説をやって主要操作をやって、もう今日でモデリングに入っていこうかなと思います。</a:t>
            </a:r>
            <a:endParaRPr kumimoji="1" lang="en-US" altLang="ja-JP" dirty="0"/>
          </a:p>
          <a:p>
            <a:r>
              <a:rPr kumimoji="1" lang="ja-JP" altLang="en-US" dirty="0"/>
              <a:t>そして２日目。</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11</a:t>
            </a:fld>
            <a:endParaRPr kumimoji="1" lang="ja-JP" altLang="en-US"/>
          </a:p>
        </p:txBody>
      </p:sp>
    </p:spTree>
    <p:extLst>
      <p:ext uri="{BB962C8B-B14F-4D97-AF65-F5344CB8AC3E}">
        <p14:creationId xmlns:p14="http://schemas.microsoft.com/office/powerpoint/2010/main" val="1936279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２日目は、モデリングを続けて行って、モデルの結合をして、</a:t>
            </a:r>
            <a:endParaRPr kumimoji="1" lang="en-US" altLang="ja-JP" dirty="0"/>
          </a:p>
          <a:p>
            <a:r>
              <a:rPr kumimoji="1" lang="ja-JP" altLang="en-US" dirty="0"/>
              <a:t>晴れて明後日の</a:t>
            </a:r>
            <a:r>
              <a:rPr kumimoji="1" lang="en-US" altLang="ja-JP" dirty="0"/>
              <a:t>Web</a:t>
            </a:r>
            <a:r>
              <a:rPr kumimoji="1" lang="ja-JP" altLang="en-US" dirty="0"/>
              <a:t>構築に挑むと</a:t>
            </a:r>
            <a:r>
              <a:rPr kumimoji="1" lang="en-US" altLang="ja-JP" dirty="0"/>
              <a:t>…</a:t>
            </a:r>
            <a:r>
              <a:rPr kumimoji="1" lang="ja-JP" altLang="en-US" dirty="0"/>
              <a:t>こんな流れでやっていきます。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12</a:t>
            </a:fld>
            <a:endParaRPr kumimoji="1" lang="ja-JP" altLang="en-US"/>
          </a:p>
        </p:txBody>
      </p:sp>
    </p:spTree>
    <p:extLst>
      <p:ext uri="{BB962C8B-B14F-4D97-AF65-F5344CB8AC3E}">
        <p14:creationId xmlns:p14="http://schemas.microsoft.com/office/powerpoint/2010/main" val="2205511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各カテゴリーのざっくりなボリューム感です。頑張りましょう。</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13</a:t>
            </a:fld>
            <a:endParaRPr kumimoji="1" lang="ja-JP" altLang="en-US"/>
          </a:p>
        </p:txBody>
      </p:sp>
    </p:spTree>
    <p:extLst>
      <p:ext uri="{BB962C8B-B14F-4D97-AF65-F5344CB8AC3E}">
        <p14:creationId xmlns:p14="http://schemas.microsoft.com/office/powerpoint/2010/main" val="27908117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でー人によってこうにもなると考えています。ここはまぁやりながら、なるほどっとなると思います。</a:t>
            </a:r>
            <a:endParaRPr kumimoji="1" lang="en-US" altLang="ja-JP" dirty="0"/>
          </a:p>
          <a:p>
            <a:r>
              <a:rPr kumimoji="1" lang="ja-JP" altLang="en-US" dirty="0"/>
              <a:t>モデリングがっつり押しじゃないパターンもありますので。よろしくお願いします。</a:t>
            </a:r>
            <a:endParaRPr kumimoji="1" lang="en-US" altLang="ja-JP" dirty="0"/>
          </a:p>
          <a:p>
            <a:endParaRPr kumimoji="1" lang="en-US" altLang="ja-JP" dirty="0"/>
          </a:p>
          <a:p>
            <a:r>
              <a:rPr kumimoji="1" lang="ja-JP" altLang="en-US" dirty="0"/>
              <a:t>ここまでで、前座は終わったんですが、大丈夫ですか？トイレとか大丈夫ですか？</a:t>
            </a:r>
            <a:endParaRPr kumimoji="1" lang="en-US" altLang="ja-JP" dirty="0"/>
          </a:p>
          <a:p>
            <a:endParaRPr kumimoji="1" lang="en-US" altLang="ja-JP" dirty="0"/>
          </a:p>
          <a:p>
            <a:r>
              <a:rPr kumimoji="1" lang="en-US" altLang="ja-JP" dirty="0"/>
              <a:t>【</a:t>
            </a:r>
            <a:r>
              <a:rPr kumimoji="1" lang="ja-JP" altLang="en-US" dirty="0"/>
              <a:t>トイレ休憩あるかも！！</a:t>
            </a:r>
            <a:r>
              <a:rPr kumimoji="1" lang="en-US" altLang="ja-JP" dirty="0"/>
              <a:t>】</a:t>
            </a:r>
          </a:p>
          <a:p>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はいじゃあ。用語解説に入っていきます。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（クリック）</a:t>
            </a:r>
          </a:p>
          <a:p>
            <a:endParaRPr kumimoji="1" lang="ja-JP" altLang="en-US"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14</a:t>
            </a:fld>
            <a:endParaRPr kumimoji="1" lang="ja-JP" altLang="en-US"/>
          </a:p>
        </p:txBody>
      </p:sp>
    </p:spTree>
    <p:extLst>
      <p:ext uri="{BB962C8B-B14F-4D97-AF65-F5344CB8AC3E}">
        <p14:creationId xmlns:p14="http://schemas.microsoft.com/office/powerpoint/2010/main" val="3466054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2BE75-1F1C-B79E-7FEE-454B2D3F0A4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AACB0B5-602B-C8A1-F94B-8F6356661E3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A81A464-18D9-60D0-81CE-1A386093E072}"/>
              </a:ext>
            </a:extLst>
          </p:cNvPr>
          <p:cNvSpPr>
            <a:spLocks noGrp="1"/>
          </p:cNvSpPr>
          <p:nvPr>
            <p:ph type="body" idx="1"/>
          </p:nvPr>
        </p:nvSpPr>
        <p:spPr/>
        <p:txBody>
          <a:bodyPr/>
          <a:lstStyle/>
          <a:p>
            <a:r>
              <a:rPr kumimoji="1" lang="ja-JP" altLang="en-US" dirty="0"/>
              <a:t>用語解説は、</a:t>
            </a:r>
            <a:r>
              <a:rPr kumimoji="1" lang="en-US" altLang="ja-JP" dirty="0"/>
              <a:t>3D</a:t>
            </a:r>
            <a:r>
              <a:rPr kumimoji="1" lang="ja-JP" altLang="en-US" dirty="0"/>
              <a:t>モデルと点群、</a:t>
            </a:r>
            <a:r>
              <a:rPr kumimoji="1" lang="en-US" altLang="ja-JP" dirty="0" err="1"/>
              <a:t>FreeCAD</a:t>
            </a:r>
            <a:r>
              <a:rPr kumimoji="1" lang="ja-JP" altLang="en-US" dirty="0"/>
              <a:t>についてです。</a:t>
            </a:r>
            <a:endParaRPr kumimoji="1" lang="en-US" altLang="ja-JP" dirty="0"/>
          </a:p>
          <a:p>
            <a:r>
              <a:rPr kumimoji="1" lang="ja-JP" altLang="en-US" dirty="0"/>
              <a:t>上二つは前日の復習みたいになると思いますが、簡単なおさらい程度に聞いていただければと思います。</a:t>
            </a:r>
            <a:endParaRPr kumimoji="1" lang="en-US" altLang="ja-JP" dirty="0"/>
          </a:p>
          <a:p>
            <a:r>
              <a:rPr kumimoji="1" lang="en-US" altLang="ja-JP" dirty="0"/>
              <a:t>(</a:t>
            </a:r>
            <a:r>
              <a:rPr kumimoji="1" lang="ja-JP" altLang="en-US" dirty="0"/>
              <a:t>クリック</a:t>
            </a:r>
            <a:r>
              <a:rPr kumimoji="1"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FD7F2AC-5F71-2190-0CA8-012E4446823E}"/>
              </a:ext>
            </a:extLst>
          </p:cNvPr>
          <p:cNvSpPr>
            <a:spLocks noGrp="1"/>
          </p:cNvSpPr>
          <p:nvPr>
            <p:ph type="sldNum" sz="quarter" idx="5"/>
          </p:nvPr>
        </p:nvSpPr>
        <p:spPr/>
        <p:txBody>
          <a:bodyPr/>
          <a:lstStyle/>
          <a:p>
            <a:fld id="{193CFC30-ED5E-4C2C-BBC5-AF1D8FA7FCDE}" type="slidenum">
              <a:rPr kumimoji="1" lang="ja-JP" altLang="en-US" smtClean="0"/>
              <a:t>15</a:t>
            </a:fld>
            <a:endParaRPr kumimoji="1" lang="ja-JP" altLang="en-US"/>
          </a:p>
        </p:txBody>
      </p:sp>
    </p:spTree>
    <p:extLst>
      <p:ext uri="{BB962C8B-B14F-4D97-AF65-F5344CB8AC3E}">
        <p14:creationId xmlns:p14="http://schemas.microsoft.com/office/powerpoint/2010/main" val="2606362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D0E65-2E07-5294-9B62-5AA5329C5F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0B7C3F5-98E8-4994-1B5C-2FB7FFA058C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877BD8A-8C8C-F33D-6E12-53D976EB6CA7}"/>
              </a:ext>
            </a:extLst>
          </p:cNvPr>
          <p:cNvSpPr>
            <a:spLocks noGrp="1"/>
          </p:cNvSpPr>
          <p:nvPr>
            <p:ph type="body" idx="1"/>
          </p:nvPr>
        </p:nvSpPr>
        <p:spPr/>
        <p:txBody>
          <a:bodyPr/>
          <a:lstStyle/>
          <a:p>
            <a:r>
              <a:rPr kumimoji="1" lang="ja-JP" altLang="en-US" dirty="0"/>
              <a:t>はい。じゃあまず、</a:t>
            </a:r>
            <a:r>
              <a:rPr kumimoji="1" lang="en-US" altLang="ja-JP" dirty="0"/>
              <a:t>3D</a:t>
            </a:r>
            <a:r>
              <a:rPr kumimoji="1" lang="ja-JP" altLang="en-US" dirty="0"/>
              <a:t>モデルですね。</a:t>
            </a:r>
            <a:endParaRPr kumimoji="1" lang="en-US" altLang="ja-JP" dirty="0"/>
          </a:p>
          <a:p>
            <a:r>
              <a:rPr kumimoji="1" lang="ja-JP" altLang="en-US" dirty="0"/>
              <a:t>画像のようなものになるんですが、</a:t>
            </a:r>
            <a:r>
              <a:rPr kumimoji="1" lang="en-US" altLang="ja-JP" dirty="0"/>
              <a:t>3D</a:t>
            </a:r>
            <a:r>
              <a:rPr kumimoji="1" lang="ja-JP" altLang="en-US" dirty="0"/>
              <a:t>モデルとは何ぞやと。</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207E4CFB-F163-82A4-02DC-66B047BEEADA}"/>
              </a:ext>
            </a:extLst>
          </p:cNvPr>
          <p:cNvSpPr>
            <a:spLocks noGrp="1"/>
          </p:cNvSpPr>
          <p:nvPr>
            <p:ph type="sldNum" sz="quarter" idx="5"/>
          </p:nvPr>
        </p:nvSpPr>
        <p:spPr/>
        <p:txBody>
          <a:bodyPr/>
          <a:lstStyle/>
          <a:p>
            <a:fld id="{193CFC30-ED5E-4C2C-BBC5-AF1D8FA7FCDE}" type="slidenum">
              <a:rPr kumimoji="1" lang="ja-JP" altLang="en-US" smtClean="0"/>
              <a:t>16</a:t>
            </a:fld>
            <a:endParaRPr kumimoji="1" lang="ja-JP" altLang="en-US"/>
          </a:p>
        </p:txBody>
      </p:sp>
    </p:spTree>
    <p:extLst>
      <p:ext uri="{BB962C8B-B14F-4D97-AF65-F5344CB8AC3E}">
        <p14:creationId xmlns:p14="http://schemas.microsoft.com/office/powerpoint/2010/main" val="2580757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7983-FCD8-79D6-79C1-8A91FB24A1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07C5000-061A-741C-39E3-CA0001BCB2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99DD16-4387-6300-25E2-5D2FF4ABD67C}"/>
              </a:ext>
            </a:extLst>
          </p:cNvPr>
          <p:cNvSpPr>
            <a:spLocks noGrp="1"/>
          </p:cNvSpPr>
          <p:nvPr>
            <p:ph type="body" idx="1"/>
          </p:nvPr>
        </p:nvSpPr>
        <p:spPr/>
        <p:txBody>
          <a:bodyPr/>
          <a:lstStyle/>
          <a:p>
            <a:r>
              <a:rPr kumimoji="1" lang="ja-JP" altLang="en-US" dirty="0"/>
              <a:t>えー</a:t>
            </a:r>
            <a:r>
              <a:rPr kumimoji="1" lang="en-US" altLang="ja-JP" dirty="0"/>
              <a:t>PC</a:t>
            </a:r>
            <a:r>
              <a:rPr kumimoji="1" lang="ja-JP" altLang="en-US" dirty="0"/>
              <a:t>上でどの角度からでも見れるデータです。森より引用ということでね。</a:t>
            </a:r>
            <a:endParaRPr kumimoji="1" lang="en-US" altLang="ja-JP" dirty="0"/>
          </a:p>
          <a:p>
            <a:r>
              <a:rPr kumimoji="1" lang="ja-JP" altLang="en-US" dirty="0"/>
              <a:t>ぼくのイメージです。</a:t>
            </a:r>
            <a:endParaRPr kumimoji="1" lang="en-US" altLang="ja-JP" dirty="0"/>
          </a:p>
          <a:p>
            <a:r>
              <a:rPr kumimoji="1" lang="ja-JP" altLang="en-US" dirty="0"/>
              <a:t>まぁね、こんな初対面のおっさんの言葉を信じろというほうが難しいので、一応一応ね</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C23A1763-7A12-1AE3-4F11-C084EB082B08}"/>
              </a:ext>
            </a:extLst>
          </p:cNvPr>
          <p:cNvSpPr>
            <a:spLocks noGrp="1"/>
          </p:cNvSpPr>
          <p:nvPr>
            <p:ph type="sldNum" sz="quarter" idx="5"/>
          </p:nvPr>
        </p:nvSpPr>
        <p:spPr/>
        <p:txBody>
          <a:bodyPr/>
          <a:lstStyle/>
          <a:p>
            <a:fld id="{193CFC30-ED5E-4C2C-BBC5-AF1D8FA7FCDE}" type="slidenum">
              <a:rPr kumimoji="1" lang="ja-JP" altLang="en-US" smtClean="0"/>
              <a:t>17</a:t>
            </a:fld>
            <a:endParaRPr kumimoji="1" lang="ja-JP" altLang="en-US"/>
          </a:p>
        </p:txBody>
      </p:sp>
    </p:spTree>
    <p:extLst>
      <p:ext uri="{BB962C8B-B14F-4D97-AF65-F5344CB8AC3E}">
        <p14:creationId xmlns:p14="http://schemas.microsoft.com/office/powerpoint/2010/main" val="315473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AA672-CE87-ABA3-DB73-477D3523CE9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78A62B3-6839-3614-2BAE-1AB60ACF04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2A87CE9-AC60-3D15-02BA-3665A6104DC2}"/>
              </a:ext>
            </a:extLst>
          </p:cNvPr>
          <p:cNvSpPr>
            <a:spLocks noGrp="1"/>
          </p:cNvSpPr>
          <p:nvPr>
            <p:ph type="body" idx="1"/>
          </p:nvPr>
        </p:nvSpPr>
        <p:spPr/>
        <p:txBody>
          <a:bodyPr/>
          <a:lstStyle/>
          <a:p>
            <a:r>
              <a:rPr kumimoji="1" lang="en-US" altLang="ja-JP" dirty="0"/>
              <a:t>Google Chrome</a:t>
            </a:r>
            <a:r>
              <a:rPr kumimoji="1" lang="ja-JP" altLang="en-US" dirty="0"/>
              <a:t>。えーグーグルですねようは。ぐぐった結果。</a:t>
            </a:r>
            <a:r>
              <a:rPr kumimoji="1" lang="en-US" altLang="ja-JP" dirty="0"/>
              <a:t>AI</a:t>
            </a:r>
            <a:r>
              <a:rPr kumimoji="1" lang="ja-JP" altLang="en-US" dirty="0"/>
              <a:t>で生成された文章がこちらです。</a:t>
            </a:r>
            <a:endParaRPr kumimoji="1" lang="en-US" altLang="ja-JP" dirty="0"/>
          </a:p>
          <a:p>
            <a:endParaRPr kumimoji="1" lang="en-US" altLang="ja-JP" dirty="0"/>
          </a:p>
          <a:p>
            <a:r>
              <a:rPr kumimoji="1" lang="en-US" altLang="ja-JP" dirty="0"/>
              <a:t>3</a:t>
            </a:r>
            <a:r>
              <a:rPr kumimoji="1" lang="ja-JP" altLang="en-US" dirty="0"/>
              <a:t>次元空間における立体の形状をコンピュータ上で表現したデータのことです。</a:t>
            </a:r>
            <a:endParaRPr kumimoji="1" lang="en-US" altLang="ja-JP" dirty="0"/>
          </a:p>
          <a:p>
            <a:r>
              <a:rPr kumimoji="1" lang="ja-JP" altLang="en-US" dirty="0"/>
              <a:t>平面的な</a:t>
            </a:r>
            <a:r>
              <a:rPr kumimoji="1" lang="en-US" altLang="ja-JP" dirty="0"/>
              <a:t>2D</a:t>
            </a:r>
            <a:r>
              <a:rPr kumimoji="1" lang="ja-JP" altLang="en-US" dirty="0"/>
              <a:t>モデルとは異なり、奥行きのある立体的な形状を持ち、あらゆる角度から観察することができます。</a:t>
            </a:r>
            <a:endParaRPr kumimoji="1" lang="en-US" altLang="ja-JP" dirty="0"/>
          </a:p>
          <a:p>
            <a:endParaRPr kumimoji="1" lang="en-US" altLang="ja-JP" dirty="0"/>
          </a:p>
          <a:p>
            <a:r>
              <a:rPr kumimoji="1" lang="ja-JP" altLang="en-US" dirty="0"/>
              <a:t>あながち森君も間違ってませんよね。</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A03B9D98-E250-5A9A-3FD6-4BCCBE6370B1}"/>
              </a:ext>
            </a:extLst>
          </p:cNvPr>
          <p:cNvSpPr>
            <a:spLocks noGrp="1"/>
          </p:cNvSpPr>
          <p:nvPr>
            <p:ph type="sldNum" sz="quarter" idx="5"/>
          </p:nvPr>
        </p:nvSpPr>
        <p:spPr/>
        <p:txBody>
          <a:bodyPr/>
          <a:lstStyle/>
          <a:p>
            <a:fld id="{193CFC30-ED5E-4C2C-BBC5-AF1D8FA7FCDE}" type="slidenum">
              <a:rPr kumimoji="1" lang="ja-JP" altLang="en-US" smtClean="0"/>
              <a:t>18</a:t>
            </a:fld>
            <a:endParaRPr kumimoji="1" lang="ja-JP" altLang="en-US"/>
          </a:p>
        </p:txBody>
      </p:sp>
    </p:spTree>
    <p:extLst>
      <p:ext uri="{BB962C8B-B14F-4D97-AF65-F5344CB8AC3E}">
        <p14:creationId xmlns:p14="http://schemas.microsoft.com/office/powerpoint/2010/main" val="14370895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811E4-3728-61A8-9BDA-9B6578F918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2AEF243-3695-45AE-F143-D6095B915D2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2FEEEAC-A7CE-30FB-1F22-EA8B9C0A0659}"/>
              </a:ext>
            </a:extLst>
          </p:cNvPr>
          <p:cNvSpPr>
            <a:spLocks noGrp="1"/>
          </p:cNvSpPr>
          <p:nvPr>
            <p:ph type="body" idx="1"/>
          </p:nvPr>
        </p:nvSpPr>
        <p:spPr/>
        <p:txBody>
          <a:bodyPr/>
          <a:lstStyle/>
          <a:p>
            <a:r>
              <a:rPr kumimoji="1" lang="ja-JP" altLang="en-US" dirty="0"/>
              <a:t>次は点群です。</a:t>
            </a:r>
            <a:endParaRPr kumimoji="1" lang="en-US" altLang="ja-JP" dirty="0"/>
          </a:p>
          <a:p>
            <a:r>
              <a:rPr kumimoji="1" lang="ja-JP" altLang="en-US" dirty="0"/>
              <a:t>はい。昨日ね点群の講義？講習？を受けていなかったら、これは写真じゃないよ～</a:t>
            </a:r>
            <a:endParaRPr kumimoji="1" lang="en-US" altLang="ja-JP" dirty="0"/>
          </a:p>
          <a:p>
            <a:r>
              <a:rPr kumimoji="1" lang="ja-JP" altLang="en-US" dirty="0"/>
              <a:t>点群だよ～と言わなきゃならないところだったんですがね。</a:t>
            </a:r>
            <a:endParaRPr kumimoji="1" lang="en-US" altLang="ja-JP" dirty="0"/>
          </a:p>
          <a:p>
            <a:r>
              <a:rPr kumimoji="1" lang="ja-JP" altLang="en-US" dirty="0"/>
              <a:t>皆さんは、もう点群という存在を知っているということでね。</a:t>
            </a:r>
            <a:endParaRPr kumimoji="1" lang="en-US" altLang="ja-JP" dirty="0"/>
          </a:p>
          <a:p>
            <a:r>
              <a:rPr kumimoji="1" lang="ja-JP" altLang="en-US" dirty="0"/>
              <a:t>これが点群ですね。</a:t>
            </a:r>
            <a:endParaRPr kumimoji="1" lang="en-US" altLang="ja-JP" dirty="0"/>
          </a:p>
          <a:p>
            <a:endParaRPr kumimoji="1" lang="en-US" altLang="ja-JP" dirty="0"/>
          </a:p>
          <a:p>
            <a:r>
              <a:rPr kumimoji="1" lang="ja-JP" altLang="en-US" dirty="0"/>
              <a:t>別に本当は点群じゃなくてただのイラストですとかひっかけも何もないです。フツーに点群です。</a:t>
            </a:r>
            <a:endParaRPr kumimoji="1" lang="en-US" altLang="ja-JP" dirty="0"/>
          </a:p>
          <a:p>
            <a:r>
              <a:rPr kumimoji="1" lang="ja-JP" altLang="en-US" dirty="0"/>
              <a:t>点群とはなんぞやという話ですが。</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392B7C7E-D2D5-06C2-7A29-19FCC1F05A9E}"/>
              </a:ext>
            </a:extLst>
          </p:cNvPr>
          <p:cNvSpPr>
            <a:spLocks noGrp="1"/>
          </p:cNvSpPr>
          <p:nvPr>
            <p:ph type="sldNum" sz="quarter" idx="5"/>
          </p:nvPr>
        </p:nvSpPr>
        <p:spPr/>
        <p:txBody>
          <a:bodyPr/>
          <a:lstStyle/>
          <a:p>
            <a:fld id="{193CFC30-ED5E-4C2C-BBC5-AF1D8FA7FCDE}" type="slidenum">
              <a:rPr kumimoji="1" lang="ja-JP" altLang="en-US" smtClean="0"/>
              <a:t>19</a:t>
            </a:fld>
            <a:endParaRPr kumimoji="1" lang="ja-JP" altLang="en-US"/>
          </a:p>
        </p:txBody>
      </p:sp>
    </p:spTree>
    <p:extLst>
      <p:ext uri="{BB962C8B-B14F-4D97-AF65-F5344CB8AC3E}">
        <p14:creationId xmlns:p14="http://schemas.microsoft.com/office/powerpoint/2010/main" val="1174596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皆さんには、</a:t>
            </a:r>
            <a:r>
              <a:rPr kumimoji="1" lang="en-US" altLang="ja-JP" dirty="0"/>
              <a:t>Web</a:t>
            </a:r>
            <a:r>
              <a:rPr kumimoji="1" lang="ja-JP" altLang="en-US" dirty="0"/>
              <a:t>制作で使う</a:t>
            </a:r>
            <a:r>
              <a:rPr kumimoji="1" lang="en-US" altLang="ja-JP" dirty="0"/>
              <a:t>3D</a:t>
            </a:r>
            <a:r>
              <a:rPr kumimoji="1" lang="ja-JP" altLang="en-US" dirty="0"/>
              <a:t>モデルを作成していただきます。よろしくお願いします。</a:t>
            </a:r>
            <a:endParaRPr kumimoji="1" lang="en-US" altLang="ja-JP" dirty="0"/>
          </a:p>
          <a:p>
            <a:endParaRPr kumimoji="1" lang="en-US" altLang="ja-JP" dirty="0"/>
          </a:p>
          <a:p>
            <a:r>
              <a:rPr kumimoji="1" lang="ja-JP" altLang="en-US" dirty="0"/>
              <a:t>はい。皆さんには</a:t>
            </a:r>
            <a:r>
              <a:rPr kumimoji="1" lang="en-US" altLang="ja-JP" dirty="0"/>
              <a:t>3D</a:t>
            </a:r>
            <a:r>
              <a:rPr kumimoji="1" lang="ja-JP" altLang="en-US" dirty="0"/>
              <a:t>モデルを作っていただくんですが、それは明後日、つまりインターンシップ</a:t>
            </a:r>
            <a:r>
              <a:rPr kumimoji="1" lang="en-US" altLang="ja-JP" dirty="0"/>
              <a:t>4</a:t>
            </a:r>
            <a:r>
              <a:rPr kumimoji="1" lang="ja-JP" altLang="en-US" dirty="0"/>
              <a:t>日目ですね。</a:t>
            </a:r>
            <a:endParaRPr kumimoji="1" lang="en-US" altLang="ja-JP" dirty="0"/>
          </a:p>
          <a:p>
            <a:r>
              <a:rPr kumimoji="1" lang="ja-JP" altLang="en-US" dirty="0"/>
              <a:t>そこで使います。あの～</a:t>
            </a:r>
            <a:r>
              <a:rPr kumimoji="1" lang="en-US" altLang="ja-JP" dirty="0"/>
              <a:t>HTML/CSS/JavaScript</a:t>
            </a:r>
            <a:r>
              <a:rPr kumimoji="1" lang="ja-JP" altLang="en-US" dirty="0"/>
              <a:t>なんちゃらとかのあれですね。そこで使います。</a:t>
            </a:r>
            <a:endParaRPr kumimoji="1" lang="en-US" altLang="ja-JP" dirty="0"/>
          </a:p>
          <a:p>
            <a:endParaRPr kumimoji="1" lang="en-US" altLang="ja-JP" dirty="0"/>
          </a:p>
          <a:p>
            <a:r>
              <a:rPr kumimoji="1" lang="ja-JP" altLang="en-US" dirty="0"/>
              <a:t>なので、</a:t>
            </a:r>
            <a:r>
              <a:rPr kumimoji="1" lang="en-US" altLang="ja-JP" dirty="0"/>
              <a:t>3D</a:t>
            </a:r>
            <a:r>
              <a:rPr kumimoji="1" lang="ja-JP" altLang="en-US" dirty="0"/>
              <a:t>モデリングと</a:t>
            </a:r>
            <a:r>
              <a:rPr kumimoji="1" lang="en-US" altLang="ja-JP" dirty="0"/>
              <a:t>Web</a:t>
            </a:r>
            <a:r>
              <a:rPr kumimoji="1" lang="ja-JP" altLang="en-US" dirty="0"/>
              <a:t>構築ですね。募集要項とかポスターとか掲示板とか見られたと思いますが、</a:t>
            </a:r>
            <a:endParaRPr kumimoji="1" lang="en-US" altLang="ja-JP" dirty="0"/>
          </a:p>
          <a:p>
            <a:r>
              <a:rPr kumimoji="1" lang="ja-JP" altLang="en-US" dirty="0"/>
              <a:t>その</a:t>
            </a:r>
            <a:r>
              <a:rPr kumimoji="1" lang="en-US" altLang="ja-JP" dirty="0"/>
              <a:t>3D</a:t>
            </a:r>
            <a:r>
              <a:rPr kumimoji="1" lang="ja-JP" altLang="en-US" dirty="0"/>
              <a:t>モデリングと</a:t>
            </a:r>
            <a:r>
              <a:rPr kumimoji="1" lang="en-US" altLang="ja-JP" dirty="0"/>
              <a:t>Web</a:t>
            </a:r>
            <a:r>
              <a:rPr kumimoji="1" lang="ja-JP" altLang="en-US" dirty="0"/>
              <a:t>構築は分離して個々で行うのかな～と思った方もいるかもしれませんが、</a:t>
            </a:r>
            <a:endParaRPr kumimoji="1" lang="en-US" altLang="ja-JP" dirty="0"/>
          </a:p>
          <a:p>
            <a:r>
              <a:rPr kumimoji="1" lang="ja-JP" altLang="en-US" dirty="0"/>
              <a:t>続きものでございます。</a:t>
            </a:r>
            <a:endParaRPr kumimoji="1" lang="en-US" altLang="ja-JP" dirty="0"/>
          </a:p>
          <a:p>
            <a:endParaRPr kumimoji="1" lang="en-US" altLang="ja-JP" dirty="0"/>
          </a:p>
          <a:p>
            <a:r>
              <a:rPr kumimoji="1" lang="ja-JP" altLang="en-US" dirty="0"/>
              <a:t>この２日間で作ったものが、３日目につながります。</a:t>
            </a:r>
            <a:endParaRPr kumimoji="1" lang="en-US" altLang="ja-JP" dirty="0"/>
          </a:p>
          <a:p>
            <a:endParaRPr kumimoji="1" lang="en-US" altLang="ja-JP" dirty="0"/>
          </a:p>
          <a:p>
            <a:r>
              <a:rPr kumimoji="1" lang="ja-JP" altLang="en-US" dirty="0"/>
              <a:t>だからといってですね、この</a:t>
            </a:r>
            <a:r>
              <a:rPr kumimoji="1" lang="en-US" altLang="ja-JP" dirty="0"/>
              <a:t>2</a:t>
            </a:r>
            <a:r>
              <a:rPr kumimoji="1" lang="ja-JP" altLang="en-US" dirty="0"/>
              <a:t>日間でめちゃくちゃ頑張らなきゃいけないのかな？この</a:t>
            </a:r>
            <a:r>
              <a:rPr kumimoji="1" lang="en-US" altLang="ja-JP" dirty="0"/>
              <a:t>8</a:t>
            </a:r>
            <a:r>
              <a:rPr kumimoji="1" lang="ja-JP" altLang="en-US" dirty="0"/>
              <a:t>時間にすべてをかけなきゃいけないのかな？</a:t>
            </a:r>
            <a:endParaRPr kumimoji="1" lang="en-US" altLang="ja-JP" dirty="0"/>
          </a:p>
          <a:p>
            <a:r>
              <a:rPr kumimoji="1" lang="ja-JP" altLang="en-US" dirty="0"/>
              <a:t>そんなわきゃありませんので、なんとかなりますので、ご安心ください。すごい雑なフォローですけど。</a:t>
            </a:r>
            <a:endParaRPr kumimoji="1" lang="en-US" altLang="ja-JP" dirty="0"/>
          </a:p>
          <a:p>
            <a:r>
              <a:rPr kumimoji="1" lang="ja-JP" altLang="en-US" dirty="0"/>
              <a:t>ふざけ抜きで、まぁなんとかなるようにこちらも考えて、仕込んでますので、よろしくお願いします。</a:t>
            </a:r>
            <a:endParaRPr kumimoji="1" lang="en-US" altLang="ja-JP" dirty="0"/>
          </a:p>
          <a:p>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2</a:t>
            </a:fld>
            <a:endParaRPr kumimoji="1" lang="ja-JP" altLang="en-US"/>
          </a:p>
        </p:txBody>
      </p:sp>
    </p:spTree>
    <p:extLst>
      <p:ext uri="{BB962C8B-B14F-4D97-AF65-F5344CB8AC3E}">
        <p14:creationId xmlns:p14="http://schemas.microsoft.com/office/powerpoint/2010/main" val="4065590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18FF7-8908-3DE0-479D-41E1E801854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86EF55-FE81-AAA8-3D73-027886F7D2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1CD5D47-22B5-00E5-27A2-10B21D6B489F}"/>
              </a:ext>
            </a:extLst>
          </p:cNvPr>
          <p:cNvSpPr>
            <a:spLocks noGrp="1"/>
          </p:cNvSpPr>
          <p:nvPr>
            <p:ph type="body" idx="1"/>
          </p:nvPr>
        </p:nvSpPr>
        <p:spPr/>
        <p:txBody>
          <a:bodyPr/>
          <a:lstStyle/>
          <a:p>
            <a:r>
              <a:rPr kumimoji="1" lang="ja-JP" altLang="en-US" dirty="0"/>
              <a:t>モザイクアートの</a:t>
            </a:r>
            <a:r>
              <a:rPr kumimoji="1" lang="en-US" altLang="ja-JP" dirty="0"/>
              <a:t>3</a:t>
            </a:r>
            <a:r>
              <a:rPr kumimoji="1" lang="ja-JP" altLang="en-US" dirty="0"/>
              <a:t>次元版。</a:t>
            </a:r>
            <a:endParaRPr kumimoji="1" lang="en-US" altLang="ja-JP" dirty="0"/>
          </a:p>
          <a:p>
            <a:endParaRPr kumimoji="1" lang="en-US" altLang="ja-JP" dirty="0"/>
          </a:p>
          <a:p>
            <a:r>
              <a:rPr kumimoji="1" lang="ja-JP" altLang="en-US" dirty="0"/>
              <a:t>みなさんモザイクアートはご存じでしょうか？おそらく単語はしらなくても見たことはあると思います。</a:t>
            </a:r>
            <a:endParaRPr kumimoji="1" lang="en-US" altLang="ja-JP" dirty="0"/>
          </a:p>
          <a:p>
            <a:r>
              <a:rPr kumimoji="1" lang="ja-JP" altLang="en-US" dirty="0"/>
              <a:t>こちらです。（</a:t>
            </a:r>
            <a:r>
              <a:rPr kumimoji="1" lang="en-US" altLang="ja-JP" dirty="0"/>
              <a:t>URL</a:t>
            </a:r>
            <a:r>
              <a:rPr kumimoji="1" lang="ja-JP" altLang="en-US" dirty="0"/>
              <a:t>より検索）</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9ECEEB7B-A66C-A04A-6494-CF6C892FF3F5}"/>
              </a:ext>
            </a:extLst>
          </p:cNvPr>
          <p:cNvSpPr>
            <a:spLocks noGrp="1"/>
          </p:cNvSpPr>
          <p:nvPr>
            <p:ph type="sldNum" sz="quarter" idx="5"/>
          </p:nvPr>
        </p:nvSpPr>
        <p:spPr/>
        <p:txBody>
          <a:bodyPr/>
          <a:lstStyle/>
          <a:p>
            <a:fld id="{193CFC30-ED5E-4C2C-BBC5-AF1D8FA7FCDE}" type="slidenum">
              <a:rPr kumimoji="1" lang="ja-JP" altLang="en-US" smtClean="0"/>
              <a:t>20</a:t>
            </a:fld>
            <a:endParaRPr kumimoji="1" lang="ja-JP" altLang="en-US"/>
          </a:p>
        </p:txBody>
      </p:sp>
    </p:spTree>
    <p:extLst>
      <p:ext uri="{BB962C8B-B14F-4D97-AF65-F5344CB8AC3E}">
        <p14:creationId xmlns:p14="http://schemas.microsoft.com/office/powerpoint/2010/main" val="37867461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757ED-6F30-4384-60AC-2571E0A1B4E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F893B29-0781-4080-05BA-37EA2F21F98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6CF8D4-E3C5-B424-374B-EA598E206E6A}"/>
              </a:ext>
            </a:extLst>
          </p:cNvPr>
          <p:cNvSpPr>
            <a:spLocks noGrp="1"/>
          </p:cNvSpPr>
          <p:nvPr>
            <p:ph type="body" idx="1"/>
          </p:nvPr>
        </p:nvSpPr>
        <p:spPr/>
        <p:txBody>
          <a:bodyPr/>
          <a:lstStyle/>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BF3565CD-C31D-3B78-83A6-9FDDE142D25B}"/>
              </a:ext>
            </a:extLst>
          </p:cNvPr>
          <p:cNvSpPr>
            <a:spLocks noGrp="1"/>
          </p:cNvSpPr>
          <p:nvPr>
            <p:ph type="sldNum" sz="quarter" idx="5"/>
          </p:nvPr>
        </p:nvSpPr>
        <p:spPr/>
        <p:txBody>
          <a:bodyPr/>
          <a:lstStyle/>
          <a:p>
            <a:fld id="{193CFC30-ED5E-4C2C-BBC5-AF1D8FA7FCDE}" type="slidenum">
              <a:rPr kumimoji="1" lang="ja-JP" altLang="en-US" smtClean="0"/>
              <a:t>21</a:t>
            </a:fld>
            <a:endParaRPr kumimoji="1" lang="ja-JP" altLang="en-US"/>
          </a:p>
        </p:txBody>
      </p:sp>
    </p:spTree>
    <p:extLst>
      <p:ext uri="{BB962C8B-B14F-4D97-AF65-F5344CB8AC3E}">
        <p14:creationId xmlns:p14="http://schemas.microsoft.com/office/powerpoint/2010/main" val="8367403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655E0-647C-E6F2-6DE3-EF64216F841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24B9DA-F981-07C3-594D-D715E9E90F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9D41175-8E7E-2D0A-16B2-42B31E664DC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8B393A9-FF80-4B99-7CB2-307F4F4C3354}"/>
              </a:ext>
            </a:extLst>
          </p:cNvPr>
          <p:cNvSpPr>
            <a:spLocks noGrp="1"/>
          </p:cNvSpPr>
          <p:nvPr>
            <p:ph type="sldNum" sz="quarter" idx="5"/>
          </p:nvPr>
        </p:nvSpPr>
        <p:spPr/>
        <p:txBody>
          <a:bodyPr/>
          <a:lstStyle/>
          <a:p>
            <a:fld id="{193CFC30-ED5E-4C2C-BBC5-AF1D8FA7FCDE}" type="slidenum">
              <a:rPr kumimoji="1" lang="ja-JP" altLang="en-US" smtClean="0"/>
              <a:t>22</a:t>
            </a:fld>
            <a:endParaRPr kumimoji="1" lang="ja-JP" altLang="en-US"/>
          </a:p>
        </p:txBody>
      </p:sp>
    </p:spTree>
    <p:extLst>
      <p:ext uri="{BB962C8B-B14F-4D97-AF65-F5344CB8AC3E}">
        <p14:creationId xmlns:p14="http://schemas.microsoft.com/office/powerpoint/2010/main" val="33122643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AD022-B409-B3B5-C0E3-B303A776132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D5299F-28CE-91AA-BA4C-A3C6FD14C4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BCB7E16-7D25-E291-8450-132B9119359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BD1DAA70-A1D1-78ED-89B2-E11E763547EB}"/>
              </a:ext>
            </a:extLst>
          </p:cNvPr>
          <p:cNvSpPr>
            <a:spLocks noGrp="1"/>
          </p:cNvSpPr>
          <p:nvPr>
            <p:ph type="sldNum" sz="quarter" idx="5"/>
          </p:nvPr>
        </p:nvSpPr>
        <p:spPr/>
        <p:txBody>
          <a:bodyPr/>
          <a:lstStyle/>
          <a:p>
            <a:fld id="{193CFC30-ED5E-4C2C-BBC5-AF1D8FA7FCDE}" type="slidenum">
              <a:rPr kumimoji="1" lang="ja-JP" altLang="en-US" smtClean="0"/>
              <a:t>23</a:t>
            </a:fld>
            <a:endParaRPr kumimoji="1" lang="ja-JP" altLang="en-US"/>
          </a:p>
        </p:txBody>
      </p:sp>
    </p:spTree>
    <p:extLst>
      <p:ext uri="{BB962C8B-B14F-4D97-AF65-F5344CB8AC3E}">
        <p14:creationId xmlns:p14="http://schemas.microsoft.com/office/powerpoint/2010/main" val="3235317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9B5B48-4594-1CEE-E7B3-43B573BFD5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7A493A4-5995-00BD-2591-FB27FEFC717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9C9F054-3692-5DE4-BD9E-30A0CB15A2E6}"/>
              </a:ext>
            </a:extLst>
          </p:cNvPr>
          <p:cNvSpPr>
            <a:spLocks noGrp="1"/>
          </p:cNvSpPr>
          <p:nvPr>
            <p:ph type="body" idx="1"/>
          </p:nvPr>
        </p:nvSpPr>
        <p:spPr/>
        <p:txBody>
          <a:bodyPr/>
          <a:lstStyle/>
          <a:p>
            <a:r>
              <a:rPr kumimoji="1" lang="ja-JP" altLang="en-US" dirty="0"/>
              <a:t>で、またまた余談なんですけれども、点群と</a:t>
            </a:r>
            <a:r>
              <a:rPr kumimoji="1" lang="en-US" altLang="ja-JP" dirty="0"/>
              <a:t>3D</a:t>
            </a:r>
            <a:r>
              <a:rPr kumimoji="1" lang="ja-JP" altLang="en-US" dirty="0"/>
              <a:t>モデルとの関係というところで、ここも完全に復習ですが、</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F20B6ACC-FDD6-653F-2CDB-76522A14DECD}"/>
              </a:ext>
            </a:extLst>
          </p:cNvPr>
          <p:cNvSpPr>
            <a:spLocks noGrp="1"/>
          </p:cNvSpPr>
          <p:nvPr>
            <p:ph type="sldNum" sz="quarter" idx="5"/>
          </p:nvPr>
        </p:nvSpPr>
        <p:spPr/>
        <p:txBody>
          <a:bodyPr/>
          <a:lstStyle/>
          <a:p>
            <a:fld id="{193CFC30-ED5E-4C2C-BBC5-AF1D8FA7FCDE}" type="slidenum">
              <a:rPr kumimoji="1" lang="ja-JP" altLang="en-US" smtClean="0"/>
              <a:t>24</a:t>
            </a:fld>
            <a:endParaRPr kumimoji="1" lang="ja-JP" altLang="en-US"/>
          </a:p>
        </p:txBody>
      </p:sp>
    </p:spTree>
    <p:extLst>
      <p:ext uri="{BB962C8B-B14F-4D97-AF65-F5344CB8AC3E}">
        <p14:creationId xmlns:p14="http://schemas.microsoft.com/office/powerpoint/2010/main" val="21457675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F549B-9028-403B-C12E-74F89F954C8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1221CD-A08E-CE90-832A-FE13C1DC4A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7C40F2-3F95-657A-460D-0A6B30677102}"/>
              </a:ext>
            </a:extLst>
          </p:cNvPr>
          <p:cNvSpPr>
            <a:spLocks noGrp="1"/>
          </p:cNvSpPr>
          <p:nvPr>
            <p:ph type="body" idx="1"/>
          </p:nvPr>
        </p:nvSpPr>
        <p:spPr/>
        <p:txBody>
          <a:bodyPr/>
          <a:lstStyle/>
          <a:p>
            <a:r>
              <a:rPr kumimoji="1" lang="ja-JP" altLang="en-US" dirty="0"/>
              <a:t>点群がまず生成されます。まぁ厳密にいえば、前段にカメラ？スキャナがありますが、まぁいいでしょう。割愛します。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121F230F-B08A-8A38-1D08-07EBD6E214F7}"/>
              </a:ext>
            </a:extLst>
          </p:cNvPr>
          <p:cNvSpPr>
            <a:spLocks noGrp="1"/>
          </p:cNvSpPr>
          <p:nvPr>
            <p:ph type="sldNum" sz="quarter" idx="5"/>
          </p:nvPr>
        </p:nvSpPr>
        <p:spPr/>
        <p:txBody>
          <a:bodyPr/>
          <a:lstStyle/>
          <a:p>
            <a:fld id="{193CFC30-ED5E-4C2C-BBC5-AF1D8FA7FCDE}" type="slidenum">
              <a:rPr kumimoji="1" lang="ja-JP" altLang="en-US" smtClean="0"/>
              <a:t>25</a:t>
            </a:fld>
            <a:endParaRPr kumimoji="1" lang="ja-JP" altLang="en-US"/>
          </a:p>
        </p:txBody>
      </p:sp>
    </p:spTree>
    <p:extLst>
      <p:ext uri="{BB962C8B-B14F-4D97-AF65-F5344CB8AC3E}">
        <p14:creationId xmlns:p14="http://schemas.microsoft.com/office/powerpoint/2010/main" val="10111933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F28FA-A4AC-0B03-033C-B025208FF9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56D8AAB-4B07-9FFC-F44A-A8FAABADB7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E1A3983-BA8E-F971-48B6-E2332CF3AEA3}"/>
              </a:ext>
            </a:extLst>
          </p:cNvPr>
          <p:cNvSpPr>
            <a:spLocks noGrp="1"/>
          </p:cNvSpPr>
          <p:nvPr>
            <p:ph type="body" idx="1"/>
          </p:nvPr>
        </p:nvSpPr>
        <p:spPr/>
        <p:txBody>
          <a:bodyPr/>
          <a:lstStyle/>
          <a:p>
            <a:r>
              <a:rPr kumimoji="1" lang="ja-JP" altLang="en-US" dirty="0"/>
              <a:t>それをもとに</a:t>
            </a:r>
            <a:r>
              <a:rPr kumimoji="1" lang="en-US" altLang="ja-JP" dirty="0"/>
              <a:t>3D</a:t>
            </a:r>
            <a:r>
              <a:rPr kumimoji="1" lang="ja-JP" altLang="en-US" dirty="0"/>
              <a:t>モデルを作ります。</a:t>
            </a:r>
            <a:endParaRPr kumimoji="1" lang="en-US" altLang="ja-JP" dirty="0"/>
          </a:p>
          <a:p>
            <a:endParaRPr kumimoji="1" lang="en-US" altLang="ja-JP" dirty="0"/>
          </a:p>
          <a:p>
            <a:r>
              <a:rPr kumimoji="1" lang="ja-JP" altLang="en-US" dirty="0"/>
              <a:t>ここもやりましたね。</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B8689C08-2B74-B5F3-0EBA-2366D9175F0E}"/>
              </a:ext>
            </a:extLst>
          </p:cNvPr>
          <p:cNvSpPr>
            <a:spLocks noGrp="1"/>
          </p:cNvSpPr>
          <p:nvPr>
            <p:ph type="sldNum" sz="quarter" idx="5"/>
          </p:nvPr>
        </p:nvSpPr>
        <p:spPr/>
        <p:txBody>
          <a:bodyPr/>
          <a:lstStyle/>
          <a:p>
            <a:fld id="{193CFC30-ED5E-4C2C-BBC5-AF1D8FA7FCDE}" type="slidenum">
              <a:rPr kumimoji="1" lang="ja-JP" altLang="en-US" smtClean="0"/>
              <a:t>26</a:t>
            </a:fld>
            <a:endParaRPr kumimoji="1" lang="ja-JP" altLang="en-US"/>
          </a:p>
        </p:txBody>
      </p:sp>
    </p:spTree>
    <p:extLst>
      <p:ext uri="{BB962C8B-B14F-4D97-AF65-F5344CB8AC3E}">
        <p14:creationId xmlns:p14="http://schemas.microsoft.com/office/powerpoint/2010/main" val="5240016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3A461-C597-A555-6A27-1B2D84C4B9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B74717D-9486-7968-A242-DE30EB1B3E1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4C6B006-9721-BD26-9D8B-AD193785538C}"/>
              </a:ext>
            </a:extLst>
          </p:cNvPr>
          <p:cNvSpPr>
            <a:spLocks noGrp="1"/>
          </p:cNvSpPr>
          <p:nvPr>
            <p:ph type="body" idx="1"/>
          </p:nvPr>
        </p:nvSpPr>
        <p:spPr/>
        <p:txBody>
          <a:bodyPr/>
          <a:lstStyle/>
          <a:p>
            <a:r>
              <a:rPr kumimoji="1" lang="ja-JP" altLang="en-US" dirty="0"/>
              <a:t>はい。余談が続きます。</a:t>
            </a:r>
            <a:r>
              <a:rPr kumimoji="1" lang="en-US" altLang="ja-JP" dirty="0"/>
              <a:t>3D</a:t>
            </a:r>
            <a:r>
              <a:rPr kumimoji="1" lang="ja-JP" altLang="en-US" dirty="0"/>
              <a:t>モデルの生成パターンということで、</a:t>
            </a:r>
            <a:endParaRPr kumimoji="1" lang="en-US" altLang="ja-JP" dirty="0"/>
          </a:p>
          <a:p>
            <a:r>
              <a:rPr kumimoji="1" lang="ja-JP" altLang="en-US" dirty="0"/>
              <a:t>前ページで点群から、点群を元に</a:t>
            </a:r>
            <a:r>
              <a:rPr kumimoji="1" lang="en-US" altLang="ja-JP" dirty="0"/>
              <a:t>3D</a:t>
            </a:r>
            <a:r>
              <a:rPr kumimoji="1" lang="ja-JP" altLang="en-US" dirty="0"/>
              <a:t>モデルを生成するよ～とお話ししたんですが、もう１パターンあります。</a:t>
            </a:r>
            <a:endParaRPr kumimoji="1" lang="en-US" altLang="ja-JP" dirty="0"/>
          </a:p>
          <a:p>
            <a:r>
              <a:rPr kumimoji="1" lang="ja-JP" altLang="en-US" dirty="0"/>
              <a:t>なんでしょうか。</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F69EE2C9-7B8A-8EFE-D2B8-F2BE3B24C9CA}"/>
              </a:ext>
            </a:extLst>
          </p:cNvPr>
          <p:cNvSpPr>
            <a:spLocks noGrp="1"/>
          </p:cNvSpPr>
          <p:nvPr>
            <p:ph type="sldNum" sz="quarter" idx="5"/>
          </p:nvPr>
        </p:nvSpPr>
        <p:spPr/>
        <p:txBody>
          <a:bodyPr/>
          <a:lstStyle/>
          <a:p>
            <a:fld id="{193CFC30-ED5E-4C2C-BBC5-AF1D8FA7FCDE}" type="slidenum">
              <a:rPr kumimoji="1" lang="ja-JP" altLang="en-US" smtClean="0"/>
              <a:t>27</a:t>
            </a:fld>
            <a:endParaRPr kumimoji="1" lang="ja-JP" altLang="en-US"/>
          </a:p>
        </p:txBody>
      </p:sp>
    </p:spTree>
    <p:extLst>
      <p:ext uri="{BB962C8B-B14F-4D97-AF65-F5344CB8AC3E}">
        <p14:creationId xmlns:p14="http://schemas.microsoft.com/office/powerpoint/2010/main" val="18539522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828D0A-CF03-49D0-2846-543E851E7DD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0867958-04EA-306E-A1D6-832121F7CBF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7CFB755-DFB8-76CB-28A7-95C4438D9823}"/>
              </a:ext>
            </a:extLst>
          </p:cNvPr>
          <p:cNvSpPr>
            <a:spLocks noGrp="1"/>
          </p:cNvSpPr>
          <p:nvPr>
            <p:ph type="body" idx="1"/>
          </p:nvPr>
        </p:nvSpPr>
        <p:spPr/>
        <p:txBody>
          <a:bodyPr/>
          <a:lstStyle/>
          <a:p>
            <a:r>
              <a:rPr kumimoji="1" lang="ja-JP" altLang="en-US" dirty="0"/>
              <a:t>図面から</a:t>
            </a:r>
            <a:r>
              <a:rPr kumimoji="1" lang="en-US" altLang="ja-JP" dirty="0"/>
              <a:t>3D</a:t>
            </a:r>
            <a:r>
              <a:rPr kumimoji="1" lang="ja-JP" altLang="en-US" dirty="0"/>
              <a:t>モデルですね。</a:t>
            </a:r>
            <a:endParaRPr kumimoji="1" lang="en-US" altLang="ja-JP" dirty="0"/>
          </a:p>
          <a:p>
            <a:r>
              <a:rPr kumimoji="1" lang="ja-JP" altLang="en-US" dirty="0"/>
              <a:t>２ぱたーんあります。</a:t>
            </a:r>
            <a:endParaRPr kumimoji="1" lang="en-US" altLang="ja-JP" dirty="0"/>
          </a:p>
          <a:p>
            <a:endParaRPr kumimoji="1" lang="en-US" altLang="ja-JP" dirty="0"/>
          </a:p>
          <a:p>
            <a:r>
              <a:rPr kumimoji="1" lang="ja-JP" altLang="en-US" dirty="0"/>
              <a:t>この２パターン。まぁパターン１２で分けてるんですが、決定的な違いがあると私は思っています。</a:t>
            </a:r>
            <a:endParaRPr kumimoji="1" lang="en-US" altLang="ja-JP" dirty="0"/>
          </a:p>
          <a:p>
            <a:r>
              <a:rPr kumimoji="1" lang="ja-JP" altLang="en-US" dirty="0"/>
              <a:t>それはですね。</a:t>
            </a:r>
            <a:endParaRPr kumimoji="1" lang="en-US" altLang="ja-JP" dirty="0"/>
          </a:p>
          <a:p>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09A23BC2-4770-BF76-1A3A-872B9744277A}"/>
              </a:ext>
            </a:extLst>
          </p:cNvPr>
          <p:cNvSpPr>
            <a:spLocks noGrp="1"/>
          </p:cNvSpPr>
          <p:nvPr>
            <p:ph type="sldNum" sz="quarter" idx="5"/>
          </p:nvPr>
        </p:nvSpPr>
        <p:spPr/>
        <p:txBody>
          <a:bodyPr/>
          <a:lstStyle/>
          <a:p>
            <a:fld id="{193CFC30-ED5E-4C2C-BBC5-AF1D8FA7FCDE}" type="slidenum">
              <a:rPr kumimoji="1" lang="ja-JP" altLang="en-US" smtClean="0"/>
              <a:t>28</a:t>
            </a:fld>
            <a:endParaRPr kumimoji="1" lang="ja-JP" altLang="en-US"/>
          </a:p>
        </p:txBody>
      </p:sp>
    </p:spTree>
    <p:extLst>
      <p:ext uri="{BB962C8B-B14F-4D97-AF65-F5344CB8AC3E}">
        <p14:creationId xmlns:p14="http://schemas.microsoft.com/office/powerpoint/2010/main" val="719976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999210-BBE4-E46D-A25C-ED7814F6D7A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1431BE8-DF9B-2796-C69A-5357506820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81E9504-DB46-1FB8-DB9D-71EFC748AA56}"/>
              </a:ext>
            </a:extLst>
          </p:cNvPr>
          <p:cNvSpPr>
            <a:spLocks noGrp="1"/>
          </p:cNvSpPr>
          <p:nvPr>
            <p:ph type="body" idx="1"/>
          </p:nvPr>
        </p:nvSpPr>
        <p:spPr/>
        <p:txBody>
          <a:bodyPr/>
          <a:lstStyle/>
          <a:p>
            <a:r>
              <a:rPr kumimoji="1" lang="ja-JP" altLang="en-US" dirty="0"/>
              <a:t>点群から</a:t>
            </a:r>
            <a:r>
              <a:rPr kumimoji="1" lang="en-US" altLang="ja-JP" dirty="0"/>
              <a:t>3D</a:t>
            </a:r>
            <a:r>
              <a:rPr kumimoji="1" lang="ja-JP" altLang="en-US" dirty="0"/>
              <a:t>モデルは</a:t>
            </a:r>
            <a:r>
              <a:rPr kumimoji="1" lang="en-US" altLang="ja-JP" dirty="0"/>
              <a:t>3</a:t>
            </a:r>
            <a:r>
              <a:rPr kumimoji="1" lang="ja-JP" altLang="en-US" dirty="0"/>
              <a:t>次元から</a:t>
            </a:r>
            <a:r>
              <a:rPr kumimoji="1" lang="en-US" altLang="ja-JP" dirty="0"/>
              <a:t>3</a:t>
            </a:r>
            <a:r>
              <a:rPr kumimoji="1" lang="ja-JP" altLang="en-US" dirty="0"/>
              <a:t>次元。図面から</a:t>
            </a:r>
            <a:r>
              <a:rPr kumimoji="1" lang="en-US" altLang="ja-JP" dirty="0"/>
              <a:t>3D</a:t>
            </a:r>
            <a:r>
              <a:rPr kumimoji="1" lang="ja-JP" altLang="en-US" dirty="0"/>
              <a:t>モデルは</a:t>
            </a:r>
            <a:r>
              <a:rPr kumimoji="1" lang="en-US" altLang="ja-JP" dirty="0"/>
              <a:t>2</a:t>
            </a:r>
            <a:r>
              <a:rPr kumimoji="1" lang="ja-JP" altLang="en-US" dirty="0"/>
              <a:t>次元から</a:t>
            </a:r>
            <a:r>
              <a:rPr kumimoji="1" lang="en-US" altLang="ja-JP" dirty="0"/>
              <a:t>3</a:t>
            </a:r>
            <a:r>
              <a:rPr kumimoji="1" lang="ja-JP" altLang="en-US" dirty="0"/>
              <a:t>次元と。</a:t>
            </a:r>
            <a:endParaRPr kumimoji="1" lang="en-US" altLang="ja-JP" dirty="0"/>
          </a:p>
          <a:p>
            <a:endParaRPr kumimoji="1" lang="en-US" altLang="ja-JP" dirty="0"/>
          </a:p>
          <a:p>
            <a:r>
              <a:rPr kumimoji="1" lang="ja-JP" altLang="en-US" dirty="0"/>
              <a:t>この図面で</a:t>
            </a:r>
            <a:r>
              <a:rPr kumimoji="1" lang="en-US" altLang="ja-JP" dirty="0"/>
              <a:t>1</a:t>
            </a:r>
            <a:r>
              <a:rPr kumimoji="1" lang="ja-JP" altLang="en-US" dirty="0"/>
              <a:t>次元あげるというのが、まぁなかなか点群を使うか図面を使うか迷うところと感じています。</a:t>
            </a:r>
            <a:endParaRPr kumimoji="1" lang="en-US" altLang="ja-JP" dirty="0"/>
          </a:p>
          <a:p>
            <a:r>
              <a:rPr kumimoji="1" lang="ja-JP" altLang="en-US" dirty="0"/>
              <a:t>点群から</a:t>
            </a:r>
            <a:r>
              <a:rPr kumimoji="1" lang="en-US" altLang="ja-JP" dirty="0"/>
              <a:t>3D</a:t>
            </a:r>
            <a:r>
              <a:rPr kumimoji="1" lang="ja-JP" altLang="en-US" dirty="0"/>
              <a:t>モデルは、なんというかなぞるようなものですよね。あのー何かのイラスト書きたいときに新しい紙をそのイラストの上に重ねてなぞるみたいな。</a:t>
            </a:r>
            <a:endParaRPr kumimoji="1" lang="en-US" altLang="ja-JP" dirty="0"/>
          </a:p>
          <a:p>
            <a:r>
              <a:rPr kumimoji="1" lang="ja-JP" altLang="en-US" dirty="0"/>
              <a:t>ただ図面から</a:t>
            </a:r>
            <a:r>
              <a:rPr kumimoji="1" lang="en-US" altLang="ja-JP" dirty="0"/>
              <a:t>3D</a:t>
            </a:r>
            <a:r>
              <a:rPr kumimoji="1" lang="ja-JP" altLang="en-US" dirty="0"/>
              <a:t>モデルは、完成系がね。想像力なんですよね。図面からこんな感じかな～みたいな。</a:t>
            </a:r>
            <a:endParaRPr kumimoji="1" lang="en-US" altLang="ja-JP" dirty="0"/>
          </a:p>
          <a:p>
            <a:r>
              <a:rPr kumimoji="1" lang="en-US" altLang="ja-JP" dirty="0"/>
              <a:t>3D</a:t>
            </a:r>
            <a:r>
              <a:rPr kumimoji="1" lang="ja-JP" altLang="en-US" dirty="0"/>
              <a:t>モデル完成してもこれ合っているのか？みたいな。</a:t>
            </a:r>
            <a:endParaRPr kumimoji="1" lang="en-US" altLang="ja-JP" dirty="0"/>
          </a:p>
          <a:p>
            <a:endParaRPr kumimoji="1" lang="en-US" altLang="ja-JP" dirty="0"/>
          </a:p>
          <a:p>
            <a:r>
              <a:rPr kumimoji="1" lang="ja-JP" altLang="en-US" dirty="0"/>
              <a:t>じゃあ点群でいいんじゃない？となるんですが、昨日点群データさわったとき、</a:t>
            </a:r>
            <a:r>
              <a:rPr kumimoji="1" lang="en-US" altLang="ja-JP" dirty="0"/>
              <a:t>PC</a:t>
            </a:r>
            <a:r>
              <a:rPr kumimoji="1" lang="ja-JP" altLang="en-US" dirty="0"/>
              <a:t>見ましたか？光ってなかった？</a:t>
            </a:r>
            <a:endParaRPr kumimoji="1" lang="en-US" altLang="ja-JP" dirty="0"/>
          </a:p>
          <a:p>
            <a:r>
              <a:rPr kumimoji="1" lang="ja-JP" altLang="en-US" dirty="0"/>
              <a:t>まぁ光っているからそうだぜとは限らないんですけど、めっちゃ高いです。高スペックです。</a:t>
            </a:r>
            <a:endParaRPr kumimoji="1" lang="en-US" altLang="ja-JP" dirty="0"/>
          </a:p>
          <a:p>
            <a:r>
              <a:rPr kumimoji="1" lang="ja-JP" altLang="en-US" dirty="0"/>
              <a:t>かつ、</a:t>
            </a:r>
            <a:r>
              <a:rPr kumimoji="1" lang="en-US" altLang="ja-JP" dirty="0"/>
              <a:t>3D</a:t>
            </a:r>
            <a:r>
              <a:rPr kumimoji="1" lang="ja-JP" altLang="en-US" dirty="0"/>
              <a:t>モデルと点群両方を同じソフトで扱うとなると</a:t>
            </a:r>
            <a:r>
              <a:rPr kumimoji="1" lang="en-US" altLang="ja-JP" dirty="0"/>
              <a:t>…</a:t>
            </a:r>
            <a:r>
              <a:rPr kumimoji="1" lang="ja-JP" altLang="en-US" dirty="0"/>
              <a:t>有料ばっかなんですね。ソフトが。</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A461D68-ABB0-54E2-7E9A-4822C7A77A04}"/>
              </a:ext>
            </a:extLst>
          </p:cNvPr>
          <p:cNvSpPr>
            <a:spLocks noGrp="1"/>
          </p:cNvSpPr>
          <p:nvPr>
            <p:ph type="sldNum" sz="quarter" idx="5"/>
          </p:nvPr>
        </p:nvSpPr>
        <p:spPr/>
        <p:txBody>
          <a:bodyPr/>
          <a:lstStyle/>
          <a:p>
            <a:fld id="{193CFC30-ED5E-4C2C-BBC5-AF1D8FA7FCDE}" type="slidenum">
              <a:rPr kumimoji="1" lang="ja-JP" altLang="en-US" smtClean="0"/>
              <a:t>29</a:t>
            </a:fld>
            <a:endParaRPr kumimoji="1" lang="ja-JP" altLang="en-US"/>
          </a:p>
        </p:txBody>
      </p:sp>
    </p:spTree>
    <p:extLst>
      <p:ext uri="{BB962C8B-B14F-4D97-AF65-F5344CB8AC3E}">
        <p14:creationId xmlns:p14="http://schemas.microsoft.com/office/powerpoint/2010/main" val="11283281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じゃあ今回はどんなモデリングを作るのか？って話なんですけれども、</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3</a:t>
            </a:fld>
            <a:endParaRPr kumimoji="1" lang="ja-JP" altLang="en-US"/>
          </a:p>
        </p:txBody>
      </p:sp>
    </p:spTree>
    <p:extLst>
      <p:ext uri="{BB962C8B-B14F-4D97-AF65-F5344CB8AC3E}">
        <p14:creationId xmlns:p14="http://schemas.microsoft.com/office/powerpoint/2010/main" val="18581119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194C5-B99C-FB0A-0FA8-6A6E8064526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3B8759F-DE4D-C10F-9E5D-0F7E1967F46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3E76F48-BA81-A80E-3A7E-8B9D75B46579}"/>
              </a:ext>
            </a:extLst>
          </p:cNvPr>
          <p:cNvSpPr>
            <a:spLocks noGrp="1"/>
          </p:cNvSpPr>
          <p:nvPr>
            <p:ph type="body" idx="1"/>
          </p:nvPr>
        </p:nvSpPr>
        <p:spPr/>
        <p:txBody>
          <a:bodyPr/>
          <a:lstStyle/>
          <a:p>
            <a:r>
              <a:rPr kumimoji="1" lang="ja-JP" altLang="en-US" dirty="0"/>
              <a:t>最後、</a:t>
            </a:r>
            <a:r>
              <a:rPr kumimoji="1" lang="en-US" altLang="ja-JP" dirty="0" err="1"/>
              <a:t>FreeCAD</a:t>
            </a:r>
            <a:r>
              <a:rPr kumimoji="1" lang="ja-JP" altLang="en-US" dirty="0"/>
              <a:t>です。</a:t>
            </a:r>
            <a:endParaRPr kumimoji="1" lang="en-US" altLang="ja-JP" dirty="0"/>
          </a:p>
          <a:p>
            <a:endParaRPr kumimoji="1" lang="en-US" altLang="ja-JP" dirty="0"/>
          </a:p>
          <a:p>
            <a:r>
              <a:rPr kumimoji="1" lang="ja-JP" altLang="en-US" dirty="0"/>
              <a:t>これは、</a:t>
            </a:r>
            <a:r>
              <a:rPr kumimoji="1" lang="en-US" altLang="ja-JP" dirty="0"/>
              <a:t>3D</a:t>
            </a:r>
            <a:r>
              <a:rPr kumimoji="1" lang="ja-JP" altLang="en-US" dirty="0"/>
              <a:t>モデルを作成する無料のソフトウェアです。</a:t>
            </a:r>
            <a:endParaRPr kumimoji="1" lang="en-US" altLang="ja-JP" dirty="0"/>
          </a:p>
          <a:p>
            <a:r>
              <a:rPr kumimoji="1" lang="ja-JP" altLang="en-US" dirty="0"/>
              <a:t>皆さんがこれからインストールし、初期設定し、実際に</a:t>
            </a:r>
            <a:r>
              <a:rPr kumimoji="1" lang="en-US" altLang="ja-JP" dirty="0"/>
              <a:t>3D</a:t>
            </a:r>
            <a:r>
              <a:rPr kumimoji="1" lang="ja-JP" altLang="en-US" dirty="0"/>
              <a:t>モデリングを行っていただくソフトです。</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A2B117-89B6-3B00-C13A-733199545493}"/>
              </a:ext>
            </a:extLst>
          </p:cNvPr>
          <p:cNvSpPr>
            <a:spLocks noGrp="1"/>
          </p:cNvSpPr>
          <p:nvPr>
            <p:ph type="sldNum" sz="quarter" idx="5"/>
          </p:nvPr>
        </p:nvSpPr>
        <p:spPr/>
        <p:txBody>
          <a:bodyPr/>
          <a:lstStyle/>
          <a:p>
            <a:fld id="{193CFC30-ED5E-4C2C-BBC5-AF1D8FA7FCDE}" type="slidenum">
              <a:rPr kumimoji="1" lang="ja-JP" altLang="en-US" smtClean="0"/>
              <a:t>30</a:t>
            </a:fld>
            <a:endParaRPr kumimoji="1" lang="ja-JP" altLang="en-US"/>
          </a:p>
        </p:txBody>
      </p:sp>
    </p:spTree>
    <p:extLst>
      <p:ext uri="{BB962C8B-B14F-4D97-AF65-F5344CB8AC3E}">
        <p14:creationId xmlns:p14="http://schemas.microsoft.com/office/powerpoint/2010/main" val="7947588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CFA0D-AAAF-CFED-897E-9609CC26D10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88592A6-664A-1AD3-28A8-AEA34FDC574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5977A59-349E-70B6-1DDD-B1A4399D7599}"/>
              </a:ext>
            </a:extLst>
          </p:cNvPr>
          <p:cNvSpPr>
            <a:spLocks noGrp="1"/>
          </p:cNvSpPr>
          <p:nvPr>
            <p:ph type="body" idx="1"/>
          </p:nvPr>
        </p:nvSpPr>
        <p:spPr/>
        <p:txBody>
          <a:bodyPr/>
          <a:lstStyle/>
          <a:p>
            <a:r>
              <a:rPr kumimoji="1" lang="ja-JP" altLang="en-US" dirty="0"/>
              <a:t>でですね。この</a:t>
            </a:r>
            <a:r>
              <a:rPr kumimoji="1" lang="en-US" altLang="ja-JP" dirty="0" err="1"/>
              <a:t>FreeCAD</a:t>
            </a:r>
            <a:r>
              <a:rPr kumimoji="1" lang="ja-JP" altLang="en-US" dirty="0"/>
              <a:t>なんですが、向いているのは、左側赤丸で示してます。椅子とか画像はないですが、</a:t>
            </a:r>
            <a:endParaRPr kumimoji="1" lang="en-US" altLang="ja-JP" dirty="0"/>
          </a:p>
          <a:p>
            <a:r>
              <a:rPr kumimoji="1" lang="ja-JP" altLang="en-US" dirty="0"/>
              <a:t>テーブルとか歯車とか何というか規則性があって対称的で、直線が多くてみたいなモデル向きと認識しています。</a:t>
            </a:r>
            <a:endParaRPr kumimoji="1" lang="en-US" altLang="ja-JP" dirty="0"/>
          </a:p>
          <a:p>
            <a:r>
              <a:rPr kumimoji="1" lang="ja-JP" altLang="en-US" dirty="0"/>
              <a:t>逆に人型とかモンスターとか動物とか不規則で曲線が多いモデリングには不向きとみています。</a:t>
            </a:r>
            <a:endParaRPr kumimoji="1" lang="en-US" altLang="ja-JP" dirty="0"/>
          </a:p>
          <a:p>
            <a:endParaRPr kumimoji="1" lang="en-US" altLang="ja-JP" dirty="0"/>
          </a:p>
          <a:p>
            <a:r>
              <a:rPr kumimoji="1" lang="ja-JP" altLang="en-US" dirty="0"/>
              <a:t>（</a:t>
            </a:r>
            <a:r>
              <a:rPr kumimoji="1" lang="en-US" altLang="ja-JP" dirty="0"/>
              <a:t>URL</a:t>
            </a:r>
            <a:r>
              <a:rPr kumimoji="1" lang="ja-JP" altLang="en-US" dirty="0"/>
              <a:t>）</a:t>
            </a:r>
            <a:endParaRPr kumimoji="1" lang="en-US" altLang="ja-JP" dirty="0"/>
          </a:p>
          <a:p>
            <a:r>
              <a:rPr kumimoji="1" lang="ja-JP" altLang="en-US" dirty="0"/>
              <a:t>実際にですね。公式サイトのほうも</a:t>
            </a:r>
            <a:r>
              <a:rPr kumimoji="1" lang="en-US" altLang="ja-JP" dirty="0"/>
              <a:t>THE</a:t>
            </a:r>
            <a:r>
              <a:rPr kumimoji="1" lang="ja-JP" altLang="en-US" dirty="0"/>
              <a:t>左側むきですよと言わんとばかりにね。こう歯車の主張が強いです。</a:t>
            </a:r>
            <a:endParaRPr kumimoji="1" lang="en-US" altLang="ja-JP" dirty="0"/>
          </a:p>
          <a:p>
            <a:endParaRPr kumimoji="1" lang="en-US" altLang="ja-JP" dirty="0"/>
          </a:p>
          <a:p>
            <a:r>
              <a:rPr kumimoji="1" lang="ja-JP" altLang="en-US" dirty="0"/>
              <a:t>本当はね。右側をやりたいですよね。やっぱり右側なのよ。私もね右側派ですよ。皆さんもそうじゃないでしょうか。</a:t>
            </a:r>
            <a:endParaRPr kumimoji="1" lang="en-US" altLang="ja-JP" dirty="0"/>
          </a:p>
          <a:p>
            <a:r>
              <a:rPr kumimoji="1" lang="ja-JP" altLang="en-US" dirty="0"/>
              <a:t>でもね。言い訳させていただくと、パソコンのスペックと私のスペックが足りない。今はまだ。今はまだ勘弁してください。</a:t>
            </a:r>
            <a:endParaRPr kumimoji="1" lang="en-US" altLang="ja-JP" dirty="0"/>
          </a:p>
          <a:p>
            <a:endParaRPr kumimoji="1" lang="en-US" altLang="ja-JP" dirty="0"/>
          </a:p>
          <a:p>
            <a:r>
              <a:rPr kumimoji="1" lang="ja-JP" altLang="en-US" dirty="0"/>
              <a:t>はいじゃあ。用語解説のくだりも以上ですが、ご質問ありますでしょうか。</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3E2BE60E-827E-20D8-42A9-7CD33F5CF1A0}"/>
              </a:ext>
            </a:extLst>
          </p:cNvPr>
          <p:cNvSpPr>
            <a:spLocks noGrp="1"/>
          </p:cNvSpPr>
          <p:nvPr>
            <p:ph type="sldNum" sz="quarter" idx="5"/>
          </p:nvPr>
        </p:nvSpPr>
        <p:spPr/>
        <p:txBody>
          <a:bodyPr/>
          <a:lstStyle/>
          <a:p>
            <a:fld id="{193CFC30-ED5E-4C2C-BBC5-AF1D8FA7FCDE}" type="slidenum">
              <a:rPr kumimoji="1" lang="ja-JP" altLang="en-US" smtClean="0"/>
              <a:t>31</a:t>
            </a:fld>
            <a:endParaRPr kumimoji="1" lang="ja-JP" altLang="en-US"/>
          </a:p>
        </p:txBody>
      </p:sp>
    </p:spTree>
    <p:extLst>
      <p:ext uri="{BB962C8B-B14F-4D97-AF65-F5344CB8AC3E}">
        <p14:creationId xmlns:p14="http://schemas.microsoft.com/office/powerpoint/2010/main" val="421758328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E00A03-CD4A-696E-75F4-15E35A18C0E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F57A957-D92D-B32A-E169-DFEA7CEA4C9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C9A338-C44E-B3FF-F8BB-CBD0D831E2A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89ECC28-7348-FF0E-8BCE-7C102082AAAC}"/>
              </a:ext>
            </a:extLst>
          </p:cNvPr>
          <p:cNvSpPr>
            <a:spLocks noGrp="1"/>
          </p:cNvSpPr>
          <p:nvPr>
            <p:ph type="sldNum" sz="quarter" idx="5"/>
          </p:nvPr>
        </p:nvSpPr>
        <p:spPr/>
        <p:txBody>
          <a:bodyPr/>
          <a:lstStyle/>
          <a:p>
            <a:fld id="{193CFC30-ED5E-4C2C-BBC5-AF1D8FA7FCDE}" type="slidenum">
              <a:rPr kumimoji="1" lang="ja-JP" altLang="en-US" smtClean="0"/>
              <a:t>32</a:t>
            </a:fld>
            <a:endParaRPr kumimoji="1" lang="ja-JP" altLang="en-US"/>
          </a:p>
        </p:txBody>
      </p:sp>
    </p:spTree>
    <p:extLst>
      <p:ext uri="{BB962C8B-B14F-4D97-AF65-F5344CB8AC3E}">
        <p14:creationId xmlns:p14="http://schemas.microsoft.com/office/powerpoint/2010/main" val="21258853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E5D9F-A267-89FD-4DF8-7DA23E8061B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C7E7D59-28E1-0D34-4AC1-3C0A7FE2D9C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FDF32BA-6BB5-5571-A331-9577DE61B465}"/>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60C60D0-0C08-3825-E935-5C8844F91DB5}"/>
              </a:ext>
            </a:extLst>
          </p:cNvPr>
          <p:cNvSpPr>
            <a:spLocks noGrp="1"/>
          </p:cNvSpPr>
          <p:nvPr>
            <p:ph type="sldNum" sz="quarter" idx="5"/>
          </p:nvPr>
        </p:nvSpPr>
        <p:spPr/>
        <p:txBody>
          <a:bodyPr/>
          <a:lstStyle/>
          <a:p>
            <a:fld id="{193CFC30-ED5E-4C2C-BBC5-AF1D8FA7FCDE}" type="slidenum">
              <a:rPr kumimoji="1" lang="ja-JP" altLang="en-US" smtClean="0"/>
              <a:t>33</a:t>
            </a:fld>
            <a:endParaRPr kumimoji="1" lang="ja-JP" altLang="en-US"/>
          </a:p>
        </p:txBody>
      </p:sp>
    </p:spTree>
    <p:extLst>
      <p:ext uri="{BB962C8B-B14F-4D97-AF65-F5344CB8AC3E}">
        <p14:creationId xmlns:p14="http://schemas.microsoft.com/office/powerpoint/2010/main" val="40424922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79E6E-CA2D-5128-C32A-DD4FF7EF680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B562C1C-5756-A0D0-AF62-6CCDDFE4EDF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0640C3-188C-7B18-FC0F-9ACB599E0BF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83B2110-DB34-11B7-876C-3F8B0EBC5DCC}"/>
              </a:ext>
            </a:extLst>
          </p:cNvPr>
          <p:cNvSpPr>
            <a:spLocks noGrp="1"/>
          </p:cNvSpPr>
          <p:nvPr>
            <p:ph type="sldNum" sz="quarter" idx="5"/>
          </p:nvPr>
        </p:nvSpPr>
        <p:spPr/>
        <p:txBody>
          <a:bodyPr/>
          <a:lstStyle/>
          <a:p>
            <a:fld id="{193CFC30-ED5E-4C2C-BBC5-AF1D8FA7FCDE}" type="slidenum">
              <a:rPr kumimoji="1" lang="ja-JP" altLang="en-US" smtClean="0"/>
              <a:t>34</a:t>
            </a:fld>
            <a:endParaRPr kumimoji="1" lang="ja-JP" altLang="en-US"/>
          </a:p>
        </p:txBody>
      </p:sp>
    </p:spTree>
    <p:extLst>
      <p:ext uri="{BB962C8B-B14F-4D97-AF65-F5344CB8AC3E}">
        <p14:creationId xmlns:p14="http://schemas.microsoft.com/office/powerpoint/2010/main" val="197226503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731432-C568-3354-D37E-8CFA7DE4F68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9DF0C19-2D4A-D6B8-7BB4-539527266C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F23231E-22C6-E585-4D06-7EC5BE718C62}"/>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FDB51851-8F26-7C11-5922-1E28C8E9B02E}"/>
              </a:ext>
            </a:extLst>
          </p:cNvPr>
          <p:cNvSpPr>
            <a:spLocks noGrp="1"/>
          </p:cNvSpPr>
          <p:nvPr>
            <p:ph type="sldNum" sz="quarter" idx="5"/>
          </p:nvPr>
        </p:nvSpPr>
        <p:spPr/>
        <p:txBody>
          <a:bodyPr/>
          <a:lstStyle/>
          <a:p>
            <a:fld id="{193CFC30-ED5E-4C2C-BBC5-AF1D8FA7FCDE}" type="slidenum">
              <a:rPr kumimoji="1" lang="ja-JP" altLang="en-US" smtClean="0"/>
              <a:t>35</a:t>
            </a:fld>
            <a:endParaRPr kumimoji="1" lang="ja-JP" altLang="en-US"/>
          </a:p>
        </p:txBody>
      </p:sp>
    </p:spTree>
    <p:extLst>
      <p:ext uri="{BB962C8B-B14F-4D97-AF65-F5344CB8AC3E}">
        <p14:creationId xmlns:p14="http://schemas.microsoft.com/office/powerpoint/2010/main" val="32811792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7871A-4F73-DBAA-4F6D-4053039B79B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FF90898-BD8D-9999-D915-0A152C524E1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AE61DEA-0B33-8C80-740F-1630A623935A}"/>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9888BA84-5458-0427-CA37-631560939211}"/>
              </a:ext>
            </a:extLst>
          </p:cNvPr>
          <p:cNvSpPr>
            <a:spLocks noGrp="1"/>
          </p:cNvSpPr>
          <p:nvPr>
            <p:ph type="sldNum" sz="quarter" idx="5"/>
          </p:nvPr>
        </p:nvSpPr>
        <p:spPr/>
        <p:txBody>
          <a:bodyPr/>
          <a:lstStyle/>
          <a:p>
            <a:fld id="{193CFC30-ED5E-4C2C-BBC5-AF1D8FA7FCDE}" type="slidenum">
              <a:rPr kumimoji="1" lang="ja-JP" altLang="en-US" smtClean="0"/>
              <a:t>36</a:t>
            </a:fld>
            <a:endParaRPr kumimoji="1" lang="ja-JP" altLang="en-US"/>
          </a:p>
        </p:txBody>
      </p:sp>
    </p:spTree>
    <p:extLst>
      <p:ext uri="{BB962C8B-B14F-4D97-AF65-F5344CB8AC3E}">
        <p14:creationId xmlns:p14="http://schemas.microsoft.com/office/powerpoint/2010/main" val="15114140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EAA43E-B708-4926-3A0C-67950FE94F1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B138488-EDDE-1A6B-9F2C-0E83C3C59D0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EA9EFE8-539E-7E4C-103A-BD06BE73D31A}"/>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8630E51E-E527-F591-59A4-1E2256BDD6ED}"/>
              </a:ext>
            </a:extLst>
          </p:cNvPr>
          <p:cNvSpPr>
            <a:spLocks noGrp="1"/>
          </p:cNvSpPr>
          <p:nvPr>
            <p:ph type="sldNum" sz="quarter" idx="5"/>
          </p:nvPr>
        </p:nvSpPr>
        <p:spPr/>
        <p:txBody>
          <a:bodyPr/>
          <a:lstStyle/>
          <a:p>
            <a:fld id="{193CFC30-ED5E-4C2C-BBC5-AF1D8FA7FCDE}" type="slidenum">
              <a:rPr kumimoji="1" lang="ja-JP" altLang="en-US" smtClean="0"/>
              <a:t>37</a:t>
            </a:fld>
            <a:endParaRPr kumimoji="1" lang="ja-JP" altLang="en-US"/>
          </a:p>
        </p:txBody>
      </p:sp>
    </p:spTree>
    <p:extLst>
      <p:ext uri="{BB962C8B-B14F-4D97-AF65-F5344CB8AC3E}">
        <p14:creationId xmlns:p14="http://schemas.microsoft.com/office/powerpoint/2010/main" val="26811244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0CEB9-D068-57C5-2822-F84AB36A2DA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884BA95-6B85-7FE9-84C4-49A8A18BFC4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E5C2F5A-5081-6BFD-7880-FC758CE10B4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5832169D-EACA-C9BC-E585-BB128FDB1679}"/>
              </a:ext>
            </a:extLst>
          </p:cNvPr>
          <p:cNvSpPr>
            <a:spLocks noGrp="1"/>
          </p:cNvSpPr>
          <p:nvPr>
            <p:ph type="sldNum" sz="quarter" idx="5"/>
          </p:nvPr>
        </p:nvSpPr>
        <p:spPr/>
        <p:txBody>
          <a:bodyPr/>
          <a:lstStyle/>
          <a:p>
            <a:fld id="{193CFC30-ED5E-4C2C-BBC5-AF1D8FA7FCDE}" type="slidenum">
              <a:rPr kumimoji="1" lang="ja-JP" altLang="en-US" smtClean="0"/>
              <a:t>38</a:t>
            </a:fld>
            <a:endParaRPr kumimoji="1" lang="ja-JP" altLang="en-US"/>
          </a:p>
        </p:txBody>
      </p:sp>
    </p:spTree>
    <p:extLst>
      <p:ext uri="{BB962C8B-B14F-4D97-AF65-F5344CB8AC3E}">
        <p14:creationId xmlns:p14="http://schemas.microsoft.com/office/powerpoint/2010/main" val="6741735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3E2B97-1A96-50D9-0E8E-7A2F23916A9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8CDB4F4-3253-C9B2-C8AA-5F4B5805C5B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9641841-5E8E-6C77-65E9-5A9583D7CE4D}"/>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A38EBA9-5349-006D-51B8-C9D97C59F543}"/>
              </a:ext>
            </a:extLst>
          </p:cNvPr>
          <p:cNvSpPr>
            <a:spLocks noGrp="1"/>
          </p:cNvSpPr>
          <p:nvPr>
            <p:ph type="sldNum" sz="quarter" idx="5"/>
          </p:nvPr>
        </p:nvSpPr>
        <p:spPr/>
        <p:txBody>
          <a:bodyPr/>
          <a:lstStyle/>
          <a:p>
            <a:fld id="{193CFC30-ED5E-4C2C-BBC5-AF1D8FA7FCDE}" type="slidenum">
              <a:rPr kumimoji="1" lang="ja-JP" altLang="en-US" smtClean="0"/>
              <a:t>39</a:t>
            </a:fld>
            <a:endParaRPr kumimoji="1" lang="ja-JP" altLang="en-US"/>
          </a:p>
        </p:txBody>
      </p:sp>
    </p:spTree>
    <p:extLst>
      <p:ext uri="{BB962C8B-B14F-4D97-AF65-F5344CB8AC3E}">
        <p14:creationId xmlns:p14="http://schemas.microsoft.com/office/powerpoint/2010/main" val="281550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はい。箱庭を作っていただきます。</a:t>
            </a:r>
            <a:endParaRPr kumimoji="1" lang="en-US" altLang="ja-JP" dirty="0"/>
          </a:p>
          <a:p>
            <a:r>
              <a:rPr kumimoji="1" lang="ja-JP" altLang="en-US" dirty="0"/>
              <a:t>まぁ箱庭といっても部屋なんですけれども、ざっくりワンルームみたいな具合ですね。</a:t>
            </a:r>
            <a:endParaRPr kumimoji="1" lang="en-US" altLang="ja-JP" dirty="0"/>
          </a:p>
          <a:p>
            <a:endParaRPr kumimoji="1" lang="en-US" altLang="ja-JP" dirty="0"/>
          </a:p>
          <a:p>
            <a:r>
              <a:rPr kumimoji="1" lang="ja-JP" altLang="en-US" dirty="0"/>
              <a:t>てことで作っていくわけなんですが、これを２日間で作るのか？</a:t>
            </a:r>
            <a:endParaRPr kumimoji="1" lang="en-US" altLang="ja-JP" dirty="0"/>
          </a:p>
          <a:p>
            <a:r>
              <a:rPr kumimoji="1" lang="ja-JP" altLang="en-US" dirty="0"/>
              <a:t>こんな無駄話多い講師で大丈夫か？間に合うのか？みたいな感じに思うじゃないですか？</a:t>
            </a:r>
            <a:endParaRPr kumimoji="1" lang="en-US" altLang="ja-JP" dirty="0"/>
          </a:p>
          <a:p>
            <a:r>
              <a:rPr kumimoji="1" lang="ja-JP" altLang="en-US" dirty="0"/>
              <a:t>まぁその点については否定しませんが、救済措置は後でご説明します。</a:t>
            </a:r>
            <a:endParaRPr kumimoji="1" lang="en-US" altLang="ja-JP" dirty="0"/>
          </a:p>
          <a:p>
            <a:endParaRPr kumimoji="1" lang="en-US" altLang="ja-JP" dirty="0"/>
          </a:p>
          <a:p>
            <a:r>
              <a:rPr kumimoji="1" lang="ja-JP" altLang="en-US" dirty="0"/>
              <a:t>作るにあたり進め方ですね、こちらです。</a:t>
            </a:r>
            <a:endParaRPr kumimoji="1" lang="en-US" altLang="ja-JP" dirty="0"/>
          </a:p>
          <a:p>
            <a:r>
              <a:rPr kumimoji="1" lang="ja-JP" altLang="en-US" dirty="0"/>
              <a:t>（クリック）</a:t>
            </a:r>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4</a:t>
            </a:fld>
            <a:endParaRPr kumimoji="1" lang="ja-JP" altLang="en-US"/>
          </a:p>
        </p:txBody>
      </p:sp>
    </p:spTree>
    <p:extLst>
      <p:ext uri="{BB962C8B-B14F-4D97-AF65-F5344CB8AC3E}">
        <p14:creationId xmlns:p14="http://schemas.microsoft.com/office/powerpoint/2010/main" val="25910418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A41CD-3720-06AE-BF79-891457EF2A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EBAA964-0379-7429-887A-ED7176E2E2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802A13D-9CF7-906F-B701-C4C299BB87F9}"/>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12A0986A-F98B-2B6F-DE93-40B7A4446492}"/>
              </a:ext>
            </a:extLst>
          </p:cNvPr>
          <p:cNvSpPr>
            <a:spLocks noGrp="1"/>
          </p:cNvSpPr>
          <p:nvPr>
            <p:ph type="sldNum" sz="quarter" idx="5"/>
          </p:nvPr>
        </p:nvSpPr>
        <p:spPr/>
        <p:txBody>
          <a:bodyPr/>
          <a:lstStyle/>
          <a:p>
            <a:fld id="{193CFC30-ED5E-4C2C-BBC5-AF1D8FA7FCDE}" type="slidenum">
              <a:rPr kumimoji="1" lang="ja-JP" altLang="en-US" smtClean="0"/>
              <a:t>40</a:t>
            </a:fld>
            <a:endParaRPr kumimoji="1" lang="ja-JP" altLang="en-US"/>
          </a:p>
        </p:txBody>
      </p:sp>
    </p:spTree>
    <p:extLst>
      <p:ext uri="{BB962C8B-B14F-4D97-AF65-F5344CB8AC3E}">
        <p14:creationId xmlns:p14="http://schemas.microsoft.com/office/powerpoint/2010/main" val="187666909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A317E3-CC13-FA4A-0F66-A7ABB2E6C99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AF887FE-843C-776C-4D0D-97A7AAFEB20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7DE7D11-E138-9B5A-C172-B7F7752F87C1}"/>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3FFC1694-D47E-29E4-7095-05A94DC1104B}"/>
              </a:ext>
            </a:extLst>
          </p:cNvPr>
          <p:cNvSpPr>
            <a:spLocks noGrp="1"/>
          </p:cNvSpPr>
          <p:nvPr>
            <p:ph type="sldNum" sz="quarter" idx="5"/>
          </p:nvPr>
        </p:nvSpPr>
        <p:spPr/>
        <p:txBody>
          <a:bodyPr/>
          <a:lstStyle/>
          <a:p>
            <a:fld id="{193CFC30-ED5E-4C2C-BBC5-AF1D8FA7FCDE}" type="slidenum">
              <a:rPr kumimoji="1" lang="ja-JP" altLang="en-US" smtClean="0"/>
              <a:t>41</a:t>
            </a:fld>
            <a:endParaRPr kumimoji="1" lang="ja-JP" altLang="en-US"/>
          </a:p>
        </p:txBody>
      </p:sp>
    </p:spTree>
    <p:extLst>
      <p:ext uri="{BB962C8B-B14F-4D97-AF65-F5344CB8AC3E}">
        <p14:creationId xmlns:p14="http://schemas.microsoft.com/office/powerpoint/2010/main" val="12853941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91CA3-3B41-4353-3937-867F626F5D9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436415-AD0D-78E3-0CBF-CAF0AE8E4EA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3A87A67-C146-E45A-4BA0-F1130367C5D6}"/>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94DBD9B-4BCA-0F38-9721-36C465014451}"/>
              </a:ext>
            </a:extLst>
          </p:cNvPr>
          <p:cNvSpPr>
            <a:spLocks noGrp="1"/>
          </p:cNvSpPr>
          <p:nvPr>
            <p:ph type="sldNum" sz="quarter" idx="5"/>
          </p:nvPr>
        </p:nvSpPr>
        <p:spPr/>
        <p:txBody>
          <a:bodyPr/>
          <a:lstStyle/>
          <a:p>
            <a:fld id="{193CFC30-ED5E-4C2C-BBC5-AF1D8FA7FCDE}" type="slidenum">
              <a:rPr kumimoji="1" lang="ja-JP" altLang="en-US" smtClean="0"/>
              <a:t>42</a:t>
            </a:fld>
            <a:endParaRPr kumimoji="1" lang="ja-JP" altLang="en-US"/>
          </a:p>
        </p:txBody>
      </p:sp>
    </p:spTree>
    <p:extLst>
      <p:ext uri="{BB962C8B-B14F-4D97-AF65-F5344CB8AC3E}">
        <p14:creationId xmlns:p14="http://schemas.microsoft.com/office/powerpoint/2010/main" val="41105240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33671-D448-E942-169F-A4498CEACB3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0D212AB-061E-3CF7-BCC1-7550E88A32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25B8BF1-A8B7-6227-063A-0F50110B59F0}"/>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BE3B9745-5C82-DB8E-7982-269ADAE8AE23}"/>
              </a:ext>
            </a:extLst>
          </p:cNvPr>
          <p:cNvSpPr>
            <a:spLocks noGrp="1"/>
          </p:cNvSpPr>
          <p:nvPr>
            <p:ph type="sldNum" sz="quarter" idx="5"/>
          </p:nvPr>
        </p:nvSpPr>
        <p:spPr/>
        <p:txBody>
          <a:bodyPr/>
          <a:lstStyle/>
          <a:p>
            <a:fld id="{193CFC30-ED5E-4C2C-BBC5-AF1D8FA7FCDE}" type="slidenum">
              <a:rPr kumimoji="1" lang="ja-JP" altLang="en-US" smtClean="0"/>
              <a:t>43</a:t>
            </a:fld>
            <a:endParaRPr kumimoji="1" lang="ja-JP" altLang="en-US"/>
          </a:p>
        </p:txBody>
      </p:sp>
    </p:spTree>
    <p:extLst>
      <p:ext uri="{BB962C8B-B14F-4D97-AF65-F5344CB8AC3E}">
        <p14:creationId xmlns:p14="http://schemas.microsoft.com/office/powerpoint/2010/main" val="4305824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78F92-3FC9-22BD-16CD-6DFF6A5FA0C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E45CD3-8150-8CA8-D721-826C545E4AF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C3E6BEB-A96B-F33E-7FF1-5F38ACE5B7D1}"/>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4A235098-7234-922A-7F88-0000FB82ABAC}"/>
              </a:ext>
            </a:extLst>
          </p:cNvPr>
          <p:cNvSpPr>
            <a:spLocks noGrp="1"/>
          </p:cNvSpPr>
          <p:nvPr>
            <p:ph type="sldNum" sz="quarter" idx="5"/>
          </p:nvPr>
        </p:nvSpPr>
        <p:spPr/>
        <p:txBody>
          <a:bodyPr/>
          <a:lstStyle/>
          <a:p>
            <a:fld id="{193CFC30-ED5E-4C2C-BBC5-AF1D8FA7FCDE}" type="slidenum">
              <a:rPr kumimoji="1" lang="ja-JP" altLang="en-US" smtClean="0"/>
              <a:t>44</a:t>
            </a:fld>
            <a:endParaRPr kumimoji="1" lang="ja-JP" altLang="en-US"/>
          </a:p>
        </p:txBody>
      </p:sp>
    </p:spTree>
    <p:extLst>
      <p:ext uri="{BB962C8B-B14F-4D97-AF65-F5344CB8AC3E}">
        <p14:creationId xmlns:p14="http://schemas.microsoft.com/office/powerpoint/2010/main" val="29144762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C6A1E-B984-D6EE-F26D-AF2347C30F4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66FC29-07EC-4DA2-5F80-1F9FDA6F18C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372063D-13DE-980C-EE8C-0ABD498F13A8}"/>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C49120CB-5E65-5F0C-1C43-3DE01DA2C6C5}"/>
              </a:ext>
            </a:extLst>
          </p:cNvPr>
          <p:cNvSpPr>
            <a:spLocks noGrp="1"/>
          </p:cNvSpPr>
          <p:nvPr>
            <p:ph type="sldNum" sz="quarter" idx="5"/>
          </p:nvPr>
        </p:nvSpPr>
        <p:spPr/>
        <p:txBody>
          <a:bodyPr/>
          <a:lstStyle/>
          <a:p>
            <a:fld id="{193CFC30-ED5E-4C2C-BBC5-AF1D8FA7FCDE}" type="slidenum">
              <a:rPr kumimoji="1" lang="ja-JP" altLang="en-US" smtClean="0"/>
              <a:t>45</a:t>
            </a:fld>
            <a:endParaRPr kumimoji="1" lang="ja-JP" altLang="en-US"/>
          </a:p>
        </p:txBody>
      </p:sp>
    </p:spTree>
    <p:extLst>
      <p:ext uri="{BB962C8B-B14F-4D97-AF65-F5344CB8AC3E}">
        <p14:creationId xmlns:p14="http://schemas.microsoft.com/office/powerpoint/2010/main" val="580939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EB3B4-9F1D-9928-D9B1-4958FC959AA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E696806-6E49-C6F8-81B1-1BCA9E0ECA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A469918-D8C8-F8BE-5A76-F189BE40102F}"/>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7884F617-E674-687C-E399-FB1968225250}"/>
              </a:ext>
            </a:extLst>
          </p:cNvPr>
          <p:cNvSpPr>
            <a:spLocks noGrp="1"/>
          </p:cNvSpPr>
          <p:nvPr>
            <p:ph type="sldNum" sz="quarter" idx="5"/>
          </p:nvPr>
        </p:nvSpPr>
        <p:spPr/>
        <p:txBody>
          <a:bodyPr/>
          <a:lstStyle/>
          <a:p>
            <a:fld id="{193CFC30-ED5E-4C2C-BBC5-AF1D8FA7FCDE}" type="slidenum">
              <a:rPr kumimoji="1" lang="ja-JP" altLang="en-US" smtClean="0"/>
              <a:t>46</a:t>
            </a:fld>
            <a:endParaRPr kumimoji="1" lang="ja-JP" altLang="en-US"/>
          </a:p>
        </p:txBody>
      </p:sp>
    </p:spTree>
    <p:extLst>
      <p:ext uri="{BB962C8B-B14F-4D97-AF65-F5344CB8AC3E}">
        <p14:creationId xmlns:p14="http://schemas.microsoft.com/office/powerpoint/2010/main" val="232927908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CA420-0DD1-BDFB-266E-62208428A13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256A393-03B3-511C-78FE-1A805B31540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DDFE8E4-645B-CD0B-D54D-3F5188FFEFE7}"/>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F7E7F5CF-8059-0C4E-156F-33C1C6B5F303}"/>
              </a:ext>
            </a:extLst>
          </p:cNvPr>
          <p:cNvSpPr>
            <a:spLocks noGrp="1"/>
          </p:cNvSpPr>
          <p:nvPr>
            <p:ph type="sldNum" sz="quarter" idx="5"/>
          </p:nvPr>
        </p:nvSpPr>
        <p:spPr/>
        <p:txBody>
          <a:bodyPr/>
          <a:lstStyle/>
          <a:p>
            <a:fld id="{193CFC30-ED5E-4C2C-BBC5-AF1D8FA7FCDE}" type="slidenum">
              <a:rPr kumimoji="1" lang="ja-JP" altLang="en-US" smtClean="0"/>
              <a:t>47</a:t>
            </a:fld>
            <a:endParaRPr kumimoji="1" lang="ja-JP" altLang="en-US"/>
          </a:p>
        </p:txBody>
      </p:sp>
    </p:spTree>
    <p:extLst>
      <p:ext uri="{BB962C8B-B14F-4D97-AF65-F5344CB8AC3E}">
        <p14:creationId xmlns:p14="http://schemas.microsoft.com/office/powerpoint/2010/main" val="94188852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2CE67-E8C4-69D4-C95E-E8ACCB75C2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33B5CEC-6F1C-6C98-5A29-DF85994E9DA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7EE8104-5A54-AECB-F46D-814D415EECB3}"/>
              </a:ext>
            </a:extLst>
          </p:cNvPr>
          <p:cNvSpPr>
            <a:spLocks noGrp="1"/>
          </p:cNvSpPr>
          <p:nvPr>
            <p:ph type="body" idx="1"/>
          </p:nvPr>
        </p:nvSpPr>
        <p:spPr/>
        <p:txBody>
          <a:bodyPr/>
          <a:lstStyle/>
          <a:p>
            <a:endParaRPr kumimoji="1" lang="en-US" altLang="ja-JP" dirty="0"/>
          </a:p>
        </p:txBody>
      </p:sp>
      <p:sp>
        <p:nvSpPr>
          <p:cNvPr id="4" name="スライド番号プレースホルダー 3">
            <a:extLst>
              <a:ext uri="{FF2B5EF4-FFF2-40B4-BE49-F238E27FC236}">
                <a16:creationId xmlns:a16="http://schemas.microsoft.com/office/drawing/2014/main" id="{B6FF7403-0348-0A4B-C4FA-0678A6D9386B}"/>
              </a:ext>
            </a:extLst>
          </p:cNvPr>
          <p:cNvSpPr>
            <a:spLocks noGrp="1"/>
          </p:cNvSpPr>
          <p:nvPr>
            <p:ph type="sldNum" sz="quarter" idx="5"/>
          </p:nvPr>
        </p:nvSpPr>
        <p:spPr/>
        <p:txBody>
          <a:bodyPr/>
          <a:lstStyle/>
          <a:p>
            <a:fld id="{193CFC30-ED5E-4C2C-BBC5-AF1D8FA7FCDE}" type="slidenum">
              <a:rPr kumimoji="1" lang="ja-JP" altLang="en-US" smtClean="0"/>
              <a:t>48</a:t>
            </a:fld>
            <a:endParaRPr kumimoji="1" lang="ja-JP" altLang="en-US"/>
          </a:p>
        </p:txBody>
      </p:sp>
    </p:spTree>
    <p:extLst>
      <p:ext uri="{BB962C8B-B14F-4D97-AF65-F5344CB8AC3E}">
        <p14:creationId xmlns:p14="http://schemas.microsoft.com/office/powerpoint/2010/main" val="647804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全体の流れといたしまして、用語解説・ソフトの主要操作・モデリング・モデルの結合、という順番で</a:t>
            </a:r>
            <a:endParaRPr kumimoji="1" lang="en-US" altLang="ja-JP" dirty="0"/>
          </a:p>
          <a:p>
            <a:r>
              <a:rPr kumimoji="1" lang="ja-JP" altLang="en-US" dirty="0"/>
              <a:t>大きく４つのカテゴリーに分けて進めていきます。</a:t>
            </a:r>
            <a:endParaRPr kumimoji="1" lang="en-US" altLang="ja-JP" dirty="0"/>
          </a:p>
          <a:p>
            <a:r>
              <a:rPr kumimoji="1" lang="ja-JP" altLang="en-US" dirty="0"/>
              <a:t>（クリック）</a:t>
            </a:r>
            <a:endParaRPr kumimoji="1" lang="en-US" altLang="ja-JP" dirty="0"/>
          </a:p>
        </p:txBody>
      </p:sp>
      <p:sp>
        <p:nvSpPr>
          <p:cNvPr id="4" name="スライド番号プレースホルダー 3"/>
          <p:cNvSpPr>
            <a:spLocks noGrp="1"/>
          </p:cNvSpPr>
          <p:nvPr>
            <p:ph type="sldNum" sz="quarter" idx="5"/>
          </p:nvPr>
        </p:nvSpPr>
        <p:spPr/>
        <p:txBody>
          <a:bodyPr/>
          <a:lstStyle/>
          <a:p>
            <a:fld id="{193CFC30-ED5E-4C2C-BBC5-AF1D8FA7FCDE}" type="slidenum">
              <a:rPr kumimoji="1" lang="ja-JP" altLang="en-US" smtClean="0"/>
              <a:t>5</a:t>
            </a:fld>
            <a:endParaRPr kumimoji="1" lang="ja-JP" altLang="en-US"/>
          </a:p>
        </p:txBody>
      </p:sp>
    </p:spTree>
    <p:extLst>
      <p:ext uri="{BB962C8B-B14F-4D97-AF65-F5344CB8AC3E}">
        <p14:creationId xmlns:p14="http://schemas.microsoft.com/office/powerpoint/2010/main" val="42397475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E8AF3-0F5A-2BE4-D602-6E66C793FAB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42EEFCA-56A6-DDED-B644-BA5431CBC27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FE06E85-B43C-8597-4ECB-00B7D0F82629}"/>
              </a:ext>
            </a:extLst>
          </p:cNvPr>
          <p:cNvSpPr>
            <a:spLocks noGrp="1"/>
          </p:cNvSpPr>
          <p:nvPr>
            <p:ph type="body" idx="1"/>
          </p:nvPr>
        </p:nvSpPr>
        <p:spPr/>
        <p:txBody>
          <a:bodyPr/>
          <a:lstStyle/>
          <a:p>
            <a:r>
              <a:rPr kumimoji="1" lang="ja-JP" altLang="en-US" dirty="0"/>
              <a:t>まず、用語解説。ソフトの操作中絶対出てきて覚えないといけないのかと言われると、そうでもないんですが</a:t>
            </a:r>
            <a:endParaRPr kumimoji="1" lang="en-US" altLang="ja-JP" dirty="0"/>
          </a:p>
          <a:p>
            <a:r>
              <a:rPr kumimoji="1" lang="en-US" altLang="ja-JP" dirty="0"/>
              <a:t>3D</a:t>
            </a:r>
            <a:r>
              <a:rPr kumimoji="1" lang="ja-JP" altLang="en-US" dirty="0"/>
              <a:t>モデリングという用語周りの雑学じゃないですが、周辺知識をご説明します。</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AB5DEA8-B6B7-01CF-CB44-FEAAC1C03CD4}"/>
              </a:ext>
            </a:extLst>
          </p:cNvPr>
          <p:cNvSpPr>
            <a:spLocks noGrp="1"/>
          </p:cNvSpPr>
          <p:nvPr>
            <p:ph type="sldNum" sz="quarter" idx="5"/>
          </p:nvPr>
        </p:nvSpPr>
        <p:spPr/>
        <p:txBody>
          <a:bodyPr/>
          <a:lstStyle/>
          <a:p>
            <a:fld id="{193CFC30-ED5E-4C2C-BBC5-AF1D8FA7FCDE}" type="slidenum">
              <a:rPr kumimoji="1" lang="ja-JP" altLang="en-US" smtClean="0"/>
              <a:t>6</a:t>
            </a:fld>
            <a:endParaRPr kumimoji="1" lang="ja-JP" altLang="en-US"/>
          </a:p>
        </p:txBody>
      </p:sp>
    </p:spTree>
    <p:extLst>
      <p:ext uri="{BB962C8B-B14F-4D97-AF65-F5344CB8AC3E}">
        <p14:creationId xmlns:p14="http://schemas.microsoft.com/office/powerpoint/2010/main" val="1411168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8341B-51FE-6432-41CF-7E12F5EDF26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DA6DC9B-DDDA-AC31-13AD-8197408E65E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8DF3B77-5B70-9CE1-E268-C1C73A243AB6}"/>
              </a:ext>
            </a:extLst>
          </p:cNvPr>
          <p:cNvSpPr>
            <a:spLocks noGrp="1"/>
          </p:cNvSpPr>
          <p:nvPr>
            <p:ph type="body" idx="1"/>
          </p:nvPr>
        </p:nvSpPr>
        <p:spPr/>
        <p:txBody>
          <a:bodyPr/>
          <a:lstStyle/>
          <a:p>
            <a:r>
              <a:rPr kumimoji="1" lang="ja-JP" altLang="en-US" dirty="0"/>
              <a:t>次にソフトの主要操作。実際に</a:t>
            </a:r>
            <a:r>
              <a:rPr kumimoji="1" lang="en-US" altLang="ja-JP" dirty="0"/>
              <a:t>3D</a:t>
            </a:r>
            <a:r>
              <a:rPr kumimoji="1" lang="ja-JP" altLang="en-US" dirty="0"/>
              <a:t>モデリングソフトをですね、操作していただきます。</a:t>
            </a:r>
            <a:endParaRPr kumimoji="1" lang="en-US" altLang="ja-JP" dirty="0"/>
          </a:p>
          <a:p>
            <a:r>
              <a:rPr kumimoji="1" lang="ja-JP" altLang="en-US" dirty="0"/>
              <a:t>細かいことをいうとインストールから始めて、ちょっと初期設定はやるんですけれどもすぐ終わります。</a:t>
            </a:r>
            <a:endParaRPr kumimoji="1" lang="en-US" altLang="ja-JP" dirty="0"/>
          </a:p>
          <a:p>
            <a:r>
              <a:rPr kumimoji="1" lang="ja-JP" altLang="en-US" dirty="0"/>
              <a:t>まぁよく使う主要な操作を一緒にやっていこうかなと思います。</a:t>
            </a:r>
            <a:endParaRPr kumimoji="1" lang="en-US" altLang="ja-JP" dirty="0"/>
          </a:p>
          <a:p>
            <a:endParaRPr kumimoji="1" lang="en-US" altLang="ja-JP" dirty="0"/>
          </a:p>
          <a:p>
            <a:r>
              <a:rPr kumimoji="1" lang="ja-JP" altLang="en-US" dirty="0"/>
              <a:t>ただあくまで主要操作なので、みなさんがモデリング。この次のステップですね。</a:t>
            </a:r>
            <a:endParaRPr kumimoji="1" lang="en-US" altLang="ja-JP" dirty="0"/>
          </a:p>
          <a:p>
            <a:r>
              <a:rPr kumimoji="1" lang="ja-JP" altLang="en-US" dirty="0"/>
              <a:t>そこで、主要操作に出てこない操作も含まれています。</a:t>
            </a:r>
            <a:endParaRPr kumimoji="1" lang="en-US" altLang="ja-JP" dirty="0"/>
          </a:p>
          <a:p>
            <a:endParaRPr kumimoji="1" lang="en-US" altLang="ja-JP" dirty="0"/>
          </a:p>
          <a:p>
            <a:r>
              <a:rPr kumimoji="1" lang="ja-JP" altLang="en-US" dirty="0"/>
              <a:t>ちなみに、今回扱う</a:t>
            </a:r>
            <a:r>
              <a:rPr kumimoji="1" lang="en-US" altLang="ja-JP" dirty="0"/>
              <a:t>3D</a:t>
            </a:r>
            <a:r>
              <a:rPr kumimoji="1" lang="ja-JP" altLang="en-US" dirty="0"/>
              <a:t>モデリングソフトは、</a:t>
            </a:r>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8476CE17-2220-4667-CC8E-DF80D34EA19F}"/>
              </a:ext>
            </a:extLst>
          </p:cNvPr>
          <p:cNvSpPr>
            <a:spLocks noGrp="1"/>
          </p:cNvSpPr>
          <p:nvPr>
            <p:ph type="sldNum" sz="quarter" idx="5"/>
          </p:nvPr>
        </p:nvSpPr>
        <p:spPr/>
        <p:txBody>
          <a:bodyPr/>
          <a:lstStyle/>
          <a:p>
            <a:fld id="{193CFC30-ED5E-4C2C-BBC5-AF1D8FA7FCDE}" type="slidenum">
              <a:rPr kumimoji="1" lang="ja-JP" altLang="en-US" smtClean="0"/>
              <a:t>7</a:t>
            </a:fld>
            <a:endParaRPr kumimoji="1" lang="ja-JP" altLang="en-US"/>
          </a:p>
        </p:txBody>
      </p:sp>
    </p:spTree>
    <p:extLst>
      <p:ext uri="{BB962C8B-B14F-4D97-AF65-F5344CB8AC3E}">
        <p14:creationId xmlns:p14="http://schemas.microsoft.com/office/powerpoint/2010/main" val="7416117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7022F-40BF-CAF6-83C9-90BD4BD0731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CEFB25-2BF1-A563-1C24-03549BEE401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6660022-932A-8207-89B6-205313884614}"/>
              </a:ext>
            </a:extLst>
          </p:cNvPr>
          <p:cNvSpPr>
            <a:spLocks noGrp="1"/>
          </p:cNvSpPr>
          <p:nvPr>
            <p:ph type="body" idx="1"/>
          </p:nvPr>
        </p:nvSpPr>
        <p:spPr/>
        <p:txBody>
          <a:bodyPr/>
          <a:lstStyle/>
          <a:p>
            <a:r>
              <a:rPr kumimoji="1" lang="en-US" altLang="ja-JP" dirty="0" err="1"/>
              <a:t>FreeCAD</a:t>
            </a:r>
            <a:r>
              <a:rPr kumimoji="1" lang="ja-JP" altLang="en-US" dirty="0"/>
              <a:t>というソフトです。</a:t>
            </a:r>
            <a:endParaRPr kumimoji="1" lang="en-US" altLang="ja-JP" dirty="0"/>
          </a:p>
          <a:p>
            <a:r>
              <a:rPr kumimoji="1" lang="ja-JP" altLang="en-US" dirty="0"/>
              <a:t>詳細は、用語解説の部分で触れますので、とりあえず飛ばします。</a:t>
            </a:r>
            <a:endParaRPr kumimoji="1" lang="en-US" altLang="ja-JP" dirty="0"/>
          </a:p>
          <a:p>
            <a:r>
              <a:rPr kumimoji="1" lang="ja-JP" altLang="en-US" dirty="0"/>
              <a:t>（クリック）</a:t>
            </a:r>
          </a:p>
        </p:txBody>
      </p:sp>
      <p:sp>
        <p:nvSpPr>
          <p:cNvPr id="4" name="スライド番号プレースホルダー 3">
            <a:extLst>
              <a:ext uri="{FF2B5EF4-FFF2-40B4-BE49-F238E27FC236}">
                <a16:creationId xmlns:a16="http://schemas.microsoft.com/office/drawing/2014/main" id="{E28B733E-D480-CC6F-2045-9816FB72F214}"/>
              </a:ext>
            </a:extLst>
          </p:cNvPr>
          <p:cNvSpPr>
            <a:spLocks noGrp="1"/>
          </p:cNvSpPr>
          <p:nvPr>
            <p:ph type="sldNum" sz="quarter" idx="5"/>
          </p:nvPr>
        </p:nvSpPr>
        <p:spPr/>
        <p:txBody>
          <a:bodyPr/>
          <a:lstStyle/>
          <a:p>
            <a:fld id="{193CFC30-ED5E-4C2C-BBC5-AF1D8FA7FCDE}" type="slidenum">
              <a:rPr kumimoji="1" lang="ja-JP" altLang="en-US" smtClean="0"/>
              <a:t>8</a:t>
            </a:fld>
            <a:endParaRPr kumimoji="1" lang="ja-JP" altLang="en-US"/>
          </a:p>
        </p:txBody>
      </p:sp>
    </p:spTree>
    <p:extLst>
      <p:ext uri="{BB962C8B-B14F-4D97-AF65-F5344CB8AC3E}">
        <p14:creationId xmlns:p14="http://schemas.microsoft.com/office/powerpoint/2010/main" val="210833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81EEBE-CD60-93E6-E374-B874C1E83EC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6BA8CB3-3E95-8921-6E4A-595DCF210AD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6A88895-DDBB-111A-CC64-13A07FC2D8FC}"/>
              </a:ext>
            </a:extLst>
          </p:cNvPr>
          <p:cNvSpPr>
            <a:spLocks noGrp="1"/>
          </p:cNvSpPr>
          <p:nvPr>
            <p:ph type="body" idx="1"/>
          </p:nvPr>
        </p:nvSpPr>
        <p:spPr/>
        <p:txBody>
          <a:bodyPr/>
          <a:lstStyle/>
          <a:p>
            <a:r>
              <a:rPr kumimoji="1" lang="ja-JP" altLang="en-US" dirty="0"/>
              <a:t>続けて、モデリングです。</a:t>
            </a:r>
            <a:endParaRPr kumimoji="1" lang="en-US" altLang="ja-JP" dirty="0"/>
          </a:p>
          <a:p>
            <a:r>
              <a:rPr kumimoji="1" lang="ja-JP" altLang="en-US" dirty="0"/>
              <a:t>メインイベントです。一番ボリュームある部分ですね～。</a:t>
            </a:r>
            <a:endParaRPr kumimoji="1" lang="en-US" altLang="ja-JP" dirty="0"/>
          </a:p>
          <a:p>
            <a:r>
              <a:rPr kumimoji="1" lang="ja-JP" altLang="en-US" dirty="0"/>
              <a:t>皆さんが、ソフトの操作をスポンジのように吸収してくれると、ここで私が教えるために手を下す時間が減るので</a:t>
            </a:r>
            <a:endParaRPr kumimoji="1" lang="en-US" altLang="ja-JP" dirty="0"/>
          </a:p>
          <a:p>
            <a:r>
              <a:rPr kumimoji="1" lang="ja-JP" altLang="en-US" dirty="0"/>
              <a:t>よろしくお願いします。</a:t>
            </a:r>
            <a:endParaRPr kumimoji="1" lang="en-US" altLang="ja-JP" dirty="0"/>
          </a:p>
          <a:p>
            <a:endParaRPr kumimoji="1" lang="en-US" altLang="ja-JP" dirty="0"/>
          </a:p>
          <a:p>
            <a:r>
              <a:rPr kumimoji="1" lang="ja-JP" altLang="en-US" dirty="0"/>
              <a:t>まぁ本音は置いといて、ボタンが多いのは確かで、似たソフトに触れていない限り、混乱するほどなんでもできるソフトなのは確かかなと思います。</a:t>
            </a:r>
            <a:endParaRPr kumimoji="1" lang="en-US" altLang="ja-JP" dirty="0"/>
          </a:p>
          <a:p>
            <a:r>
              <a:rPr kumimoji="1" lang="ja-JP" altLang="en-US" dirty="0"/>
              <a:t>こちらで用意したマニュアルもございますし、そちらを参考にしても、まわりの講師に質問しても構いません。</a:t>
            </a:r>
            <a:endParaRPr kumimoji="1" lang="en-US" altLang="ja-JP" dirty="0"/>
          </a:p>
          <a:p>
            <a:r>
              <a:rPr kumimoji="1" lang="ja-JP" altLang="en-US" dirty="0"/>
              <a:t>力の限りサポートいたしますので、頑張ってみてください。</a:t>
            </a:r>
            <a:endParaRPr kumimoji="1" lang="en-US" altLang="ja-JP" dirty="0"/>
          </a:p>
          <a:p>
            <a:endParaRPr kumimoji="1" lang="en-US" altLang="ja-JP" dirty="0"/>
          </a:p>
          <a:p>
            <a:r>
              <a:rPr kumimoji="1" lang="ja-JP" altLang="en-US" dirty="0"/>
              <a:t>（クリック）</a:t>
            </a:r>
            <a:endParaRPr kumimoji="1" lang="en-US" altLang="ja-JP" dirty="0"/>
          </a:p>
        </p:txBody>
      </p:sp>
      <p:sp>
        <p:nvSpPr>
          <p:cNvPr id="4" name="スライド番号プレースホルダー 3">
            <a:extLst>
              <a:ext uri="{FF2B5EF4-FFF2-40B4-BE49-F238E27FC236}">
                <a16:creationId xmlns:a16="http://schemas.microsoft.com/office/drawing/2014/main" id="{F4907221-13E2-B544-2AA4-82A76053451A}"/>
              </a:ext>
            </a:extLst>
          </p:cNvPr>
          <p:cNvSpPr>
            <a:spLocks noGrp="1"/>
          </p:cNvSpPr>
          <p:nvPr>
            <p:ph type="sldNum" sz="quarter" idx="5"/>
          </p:nvPr>
        </p:nvSpPr>
        <p:spPr/>
        <p:txBody>
          <a:bodyPr/>
          <a:lstStyle/>
          <a:p>
            <a:fld id="{193CFC30-ED5E-4C2C-BBC5-AF1D8FA7FCDE}" type="slidenum">
              <a:rPr kumimoji="1" lang="ja-JP" altLang="en-US" smtClean="0"/>
              <a:t>9</a:t>
            </a:fld>
            <a:endParaRPr kumimoji="1" lang="ja-JP" altLang="en-US"/>
          </a:p>
        </p:txBody>
      </p:sp>
    </p:spTree>
    <p:extLst>
      <p:ext uri="{BB962C8B-B14F-4D97-AF65-F5344CB8AC3E}">
        <p14:creationId xmlns:p14="http://schemas.microsoft.com/office/powerpoint/2010/main" val="3641837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B0B286-B3E2-26BE-F945-889C4DF72F4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D5708BE-D950-E505-32C9-289F00C4B2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E4473A-BFE6-6023-8C22-18BD0214A062}"/>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5" name="フッター プレースホルダー 4">
            <a:extLst>
              <a:ext uri="{FF2B5EF4-FFF2-40B4-BE49-F238E27FC236}">
                <a16:creationId xmlns:a16="http://schemas.microsoft.com/office/drawing/2014/main" id="{EE631AA3-F22E-F6C8-DA72-198F22C89C9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9D441B7-0327-5678-C683-B8FE8F909D0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241514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0CF1A6-DD0B-B4EC-CAB6-7B5CAD7B0E25}"/>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0CEA111-299D-0082-88AD-B5427989C68A}"/>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1D6473-97A0-A4F1-A8F9-DE6E4E839A42}"/>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5" name="フッター プレースホルダー 4">
            <a:extLst>
              <a:ext uri="{FF2B5EF4-FFF2-40B4-BE49-F238E27FC236}">
                <a16:creationId xmlns:a16="http://schemas.microsoft.com/office/drawing/2014/main" id="{F0D1FF93-6B9C-090A-F941-3A7709A118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7F3E02-BC82-E64E-CF85-08FA2ED7C26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50819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A9B661-FEAB-4B34-C932-F9867995700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E00ACF0-5AFA-0554-82A2-5566E23D95D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326FF2C-120B-4222-2CB9-AD2E273CA411}"/>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5" name="フッター プレースホルダー 4">
            <a:extLst>
              <a:ext uri="{FF2B5EF4-FFF2-40B4-BE49-F238E27FC236}">
                <a16:creationId xmlns:a16="http://schemas.microsoft.com/office/drawing/2014/main" id="{9C533CD9-450C-EE32-5D29-A2D5A7354F1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0A6825B-E95D-3AFE-C33A-267964E03182}"/>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397316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F431A8-5546-DF30-F1ED-D4BB8538F2E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283A19FE-6E10-9296-CAB3-2B35F2C705F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22265A7-85A1-43E2-BCE9-FEB4FF5A6130}"/>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5" name="フッター プレースホルダー 4">
            <a:extLst>
              <a:ext uri="{FF2B5EF4-FFF2-40B4-BE49-F238E27FC236}">
                <a16:creationId xmlns:a16="http://schemas.microsoft.com/office/drawing/2014/main" id="{9603F9D3-ED2C-CA11-8997-14A547BA70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CE3AD7B-BD56-0FB9-7455-1BF46D282C2E}"/>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4002698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F50EC7-459E-EDFA-1773-FB3EED55B27F}"/>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6F5D643-A496-47F3-8783-69BDE7C9F0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1BB4FEE-B46A-715D-82B1-3704B8421932}"/>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5" name="フッター プレースホルダー 4">
            <a:extLst>
              <a:ext uri="{FF2B5EF4-FFF2-40B4-BE49-F238E27FC236}">
                <a16:creationId xmlns:a16="http://schemas.microsoft.com/office/drawing/2014/main" id="{17F04807-C00B-3137-E45B-77C935E1DA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A74151D-D343-1C25-6EC3-E176EA90549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669982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E703CF-856C-F3B4-4D53-3508BC7C779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A724455-E91E-DAC8-2FF8-2E9C97F8579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23AA346F-A389-9181-84F3-4A1258CD9758}"/>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1280E5E-6544-0562-B68C-120564597A41}"/>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6" name="フッター プレースホルダー 5">
            <a:extLst>
              <a:ext uri="{FF2B5EF4-FFF2-40B4-BE49-F238E27FC236}">
                <a16:creationId xmlns:a16="http://schemas.microsoft.com/office/drawing/2014/main" id="{8A100BE6-4D7A-39F1-DEE4-56B7129B60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DB8E57-00BA-4AEB-3FDC-FF4DF07CA17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97630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9DBDDA-DE99-639A-1ADA-7E32441A023F}"/>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00F807-4740-064C-0C9B-8D3CC1D182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F3DE6FC-01A8-EAC0-98EF-7F02CA7EB021}"/>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1D0ECFD-5B43-DD87-59F6-777E6974A9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D06172E-E6F7-3C97-1A97-CF4FF25EC83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6E19726-A7F5-9AFD-4018-96EF6DB8F357}"/>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8" name="フッター プレースホルダー 7">
            <a:extLst>
              <a:ext uri="{FF2B5EF4-FFF2-40B4-BE49-F238E27FC236}">
                <a16:creationId xmlns:a16="http://schemas.microsoft.com/office/drawing/2014/main" id="{4661E850-F4DC-C0BF-307A-F98D6470338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FB3FC6-6DBA-D7C4-5C86-C0F6A9925239}"/>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805379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757550-6151-560C-B4E7-9819C34CA2A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DF1ED41-9EC4-45FF-4576-DBD114576B57}"/>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4" name="フッター プレースホルダー 3">
            <a:extLst>
              <a:ext uri="{FF2B5EF4-FFF2-40B4-BE49-F238E27FC236}">
                <a16:creationId xmlns:a16="http://schemas.microsoft.com/office/drawing/2014/main" id="{6379DA63-0D10-5CF7-31D0-B87229A4C91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8FB34CA-2B1C-AB3C-575A-A7715DED837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32451687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B09CBA2-21F0-A022-913B-9397DFBCA471}"/>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3" name="フッター プレースホルダー 2">
            <a:extLst>
              <a:ext uri="{FF2B5EF4-FFF2-40B4-BE49-F238E27FC236}">
                <a16:creationId xmlns:a16="http://schemas.microsoft.com/office/drawing/2014/main" id="{B41B1CB3-D0E4-4F90-BAD4-536C8D02E5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3B2E20E-D66F-9A37-9F5C-7DD44875B19A}"/>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118486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D49254-0647-2E4D-58EA-7F0A9F7B5DF2}"/>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F04E81-E0A2-2F99-AC7F-C84262826E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86515EB-564C-C649-ECCA-06E79B42E4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0736A72-212E-16B6-CB81-0A600887A529}"/>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6" name="フッター プレースホルダー 5">
            <a:extLst>
              <a:ext uri="{FF2B5EF4-FFF2-40B4-BE49-F238E27FC236}">
                <a16:creationId xmlns:a16="http://schemas.microsoft.com/office/drawing/2014/main" id="{7514288C-CDDE-1DEA-19D9-8DF383F645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9DCFAA9-4C4E-D28B-136B-1ABE1815E0EC}"/>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2729042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839079-E9B6-2280-FE58-3176979C6ADD}"/>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F5915A-1881-9D11-10C6-FD4C09106F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1A7502E-C29D-252C-371B-53E24AE415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CA0D1BD-CD15-A51E-7161-EDB53E2C9AA3}"/>
              </a:ext>
            </a:extLst>
          </p:cNvPr>
          <p:cNvSpPr>
            <a:spLocks noGrp="1"/>
          </p:cNvSpPr>
          <p:nvPr>
            <p:ph type="dt" sz="half" idx="10"/>
          </p:nvPr>
        </p:nvSpPr>
        <p:spPr/>
        <p:txBody>
          <a:bodyPr/>
          <a:lstStyle/>
          <a:p>
            <a:fld id="{33C52814-903A-4381-849E-23E38DDCB259}" type="datetimeFigureOut">
              <a:rPr kumimoji="1" lang="ja-JP" altLang="en-US" smtClean="0"/>
              <a:t>2025/7/10</a:t>
            </a:fld>
            <a:endParaRPr kumimoji="1" lang="ja-JP" altLang="en-US"/>
          </a:p>
        </p:txBody>
      </p:sp>
      <p:sp>
        <p:nvSpPr>
          <p:cNvPr id="6" name="フッター プレースホルダー 5">
            <a:extLst>
              <a:ext uri="{FF2B5EF4-FFF2-40B4-BE49-F238E27FC236}">
                <a16:creationId xmlns:a16="http://schemas.microsoft.com/office/drawing/2014/main" id="{37111F82-276E-CF2E-502C-5152BF3FB7E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60BA985-28EF-342E-1D4A-56289C359DA4}"/>
              </a:ext>
            </a:extLst>
          </p:cNvPr>
          <p:cNvSpPr>
            <a:spLocks noGrp="1"/>
          </p:cNvSpPr>
          <p:nvPr>
            <p:ph type="sldNum" sz="quarter" idx="12"/>
          </p:nvPr>
        </p:nvSpPr>
        <p:spPr/>
        <p:txBody>
          <a:body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870203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2270523C-D488-89D7-C089-38F79B04CB5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F7B24B7-2544-054E-E67D-403655B554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16324C-0B02-88DF-7AFB-59ECFD6C7C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C52814-903A-4381-849E-23E38DDCB259}" type="datetimeFigureOut">
              <a:rPr kumimoji="1" lang="ja-JP" altLang="en-US" smtClean="0"/>
              <a:t>2025/7/10</a:t>
            </a:fld>
            <a:endParaRPr kumimoji="1" lang="ja-JP" altLang="en-US"/>
          </a:p>
        </p:txBody>
      </p:sp>
      <p:sp>
        <p:nvSpPr>
          <p:cNvPr id="5" name="フッター プレースホルダー 4">
            <a:extLst>
              <a:ext uri="{FF2B5EF4-FFF2-40B4-BE49-F238E27FC236}">
                <a16:creationId xmlns:a16="http://schemas.microsoft.com/office/drawing/2014/main" id="{3A5C9AF4-9503-4D4B-3C58-3A0DE0677D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30B0D69-3B01-641F-F615-D473E10DAF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BA377C-2F54-43F1-A8CF-CEC21DF1AA29}" type="slidenum">
              <a:rPr kumimoji="1" lang="ja-JP" altLang="en-US" smtClean="0"/>
              <a:t>‹#›</a:t>
            </a:fld>
            <a:endParaRPr kumimoji="1" lang="ja-JP" altLang="en-US"/>
          </a:p>
        </p:txBody>
      </p:sp>
    </p:spTree>
    <p:extLst>
      <p:ext uri="{BB962C8B-B14F-4D97-AF65-F5344CB8AC3E}">
        <p14:creationId xmlns:p14="http://schemas.microsoft.com/office/powerpoint/2010/main" val="15770204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hyperlink" Target="https://opennagasaki.nerc.or.jp/" TargetMode="Externa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8.pn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8.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hyperlink" Target="https://opennagasaki.nerc.or.jp/" TargetMode="External"/><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F2517D4-5D0A-B20F-FE4C-9A6019B1903C}"/>
              </a:ext>
            </a:extLst>
          </p:cNvPr>
          <p:cNvSpPr txBox="1"/>
          <p:nvPr/>
        </p:nvSpPr>
        <p:spPr>
          <a:xfrm>
            <a:off x="3169328" y="3222594"/>
            <a:ext cx="3254417" cy="369332"/>
          </a:xfrm>
          <a:prstGeom prst="rect">
            <a:avLst/>
          </a:prstGeom>
          <a:noFill/>
        </p:spPr>
        <p:txBody>
          <a:bodyPr wrap="none" rtlCol="0">
            <a:spAutoFit/>
          </a:bodyPr>
          <a:lstStyle/>
          <a:p>
            <a:r>
              <a:rPr lang="en-US" altLang="ja-JP" dirty="0"/>
              <a:t>3D</a:t>
            </a:r>
            <a:r>
              <a:rPr lang="ja-JP" altLang="en-US" dirty="0"/>
              <a:t>モデリングとサーバの概要</a:t>
            </a:r>
            <a:endParaRPr kumimoji="1" lang="ja-JP" altLang="en-US" dirty="0"/>
          </a:p>
        </p:txBody>
      </p:sp>
      <p:pic>
        <p:nvPicPr>
          <p:cNvPr id="3" name="図 2">
            <a:extLst>
              <a:ext uri="{FF2B5EF4-FFF2-40B4-BE49-F238E27FC236}">
                <a16:creationId xmlns:a16="http://schemas.microsoft.com/office/drawing/2014/main" id="{9DA9D3C8-8E23-D7A7-5A05-CB7EAC2C7B87}"/>
              </a:ext>
            </a:extLst>
          </p:cNvPr>
          <p:cNvPicPr>
            <a:picLocks noChangeAspect="1"/>
          </p:cNvPicPr>
          <p:nvPr/>
        </p:nvPicPr>
        <p:blipFill>
          <a:blip r:embed="rId3"/>
          <a:stretch>
            <a:fillRect/>
          </a:stretch>
        </p:blipFill>
        <p:spPr>
          <a:xfrm>
            <a:off x="5563793" y="328180"/>
            <a:ext cx="6582694" cy="6201640"/>
          </a:xfrm>
          <a:prstGeom prst="rect">
            <a:avLst/>
          </a:prstGeom>
        </p:spPr>
      </p:pic>
      <p:pic>
        <p:nvPicPr>
          <p:cNvPr id="6" name="図 5">
            <a:extLst>
              <a:ext uri="{FF2B5EF4-FFF2-40B4-BE49-F238E27FC236}">
                <a16:creationId xmlns:a16="http://schemas.microsoft.com/office/drawing/2014/main" id="{1630AE4F-FE9D-8C80-E25B-8C3A34D6C813}"/>
              </a:ext>
            </a:extLst>
          </p:cNvPr>
          <p:cNvPicPr>
            <a:picLocks noChangeAspect="1"/>
          </p:cNvPicPr>
          <p:nvPr/>
        </p:nvPicPr>
        <p:blipFill>
          <a:blip r:embed="rId4"/>
          <a:stretch>
            <a:fillRect/>
          </a:stretch>
        </p:blipFill>
        <p:spPr>
          <a:xfrm>
            <a:off x="0" y="0"/>
            <a:ext cx="5509134" cy="6858000"/>
          </a:xfrm>
          <a:prstGeom prst="rect">
            <a:avLst/>
          </a:prstGeom>
        </p:spPr>
      </p:pic>
    </p:spTree>
    <p:extLst>
      <p:ext uri="{BB962C8B-B14F-4D97-AF65-F5344CB8AC3E}">
        <p14:creationId xmlns:p14="http://schemas.microsoft.com/office/powerpoint/2010/main" val="14278800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A7CB6-D1D8-E62F-4278-5480E7793ADF}"/>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E2FFB8D-888B-5558-5AE5-E33E382366BD}"/>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C48AB4-7EC4-C8CD-1490-F240EA4D136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B48A3BC-6A9F-5569-16FB-E287105B1BA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モデルの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結合</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8B69BF5-8234-615A-8669-ED25D7E3115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A8931C08-22D4-B797-7380-6588E859F16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C7D9D189-3726-C7A4-6734-04EA9E812925}"/>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928EDE99-FB73-5D78-8489-E1C802212787}"/>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31C8C4F3-0389-2C5C-F489-CE942E13E4D8}"/>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378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868BC-6333-7C5A-C552-5AA4E95CD473}"/>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0F2B8C6C-7F5B-4D9E-8C9A-C30161DB2FD7}"/>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C6C4011B-6CA2-8BF2-911D-419FB88692F4}"/>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rgbClr val="0070C0"/>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rgbClr val="0070C0"/>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39182EAF-6FCD-C4ED-4860-C01AF1D9730A}"/>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chemeClr val="bg1">
                  <a:lumMod val="85000"/>
                </a:schemeClr>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0EC67C3D-6B0B-8CCA-5EE4-454572F551CB}"/>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AD012BD-5076-ED5F-909D-E49D26987B3A}"/>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11CCB397-5A0D-65E0-9C8F-F0FADC5ACE31}"/>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モデルの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結合</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38ED3965-EC83-B9FC-A9C1-886F657AC848}"/>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47" name="テキスト ボックス 46">
            <a:extLst>
              <a:ext uri="{FF2B5EF4-FFF2-40B4-BE49-F238E27FC236}">
                <a16:creationId xmlns:a16="http://schemas.microsoft.com/office/drawing/2014/main" id="{BD8882A0-8188-D3E9-719B-B7AD85C0F36B}"/>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制作へ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cxnSp>
        <p:nvCxnSpPr>
          <p:cNvPr id="55" name="直線コネクタ 54">
            <a:extLst>
              <a:ext uri="{FF2B5EF4-FFF2-40B4-BE49-F238E27FC236}">
                <a16:creationId xmlns:a16="http://schemas.microsoft.com/office/drawing/2014/main" id="{5744C2BB-238C-DA3F-FA04-31470BF6983E}"/>
              </a:ext>
            </a:extLst>
          </p:cNvPr>
          <p:cNvCxnSpPr>
            <a:cxnSpLocks/>
          </p:cNvCxnSpPr>
          <p:nvPr/>
        </p:nvCxnSpPr>
        <p:spPr>
          <a:xfrm>
            <a:off x="2825298" y="3269672"/>
            <a:ext cx="0" cy="20216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2E7CEB2F-7CE4-56CB-3EDA-4DD24CF80DDA}"/>
              </a:ext>
            </a:extLst>
          </p:cNvPr>
          <p:cNvCxnSpPr>
            <a:cxnSpLocks/>
          </p:cNvCxnSpPr>
          <p:nvPr/>
        </p:nvCxnSpPr>
        <p:spPr>
          <a:xfrm>
            <a:off x="1071418" y="5291331"/>
            <a:ext cx="1753880"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C76767A2-F74C-0641-8BD4-A35048A92D22}"/>
              </a:ext>
            </a:extLst>
          </p:cNvPr>
          <p:cNvCxnSpPr>
            <a:cxnSpLocks/>
          </p:cNvCxnSpPr>
          <p:nvPr/>
        </p:nvCxnSpPr>
        <p:spPr>
          <a:xfrm>
            <a:off x="3180898" y="3269672"/>
            <a:ext cx="0" cy="2516959"/>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E62C7B98-21AC-7330-EA02-C7282F52A544}"/>
              </a:ext>
            </a:extLst>
          </p:cNvPr>
          <p:cNvCxnSpPr>
            <a:cxnSpLocks/>
          </p:cNvCxnSpPr>
          <p:nvPr/>
        </p:nvCxnSpPr>
        <p:spPr>
          <a:xfrm>
            <a:off x="3180898" y="5786631"/>
            <a:ext cx="2375217"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B1C45342-09CE-FD90-C327-35D01885A5FA}"/>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2032EC5-C73E-FD06-C4E8-B0FDA721FB68}"/>
              </a:ext>
            </a:extLst>
          </p:cNvPr>
          <p:cNvCxnSpPr>
            <a:cxnSpLocks/>
          </p:cNvCxnSpPr>
          <p:nvPr/>
        </p:nvCxnSpPr>
        <p:spPr>
          <a:xfrm>
            <a:off x="3545735" y="3269672"/>
            <a:ext cx="0" cy="1099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EBEBE97-7245-D919-A142-B4049FD0B522}"/>
              </a:ext>
            </a:extLst>
          </p:cNvPr>
          <p:cNvCxnSpPr>
            <a:cxnSpLocks/>
          </p:cNvCxnSpPr>
          <p:nvPr/>
        </p:nvCxnSpPr>
        <p:spPr>
          <a:xfrm>
            <a:off x="3545735" y="4368800"/>
            <a:ext cx="291154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5A4C1AA5-F9B8-60EF-14E0-7983F34E24B4}"/>
              </a:ext>
            </a:extLst>
          </p:cNvPr>
          <p:cNvCxnSpPr>
            <a:cxnSpLocks/>
          </p:cNvCxnSpPr>
          <p:nvPr/>
        </p:nvCxnSpPr>
        <p:spPr>
          <a:xfrm>
            <a:off x="6457280" y="4368800"/>
            <a:ext cx="0" cy="1002046"/>
          </a:xfrm>
          <a:prstGeom prst="line">
            <a:avLst/>
          </a:prstGeom>
          <a:ln w="31750">
            <a:solidFill>
              <a:srgbClr val="0070C0"/>
            </a:solidFill>
            <a:headEnd type="none" w="lg" len="lg"/>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ECCA507F-841F-91DE-12A7-789B81EEAA9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Tree>
    <p:extLst>
      <p:ext uri="{BB962C8B-B14F-4D97-AF65-F5344CB8AC3E}">
        <p14:creationId xmlns:p14="http://schemas.microsoft.com/office/powerpoint/2010/main" val="3760621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60D8E-3346-E7C4-CD81-AF90B9CAF862}"/>
            </a:ext>
          </a:extLst>
        </p:cNvPr>
        <p:cNvGrpSpPr/>
        <p:nvPr/>
      </p:nvGrpSpPr>
      <p:grpSpPr>
        <a:xfrm>
          <a:off x="0" y="0"/>
          <a:ext cx="0" cy="0"/>
          <a:chOff x="0" y="0"/>
          <a:chExt cx="0" cy="0"/>
        </a:xfrm>
      </p:grpSpPr>
      <p:sp>
        <p:nvSpPr>
          <p:cNvPr id="46" name="矢印: 下 45">
            <a:extLst>
              <a:ext uri="{FF2B5EF4-FFF2-40B4-BE49-F238E27FC236}">
                <a16:creationId xmlns:a16="http://schemas.microsoft.com/office/drawing/2014/main" id="{CF627FF5-EC2D-27B6-68FD-75E8434BBD09}"/>
              </a:ext>
            </a:extLst>
          </p:cNvPr>
          <p:cNvSpPr/>
          <p:nvPr/>
        </p:nvSpPr>
        <p:spPr>
          <a:xfrm rot="16200000">
            <a:off x="3776447" y="-2007182"/>
            <a:ext cx="2936864" cy="9600756"/>
          </a:xfrm>
          <a:prstGeom prst="downArrow">
            <a:avLst/>
          </a:prstGeom>
          <a:gradFill>
            <a:gsLst>
              <a:gs pos="0">
                <a:schemeClr val="accent5">
                  <a:lumMod val="20000"/>
                  <a:lumOff val="80000"/>
                </a:schemeClr>
              </a:gs>
              <a:gs pos="100000">
                <a:schemeClr val="accent5">
                  <a:lumMod val="7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B6704805-801C-EBD7-55BC-9FDACDFA0D3C}"/>
              </a:ext>
            </a:extLst>
          </p:cNvPr>
          <p:cNvSpPr txBox="1"/>
          <p:nvPr/>
        </p:nvSpPr>
        <p:spPr>
          <a:xfrm>
            <a:off x="857172" y="2387744"/>
            <a:ext cx="3518912" cy="769441"/>
          </a:xfrm>
          <a:prstGeom prst="rect">
            <a:avLst/>
          </a:prstGeom>
          <a:noFill/>
        </p:spPr>
        <p:txBody>
          <a:bodyPr wrap="none" rtlCol="0">
            <a:spAutoFit/>
          </a:bodyPr>
          <a:lstStyle/>
          <a:p>
            <a:r>
              <a:rPr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rPr>
              <a:t>１日目</a:t>
            </a:r>
            <a:r>
              <a:rPr lang="ja-JP" altLang="en-US" sz="3200" dirty="0">
                <a:solidFill>
                  <a:schemeClr val="bg1">
                    <a:lumMod val="75000"/>
                  </a:schemeClr>
                </a:solidFill>
                <a:latin typeface="HGS創英角ﾎﾟｯﾌﾟ体" panose="040B0A00000000000000" pitchFamily="50" charset="-128"/>
                <a:ea typeface="HGS創英角ﾎﾟｯﾌﾟ体" panose="040B0A00000000000000" pitchFamily="50" charset="-128"/>
              </a:rPr>
              <a:t>（本日）</a:t>
            </a:r>
            <a:endParaRPr kumimoji="1" lang="ja-JP" altLang="en-US" sz="4400" dirty="0">
              <a:solidFill>
                <a:schemeClr val="bg1">
                  <a:lumMod val="75000"/>
                </a:schemeClr>
              </a:solidFill>
              <a:latin typeface="HGS創英角ﾎﾟｯﾌﾟ体" panose="040B0A00000000000000" pitchFamily="50" charset="-128"/>
              <a:ea typeface="HGS創英角ﾎﾟｯﾌﾟ体" panose="040B0A00000000000000" pitchFamily="50" charset="-128"/>
            </a:endParaRPr>
          </a:p>
        </p:txBody>
      </p:sp>
      <p:sp>
        <p:nvSpPr>
          <p:cNvPr id="3" name="テキスト ボックス 2">
            <a:extLst>
              <a:ext uri="{FF2B5EF4-FFF2-40B4-BE49-F238E27FC236}">
                <a16:creationId xmlns:a16="http://schemas.microsoft.com/office/drawing/2014/main" id="{7A1532E3-CE57-8121-7FAB-5177FFABA4A9}"/>
              </a:ext>
            </a:extLst>
          </p:cNvPr>
          <p:cNvSpPr txBox="1"/>
          <p:nvPr/>
        </p:nvSpPr>
        <p:spPr>
          <a:xfrm>
            <a:off x="4951732" y="2387743"/>
            <a:ext cx="3518912" cy="769441"/>
          </a:xfrm>
          <a:prstGeom prst="rect">
            <a:avLst/>
          </a:prstGeom>
          <a:noFill/>
        </p:spPr>
        <p:txBody>
          <a:bodyPr wrap="none" rtlCol="0">
            <a:spAutoFit/>
          </a:bodyPr>
          <a:lstStyle/>
          <a:p>
            <a:r>
              <a:rPr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２日目</a:t>
            </a:r>
            <a:r>
              <a:rPr lang="ja-JP" altLang="en-US" sz="32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rPr>
              <a:t>（明日）</a:t>
            </a:r>
            <a:endParaRPr kumimoji="1" lang="ja-JP" altLang="en-US" sz="4400" dirty="0">
              <a:ln>
                <a:solidFill>
                  <a:schemeClr val="bg1"/>
                </a:solidFill>
              </a:ln>
              <a:solidFill>
                <a:srgbClr val="0070C0"/>
              </a:solidFill>
              <a:latin typeface="HGS創英角ﾎﾟｯﾌﾟ体" panose="040B0A00000000000000" pitchFamily="50" charset="-128"/>
              <a:ea typeface="HGS創英角ﾎﾟｯﾌﾟ体" panose="040B0A00000000000000" pitchFamily="50" charset="-128"/>
            </a:endParaRPr>
          </a:p>
        </p:txBody>
      </p:sp>
      <p:sp>
        <p:nvSpPr>
          <p:cNvPr id="5" name="テキスト ボックス 4">
            <a:extLst>
              <a:ext uri="{FF2B5EF4-FFF2-40B4-BE49-F238E27FC236}">
                <a16:creationId xmlns:a16="http://schemas.microsoft.com/office/drawing/2014/main" id="{66AEB56A-6206-C568-EF34-ED1561482D19}"/>
              </a:ext>
            </a:extLst>
          </p:cNvPr>
          <p:cNvSpPr txBox="1"/>
          <p:nvPr/>
        </p:nvSpPr>
        <p:spPr>
          <a:xfrm>
            <a:off x="860813" y="4676806"/>
            <a:ext cx="2040257" cy="721700"/>
          </a:xfrm>
          <a:prstGeom prst="rect">
            <a:avLst/>
          </a:prstGeom>
          <a:solidFill>
            <a:schemeClr val="bg1"/>
          </a:solidFill>
          <a:ln w="63500">
            <a:noFill/>
          </a:ln>
        </p:spPr>
        <p:txBody>
          <a:bodyPr wrap="none" lIns="180000" tIns="108000" rIns="180000" bIns="180000" rtlCol="0">
            <a:spAutoFit/>
          </a:bodyPr>
          <a:lstStyle/>
          <a:p>
            <a:r>
              <a:rPr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2800" dirty="0">
              <a:solidFill>
                <a:schemeClr val="bg1">
                  <a:lumMod val="75000"/>
                </a:schemeClr>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C5CDC210-F7A9-9562-BE80-C8E4F4DF22D9}"/>
              </a:ext>
            </a:extLst>
          </p:cNvPr>
          <p:cNvSpPr txBox="1"/>
          <p:nvPr/>
        </p:nvSpPr>
        <p:spPr>
          <a:xfrm>
            <a:off x="6457280" y="4676806"/>
            <a:ext cx="2101171" cy="758051"/>
          </a:xfrm>
          <a:prstGeom prst="rect">
            <a:avLst/>
          </a:prstGeom>
          <a:solidFill>
            <a:schemeClr val="bg1"/>
          </a:solidFill>
          <a:ln w="63500">
            <a:noFill/>
          </a:ln>
        </p:spPr>
        <p:txBody>
          <a:bodyPr wrap="none" lIns="180000" tIns="144000" rIns="180000" bIns="180000" rtlCol="0">
            <a:spAutoFit/>
          </a:bodyPr>
          <a:lstStyle/>
          <a:p>
            <a:pPr algn="ctr"/>
            <a:r>
              <a:rPr kumimoji="1" lang="ja-JP" altLang="en-US" sz="28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AE0CC04B-43FE-5798-FB42-FA3B3976EDDD}"/>
              </a:ext>
            </a:extLst>
          </p:cNvPr>
          <p:cNvSpPr txBox="1"/>
          <p:nvPr/>
        </p:nvSpPr>
        <p:spPr>
          <a:xfrm>
            <a:off x="9411005" y="4676806"/>
            <a:ext cx="182385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モデルの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結合</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04DEE97A-A779-E543-9771-D7B07EF48863}"/>
              </a:ext>
            </a:extLst>
          </p:cNvPr>
          <p:cNvSpPr txBox="1"/>
          <p:nvPr/>
        </p:nvSpPr>
        <p:spPr>
          <a:xfrm>
            <a:off x="3753624" y="4676806"/>
            <a:ext cx="1851102" cy="1188938"/>
          </a:xfrm>
          <a:prstGeom prst="rect">
            <a:avLst/>
          </a:prstGeom>
          <a:solidFill>
            <a:schemeClr val="bg1"/>
          </a:solidFill>
          <a:ln w="63500">
            <a:noFill/>
          </a:ln>
        </p:spPr>
        <p:txBody>
          <a:bodyPr wrap="none" lIns="180000" tIns="144000" rIns="180000" bIns="180000" rtlCol="0">
            <a:spAutoFit/>
          </a:bodyPr>
          <a:lstStyle/>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ソフトの</a:t>
            </a:r>
            <a:endParaRPr lang="en-US" altLang="ja-JP" sz="2800" spc="100" dirty="0">
              <a:solidFill>
                <a:schemeClr val="bg1">
                  <a:lumMod val="75000"/>
                </a:schemeClr>
              </a:solidFill>
              <a:latin typeface="BIZ UDPゴシック" panose="020B0400000000000000" pitchFamily="50" charset="-128"/>
              <a:ea typeface="BIZ UDPゴシック" panose="020B0400000000000000" pitchFamily="50" charset="-128"/>
            </a:endParaRPr>
          </a:p>
          <a:p>
            <a:pPr algn="ctr"/>
            <a:r>
              <a:rPr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rPr>
              <a:t>主要操作</a:t>
            </a:r>
            <a:endParaRPr kumimoji="1" lang="ja-JP" altLang="en-US" sz="2800" spc="100" dirty="0">
              <a:solidFill>
                <a:schemeClr val="bg1">
                  <a:lumMod val="75000"/>
                </a:schemeClr>
              </a:solidFill>
              <a:latin typeface="BIZ UDPゴシック" panose="020B0400000000000000" pitchFamily="50" charset="-128"/>
              <a:ea typeface="BIZ UDPゴシック" panose="020B0400000000000000" pitchFamily="50" charset="-128"/>
            </a:endParaRPr>
          </a:p>
        </p:txBody>
      </p:sp>
      <p:cxnSp>
        <p:nvCxnSpPr>
          <p:cNvPr id="63" name="直線コネクタ 62">
            <a:extLst>
              <a:ext uri="{FF2B5EF4-FFF2-40B4-BE49-F238E27FC236}">
                <a16:creationId xmlns:a16="http://schemas.microsoft.com/office/drawing/2014/main" id="{728FE589-E1C1-96D9-36C5-1D9E7B8BC013}"/>
              </a:ext>
            </a:extLst>
          </p:cNvPr>
          <p:cNvCxnSpPr>
            <a:cxnSpLocks/>
          </p:cNvCxnSpPr>
          <p:nvPr/>
        </p:nvCxnSpPr>
        <p:spPr>
          <a:xfrm>
            <a:off x="6876598" y="3269672"/>
            <a:ext cx="0" cy="1226128"/>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C9CCBEE-A2C1-5958-D328-F5CF636E8640}"/>
              </a:ext>
            </a:extLst>
          </p:cNvPr>
          <p:cNvCxnSpPr>
            <a:cxnSpLocks/>
          </p:cNvCxnSpPr>
          <p:nvPr/>
        </p:nvCxnSpPr>
        <p:spPr>
          <a:xfrm>
            <a:off x="9055100" y="5786631"/>
            <a:ext cx="2038215"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F9EAF2FA-E5ED-B6EA-81EC-B7F09A245462}"/>
              </a:ext>
            </a:extLst>
          </p:cNvPr>
          <p:cNvCxnSpPr>
            <a:cxnSpLocks/>
          </p:cNvCxnSpPr>
          <p:nvPr/>
        </p:nvCxnSpPr>
        <p:spPr>
          <a:xfrm>
            <a:off x="6457280" y="5370846"/>
            <a:ext cx="2013364"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40701225-49C8-3DF5-ECA5-072B8C6122C5}"/>
              </a:ext>
            </a:extLst>
          </p:cNvPr>
          <p:cNvCxnSpPr>
            <a:cxnSpLocks/>
          </p:cNvCxnSpPr>
          <p:nvPr/>
        </p:nvCxnSpPr>
        <p:spPr>
          <a:xfrm>
            <a:off x="6457280" y="3269672"/>
            <a:ext cx="0" cy="2101174"/>
          </a:xfrm>
          <a:prstGeom prst="line">
            <a:avLst/>
          </a:prstGeom>
          <a:ln w="31750">
            <a:solidFill>
              <a:srgbClr val="0070C0"/>
            </a:solidFill>
            <a:headEnd type="oval" w="lg" len="lg"/>
          </a:ln>
        </p:spPr>
        <p:style>
          <a:lnRef idx="1">
            <a:schemeClr val="accent1"/>
          </a:lnRef>
          <a:fillRef idx="0">
            <a:schemeClr val="accent1"/>
          </a:fillRef>
          <a:effectRef idx="0">
            <a:schemeClr val="accent1"/>
          </a:effectRef>
          <a:fontRef idx="minor">
            <a:schemeClr val="tx1"/>
          </a:fontRef>
        </p:style>
      </p:cxnSp>
      <p:sp>
        <p:nvSpPr>
          <p:cNvPr id="4" name="テキスト ボックス 3">
            <a:extLst>
              <a:ext uri="{FF2B5EF4-FFF2-40B4-BE49-F238E27FC236}">
                <a16:creationId xmlns:a16="http://schemas.microsoft.com/office/drawing/2014/main" id="{0D9B06BD-5566-1ADF-6E88-C182B79458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cxnSp>
        <p:nvCxnSpPr>
          <p:cNvPr id="9" name="直線コネクタ 8">
            <a:extLst>
              <a:ext uri="{FF2B5EF4-FFF2-40B4-BE49-F238E27FC236}">
                <a16:creationId xmlns:a16="http://schemas.microsoft.com/office/drawing/2014/main" id="{DE051885-8573-A642-3102-2B3B15BCE943}"/>
              </a:ext>
            </a:extLst>
          </p:cNvPr>
          <p:cNvCxnSpPr>
            <a:cxnSpLocks/>
          </p:cNvCxnSpPr>
          <p:nvPr/>
        </p:nvCxnSpPr>
        <p:spPr>
          <a:xfrm>
            <a:off x="6876141" y="4478531"/>
            <a:ext cx="2178959" cy="0"/>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64846037-226E-6461-96FD-EAF47DC7DB09}"/>
              </a:ext>
            </a:extLst>
          </p:cNvPr>
          <p:cNvCxnSpPr>
            <a:cxnSpLocks/>
          </p:cNvCxnSpPr>
          <p:nvPr/>
        </p:nvCxnSpPr>
        <p:spPr>
          <a:xfrm>
            <a:off x="9055100" y="4495800"/>
            <a:ext cx="0" cy="1290831"/>
          </a:xfrm>
          <a:prstGeom prst="line">
            <a:avLst/>
          </a:prstGeom>
          <a:ln w="254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13C775BA-7776-ECCD-D353-F8B259BD09F6}"/>
              </a:ext>
            </a:extLst>
          </p:cNvPr>
          <p:cNvSpPr txBox="1"/>
          <p:nvPr/>
        </p:nvSpPr>
        <p:spPr>
          <a:xfrm>
            <a:off x="10045258" y="2500808"/>
            <a:ext cx="2146742" cy="584775"/>
          </a:xfrm>
          <a:prstGeom prst="rect">
            <a:avLst/>
          </a:prstGeom>
          <a:noFill/>
        </p:spPr>
        <p:txBody>
          <a:bodyPr wrap="none" rtlCol="0">
            <a:spAutoFit/>
          </a:bodyPr>
          <a:lstStyle/>
          <a:p>
            <a:r>
              <a:rPr lang="en-US" altLang="ja-JP"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Web</a:t>
            </a:r>
            <a:r>
              <a:rPr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rPr>
              <a:t>制作へ</a:t>
            </a:r>
            <a:endParaRPr kumimoji="1" lang="ja-JP" altLang="en-US" sz="3200" dirty="0">
              <a:solidFill>
                <a:schemeClr val="bg1">
                  <a:lumMod val="65000"/>
                </a:schemeClr>
              </a:solidFill>
              <a:latin typeface="HGS創英角ﾎﾟｯﾌﾟ体" panose="040B0A00000000000000" pitchFamily="50" charset="-128"/>
              <a:ea typeface="HGS創英角ﾎﾟｯﾌﾟ体" panose="040B0A00000000000000" pitchFamily="50" charset="-128"/>
            </a:endParaRPr>
          </a:p>
        </p:txBody>
      </p:sp>
    </p:spTree>
    <p:extLst>
      <p:ext uri="{BB962C8B-B14F-4D97-AF65-F5344CB8AC3E}">
        <p14:creationId xmlns:p14="http://schemas.microsoft.com/office/powerpoint/2010/main" val="4087304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5983-5673-6351-697B-BC89D2A7705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959FC09-268B-AE41-DF6B-F37AC84B219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60F32D2D-E434-A103-3483-C2B634DA3C3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85D64578-7B56-0383-5E29-38C53629C629}"/>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99986A4E-FA47-090C-26E7-A59D63DF38CE}"/>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7CBA5422-0E1F-7F81-C9D5-1B566240D321}"/>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FE56D9FF-2118-D8DF-DA58-45CFC4F9F1F0}"/>
              </a:ext>
            </a:extLst>
          </p:cNvPr>
          <p:cNvSpPr/>
          <p:nvPr/>
        </p:nvSpPr>
        <p:spPr>
          <a:xfrm>
            <a:off x="2489133" y="959758"/>
            <a:ext cx="12192000" cy="11796483"/>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742B7A2A-5E11-08D4-48F9-6FF3F5005F0B}"/>
              </a:ext>
            </a:extLst>
          </p:cNvPr>
          <p:cNvSpPr txBox="1"/>
          <p:nvPr/>
        </p:nvSpPr>
        <p:spPr>
          <a:xfrm>
            <a:off x="3629004" y="4534511"/>
            <a:ext cx="10475258" cy="2881710"/>
          </a:xfrm>
          <a:prstGeom prst="rect">
            <a:avLst/>
          </a:prstGeom>
          <a:noFill/>
          <a:ln w="63500">
            <a:noFill/>
          </a:ln>
        </p:spPr>
        <p:txBody>
          <a:bodyPr wrap="none" lIns="180000" tIns="144000" rIns="180000" bIns="180000" rtlCol="0">
            <a:spAutoFit/>
          </a:bodyPr>
          <a:lstStyle/>
          <a:p>
            <a:pPr algn="ctr"/>
            <a:r>
              <a:rPr kumimoji="1" lang="ja-JP" altLang="en-US" sz="166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FC817A08-ECB3-7A22-546C-3069106F3807}"/>
              </a:ext>
            </a:extLst>
          </p:cNvPr>
          <p:cNvSpPr/>
          <p:nvPr/>
        </p:nvSpPr>
        <p:spPr>
          <a:xfrm>
            <a:off x="234396" y="3133119"/>
            <a:ext cx="3515151" cy="3515151"/>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79FDAAEE-B13C-CC0F-B720-B63941094BFA}"/>
              </a:ext>
            </a:extLst>
          </p:cNvPr>
          <p:cNvSpPr txBox="1"/>
          <p:nvPr/>
        </p:nvSpPr>
        <p:spPr>
          <a:xfrm>
            <a:off x="778680" y="4145176"/>
            <a:ext cx="2426581" cy="1558270"/>
          </a:xfrm>
          <a:prstGeom prst="rect">
            <a:avLst/>
          </a:prstGeom>
          <a:noFill/>
          <a:ln w="63500">
            <a:noFill/>
          </a:ln>
        </p:spPr>
        <p:txBody>
          <a:bodyPr wrap="none" lIns="180000" tIns="144000" rIns="180000" bIns="180000" rtlCol="0">
            <a:spAutoFit/>
          </a:bodyPr>
          <a:lstStyle/>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4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4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4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753838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2A8C5-764A-A77F-FD46-78595435F15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1D537AE-B140-118C-68A1-70CFD5BDA16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全体の流れ－ボリューム感</a:t>
            </a:r>
          </a:p>
        </p:txBody>
      </p:sp>
      <p:sp>
        <p:nvSpPr>
          <p:cNvPr id="6" name="楕円 5">
            <a:extLst>
              <a:ext uri="{FF2B5EF4-FFF2-40B4-BE49-F238E27FC236}">
                <a16:creationId xmlns:a16="http://schemas.microsoft.com/office/drawing/2014/main" id="{B0032859-0DF9-550C-4246-D7F52200AEFC}"/>
              </a:ext>
            </a:extLst>
          </p:cNvPr>
          <p:cNvSpPr/>
          <p:nvPr/>
        </p:nvSpPr>
        <p:spPr>
          <a:xfrm>
            <a:off x="398231" y="1170565"/>
            <a:ext cx="1191117" cy="1191117"/>
          </a:xfrm>
          <a:prstGeom prst="ellipse">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AD67379E-7688-7025-E7C9-F2554E7D70E4}"/>
              </a:ext>
            </a:extLst>
          </p:cNvPr>
          <p:cNvSpPr txBox="1"/>
          <p:nvPr/>
        </p:nvSpPr>
        <p:spPr>
          <a:xfrm>
            <a:off x="449031" y="1209095"/>
            <a:ext cx="1201887" cy="1152587"/>
          </a:xfrm>
          <a:prstGeom prst="rect">
            <a:avLst/>
          </a:prstGeom>
          <a:noFill/>
          <a:ln w="63500">
            <a:noFill/>
          </a:ln>
        </p:spPr>
        <p:txBody>
          <a:bodyPr wrap="none" lIns="180000" tIns="108000" rIns="180000" bIns="180000" rtlCol="0">
            <a:spAutoFit/>
          </a:bodyPr>
          <a:lstStyle/>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用語</a:t>
            </a:r>
            <a:endParaRPr lang="en-US" altLang="ja-JP" sz="2800"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2800" dirty="0">
                <a:uFill>
                  <a:solidFill>
                    <a:srgbClr val="79A8D3"/>
                  </a:solidFill>
                </a:uFill>
                <a:latin typeface="BIZ UDPゴシック" panose="020B0400000000000000" pitchFamily="50" charset="-128"/>
                <a:ea typeface="BIZ UDPゴシック" panose="020B0400000000000000" pitchFamily="50" charset="-128"/>
              </a:rPr>
              <a:t>解説 </a:t>
            </a:r>
            <a:endParaRPr kumimoji="1" lang="ja-JP" altLang="en-US" sz="28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7" name="楕円 6">
            <a:extLst>
              <a:ext uri="{FF2B5EF4-FFF2-40B4-BE49-F238E27FC236}">
                <a16:creationId xmlns:a16="http://schemas.microsoft.com/office/drawing/2014/main" id="{5806CF61-DB2C-0BF5-6451-E161A1ADE57B}"/>
              </a:ext>
            </a:extLst>
          </p:cNvPr>
          <p:cNvSpPr/>
          <p:nvPr/>
        </p:nvSpPr>
        <p:spPr>
          <a:xfrm>
            <a:off x="1821445" y="882634"/>
            <a:ext cx="2317719" cy="2317719"/>
          </a:xfrm>
          <a:prstGeom prst="ellipse">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A4D5242D-1533-D6ED-06DE-A9DC37AC69A6}"/>
              </a:ext>
            </a:extLst>
          </p:cNvPr>
          <p:cNvSpPr txBox="1"/>
          <p:nvPr/>
        </p:nvSpPr>
        <p:spPr>
          <a:xfrm>
            <a:off x="2065390" y="1415769"/>
            <a:ext cx="1851102" cy="1188938"/>
          </a:xfrm>
          <a:prstGeom prst="rect">
            <a:avLst/>
          </a:prstGeom>
          <a:noFill/>
          <a:ln w="63500">
            <a:noFill/>
          </a:ln>
        </p:spPr>
        <p:txBody>
          <a:bodyPr wrap="none" lIns="180000" tIns="144000" rIns="180000" bIns="180000" rtlCol="0">
            <a:spAutoFit/>
          </a:bodyPr>
          <a:lstStyle/>
          <a:p>
            <a:pPr algn="ctr"/>
            <a:r>
              <a:rPr lang="ja-JP" altLang="en-US" sz="2800" spc="100" dirty="0">
                <a:latin typeface="BIZ UDPゴシック" panose="020B0400000000000000" pitchFamily="50" charset="-128"/>
                <a:ea typeface="BIZ UDPゴシック" panose="020B0400000000000000" pitchFamily="50" charset="-128"/>
              </a:rPr>
              <a:t>ソフトの</a:t>
            </a:r>
            <a:endParaRPr lang="en-US" altLang="ja-JP" sz="2800" spc="100" dirty="0">
              <a:latin typeface="BIZ UDPゴシック" panose="020B0400000000000000" pitchFamily="50" charset="-128"/>
              <a:ea typeface="BIZ UDPゴシック" panose="020B0400000000000000" pitchFamily="50" charset="-128"/>
            </a:endParaRPr>
          </a:p>
          <a:p>
            <a:pPr algn="ctr"/>
            <a:r>
              <a:rPr lang="ja-JP" altLang="en-US" sz="2800" spc="100" dirty="0">
                <a:latin typeface="BIZ UDPゴシック" panose="020B0400000000000000" pitchFamily="50" charset="-128"/>
                <a:ea typeface="BIZ UDPゴシック" panose="020B0400000000000000" pitchFamily="50" charset="-128"/>
              </a:rPr>
              <a:t>主要操作</a:t>
            </a:r>
            <a:endParaRPr kumimoji="1" lang="ja-JP" altLang="en-US" sz="2800" spc="100" dirty="0">
              <a:latin typeface="BIZ UDPゴシック" panose="020B0400000000000000" pitchFamily="50" charset="-128"/>
              <a:ea typeface="BIZ UDPゴシック" panose="020B0400000000000000" pitchFamily="50" charset="-128"/>
            </a:endParaRPr>
          </a:p>
        </p:txBody>
      </p:sp>
      <p:sp>
        <p:nvSpPr>
          <p:cNvPr id="9" name="楕円 8">
            <a:extLst>
              <a:ext uri="{FF2B5EF4-FFF2-40B4-BE49-F238E27FC236}">
                <a16:creationId xmlns:a16="http://schemas.microsoft.com/office/drawing/2014/main" id="{13209C31-6B24-F64B-DB2E-E5716AEB3D98}"/>
              </a:ext>
            </a:extLst>
          </p:cNvPr>
          <p:cNvSpPr/>
          <p:nvPr/>
        </p:nvSpPr>
        <p:spPr>
          <a:xfrm>
            <a:off x="6485784" y="1113415"/>
            <a:ext cx="7769541" cy="7517492"/>
          </a:xfrm>
          <a:prstGeom prst="ellipse">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B18291A4-DE6B-9AB4-9F28-0394627E6252}"/>
              </a:ext>
            </a:extLst>
          </p:cNvPr>
          <p:cNvSpPr txBox="1"/>
          <p:nvPr/>
        </p:nvSpPr>
        <p:spPr>
          <a:xfrm>
            <a:off x="7493346" y="4022065"/>
            <a:ext cx="5754415" cy="1681381"/>
          </a:xfrm>
          <a:prstGeom prst="rect">
            <a:avLst/>
          </a:prstGeom>
          <a:noFill/>
          <a:ln w="63500">
            <a:noFill/>
          </a:ln>
        </p:spPr>
        <p:txBody>
          <a:bodyPr wrap="none" lIns="180000" tIns="144000" rIns="180000" bIns="180000" rtlCol="0">
            <a:spAutoFit/>
          </a:bodyPr>
          <a:lstStyle/>
          <a:p>
            <a:pPr algn="ctr"/>
            <a:r>
              <a:rPr kumimoji="1" lang="ja-JP" altLang="en-US" sz="8800" b="1" spc="100" dirty="0">
                <a:solidFill>
                  <a:schemeClr val="bg1"/>
                </a:solidFill>
                <a:latin typeface="BIZ UDPゴシック" panose="020B0400000000000000" pitchFamily="50" charset="-128"/>
                <a:ea typeface="BIZ UDPゴシック" panose="020B0400000000000000" pitchFamily="50" charset="-128"/>
              </a:rPr>
              <a:t>モデリング</a:t>
            </a:r>
          </a:p>
        </p:txBody>
      </p:sp>
      <p:sp>
        <p:nvSpPr>
          <p:cNvPr id="10" name="楕円 9">
            <a:extLst>
              <a:ext uri="{FF2B5EF4-FFF2-40B4-BE49-F238E27FC236}">
                <a16:creationId xmlns:a16="http://schemas.microsoft.com/office/drawing/2014/main" id="{0FC4D536-477E-8066-F19E-DF32C58068BB}"/>
              </a:ext>
            </a:extLst>
          </p:cNvPr>
          <p:cNvSpPr/>
          <p:nvPr/>
        </p:nvSpPr>
        <p:spPr>
          <a:xfrm>
            <a:off x="1855586" y="2768869"/>
            <a:ext cx="5346724" cy="5346724"/>
          </a:xfrm>
          <a:prstGeom prst="ellipse">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E47C64FA-ABB0-40FF-8545-C1E11E1DA52D}"/>
              </a:ext>
            </a:extLst>
          </p:cNvPr>
          <p:cNvSpPr txBox="1"/>
          <p:nvPr/>
        </p:nvSpPr>
        <p:spPr>
          <a:xfrm>
            <a:off x="2813917" y="4355319"/>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solid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3725106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21C99-F378-3E0C-A656-A1E6E343875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1881562-39FB-F9CB-531F-4CFBB9CD1B5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p>
        </p:txBody>
      </p:sp>
      <p:sp>
        <p:nvSpPr>
          <p:cNvPr id="2" name="テキスト ボックス 1">
            <a:extLst>
              <a:ext uri="{FF2B5EF4-FFF2-40B4-BE49-F238E27FC236}">
                <a16:creationId xmlns:a16="http://schemas.microsoft.com/office/drawing/2014/main" id="{51902B3B-813B-A5E0-CDFE-EE1F673811E5}"/>
              </a:ext>
            </a:extLst>
          </p:cNvPr>
          <p:cNvSpPr txBox="1"/>
          <p:nvPr/>
        </p:nvSpPr>
        <p:spPr>
          <a:xfrm>
            <a:off x="2740576" y="1380663"/>
            <a:ext cx="5986850" cy="4753573"/>
          </a:xfrm>
          <a:prstGeom prst="rect">
            <a:avLst/>
          </a:prstGeom>
          <a:noFill/>
          <a:ln w="63500">
            <a:noFill/>
          </a:ln>
        </p:spPr>
        <p:txBody>
          <a:bodyPr wrap="none" lIns="180000" tIns="108000" rIns="180000" bIns="180000" rtlCol="0">
            <a:spAutoFit/>
          </a:bodyPr>
          <a:lstStyle/>
          <a:p>
            <a:pPr>
              <a:spcAft>
                <a:spcPts val="3000"/>
              </a:spcAft>
            </a:pP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8000" b="1" dirty="0">
                <a:uFill>
                  <a:solidFill>
                    <a:srgbClr val="79A8D3"/>
                  </a:solidFill>
                </a:uFill>
                <a:latin typeface="BIZ UDPゴシック" panose="020B0400000000000000" pitchFamily="50" charset="-128"/>
                <a:ea typeface="BIZ UDPゴシック" panose="020B0400000000000000" pitchFamily="50" charset="-128"/>
              </a:rPr>
              <a:t>3D</a:t>
            </a: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モデル</a:t>
            </a:r>
            <a:endParaRPr lang="en-US" altLang="ja-JP" sz="80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kumimoji="1"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点群</a:t>
            </a:r>
            <a:endParaRPr kumimoji="1" lang="en-US" altLang="ja-JP" sz="80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lang="ja-JP" altLang="en-US" sz="80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8000" b="1" dirty="0" err="1">
                <a:uFill>
                  <a:solidFill>
                    <a:srgbClr val="79A8D3"/>
                  </a:solidFill>
                </a:uFill>
                <a:latin typeface="BIZ UDPゴシック" panose="020B0400000000000000" pitchFamily="50" charset="-128"/>
                <a:ea typeface="BIZ UDPゴシック" panose="020B0400000000000000" pitchFamily="50" charset="-128"/>
              </a:rPr>
              <a:t>FreeCAD</a:t>
            </a:r>
            <a:endParaRPr kumimoji="1" lang="ja-JP" altLang="en-US" sz="8000" b="1"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699824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7E51C-BF21-0FB8-604A-E7DEE3DE317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69D34CC6-4B66-BE19-B6DF-28B9A68468B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pic>
        <p:nvPicPr>
          <p:cNvPr id="7" name="図 6">
            <a:extLst>
              <a:ext uri="{FF2B5EF4-FFF2-40B4-BE49-F238E27FC236}">
                <a16:creationId xmlns:a16="http://schemas.microsoft.com/office/drawing/2014/main" id="{463C6C3F-6669-A853-C54D-48B3A717B034}"/>
              </a:ext>
            </a:extLst>
          </p:cNvPr>
          <p:cNvPicPr>
            <a:picLocks noChangeAspect="1"/>
          </p:cNvPicPr>
          <p:nvPr/>
        </p:nvPicPr>
        <p:blipFill>
          <a:blip r:embed="rId3"/>
          <a:stretch>
            <a:fillRect/>
          </a:stretch>
        </p:blipFill>
        <p:spPr>
          <a:xfrm>
            <a:off x="8478818" y="2528787"/>
            <a:ext cx="2855226" cy="3778975"/>
          </a:xfrm>
          <a:prstGeom prst="rect">
            <a:avLst/>
          </a:prstGeom>
        </p:spPr>
      </p:pic>
      <p:pic>
        <p:nvPicPr>
          <p:cNvPr id="9" name="図 8">
            <a:extLst>
              <a:ext uri="{FF2B5EF4-FFF2-40B4-BE49-F238E27FC236}">
                <a16:creationId xmlns:a16="http://schemas.microsoft.com/office/drawing/2014/main" id="{4D7E01D3-2C18-F52F-EA5C-8B002C5A5C8C}"/>
              </a:ext>
            </a:extLst>
          </p:cNvPr>
          <p:cNvPicPr>
            <a:picLocks noChangeAspect="1"/>
          </p:cNvPicPr>
          <p:nvPr/>
        </p:nvPicPr>
        <p:blipFill>
          <a:blip r:embed="rId4"/>
          <a:stretch>
            <a:fillRect/>
          </a:stretch>
        </p:blipFill>
        <p:spPr>
          <a:xfrm>
            <a:off x="672905" y="1274723"/>
            <a:ext cx="2658794" cy="2624804"/>
          </a:xfrm>
          <a:prstGeom prst="rect">
            <a:avLst/>
          </a:prstGeom>
        </p:spPr>
      </p:pic>
      <p:pic>
        <p:nvPicPr>
          <p:cNvPr id="11" name="図 10">
            <a:extLst>
              <a:ext uri="{FF2B5EF4-FFF2-40B4-BE49-F238E27FC236}">
                <a16:creationId xmlns:a16="http://schemas.microsoft.com/office/drawing/2014/main" id="{69A32B10-68BA-67D8-470C-347F4E171B30}"/>
              </a:ext>
            </a:extLst>
          </p:cNvPr>
          <p:cNvPicPr>
            <a:picLocks noChangeAspect="1"/>
          </p:cNvPicPr>
          <p:nvPr/>
        </p:nvPicPr>
        <p:blipFill>
          <a:blip r:embed="rId5"/>
          <a:stretch>
            <a:fillRect/>
          </a:stretch>
        </p:blipFill>
        <p:spPr>
          <a:xfrm>
            <a:off x="3175676" y="3429000"/>
            <a:ext cx="2956394" cy="2947339"/>
          </a:xfrm>
          <a:prstGeom prst="rect">
            <a:avLst/>
          </a:prstGeom>
        </p:spPr>
      </p:pic>
      <p:pic>
        <p:nvPicPr>
          <p:cNvPr id="5" name="図 4">
            <a:extLst>
              <a:ext uri="{FF2B5EF4-FFF2-40B4-BE49-F238E27FC236}">
                <a16:creationId xmlns:a16="http://schemas.microsoft.com/office/drawing/2014/main" id="{E8F8818E-1171-ACA7-170D-2322537B848C}"/>
              </a:ext>
            </a:extLst>
          </p:cNvPr>
          <p:cNvPicPr>
            <a:picLocks noChangeAspect="1"/>
          </p:cNvPicPr>
          <p:nvPr/>
        </p:nvPicPr>
        <p:blipFill>
          <a:blip r:embed="rId6"/>
          <a:stretch>
            <a:fillRect/>
          </a:stretch>
        </p:blipFill>
        <p:spPr>
          <a:xfrm>
            <a:off x="5678447" y="1274723"/>
            <a:ext cx="2719952" cy="3578631"/>
          </a:xfrm>
          <a:prstGeom prst="rect">
            <a:avLst/>
          </a:prstGeom>
        </p:spPr>
      </p:pic>
    </p:spTree>
    <p:extLst>
      <p:ext uri="{BB962C8B-B14F-4D97-AF65-F5344CB8AC3E}">
        <p14:creationId xmlns:p14="http://schemas.microsoft.com/office/powerpoint/2010/main" val="2516124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961831-D565-54A0-3B35-A953A573C44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05F44501-1002-04CA-E6AE-712F263C5C0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77B2158-C1AB-7A8C-AA9A-F022ADC9A594}"/>
              </a:ext>
            </a:extLst>
          </p:cNvPr>
          <p:cNvSpPr txBox="1"/>
          <p:nvPr/>
        </p:nvSpPr>
        <p:spPr>
          <a:xfrm>
            <a:off x="686849" y="2360264"/>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65FC7EFF-6E29-B3F7-B18C-E882DEC1C353}"/>
              </a:ext>
            </a:extLst>
          </p:cNvPr>
          <p:cNvSpPr txBox="1"/>
          <p:nvPr/>
        </p:nvSpPr>
        <p:spPr>
          <a:xfrm>
            <a:off x="8636000" y="4497736"/>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9431328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88118-ED51-9D00-2B2D-CD2017228F4D}"/>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FC5DF15-E371-83D4-C647-A830BD4ED0E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a:solidFill>
                  <a:schemeClr val="bg1"/>
                </a:solidFill>
              </a:rPr>
              <a:t>3D</a:t>
            </a:r>
            <a:r>
              <a:rPr lang="ja-JP" altLang="en-US" sz="4000" b="1" spc="1000" dirty="0">
                <a:solidFill>
                  <a:schemeClr val="bg1"/>
                </a:solidFill>
              </a:rPr>
              <a:t>モデル</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0B5FE3ED-2715-B7D7-2DF5-51C91BBB6A36}"/>
              </a:ext>
            </a:extLst>
          </p:cNvPr>
          <p:cNvSpPr txBox="1"/>
          <p:nvPr/>
        </p:nvSpPr>
        <p:spPr>
          <a:xfrm>
            <a:off x="628340" y="1051969"/>
            <a:ext cx="10935320" cy="2137472"/>
          </a:xfrm>
          <a:prstGeom prst="rect">
            <a:avLst/>
          </a:prstGeom>
          <a:noFill/>
          <a:ln w="63500">
            <a:noFill/>
          </a:ln>
        </p:spPr>
        <p:txBody>
          <a:bodyPr wrap="none" lIns="180000" tIns="108000" rIns="180000" bIns="180000" rtlCol="0">
            <a:spAutoFit/>
          </a:bodyPr>
          <a:lstStyle/>
          <a:p>
            <a:r>
              <a:rPr lang="en-US" altLang="ja-JP" sz="6000" b="1" dirty="0">
                <a:uFill>
                  <a:solidFill>
                    <a:srgbClr val="79A8D3"/>
                  </a:solidFill>
                </a:uFill>
                <a:latin typeface="BIZ UDPゴシック" panose="020B0400000000000000" pitchFamily="50" charset="-128"/>
                <a:ea typeface="BIZ UDPゴシック" panose="020B0400000000000000" pitchFamily="50" charset="-128"/>
              </a:rPr>
              <a:t>PC</a:t>
            </a:r>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上で</a:t>
            </a:r>
            <a:endParaRPr lang="en-US" altLang="ja-JP" sz="6000" b="1" dirty="0">
              <a:uFill>
                <a:solidFill>
                  <a:srgbClr val="79A8D3"/>
                </a:solidFill>
              </a:uFill>
              <a:latin typeface="BIZ UDPゴシック" panose="020B0400000000000000" pitchFamily="50" charset="-128"/>
              <a:ea typeface="BIZ UDPゴシック" panose="020B0400000000000000" pitchFamily="50" charset="-128"/>
            </a:endParaRPr>
          </a:p>
          <a:p>
            <a:r>
              <a:rPr lang="ja-JP" altLang="en-US" sz="6000" b="1" dirty="0">
                <a:uFill>
                  <a:solidFill>
                    <a:srgbClr val="79A8D3"/>
                  </a:solidFill>
                </a:uFill>
                <a:latin typeface="BIZ UDPゴシック" panose="020B0400000000000000" pitchFamily="50" charset="-128"/>
                <a:ea typeface="BIZ UDPゴシック" panose="020B0400000000000000" pitchFamily="50" charset="-128"/>
              </a:rPr>
              <a:t>どの角度からでも見れる</a:t>
            </a:r>
            <a:r>
              <a:rPr kumimoji="1" lang="ja-JP" altLang="en-US" sz="6000" b="1" dirty="0">
                <a:uFill>
                  <a:solidFill>
                    <a:srgbClr val="79A8D3"/>
                  </a:solidFill>
                </a:uFill>
                <a:latin typeface="BIZ UDPゴシック" panose="020B0400000000000000" pitchFamily="50" charset="-128"/>
                <a:ea typeface="BIZ UDPゴシック" panose="020B0400000000000000" pitchFamily="50" charset="-128"/>
              </a:rPr>
              <a:t>データ</a:t>
            </a:r>
          </a:p>
        </p:txBody>
      </p:sp>
      <p:sp>
        <p:nvSpPr>
          <p:cNvPr id="5" name="テキスト ボックス 4">
            <a:extLst>
              <a:ext uri="{FF2B5EF4-FFF2-40B4-BE49-F238E27FC236}">
                <a16:creationId xmlns:a16="http://schemas.microsoft.com/office/drawing/2014/main" id="{B7DB80B0-6459-3789-6C67-4F1A8AC8A7BD}"/>
              </a:ext>
            </a:extLst>
          </p:cNvPr>
          <p:cNvSpPr txBox="1"/>
          <p:nvPr/>
        </p:nvSpPr>
        <p:spPr>
          <a:xfrm>
            <a:off x="8577491" y="3044698"/>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
        <p:nvSpPr>
          <p:cNvPr id="3" name="テキスト ボックス 2">
            <a:extLst>
              <a:ext uri="{FF2B5EF4-FFF2-40B4-BE49-F238E27FC236}">
                <a16:creationId xmlns:a16="http://schemas.microsoft.com/office/drawing/2014/main" id="{86E0C75E-9D50-2072-5C48-8068E4BE84D6}"/>
              </a:ext>
            </a:extLst>
          </p:cNvPr>
          <p:cNvSpPr txBox="1"/>
          <p:nvPr/>
        </p:nvSpPr>
        <p:spPr>
          <a:xfrm>
            <a:off x="628340" y="4126584"/>
            <a:ext cx="11128367" cy="1200329"/>
          </a:xfrm>
          <a:prstGeom prst="rect">
            <a:avLst/>
          </a:prstGeom>
          <a:noFill/>
        </p:spPr>
        <p:txBody>
          <a:bodyPr wrap="none" rtlCol="0">
            <a:spAutoFit/>
          </a:bodyPr>
          <a:lstStyle/>
          <a:p>
            <a:r>
              <a:rPr lang="en-US" altLang="ja-JP" sz="2400" dirty="0"/>
              <a:t>3</a:t>
            </a:r>
            <a:r>
              <a:rPr lang="ja-JP" altLang="en-US" sz="2400" dirty="0"/>
              <a:t>次元空間における立体の形状をコンピュータ上で表現したデータのことです。</a:t>
            </a:r>
            <a:endParaRPr lang="en-US" altLang="ja-JP" sz="2400" dirty="0"/>
          </a:p>
          <a:p>
            <a:r>
              <a:rPr lang="ja-JP" altLang="en-US" sz="2400" dirty="0"/>
              <a:t>平面的な</a:t>
            </a:r>
            <a:r>
              <a:rPr lang="en-US" altLang="ja-JP" sz="2400" dirty="0"/>
              <a:t>2D</a:t>
            </a:r>
            <a:r>
              <a:rPr lang="ja-JP" altLang="en-US" sz="2400" dirty="0"/>
              <a:t>モデルとは異なり、奥行きのある立体的な形状を持ち、</a:t>
            </a:r>
            <a:endParaRPr lang="en-US" altLang="ja-JP" sz="2400" dirty="0"/>
          </a:p>
          <a:p>
            <a:r>
              <a:rPr lang="ja-JP" altLang="en-US" sz="2400" dirty="0"/>
              <a:t>あらゆる角度から観察することができます。﻿</a:t>
            </a:r>
            <a:endParaRPr kumimoji="1" lang="ja-JP" altLang="en-US" sz="2400" dirty="0"/>
          </a:p>
        </p:txBody>
      </p:sp>
      <p:sp>
        <p:nvSpPr>
          <p:cNvPr id="6" name="テキスト ボックス 5">
            <a:extLst>
              <a:ext uri="{FF2B5EF4-FFF2-40B4-BE49-F238E27FC236}">
                <a16:creationId xmlns:a16="http://schemas.microsoft.com/office/drawing/2014/main" id="{0C4F3EBC-E162-1321-D759-F35EF4B8249B}"/>
              </a:ext>
            </a:extLst>
          </p:cNvPr>
          <p:cNvSpPr txBox="1"/>
          <p:nvPr/>
        </p:nvSpPr>
        <p:spPr>
          <a:xfrm>
            <a:off x="6960060" y="5221256"/>
            <a:ext cx="4264309" cy="584775"/>
          </a:xfrm>
          <a:prstGeom prst="rect">
            <a:avLst/>
          </a:prstGeom>
          <a:noFill/>
        </p:spPr>
        <p:txBody>
          <a:bodyPr wrap="none" rtlCol="0">
            <a:spAutoFit/>
          </a:bodyPr>
          <a:lstStyle/>
          <a:p>
            <a:r>
              <a:rPr lang="ja-JP" altLang="en-US" sz="3200" dirty="0">
                <a:solidFill>
                  <a:schemeClr val="bg1">
                    <a:lumMod val="50000"/>
                  </a:schemeClr>
                </a:solidFill>
              </a:rPr>
              <a:t>↑検索中の</a:t>
            </a:r>
            <a:r>
              <a:rPr lang="en-US" altLang="ja-JP" sz="3200" dirty="0">
                <a:solidFill>
                  <a:schemeClr val="bg1">
                    <a:lumMod val="50000"/>
                  </a:schemeClr>
                </a:solidFill>
              </a:rPr>
              <a:t>AI</a:t>
            </a:r>
            <a:r>
              <a:rPr lang="ja-JP" altLang="en-US" sz="3200" dirty="0">
                <a:solidFill>
                  <a:schemeClr val="bg1">
                    <a:lumMod val="50000"/>
                  </a:schemeClr>
                </a:solidFill>
              </a:rPr>
              <a:t>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5215200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C0C4C-4703-B930-7F2F-BDEBAF16FE28}"/>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BE9209A-CB47-EBD3-055A-700A228A703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pic>
        <p:nvPicPr>
          <p:cNvPr id="6" name="図 5">
            <a:extLst>
              <a:ext uri="{FF2B5EF4-FFF2-40B4-BE49-F238E27FC236}">
                <a16:creationId xmlns:a16="http://schemas.microsoft.com/office/drawing/2014/main" id="{BB4B7627-FFB0-D6C0-26FD-19044B98B75C}"/>
              </a:ext>
            </a:extLst>
          </p:cNvPr>
          <p:cNvPicPr>
            <a:picLocks noChangeAspect="1"/>
          </p:cNvPicPr>
          <p:nvPr/>
        </p:nvPicPr>
        <p:blipFill>
          <a:blip r:embed="rId3"/>
          <a:stretch>
            <a:fillRect/>
          </a:stretch>
        </p:blipFill>
        <p:spPr>
          <a:xfrm>
            <a:off x="1146628" y="1060281"/>
            <a:ext cx="10218057" cy="5313731"/>
          </a:xfrm>
          <a:prstGeom prst="rect">
            <a:avLst/>
          </a:prstGeom>
        </p:spPr>
      </p:pic>
      <p:sp>
        <p:nvSpPr>
          <p:cNvPr id="7" name="テキスト ボックス 6">
            <a:extLst>
              <a:ext uri="{FF2B5EF4-FFF2-40B4-BE49-F238E27FC236}">
                <a16:creationId xmlns:a16="http://schemas.microsoft.com/office/drawing/2014/main" id="{544EED07-8105-7392-E33B-8A0F40D5BD26}"/>
              </a:ext>
            </a:extLst>
          </p:cNvPr>
          <p:cNvSpPr txBox="1"/>
          <p:nvPr/>
        </p:nvSpPr>
        <p:spPr>
          <a:xfrm>
            <a:off x="8179198" y="6374204"/>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44445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08C09-F794-CBA0-FB0A-CB35FEBE57DB}"/>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15523C49-6972-F72D-D458-C893C37BBBC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目的</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5EB779BF-A587-6F38-00BB-CE752FCC7C67}"/>
              </a:ext>
            </a:extLst>
          </p:cNvPr>
          <p:cNvSpPr txBox="1"/>
          <p:nvPr/>
        </p:nvSpPr>
        <p:spPr>
          <a:xfrm>
            <a:off x="769060" y="2225238"/>
            <a:ext cx="10732425" cy="2585323"/>
          </a:xfrm>
          <a:prstGeom prst="rect">
            <a:avLst/>
          </a:prstGeom>
          <a:noFill/>
        </p:spPr>
        <p:txBody>
          <a:bodyPr wrap="none" rtlCol="0">
            <a:spAutoFit/>
          </a:bodyPr>
          <a:lstStyle/>
          <a:p>
            <a:pPr>
              <a:spcAft>
                <a:spcPts val="3600"/>
              </a:spcAft>
            </a:pPr>
            <a:r>
              <a:rPr lang="en-US" altLang="ja-JP" sz="6600" b="1" dirty="0"/>
              <a:t>Web</a:t>
            </a:r>
            <a:r>
              <a:rPr lang="ja-JP" altLang="en-US" sz="6600" b="1" dirty="0"/>
              <a:t>制作で使う</a:t>
            </a:r>
            <a:r>
              <a:rPr lang="en-US" altLang="ja-JP" sz="6600" b="1" dirty="0"/>
              <a:t>3D</a:t>
            </a:r>
            <a:r>
              <a:rPr lang="ja-JP" altLang="en-US" sz="6600" b="1" dirty="0"/>
              <a:t>モデルを</a:t>
            </a:r>
            <a:endParaRPr lang="en-US" altLang="ja-JP" sz="6600" b="1" dirty="0"/>
          </a:p>
          <a:p>
            <a:pPr>
              <a:spcAft>
                <a:spcPts val="3600"/>
              </a:spcAft>
            </a:pPr>
            <a:r>
              <a:rPr lang="ja-JP" altLang="en-US" sz="6600" b="1" dirty="0"/>
              <a:t>作成します！</a:t>
            </a:r>
            <a:endParaRPr kumimoji="1" lang="en-US" altLang="ja-JP" sz="6600" b="1" dirty="0"/>
          </a:p>
        </p:txBody>
      </p:sp>
    </p:spTree>
    <p:extLst>
      <p:ext uri="{BB962C8B-B14F-4D97-AF65-F5344CB8AC3E}">
        <p14:creationId xmlns:p14="http://schemas.microsoft.com/office/powerpoint/2010/main" val="106568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D1035-35DC-D994-A1C1-48DD80D917C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B35FB75-32A1-9A59-AB54-253845B1289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F5ECA67A-B0E5-F802-7CD4-FCC85FCA5D25}"/>
              </a:ext>
            </a:extLst>
          </p:cNvPr>
          <p:cNvSpPr txBox="1"/>
          <p:nvPr/>
        </p:nvSpPr>
        <p:spPr>
          <a:xfrm>
            <a:off x="844745" y="2729596"/>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13" name="テキスト ボックス 12">
            <a:extLst>
              <a:ext uri="{FF2B5EF4-FFF2-40B4-BE49-F238E27FC236}">
                <a16:creationId xmlns:a16="http://schemas.microsoft.com/office/drawing/2014/main" id="{D7D89BE8-D85E-6699-D088-84E9BF222C51}"/>
              </a:ext>
            </a:extLst>
          </p:cNvPr>
          <p:cNvSpPr txBox="1"/>
          <p:nvPr/>
        </p:nvSpPr>
        <p:spPr>
          <a:xfrm>
            <a:off x="844745" y="4492842"/>
            <a:ext cx="6098344" cy="369332"/>
          </a:xfrm>
          <a:prstGeom prst="rect">
            <a:avLst/>
          </a:prstGeom>
          <a:noFill/>
        </p:spPr>
        <p:txBody>
          <a:bodyPr wrap="square">
            <a:spAutoFit/>
          </a:bodyPr>
          <a:lstStyle/>
          <a:p>
            <a:r>
              <a:rPr lang="ja-JP" altLang="en-US" dirty="0"/>
              <a:t>https://pimoza.com/usefulclmns11.html</a:t>
            </a:r>
          </a:p>
        </p:txBody>
      </p:sp>
      <p:sp>
        <p:nvSpPr>
          <p:cNvPr id="3" name="テキスト ボックス 2">
            <a:extLst>
              <a:ext uri="{FF2B5EF4-FFF2-40B4-BE49-F238E27FC236}">
                <a16:creationId xmlns:a16="http://schemas.microsoft.com/office/drawing/2014/main" id="{2D2D929F-FEEF-1082-1579-DB241EDA5223}"/>
              </a:ext>
            </a:extLst>
          </p:cNvPr>
          <p:cNvSpPr txBox="1"/>
          <p:nvPr/>
        </p:nvSpPr>
        <p:spPr>
          <a:xfrm>
            <a:off x="8465879" y="3935235"/>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1159098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3E225-631D-C31B-6515-3AD021D137B7}"/>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9F36AB3E-E1DC-4764-C774-FD72E6AE0AD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1AA61111-2343-24BD-E7B1-ACFD08E67AE6}"/>
              </a:ext>
            </a:extLst>
          </p:cNvPr>
          <p:cNvSpPr txBox="1"/>
          <p:nvPr/>
        </p:nvSpPr>
        <p:spPr>
          <a:xfrm>
            <a:off x="844745" y="1481036"/>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3" name="テキスト ボックス 2">
            <a:extLst>
              <a:ext uri="{FF2B5EF4-FFF2-40B4-BE49-F238E27FC236}">
                <a16:creationId xmlns:a16="http://schemas.microsoft.com/office/drawing/2014/main" id="{4FC9F19C-B4D3-C734-D636-E1583C6DC949}"/>
              </a:ext>
            </a:extLst>
          </p:cNvPr>
          <p:cNvSpPr txBox="1"/>
          <p:nvPr/>
        </p:nvSpPr>
        <p:spPr>
          <a:xfrm>
            <a:off x="628340" y="4126584"/>
            <a:ext cx="11128367" cy="1200329"/>
          </a:xfrm>
          <a:prstGeom prst="rect">
            <a:avLst/>
          </a:prstGeom>
          <a:noFill/>
        </p:spPr>
        <p:txBody>
          <a:bodyPr wrap="none" rtlCol="0">
            <a:spAutoFit/>
          </a:bodyPr>
          <a:lstStyle/>
          <a:p>
            <a:r>
              <a:rPr lang="ja-JP" altLang="en-US" sz="2400" dirty="0"/>
              <a:t>多数の点の集まりで、</a:t>
            </a:r>
            <a:r>
              <a:rPr lang="en-US" altLang="ja-JP" sz="2400" dirty="0"/>
              <a:t>3</a:t>
            </a:r>
            <a:r>
              <a:rPr lang="ja-JP" altLang="en-US" sz="2400" dirty="0"/>
              <a:t>次元空間における物体の形状や表面を表現するデータ。</a:t>
            </a:r>
            <a:endParaRPr lang="en-US" altLang="ja-JP" sz="2400" dirty="0"/>
          </a:p>
          <a:p>
            <a:r>
              <a:rPr lang="ja-JP" altLang="en-US" sz="2400" dirty="0"/>
              <a:t>各点には、</a:t>
            </a:r>
            <a:r>
              <a:rPr lang="en-US" altLang="ja-JP" sz="2400" dirty="0"/>
              <a:t>X, Y, Z</a:t>
            </a:r>
            <a:r>
              <a:rPr lang="ja-JP" altLang="en-US" sz="2400" dirty="0"/>
              <a:t>の座標値と、</a:t>
            </a:r>
            <a:endParaRPr lang="en-US" altLang="ja-JP" sz="2400" dirty="0"/>
          </a:p>
          <a:p>
            <a:r>
              <a:rPr lang="ja-JP" altLang="en-US" sz="2400" dirty="0"/>
              <a:t>場合によっては色などの属性情報が付与されています。﻿</a:t>
            </a:r>
            <a:endParaRPr kumimoji="1" lang="ja-JP" altLang="en-US" sz="2400" dirty="0"/>
          </a:p>
        </p:txBody>
      </p:sp>
      <p:sp>
        <p:nvSpPr>
          <p:cNvPr id="5" name="テキスト ボックス 4">
            <a:extLst>
              <a:ext uri="{FF2B5EF4-FFF2-40B4-BE49-F238E27FC236}">
                <a16:creationId xmlns:a16="http://schemas.microsoft.com/office/drawing/2014/main" id="{57F9A6E7-BCAD-E2C1-535B-C08490A50C25}"/>
              </a:ext>
            </a:extLst>
          </p:cNvPr>
          <p:cNvSpPr txBox="1"/>
          <p:nvPr/>
        </p:nvSpPr>
        <p:spPr>
          <a:xfrm>
            <a:off x="6960060" y="5221256"/>
            <a:ext cx="4264309" cy="584775"/>
          </a:xfrm>
          <a:prstGeom prst="rect">
            <a:avLst/>
          </a:prstGeom>
          <a:noFill/>
        </p:spPr>
        <p:txBody>
          <a:bodyPr wrap="none" rtlCol="0">
            <a:spAutoFit/>
          </a:bodyPr>
          <a:lstStyle/>
          <a:p>
            <a:r>
              <a:rPr lang="ja-JP" altLang="en-US" sz="3200" dirty="0">
                <a:solidFill>
                  <a:schemeClr val="bg1">
                    <a:lumMod val="50000"/>
                  </a:schemeClr>
                </a:solidFill>
              </a:rPr>
              <a:t>↑検索中の</a:t>
            </a:r>
            <a:r>
              <a:rPr lang="en-US" altLang="ja-JP" sz="3200" dirty="0">
                <a:solidFill>
                  <a:schemeClr val="bg1">
                    <a:lumMod val="50000"/>
                  </a:schemeClr>
                </a:solidFill>
              </a:rPr>
              <a:t>AI</a:t>
            </a:r>
            <a:r>
              <a:rPr lang="ja-JP" altLang="en-US" sz="3200" dirty="0">
                <a:solidFill>
                  <a:schemeClr val="bg1">
                    <a:lumMod val="50000"/>
                  </a:schemeClr>
                </a:solidFill>
              </a:rPr>
              <a:t>より引用</a:t>
            </a:r>
            <a:endParaRPr kumimoji="1" lang="ja-JP" altLang="en-US" sz="3200" dirty="0">
              <a:solidFill>
                <a:schemeClr val="bg1">
                  <a:lumMod val="50000"/>
                </a:schemeClr>
              </a:solidFill>
            </a:endParaRPr>
          </a:p>
        </p:txBody>
      </p:sp>
      <p:sp>
        <p:nvSpPr>
          <p:cNvPr id="6" name="テキスト ボックス 5">
            <a:extLst>
              <a:ext uri="{FF2B5EF4-FFF2-40B4-BE49-F238E27FC236}">
                <a16:creationId xmlns:a16="http://schemas.microsoft.com/office/drawing/2014/main" id="{F95FD172-CF1F-E96B-AD46-E959059AFDE4}"/>
              </a:ext>
            </a:extLst>
          </p:cNvPr>
          <p:cNvSpPr txBox="1"/>
          <p:nvPr/>
        </p:nvSpPr>
        <p:spPr>
          <a:xfrm>
            <a:off x="8577491" y="2731416"/>
            <a:ext cx="2646878" cy="584775"/>
          </a:xfrm>
          <a:prstGeom prst="rect">
            <a:avLst/>
          </a:prstGeom>
          <a:noFill/>
        </p:spPr>
        <p:txBody>
          <a:bodyPr wrap="none" rtlCol="0">
            <a:spAutoFit/>
          </a:bodyPr>
          <a:lstStyle/>
          <a:p>
            <a:r>
              <a:rPr lang="ja-JP" altLang="en-US" sz="3200" dirty="0">
                <a:solidFill>
                  <a:schemeClr val="bg1">
                    <a:lumMod val="50000"/>
                  </a:schemeClr>
                </a:solidFill>
              </a:rPr>
              <a:t>↑森より引用</a:t>
            </a:r>
            <a:endParaRPr kumimoji="1" lang="ja-JP" altLang="en-US" sz="3200" dirty="0">
              <a:solidFill>
                <a:schemeClr val="bg1">
                  <a:lumMod val="50000"/>
                </a:schemeClr>
              </a:solidFill>
            </a:endParaRPr>
          </a:p>
        </p:txBody>
      </p:sp>
    </p:spTree>
    <p:extLst>
      <p:ext uri="{BB962C8B-B14F-4D97-AF65-F5344CB8AC3E}">
        <p14:creationId xmlns:p14="http://schemas.microsoft.com/office/powerpoint/2010/main" val="2756319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61BCF-4EE1-4912-2773-9F11F676BFE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D32C32B-7C48-7AAF-278E-F2DD15C1BFA5}"/>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51AE1424-1928-D86A-3457-C46CD329065A}"/>
              </a:ext>
            </a:extLst>
          </p:cNvPr>
          <p:cNvSpPr txBox="1"/>
          <p:nvPr/>
        </p:nvSpPr>
        <p:spPr>
          <a:xfrm>
            <a:off x="844745" y="1440633"/>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677FEB45-DE9B-96CD-D874-77D4750CE68F}"/>
              </a:ext>
            </a:extLst>
          </p:cNvPr>
          <p:cNvSpPr txBox="1"/>
          <p:nvPr/>
        </p:nvSpPr>
        <p:spPr>
          <a:xfrm>
            <a:off x="858813" y="3682922"/>
            <a:ext cx="10976317" cy="369332"/>
          </a:xfrm>
          <a:prstGeom prst="rect">
            <a:avLst/>
          </a:prstGeom>
          <a:noFill/>
        </p:spPr>
        <p:txBody>
          <a:bodyPr wrap="square">
            <a:spAutoFit/>
          </a:bodyPr>
          <a:lstStyle/>
          <a:p>
            <a:r>
              <a:rPr lang="en-US" altLang="ja-JP"/>
              <a:t>https://3d-scantech.jp/simscan-e/?_gl=1*fux4wd*_gcl_au*MzY3NjMyOTQwLjE3NTE5NzQ4MDQ.</a:t>
            </a:r>
            <a:endParaRPr lang="ja-JP" altLang="en-US" dirty="0"/>
          </a:p>
        </p:txBody>
      </p:sp>
      <p:sp>
        <p:nvSpPr>
          <p:cNvPr id="8" name="テキスト ボックス 7">
            <a:extLst>
              <a:ext uri="{FF2B5EF4-FFF2-40B4-BE49-F238E27FC236}">
                <a16:creationId xmlns:a16="http://schemas.microsoft.com/office/drawing/2014/main" id="{303CDACF-892C-E834-FD1E-97BEEC09B640}"/>
              </a:ext>
            </a:extLst>
          </p:cNvPr>
          <p:cNvSpPr txBox="1"/>
          <p:nvPr/>
        </p:nvSpPr>
        <p:spPr>
          <a:xfrm>
            <a:off x="858813" y="5944862"/>
            <a:ext cx="6098344" cy="369332"/>
          </a:xfrm>
          <a:prstGeom prst="rect">
            <a:avLst/>
          </a:prstGeom>
          <a:noFill/>
        </p:spPr>
        <p:txBody>
          <a:bodyPr wrap="square">
            <a:spAutoFit/>
          </a:bodyPr>
          <a:lstStyle/>
          <a:p>
            <a:r>
              <a:rPr lang="ja-JP" altLang="en-US" dirty="0"/>
              <a:t>https://www.youtube.com/watch?v=Fl8hLGuAiWc</a:t>
            </a:r>
          </a:p>
        </p:txBody>
      </p:sp>
      <p:sp>
        <p:nvSpPr>
          <p:cNvPr id="10" name="テキスト ボックス 9">
            <a:extLst>
              <a:ext uri="{FF2B5EF4-FFF2-40B4-BE49-F238E27FC236}">
                <a16:creationId xmlns:a16="http://schemas.microsoft.com/office/drawing/2014/main" id="{4E3F4802-19B9-368A-D603-4AF9748C1BF5}"/>
              </a:ext>
            </a:extLst>
          </p:cNvPr>
          <p:cNvSpPr txBox="1"/>
          <p:nvPr/>
        </p:nvSpPr>
        <p:spPr>
          <a:xfrm>
            <a:off x="858813" y="4813892"/>
            <a:ext cx="6098344" cy="369332"/>
          </a:xfrm>
          <a:prstGeom prst="rect">
            <a:avLst/>
          </a:prstGeom>
          <a:noFill/>
        </p:spPr>
        <p:txBody>
          <a:bodyPr wrap="square">
            <a:spAutoFit/>
          </a:bodyPr>
          <a:lstStyle/>
          <a:p>
            <a:r>
              <a:rPr lang="ja-JP" altLang="en-US" dirty="0"/>
              <a:t>https://www.youtube.com/watch?v=iptD3AaNdPo</a:t>
            </a:r>
          </a:p>
        </p:txBody>
      </p:sp>
      <p:sp>
        <p:nvSpPr>
          <p:cNvPr id="11" name="テキスト ボックス 10">
            <a:extLst>
              <a:ext uri="{FF2B5EF4-FFF2-40B4-BE49-F238E27FC236}">
                <a16:creationId xmlns:a16="http://schemas.microsoft.com/office/drawing/2014/main" id="{765836C4-75BE-E3FB-4D18-43E6AA6A1B29}"/>
              </a:ext>
            </a:extLst>
          </p:cNvPr>
          <p:cNvSpPr txBox="1"/>
          <p:nvPr/>
        </p:nvSpPr>
        <p:spPr>
          <a:xfrm>
            <a:off x="618979" y="3198245"/>
            <a:ext cx="1338828" cy="369332"/>
          </a:xfrm>
          <a:prstGeom prst="rect">
            <a:avLst/>
          </a:prstGeom>
          <a:solidFill>
            <a:srgbClr val="002060"/>
          </a:solidFill>
        </p:spPr>
        <p:txBody>
          <a:bodyPr wrap="none" rtlCol="0">
            <a:spAutoFit/>
          </a:bodyPr>
          <a:lstStyle/>
          <a:p>
            <a:r>
              <a:rPr kumimoji="1" lang="ja-JP" altLang="en-US" dirty="0">
                <a:solidFill>
                  <a:schemeClr val="bg1"/>
                </a:solidFill>
              </a:rPr>
              <a:t>ハンディ型</a:t>
            </a:r>
          </a:p>
        </p:txBody>
      </p:sp>
      <p:sp>
        <p:nvSpPr>
          <p:cNvPr id="3" name="テキスト ボックス 2">
            <a:extLst>
              <a:ext uri="{FF2B5EF4-FFF2-40B4-BE49-F238E27FC236}">
                <a16:creationId xmlns:a16="http://schemas.microsoft.com/office/drawing/2014/main" id="{5AA8C1AA-12BD-53B1-F863-6DE224BBCEB1}"/>
              </a:ext>
            </a:extLst>
          </p:cNvPr>
          <p:cNvSpPr txBox="1"/>
          <p:nvPr/>
        </p:nvSpPr>
        <p:spPr>
          <a:xfrm>
            <a:off x="618979" y="4359656"/>
            <a:ext cx="877163" cy="369332"/>
          </a:xfrm>
          <a:prstGeom prst="rect">
            <a:avLst/>
          </a:prstGeom>
          <a:solidFill>
            <a:srgbClr val="002060"/>
          </a:solidFill>
        </p:spPr>
        <p:txBody>
          <a:bodyPr wrap="none" rtlCol="0">
            <a:spAutoFit/>
          </a:bodyPr>
          <a:lstStyle/>
          <a:p>
            <a:r>
              <a:rPr kumimoji="1" lang="ja-JP" altLang="en-US" dirty="0">
                <a:solidFill>
                  <a:schemeClr val="bg1"/>
                </a:solidFill>
              </a:rPr>
              <a:t>据置型</a:t>
            </a:r>
          </a:p>
        </p:txBody>
      </p:sp>
      <p:sp>
        <p:nvSpPr>
          <p:cNvPr id="6" name="テキスト ボックス 5">
            <a:extLst>
              <a:ext uri="{FF2B5EF4-FFF2-40B4-BE49-F238E27FC236}">
                <a16:creationId xmlns:a16="http://schemas.microsoft.com/office/drawing/2014/main" id="{35A0BC35-2D81-2760-8B32-24DF56FE3626}"/>
              </a:ext>
            </a:extLst>
          </p:cNvPr>
          <p:cNvSpPr txBox="1"/>
          <p:nvPr/>
        </p:nvSpPr>
        <p:spPr>
          <a:xfrm>
            <a:off x="618979" y="5575530"/>
            <a:ext cx="1338828" cy="369332"/>
          </a:xfrm>
          <a:prstGeom prst="rect">
            <a:avLst/>
          </a:prstGeom>
          <a:solidFill>
            <a:srgbClr val="002060"/>
          </a:solidFill>
        </p:spPr>
        <p:txBody>
          <a:bodyPr wrap="none" rtlCol="0">
            <a:spAutoFit/>
          </a:bodyPr>
          <a:lstStyle/>
          <a:p>
            <a:r>
              <a:rPr lang="ja-JP" altLang="en-US" b="1" dirty="0">
                <a:solidFill>
                  <a:srgbClr val="FFFF00"/>
                </a:solidFill>
              </a:rPr>
              <a:t>？？？？</a:t>
            </a:r>
            <a:r>
              <a:rPr kumimoji="1" lang="ja-JP" altLang="en-US" dirty="0">
                <a:solidFill>
                  <a:schemeClr val="bg1"/>
                </a:solidFill>
              </a:rPr>
              <a:t>型</a:t>
            </a:r>
          </a:p>
        </p:txBody>
      </p:sp>
    </p:spTree>
    <p:extLst>
      <p:ext uri="{BB962C8B-B14F-4D97-AF65-F5344CB8AC3E}">
        <p14:creationId xmlns:p14="http://schemas.microsoft.com/office/powerpoint/2010/main" val="11073606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CF494-2C86-7731-DA96-875FE2F7DD86}"/>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1EB4A82-5DD4-47CC-D065-CA147CFBB24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1EEDFCCE-329B-DC74-AA5C-6402292CF8DD}"/>
              </a:ext>
            </a:extLst>
          </p:cNvPr>
          <p:cNvSpPr txBox="1"/>
          <p:nvPr/>
        </p:nvSpPr>
        <p:spPr>
          <a:xfrm>
            <a:off x="844745" y="1440633"/>
            <a:ext cx="10502510" cy="1398808"/>
          </a:xfrm>
          <a:prstGeom prst="rect">
            <a:avLst/>
          </a:prstGeom>
          <a:noFill/>
          <a:ln w="63500">
            <a:noFill/>
          </a:ln>
        </p:spPr>
        <p:txBody>
          <a:bodyPr wrap="none" lIns="180000" tIns="108000" rIns="180000" bIns="180000" rtlCol="0">
            <a:spAutoFit/>
          </a:bodyPr>
          <a:lstStyle/>
          <a:p>
            <a:pPr algn="ct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モザイクアートの３次元版</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5" name="テキスト ボックス 4">
            <a:extLst>
              <a:ext uri="{FF2B5EF4-FFF2-40B4-BE49-F238E27FC236}">
                <a16:creationId xmlns:a16="http://schemas.microsoft.com/office/drawing/2014/main" id="{7F2537A8-7E0A-2426-C936-D24397997F26}"/>
              </a:ext>
            </a:extLst>
          </p:cNvPr>
          <p:cNvSpPr txBox="1"/>
          <p:nvPr/>
        </p:nvSpPr>
        <p:spPr>
          <a:xfrm>
            <a:off x="858813" y="3682922"/>
            <a:ext cx="10976317" cy="369332"/>
          </a:xfrm>
          <a:prstGeom prst="rect">
            <a:avLst/>
          </a:prstGeom>
          <a:noFill/>
        </p:spPr>
        <p:txBody>
          <a:bodyPr wrap="square">
            <a:spAutoFit/>
          </a:bodyPr>
          <a:lstStyle/>
          <a:p>
            <a:r>
              <a:rPr lang="en-US" altLang="ja-JP"/>
              <a:t>https://3d-scantech.jp/simscan-e/?_gl=1*fux4wd*_gcl_au*MzY3NjMyOTQwLjE3NTE5NzQ4MDQ.</a:t>
            </a:r>
            <a:endParaRPr lang="ja-JP" altLang="en-US" dirty="0"/>
          </a:p>
        </p:txBody>
      </p:sp>
      <p:sp>
        <p:nvSpPr>
          <p:cNvPr id="8" name="テキスト ボックス 7">
            <a:extLst>
              <a:ext uri="{FF2B5EF4-FFF2-40B4-BE49-F238E27FC236}">
                <a16:creationId xmlns:a16="http://schemas.microsoft.com/office/drawing/2014/main" id="{DDD3C74B-5F6E-F76C-F62C-F5D1F6A8E954}"/>
              </a:ext>
            </a:extLst>
          </p:cNvPr>
          <p:cNvSpPr txBox="1"/>
          <p:nvPr/>
        </p:nvSpPr>
        <p:spPr>
          <a:xfrm>
            <a:off x="858813" y="5944862"/>
            <a:ext cx="6098344" cy="369332"/>
          </a:xfrm>
          <a:prstGeom prst="rect">
            <a:avLst/>
          </a:prstGeom>
          <a:noFill/>
        </p:spPr>
        <p:txBody>
          <a:bodyPr wrap="square">
            <a:spAutoFit/>
          </a:bodyPr>
          <a:lstStyle/>
          <a:p>
            <a:r>
              <a:rPr lang="ja-JP" altLang="en-US" dirty="0"/>
              <a:t>https://www.youtube.com/watch?v=Fl8hLGuAiWc</a:t>
            </a:r>
          </a:p>
        </p:txBody>
      </p:sp>
      <p:sp>
        <p:nvSpPr>
          <p:cNvPr id="10" name="テキスト ボックス 9">
            <a:extLst>
              <a:ext uri="{FF2B5EF4-FFF2-40B4-BE49-F238E27FC236}">
                <a16:creationId xmlns:a16="http://schemas.microsoft.com/office/drawing/2014/main" id="{BA1364DE-423A-5C63-2FE6-164E0DC9D9C0}"/>
              </a:ext>
            </a:extLst>
          </p:cNvPr>
          <p:cNvSpPr txBox="1"/>
          <p:nvPr/>
        </p:nvSpPr>
        <p:spPr>
          <a:xfrm>
            <a:off x="858813" y="4813892"/>
            <a:ext cx="6098344" cy="369332"/>
          </a:xfrm>
          <a:prstGeom prst="rect">
            <a:avLst/>
          </a:prstGeom>
          <a:noFill/>
        </p:spPr>
        <p:txBody>
          <a:bodyPr wrap="square">
            <a:spAutoFit/>
          </a:bodyPr>
          <a:lstStyle/>
          <a:p>
            <a:r>
              <a:rPr lang="ja-JP" altLang="en-US" dirty="0"/>
              <a:t>https://www.youtube.com/watch?v=iptD3AaNdPo</a:t>
            </a:r>
          </a:p>
        </p:txBody>
      </p:sp>
      <p:sp>
        <p:nvSpPr>
          <p:cNvPr id="11" name="テキスト ボックス 10">
            <a:extLst>
              <a:ext uri="{FF2B5EF4-FFF2-40B4-BE49-F238E27FC236}">
                <a16:creationId xmlns:a16="http://schemas.microsoft.com/office/drawing/2014/main" id="{FD8E9364-0A44-71AC-68C4-3A30FF1DC0B4}"/>
              </a:ext>
            </a:extLst>
          </p:cNvPr>
          <p:cNvSpPr txBox="1"/>
          <p:nvPr/>
        </p:nvSpPr>
        <p:spPr>
          <a:xfrm>
            <a:off x="618979" y="3198245"/>
            <a:ext cx="1338828" cy="369332"/>
          </a:xfrm>
          <a:prstGeom prst="rect">
            <a:avLst/>
          </a:prstGeom>
          <a:solidFill>
            <a:srgbClr val="002060"/>
          </a:solidFill>
        </p:spPr>
        <p:txBody>
          <a:bodyPr wrap="none" rtlCol="0">
            <a:spAutoFit/>
          </a:bodyPr>
          <a:lstStyle/>
          <a:p>
            <a:r>
              <a:rPr kumimoji="1" lang="ja-JP" altLang="en-US" dirty="0">
                <a:solidFill>
                  <a:schemeClr val="bg1"/>
                </a:solidFill>
              </a:rPr>
              <a:t>ハンディ型</a:t>
            </a:r>
          </a:p>
        </p:txBody>
      </p:sp>
      <p:sp>
        <p:nvSpPr>
          <p:cNvPr id="3" name="テキスト ボックス 2">
            <a:extLst>
              <a:ext uri="{FF2B5EF4-FFF2-40B4-BE49-F238E27FC236}">
                <a16:creationId xmlns:a16="http://schemas.microsoft.com/office/drawing/2014/main" id="{D08DE6EF-9450-ADEF-4F3C-A098883D82BB}"/>
              </a:ext>
            </a:extLst>
          </p:cNvPr>
          <p:cNvSpPr txBox="1"/>
          <p:nvPr/>
        </p:nvSpPr>
        <p:spPr>
          <a:xfrm>
            <a:off x="618979" y="4359656"/>
            <a:ext cx="877163" cy="369332"/>
          </a:xfrm>
          <a:prstGeom prst="rect">
            <a:avLst/>
          </a:prstGeom>
          <a:solidFill>
            <a:srgbClr val="002060"/>
          </a:solidFill>
        </p:spPr>
        <p:txBody>
          <a:bodyPr wrap="none" rtlCol="0">
            <a:spAutoFit/>
          </a:bodyPr>
          <a:lstStyle/>
          <a:p>
            <a:r>
              <a:rPr kumimoji="1" lang="ja-JP" altLang="en-US" dirty="0">
                <a:solidFill>
                  <a:schemeClr val="bg1"/>
                </a:solidFill>
              </a:rPr>
              <a:t>据置型</a:t>
            </a:r>
          </a:p>
        </p:txBody>
      </p:sp>
      <p:sp>
        <p:nvSpPr>
          <p:cNvPr id="6" name="テキスト ボックス 5">
            <a:extLst>
              <a:ext uri="{FF2B5EF4-FFF2-40B4-BE49-F238E27FC236}">
                <a16:creationId xmlns:a16="http://schemas.microsoft.com/office/drawing/2014/main" id="{09B53834-4874-9E8A-5CEC-49178947AE37}"/>
              </a:ext>
            </a:extLst>
          </p:cNvPr>
          <p:cNvSpPr txBox="1"/>
          <p:nvPr/>
        </p:nvSpPr>
        <p:spPr>
          <a:xfrm>
            <a:off x="618979" y="5575530"/>
            <a:ext cx="1338828" cy="369332"/>
          </a:xfrm>
          <a:prstGeom prst="rect">
            <a:avLst/>
          </a:prstGeom>
          <a:solidFill>
            <a:srgbClr val="002060"/>
          </a:solidFill>
        </p:spPr>
        <p:txBody>
          <a:bodyPr wrap="none" rtlCol="0">
            <a:spAutoFit/>
          </a:bodyPr>
          <a:lstStyle/>
          <a:p>
            <a:r>
              <a:rPr lang="ja-JP" altLang="en-US" dirty="0">
                <a:solidFill>
                  <a:schemeClr val="bg1"/>
                </a:solidFill>
              </a:rPr>
              <a:t>ドローン</a:t>
            </a:r>
            <a:r>
              <a:rPr kumimoji="1" lang="ja-JP" altLang="en-US" dirty="0">
                <a:solidFill>
                  <a:schemeClr val="bg1"/>
                </a:solidFill>
              </a:rPr>
              <a:t>型</a:t>
            </a:r>
          </a:p>
        </p:txBody>
      </p:sp>
    </p:spTree>
    <p:extLst>
      <p:ext uri="{BB962C8B-B14F-4D97-AF65-F5344CB8AC3E}">
        <p14:creationId xmlns:p14="http://schemas.microsoft.com/office/powerpoint/2010/main" val="48737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36D5-A7EE-010D-CFD8-0929C4BF29CF}"/>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C8CA8F7C-F388-CFCC-CC9A-D9BD4C5FFFF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spTree>
    <p:extLst>
      <p:ext uri="{BB962C8B-B14F-4D97-AF65-F5344CB8AC3E}">
        <p14:creationId xmlns:p14="http://schemas.microsoft.com/office/powerpoint/2010/main" val="36690323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01DEE-6844-001F-66CC-1650794C17A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AB83D06-93CE-4733-F95E-5BE63E613CC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20BE891B-0738-C5E2-7F58-CC2768582485}"/>
              </a:ext>
            </a:extLst>
          </p:cNvPr>
          <p:cNvPicPr>
            <a:picLocks noChangeAspect="1"/>
          </p:cNvPicPr>
          <p:nvPr/>
        </p:nvPicPr>
        <p:blipFill>
          <a:blip r:embed="rId3"/>
          <a:stretch>
            <a:fillRect/>
          </a:stretch>
        </p:blipFill>
        <p:spPr>
          <a:xfrm>
            <a:off x="935613" y="2953392"/>
            <a:ext cx="3889605" cy="2022725"/>
          </a:xfrm>
          <a:prstGeom prst="rect">
            <a:avLst/>
          </a:prstGeom>
        </p:spPr>
      </p:pic>
      <p:sp>
        <p:nvSpPr>
          <p:cNvPr id="7" name="楕円 6">
            <a:extLst>
              <a:ext uri="{FF2B5EF4-FFF2-40B4-BE49-F238E27FC236}">
                <a16:creationId xmlns:a16="http://schemas.microsoft.com/office/drawing/2014/main" id="{8DEB8DCD-9411-FA0B-0FD3-B9E42DC6C89D}"/>
              </a:ext>
            </a:extLst>
          </p:cNvPr>
          <p:cNvSpPr/>
          <p:nvPr/>
        </p:nvSpPr>
        <p:spPr>
          <a:xfrm>
            <a:off x="311291" y="1527941"/>
            <a:ext cx="5092505" cy="4861652"/>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2EFB68D-89FC-74CE-FC66-C1D435ACD98C}"/>
              </a:ext>
            </a:extLst>
          </p:cNvPr>
          <p:cNvSpPr txBox="1"/>
          <p:nvPr/>
        </p:nvSpPr>
        <p:spPr>
          <a:xfrm>
            <a:off x="2252250" y="11739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2" name="テキスト ボックス 1">
            <a:extLst>
              <a:ext uri="{FF2B5EF4-FFF2-40B4-BE49-F238E27FC236}">
                <a16:creationId xmlns:a16="http://schemas.microsoft.com/office/drawing/2014/main" id="{6C3ADCF2-A589-DA01-0721-C8098EE62006}"/>
              </a:ext>
            </a:extLst>
          </p:cNvPr>
          <p:cNvSpPr txBox="1"/>
          <p:nvPr/>
        </p:nvSpPr>
        <p:spPr>
          <a:xfrm>
            <a:off x="935613" y="4991722"/>
            <a:ext cx="3185487" cy="369332"/>
          </a:xfrm>
          <a:prstGeom prst="rect">
            <a:avLst/>
          </a:prstGeom>
          <a:noFill/>
        </p:spPr>
        <p:txBody>
          <a:bodyPr wrap="none" rtlCol="0">
            <a:spAutoFit/>
          </a:bodyPr>
          <a:lstStyle/>
          <a:p>
            <a:r>
              <a:rPr lang="ja-JP" altLang="en-US" dirty="0"/>
              <a:t>↑</a:t>
            </a:r>
            <a:r>
              <a:rPr lang="ja-JP" altLang="en-US" dirty="0">
                <a:hlinkClick r:id="rId4"/>
              </a:rPr>
              <a:t>オープンナガサキ</a:t>
            </a:r>
            <a:r>
              <a:rPr lang="ja-JP" altLang="en-US" dirty="0"/>
              <a:t>より引用</a:t>
            </a:r>
            <a:endParaRPr kumimoji="1" lang="ja-JP" altLang="en-US" dirty="0"/>
          </a:p>
        </p:txBody>
      </p:sp>
    </p:spTree>
    <p:extLst>
      <p:ext uri="{BB962C8B-B14F-4D97-AF65-F5344CB8AC3E}">
        <p14:creationId xmlns:p14="http://schemas.microsoft.com/office/powerpoint/2010/main" val="27287394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C7D43-BA9C-5166-978C-BAC73FD0AE8E}"/>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FA763A8-034F-623F-2B6D-0E440D6E57C7}"/>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余談－点群と</a:t>
            </a:r>
            <a:r>
              <a:rPr lang="en-US" altLang="ja-JP" sz="4000" b="1" spc="1000" dirty="0">
                <a:solidFill>
                  <a:schemeClr val="bg1"/>
                </a:solidFill>
              </a:rPr>
              <a:t>3D</a:t>
            </a:r>
            <a:r>
              <a:rPr lang="ja-JP" altLang="en-US" sz="4000" b="1" spc="1000" dirty="0">
                <a:solidFill>
                  <a:schemeClr val="bg1"/>
                </a:solidFill>
              </a:rPr>
              <a:t>モデルの関係</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97146450-87C5-D123-4049-C834ADB57BB7}"/>
              </a:ext>
            </a:extLst>
          </p:cNvPr>
          <p:cNvPicPr>
            <a:picLocks noChangeAspect="1"/>
          </p:cNvPicPr>
          <p:nvPr/>
        </p:nvPicPr>
        <p:blipFill>
          <a:blip r:embed="rId3"/>
          <a:stretch>
            <a:fillRect/>
          </a:stretch>
        </p:blipFill>
        <p:spPr>
          <a:xfrm>
            <a:off x="7118434" y="2291195"/>
            <a:ext cx="3221457" cy="3180273"/>
          </a:xfrm>
          <a:prstGeom prst="rect">
            <a:avLst/>
          </a:prstGeom>
        </p:spPr>
      </p:pic>
      <p:pic>
        <p:nvPicPr>
          <p:cNvPr id="10" name="図 9">
            <a:extLst>
              <a:ext uri="{FF2B5EF4-FFF2-40B4-BE49-F238E27FC236}">
                <a16:creationId xmlns:a16="http://schemas.microsoft.com/office/drawing/2014/main" id="{A37B7CF9-79C4-6447-3958-BF8E66B88EA7}"/>
              </a:ext>
            </a:extLst>
          </p:cNvPr>
          <p:cNvPicPr>
            <a:picLocks noChangeAspect="1"/>
          </p:cNvPicPr>
          <p:nvPr/>
        </p:nvPicPr>
        <p:blipFill>
          <a:blip r:embed="rId4"/>
          <a:stretch>
            <a:fillRect/>
          </a:stretch>
        </p:blipFill>
        <p:spPr>
          <a:xfrm>
            <a:off x="935613" y="2953392"/>
            <a:ext cx="3889605" cy="2022725"/>
          </a:xfrm>
          <a:prstGeom prst="rect">
            <a:avLst/>
          </a:prstGeom>
        </p:spPr>
      </p:pic>
      <p:sp>
        <p:nvSpPr>
          <p:cNvPr id="11" name="楕円 10">
            <a:extLst>
              <a:ext uri="{FF2B5EF4-FFF2-40B4-BE49-F238E27FC236}">
                <a16:creationId xmlns:a16="http://schemas.microsoft.com/office/drawing/2014/main" id="{0146F0AF-BEBE-E269-7FEB-4EB7FC003960}"/>
              </a:ext>
            </a:extLst>
          </p:cNvPr>
          <p:cNvSpPr/>
          <p:nvPr/>
        </p:nvSpPr>
        <p:spPr>
          <a:xfrm>
            <a:off x="311291" y="1527941"/>
            <a:ext cx="5092505" cy="4861652"/>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A54D193B-D688-5C29-F0BB-41B73E02B3FD}"/>
              </a:ext>
            </a:extLst>
          </p:cNvPr>
          <p:cNvSpPr txBox="1"/>
          <p:nvPr/>
        </p:nvSpPr>
        <p:spPr>
          <a:xfrm>
            <a:off x="2252250" y="11739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0A4A644A-B612-9D92-4DEB-C7396FCC9122}"/>
              </a:ext>
            </a:extLst>
          </p:cNvPr>
          <p:cNvSpPr txBox="1"/>
          <p:nvPr/>
        </p:nvSpPr>
        <p:spPr>
          <a:xfrm>
            <a:off x="935613" y="4991722"/>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E028B5A8-84DE-AF76-E532-0845821ECD97}"/>
              </a:ext>
            </a:extLst>
          </p:cNvPr>
          <p:cNvSpPr/>
          <p:nvPr/>
        </p:nvSpPr>
        <p:spPr>
          <a:xfrm>
            <a:off x="6182911"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1D3A393C-DF7B-88FD-2FAB-6E591DA35006}"/>
              </a:ext>
            </a:extLst>
          </p:cNvPr>
          <p:cNvSpPr txBox="1"/>
          <p:nvPr/>
        </p:nvSpPr>
        <p:spPr>
          <a:xfrm>
            <a:off x="7601413" y="1229366"/>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FD86797B-6CE8-077B-7B92-9F87440C95C1}"/>
              </a:ext>
            </a:extLst>
          </p:cNvPr>
          <p:cNvSpPr/>
          <p:nvPr/>
        </p:nvSpPr>
        <p:spPr>
          <a:xfrm>
            <a:off x="4786817" y="2880610"/>
            <a:ext cx="2683128" cy="2376667"/>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テキスト ボックス 16">
            <a:extLst>
              <a:ext uri="{FF2B5EF4-FFF2-40B4-BE49-F238E27FC236}">
                <a16:creationId xmlns:a16="http://schemas.microsoft.com/office/drawing/2014/main" id="{41577C4B-B57F-D2C3-1665-CB7380DBD77E}"/>
              </a:ext>
            </a:extLst>
          </p:cNvPr>
          <p:cNvSpPr txBox="1"/>
          <p:nvPr/>
        </p:nvSpPr>
        <p:spPr>
          <a:xfrm>
            <a:off x="4825218" y="3530334"/>
            <a:ext cx="2236510" cy="1077218"/>
          </a:xfrm>
          <a:prstGeom prst="rect">
            <a:avLst/>
          </a:prstGeom>
          <a:noFill/>
        </p:spPr>
        <p:txBody>
          <a:bodyPr wrap="none" rtlCol="0">
            <a:spAutoFit/>
          </a:bodyPr>
          <a:lstStyle/>
          <a:p>
            <a:r>
              <a:rPr kumimoji="1" lang="ja-JP" altLang="en-US" sz="3200" b="1" dirty="0">
                <a:solidFill>
                  <a:schemeClr val="bg1"/>
                </a:solidFill>
              </a:rPr>
              <a:t>点群を元に</a:t>
            </a:r>
            <a:endParaRPr kumimoji="1" lang="en-US" altLang="ja-JP" sz="3200" b="1" dirty="0">
              <a:solidFill>
                <a:schemeClr val="bg1"/>
              </a:solidFill>
            </a:endParaRPr>
          </a:p>
          <a:p>
            <a:r>
              <a:rPr kumimoji="1" lang="ja-JP" altLang="en-US" sz="3200" b="1" dirty="0">
                <a:solidFill>
                  <a:schemeClr val="bg1"/>
                </a:solidFill>
              </a:rPr>
              <a:t>生成</a:t>
            </a:r>
          </a:p>
        </p:txBody>
      </p:sp>
      <p:sp>
        <p:nvSpPr>
          <p:cNvPr id="18" name="テキスト ボックス 17">
            <a:extLst>
              <a:ext uri="{FF2B5EF4-FFF2-40B4-BE49-F238E27FC236}">
                <a16:creationId xmlns:a16="http://schemas.microsoft.com/office/drawing/2014/main" id="{265925A0-61A3-6004-CB9B-73DA60805568}"/>
              </a:ext>
            </a:extLst>
          </p:cNvPr>
          <p:cNvSpPr txBox="1"/>
          <p:nvPr/>
        </p:nvSpPr>
        <p:spPr>
          <a:xfrm>
            <a:off x="2982351" y="6430424"/>
            <a:ext cx="5578771" cy="369332"/>
          </a:xfrm>
          <a:prstGeom prst="rect">
            <a:avLst/>
          </a:prstGeom>
          <a:noFill/>
        </p:spPr>
        <p:txBody>
          <a:bodyPr wrap="none" rtlCol="0">
            <a:spAutoFit/>
          </a:bodyPr>
          <a:lstStyle/>
          <a:p>
            <a:r>
              <a:rPr lang="en-US" altLang="ja-JP" dirty="0"/>
              <a:t>https://www.youtube.com/watch?v=RBTls6i6hHw</a:t>
            </a:r>
            <a:endParaRPr kumimoji="1" lang="ja-JP" altLang="en-US" dirty="0"/>
          </a:p>
        </p:txBody>
      </p:sp>
    </p:spTree>
    <p:extLst>
      <p:ext uri="{BB962C8B-B14F-4D97-AF65-F5344CB8AC3E}">
        <p14:creationId xmlns:p14="http://schemas.microsoft.com/office/powerpoint/2010/main" val="3163049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BE6AE-E272-E2E1-A999-447BCE42C48E}"/>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2EF16090-DA35-7184-64B9-CA84AB08D583}"/>
              </a:ext>
            </a:extLst>
          </p:cNvPr>
          <p:cNvSpPr/>
          <p:nvPr/>
        </p:nvSpPr>
        <p:spPr>
          <a:xfrm>
            <a:off x="2264898"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A66381D-276B-1A67-B31F-842D6B39B37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D885BB38-57D3-DF82-EB67-2175BF2E2FB2}"/>
              </a:ext>
            </a:extLst>
          </p:cNvPr>
          <p:cNvPicPr>
            <a:picLocks noChangeAspect="1"/>
          </p:cNvPicPr>
          <p:nvPr/>
        </p:nvPicPr>
        <p:blipFill>
          <a:blip r:embed="rId3"/>
          <a:stretch>
            <a:fillRect/>
          </a:stretch>
        </p:blipFill>
        <p:spPr>
          <a:xfrm>
            <a:off x="7695209" y="2291195"/>
            <a:ext cx="3221457" cy="3180273"/>
          </a:xfrm>
          <a:prstGeom prst="rect">
            <a:avLst/>
          </a:prstGeom>
        </p:spPr>
      </p:pic>
      <p:pic>
        <p:nvPicPr>
          <p:cNvPr id="10" name="図 9">
            <a:extLst>
              <a:ext uri="{FF2B5EF4-FFF2-40B4-BE49-F238E27FC236}">
                <a16:creationId xmlns:a16="http://schemas.microsoft.com/office/drawing/2014/main" id="{63788F6D-F994-E52C-F2B9-B4C0C6F3C39F}"/>
              </a:ext>
            </a:extLst>
          </p:cNvPr>
          <p:cNvPicPr>
            <a:picLocks noChangeAspect="1"/>
          </p:cNvPicPr>
          <p:nvPr/>
        </p:nvPicPr>
        <p:blipFill>
          <a:blip r:embed="rId4"/>
          <a:stretch>
            <a:fillRect/>
          </a:stretch>
        </p:blipFill>
        <p:spPr>
          <a:xfrm>
            <a:off x="3038457" y="1672804"/>
            <a:ext cx="2328092" cy="1210686"/>
          </a:xfrm>
          <a:prstGeom prst="rect">
            <a:avLst/>
          </a:prstGeom>
        </p:spPr>
      </p:pic>
      <p:sp>
        <p:nvSpPr>
          <p:cNvPr id="11" name="楕円 10">
            <a:extLst>
              <a:ext uri="{FF2B5EF4-FFF2-40B4-BE49-F238E27FC236}">
                <a16:creationId xmlns:a16="http://schemas.microsoft.com/office/drawing/2014/main" id="{E836B7BC-60C8-4B75-DE76-36BDD4F74A3B}"/>
              </a:ext>
            </a:extLst>
          </p:cNvPr>
          <p:cNvSpPr/>
          <p:nvPr/>
        </p:nvSpPr>
        <p:spPr>
          <a:xfrm>
            <a:off x="2264898"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8307845A-1B11-5DF2-5B6C-D64FFF28BD39}"/>
              </a:ext>
            </a:extLst>
          </p:cNvPr>
          <p:cNvSpPr txBox="1"/>
          <p:nvPr/>
        </p:nvSpPr>
        <p:spPr>
          <a:xfrm>
            <a:off x="3643494"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B96550FF-205B-DD0E-93B2-5DBAD1E0890B}"/>
              </a:ext>
            </a:extLst>
          </p:cNvPr>
          <p:cNvSpPr txBox="1"/>
          <p:nvPr/>
        </p:nvSpPr>
        <p:spPr>
          <a:xfrm>
            <a:off x="2837671" y="2880609"/>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5373C241-CF33-AE03-C583-C5AA2D22248A}"/>
              </a:ext>
            </a:extLst>
          </p:cNvPr>
          <p:cNvSpPr/>
          <p:nvPr/>
        </p:nvSpPr>
        <p:spPr>
          <a:xfrm>
            <a:off x="6759686"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6FE74AAA-67B8-3C38-9373-B32B26D72614}"/>
              </a:ext>
            </a:extLst>
          </p:cNvPr>
          <p:cNvSpPr txBox="1"/>
          <p:nvPr/>
        </p:nvSpPr>
        <p:spPr>
          <a:xfrm>
            <a:off x="8207107"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8E46862F-2E64-3BB6-C7EC-8FC6653B08BB}"/>
              </a:ext>
            </a:extLst>
          </p:cNvPr>
          <p:cNvSpPr/>
          <p:nvPr/>
        </p:nvSpPr>
        <p:spPr>
          <a:xfrm>
            <a:off x="5902069"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FF125818-59E6-AFF6-EF1B-286C45E3A630}"/>
              </a:ext>
            </a:extLst>
          </p:cNvPr>
          <p:cNvSpPr/>
          <p:nvPr/>
        </p:nvSpPr>
        <p:spPr>
          <a:xfrm>
            <a:off x="5945946"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DDF73E10-BD7B-A0F4-2782-8FF5DE3BCE01}"/>
              </a:ext>
            </a:extLst>
          </p:cNvPr>
          <p:cNvSpPr txBox="1"/>
          <p:nvPr/>
        </p:nvSpPr>
        <p:spPr>
          <a:xfrm>
            <a:off x="3657494"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a:t>
            </a:r>
          </a:p>
        </p:txBody>
      </p:sp>
      <p:cxnSp>
        <p:nvCxnSpPr>
          <p:cNvPr id="9" name="直線コネクタ 8">
            <a:extLst>
              <a:ext uri="{FF2B5EF4-FFF2-40B4-BE49-F238E27FC236}">
                <a16:creationId xmlns:a16="http://schemas.microsoft.com/office/drawing/2014/main" id="{B584FB44-2DD1-0174-B139-612BAE4F1873}"/>
              </a:ext>
            </a:extLst>
          </p:cNvPr>
          <p:cNvCxnSpPr>
            <a:cxnSpLocks/>
          </p:cNvCxnSpPr>
          <p:nvPr/>
        </p:nvCxnSpPr>
        <p:spPr>
          <a:xfrm>
            <a:off x="337625" y="3784527"/>
            <a:ext cx="61742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CDD115FF-5C80-07A0-0DDF-008E63BECA19}"/>
              </a:ext>
            </a:extLst>
          </p:cNvPr>
          <p:cNvSpPr txBox="1"/>
          <p:nvPr/>
        </p:nvSpPr>
        <p:spPr>
          <a:xfrm>
            <a:off x="376181" y="1703326"/>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1" name="テキスト ボックス 20">
            <a:extLst>
              <a:ext uri="{FF2B5EF4-FFF2-40B4-BE49-F238E27FC236}">
                <a16:creationId xmlns:a16="http://schemas.microsoft.com/office/drawing/2014/main" id="{37A6A0B2-066B-1AB9-14CB-086F4643575A}"/>
              </a:ext>
            </a:extLst>
          </p:cNvPr>
          <p:cNvSpPr txBox="1"/>
          <p:nvPr/>
        </p:nvSpPr>
        <p:spPr>
          <a:xfrm>
            <a:off x="671133" y="2034300"/>
            <a:ext cx="1031051" cy="1107996"/>
          </a:xfrm>
          <a:prstGeom prst="rect">
            <a:avLst/>
          </a:prstGeom>
          <a:noFill/>
        </p:spPr>
        <p:txBody>
          <a:bodyPr wrap="none" rtlCol="0">
            <a:spAutoFit/>
          </a:bodyPr>
          <a:lstStyle/>
          <a:p>
            <a:r>
              <a:rPr lang="ja-JP" altLang="en-US" sz="6600" b="1" dirty="0"/>
              <a:t>①</a:t>
            </a:r>
            <a:endParaRPr kumimoji="1" lang="ja-JP" altLang="en-US" sz="6600" b="1" dirty="0"/>
          </a:p>
        </p:txBody>
      </p:sp>
      <p:sp>
        <p:nvSpPr>
          <p:cNvPr id="22" name="テキスト ボックス 21">
            <a:extLst>
              <a:ext uri="{FF2B5EF4-FFF2-40B4-BE49-F238E27FC236}">
                <a16:creationId xmlns:a16="http://schemas.microsoft.com/office/drawing/2014/main" id="{2F37B619-9B47-45DB-054B-7DDA9AE6E2F6}"/>
              </a:ext>
            </a:extLst>
          </p:cNvPr>
          <p:cNvSpPr txBox="1"/>
          <p:nvPr/>
        </p:nvSpPr>
        <p:spPr>
          <a:xfrm>
            <a:off x="418377" y="4443470"/>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3" name="テキスト ボックス 22">
            <a:extLst>
              <a:ext uri="{FF2B5EF4-FFF2-40B4-BE49-F238E27FC236}">
                <a16:creationId xmlns:a16="http://schemas.microsoft.com/office/drawing/2014/main" id="{505CABB5-C7C8-F227-0941-046D91D9BF1A}"/>
              </a:ext>
            </a:extLst>
          </p:cNvPr>
          <p:cNvSpPr txBox="1"/>
          <p:nvPr/>
        </p:nvSpPr>
        <p:spPr>
          <a:xfrm>
            <a:off x="713329" y="4774444"/>
            <a:ext cx="1031051" cy="1107996"/>
          </a:xfrm>
          <a:prstGeom prst="rect">
            <a:avLst/>
          </a:prstGeom>
          <a:noFill/>
        </p:spPr>
        <p:txBody>
          <a:bodyPr wrap="none" rtlCol="0">
            <a:spAutoFit/>
          </a:bodyPr>
          <a:lstStyle/>
          <a:p>
            <a:r>
              <a:rPr lang="ja-JP" altLang="en-US" sz="6600" b="1" dirty="0"/>
              <a:t>②</a:t>
            </a:r>
            <a:endParaRPr kumimoji="1" lang="ja-JP" altLang="en-US" sz="6600" b="1" dirty="0"/>
          </a:p>
        </p:txBody>
      </p:sp>
    </p:spTree>
    <p:extLst>
      <p:ext uri="{BB962C8B-B14F-4D97-AF65-F5344CB8AC3E}">
        <p14:creationId xmlns:p14="http://schemas.microsoft.com/office/powerpoint/2010/main" val="21679490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6DCC6-EE22-A6D6-EB71-84894DB110B6}"/>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BBC61527-D819-DA95-323B-349531484117}"/>
              </a:ext>
            </a:extLst>
          </p:cNvPr>
          <p:cNvSpPr/>
          <p:nvPr/>
        </p:nvSpPr>
        <p:spPr>
          <a:xfrm>
            <a:off x="2264898"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785F8F1E-70D5-6CE3-0F81-FC93346464F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pic>
        <p:nvPicPr>
          <p:cNvPr id="5" name="図 4">
            <a:extLst>
              <a:ext uri="{FF2B5EF4-FFF2-40B4-BE49-F238E27FC236}">
                <a16:creationId xmlns:a16="http://schemas.microsoft.com/office/drawing/2014/main" id="{D4B9C851-9D9A-5275-5B35-5E5BA78CA328}"/>
              </a:ext>
            </a:extLst>
          </p:cNvPr>
          <p:cNvPicPr>
            <a:picLocks noChangeAspect="1"/>
          </p:cNvPicPr>
          <p:nvPr/>
        </p:nvPicPr>
        <p:blipFill>
          <a:blip r:embed="rId3"/>
          <a:stretch>
            <a:fillRect/>
          </a:stretch>
        </p:blipFill>
        <p:spPr>
          <a:xfrm>
            <a:off x="7695209" y="2291195"/>
            <a:ext cx="3221457" cy="3180273"/>
          </a:xfrm>
          <a:prstGeom prst="rect">
            <a:avLst/>
          </a:prstGeom>
        </p:spPr>
      </p:pic>
      <p:pic>
        <p:nvPicPr>
          <p:cNvPr id="10" name="図 9">
            <a:extLst>
              <a:ext uri="{FF2B5EF4-FFF2-40B4-BE49-F238E27FC236}">
                <a16:creationId xmlns:a16="http://schemas.microsoft.com/office/drawing/2014/main" id="{F650F7AE-005A-ED0D-3E8C-F988DB4E20B5}"/>
              </a:ext>
            </a:extLst>
          </p:cNvPr>
          <p:cNvPicPr>
            <a:picLocks noChangeAspect="1"/>
          </p:cNvPicPr>
          <p:nvPr/>
        </p:nvPicPr>
        <p:blipFill>
          <a:blip r:embed="rId4"/>
          <a:stretch>
            <a:fillRect/>
          </a:stretch>
        </p:blipFill>
        <p:spPr>
          <a:xfrm>
            <a:off x="3038457" y="1672804"/>
            <a:ext cx="2328092" cy="1210686"/>
          </a:xfrm>
          <a:prstGeom prst="rect">
            <a:avLst/>
          </a:prstGeom>
        </p:spPr>
      </p:pic>
      <p:sp>
        <p:nvSpPr>
          <p:cNvPr id="11" name="楕円 10">
            <a:extLst>
              <a:ext uri="{FF2B5EF4-FFF2-40B4-BE49-F238E27FC236}">
                <a16:creationId xmlns:a16="http://schemas.microsoft.com/office/drawing/2014/main" id="{208D6B7C-B198-F2F5-CA0C-4F8C5F084556}"/>
              </a:ext>
            </a:extLst>
          </p:cNvPr>
          <p:cNvSpPr/>
          <p:nvPr/>
        </p:nvSpPr>
        <p:spPr>
          <a:xfrm>
            <a:off x="2264898"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BB98BFFB-67F8-315B-021D-9B6178E2F9ED}"/>
              </a:ext>
            </a:extLst>
          </p:cNvPr>
          <p:cNvSpPr txBox="1"/>
          <p:nvPr/>
        </p:nvSpPr>
        <p:spPr>
          <a:xfrm>
            <a:off x="3643494"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3" name="テキスト ボックス 12">
            <a:extLst>
              <a:ext uri="{FF2B5EF4-FFF2-40B4-BE49-F238E27FC236}">
                <a16:creationId xmlns:a16="http://schemas.microsoft.com/office/drawing/2014/main" id="{5CC1A966-BEAF-6A9A-147F-4B5665A8FA05}"/>
              </a:ext>
            </a:extLst>
          </p:cNvPr>
          <p:cNvSpPr txBox="1"/>
          <p:nvPr/>
        </p:nvSpPr>
        <p:spPr>
          <a:xfrm>
            <a:off x="2837671" y="2880609"/>
            <a:ext cx="3185487" cy="369332"/>
          </a:xfrm>
          <a:prstGeom prst="rect">
            <a:avLst/>
          </a:prstGeom>
          <a:noFill/>
        </p:spPr>
        <p:txBody>
          <a:bodyPr wrap="none" rtlCol="0">
            <a:spAutoFit/>
          </a:bodyPr>
          <a:lstStyle/>
          <a:p>
            <a:r>
              <a:rPr lang="ja-JP" altLang="en-US" dirty="0"/>
              <a:t>↑</a:t>
            </a:r>
            <a:r>
              <a:rPr lang="ja-JP" altLang="en-US" dirty="0">
                <a:hlinkClick r:id="rId5"/>
              </a:rPr>
              <a:t>オープンナガサキ</a:t>
            </a:r>
            <a:r>
              <a:rPr lang="ja-JP" altLang="en-US" dirty="0"/>
              <a:t>より引用</a:t>
            </a:r>
            <a:endParaRPr kumimoji="1" lang="ja-JP" altLang="en-US" dirty="0"/>
          </a:p>
        </p:txBody>
      </p:sp>
      <p:sp>
        <p:nvSpPr>
          <p:cNvPr id="14" name="楕円 13">
            <a:extLst>
              <a:ext uri="{FF2B5EF4-FFF2-40B4-BE49-F238E27FC236}">
                <a16:creationId xmlns:a16="http://schemas.microsoft.com/office/drawing/2014/main" id="{FDA0FB86-D7F0-97E1-363D-F955A6AACBF4}"/>
              </a:ext>
            </a:extLst>
          </p:cNvPr>
          <p:cNvSpPr/>
          <p:nvPr/>
        </p:nvSpPr>
        <p:spPr>
          <a:xfrm>
            <a:off x="6759686"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9FCF61F1-266B-44EC-75A3-204C06A6D5E3}"/>
              </a:ext>
            </a:extLst>
          </p:cNvPr>
          <p:cNvSpPr txBox="1"/>
          <p:nvPr/>
        </p:nvSpPr>
        <p:spPr>
          <a:xfrm>
            <a:off x="8207107"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79AE2A60-D9AE-7AFF-6D04-F70367CBEDF3}"/>
              </a:ext>
            </a:extLst>
          </p:cNvPr>
          <p:cNvSpPr/>
          <p:nvPr/>
        </p:nvSpPr>
        <p:spPr>
          <a:xfrm>
            <a:off x="5902069"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58E74F2D-677A-CA27-7CC6-3EFBB7197DF9}"/>
              </a:ext>
            </a:extLst>
          </p:cNvPr>
          <p:cNvSpPr/>
          <p:nvPr/>
        </p:nvSpPr>
        <p:spPr>
          <a:xfrm>
            <a:off x="5945946"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B78EFAA6-30C2-C352-3243-4065B242495A}"/>
              </a:ext>
            </a:extLst>
          </p:cNvPr>
          <p:cNvSpPr txBox="1"/>
          <p:nvPr/>
        </p:nvSpPr>
        <p:spPr>
          <a:xfrm>
            <a:off x="3657494"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図面</a:t>
            </a:r>
          </a:p>
        </p:txBody>
      </p:sp>
      <p:cxnSp>
        <p:nvCxnSpPr>
          <p:cNvPr id="9" name="直線コネクタ 8">
            <a:extLst>
              <a:ext uri="{FF2B5EF4-FFF2-40B4-BE49-F238E27FC236}">
                <a16:creationId xmlns:a16="http://schemas.microsoft.com/office/drawing/2014/main" id="{91B65303-BF8E-43EC-DFBA-AFF427DF37AE}"/>
              </a:ext>
            </a:extLst>
          </p:cNvPr>
          <p:cNvCxnSpPr>
            <a:cxnSpLocks/>
          </p:cNvCxnSpPr>
          <p:nvPr/>
        </p:nvCxnSpPr>
        <p:spPr>
          <a:xfrm>
            <a:off x="337625" y="3784527"/>
            <a:ext cx="6174225"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587C2843-0B6D-77E9-60B4-866797BDFC89}"/>
              </a:ext>
            </a:extLst>
          </p:cNvPr>
          <p:cNvSpPr txBox="1"/>
          <p:nvPr/>
        </p:nvSpPr>
        <p:spPr>
          <a:xfrm>
            <a:off x="376181" y="1703326"/>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1" name="テキスト ボックス 20">
            <a:extLst>
              <a:ext uri="{FF2B5EF4-FFF2-40B4-BE49-F238E27FC236}">
                <a16:creationId xmlns:a16="http://schemas.microsoft.com/office/drawing/2014/main" id="{649DE95E-2AC2-BF89-5CCA-B92D4053FE84}"/>
              </a:ext>
            </a:extLst>
          </p:cNvPr>
          <p:cNvSpPr txBox="1"/>
          <p:nvPr/>
        </p:nvSpPr>
        <p:spPr>
          <a:xfrm>
            <a:off x="671133" y="2034300"/>
            <a:ext cx="1031051" cy="1107996"/>
          </a:xfrm>
          <a:prstGeom prst="rect">
            <a:avLst/>
          </a:prstGeom>
          <a:noFill/>
        </p:spPr>
        <p:txBody>
          <a:bodyPr wrap="none" rtlCol="0">
            <a:spAutoFit/>
          </a:bodyPr>
          <a:lstStyle/>
          <a:p>
            <a:r>
              <a:rPr lang="ja-JP" altLang="en-US" sz="6600" b="1" dirty="0"/>
              <a:t>①</a:t>
            </a:r>
            <a:endParaRPr kumimoji="1" lang="ja-JP" altLang="en-US" sz="6600" b="1" dirty="0"/>
          </a:p>
        </p:txBody>
      </p:sp>
      <p:sp>
        <p:nvSpPr>
          <p:cNvPr id="22" name="テキスト ボックス 21">
            <a:extLst>
              <a:ext uri="{FF2B5EF4-FFF2-40B4-BE49-F238E27FC236}">
                <a16:creationId xmlns:a16="http://schemas.microsoft.com/office/drawing/2014/main" id="{36ED8F4C-23F3-FA39-1937-FED8A2647F23}"/>
              </a:ext>
            </a:extLst>
          </p:cNvPr>
          <p:cNvSpPr txBox="1"/>
          <p:nvPr/>
        </p:nvSpPr>
        <p:spPr>
          <a:xfrm>
            <a:off x="418377" y="4443470"/>
            <a:ext cx="1620957" cy="523220"/>
          </a:xfrm>
          <a:prstGeom prst="rect">
            <a:avLst/>
          </a:prstGeom>
          <a:noFill/>
        </p:spPr>
        <p:txBody>
          <a:bodyPr wrap="none" rtlCol="0">
            <a:spAutoFit/>
          </a:bodyPr>
          <a:lstStyle/>
          <a:p>
            <a:r>
              <a:rPr lang="ja-JP" altLang="en-US" sz="2800" b="1" dirty="0"/>
              <a:t>パターン</a:t>
            </a:r>
            <a:endParaRPr kumimoji="1" lang="ja-JP" altLang="en-US" sz="2800" b="1" dirty="0"/>
          </a:p>
        </p:txBody>
      </p:sp>
      <p:sp>
        <p:nvSpPr>
          <p:cNvPr id="23" name="テキスト ボックス 22">
            <a:extLst>
              <a:ext uri="{FF2B5EF4-FFF2-40B4-BE49-F238E27FC236}">
                <a16:creationId xmlns:a16="http://schemas.microsoft.com/office/drawing/2014/main" id="{3FA79B77-439D-7F81-EE76-4DF20B25890D}"/>
              </a:ext>
            </a:extLst>
          </p:cNvPr>
          <p:cNvSpPr txBox="1"/>
          <p:nvPr/>
        </p:nvSpPr>
        <p:spPr>
          <a:xfrm>
            <a:off x="713329" y="4774444"/>
            <a:ext cx="1031051" cy="1107996"/>
          </a:xfrm>
          <a:prstGeom prst="rect">
            <a:avLst/>
          </a:prstGeom>
          <a:noFill/>
        </p:spPr>
        <p:txBody>
          <a:bodyPr wrap="none" rtlCol="0">
            <a:spAutoFit/>
          </a:bodyPr>
          <a:lstStyle/>
          <a:p>
            <a:r>
              <a:rPr lang="ja-JP" altLang="en-US" sz="6600" b="1" dirty="0"/>
              <a:t>②</a:t>
            </a:r>
            <a:endParaRPr kumimoji="1" lang="ja-JP" altLang="en-US" sz="6600" b="1" dirty="0"/>
          </a:p>
        </p:txBody>
      </p:sp>
    </p:spTree>
    <p:extLst>
      <p:ext uri="{BB962C8B-B14F-4D97-AF65-F5344CB8AC3E}">
        <p14:creationId xmlns:p14="http://schemas.microsoft.com/office/powerpoint/2010/main" val="23193258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C6F65-4DBC-6AF4-B572-FE460A7EF0C7}"/>
            </a:ext>
          </a:extLst>
        </p:cNvPr>
        <p:cNvGrpSpPr/>
        <p:nvPr/>
      </p:nvGrpSpPr>
      <p:grpSpPr>
        <a:xfrm>
          <a:off x="0" y="0"/>
          <a:ext cx="0" cy="0"/>
          <a:chOff x="0" y="0"/>
          <a:chExt cx="0" cy="0"/>
        </a:xfrm>
      </p:grpSpPr>
      <p:sp>
        <p:nvSpPr>
          <p:cNvPr id="7" name="楕円 6">
            <a:extLst>
              <a:ext uri="{FF2B5EF4-FFF2-40B4-BE49-F238E27FC236}">
                <a16:creationId xmlns:a16="http://schemas.microsoft.com/office/drawing/2014/main" id="{5FD2A937-1F93-5FD3-5AFF-DF21A92A7BC8}"/>
              </a:ext>
            </a:extLst>
          </p:cNvPr>
          <p:cNvSpPr/>
          <p:nvPr/>
        </p:nvSpPr>
        <p:spPr>
          <a:xfrm>
            <a:off x="1674053" y="4010484"/>
            <a:ext cx="4107903" cy="2323326"/>
          </a:xfrm>
          <a:prstGeom prst="ellipse">
            <a:avLst/>
          </a:prstGeom>
          <a:noFill/>
          <a:ln w="381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A4AD1240-E9B9-D6AF-2CF6-D375A791ACB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a:solidFill>
                  <a:schemeClr val="bg1"/>
                </a:solidFill>
              </a:rPr>
              <a:t>3D</a:t>
            </a:r>
            <a:r>
              <a:rPr lang="ja-JP" altLang="en-US" sz="4000" b="1" spc="1000" dirty="0">
                <a:solidFill>
                  <a:schemeClr val="bg1"/>
                </a:solidFill>
              </a:rPr>
              <a:t>モデルの生成パターン</a:t>
            </a:r>
            <a:endParaRPr kumimoji="1" lang="ja-JP" altLang="en-US" sz="4000" b="1" spc="1000" dirty="0">
              <a:solidFill>
                <a:schemeClr val="bg1"/>
              </a:solidFill>
            </a:endParaRPr>
          </a:p>
        </p:txBody>
      </p:sp>
      <p:sp>
        <p:nvSpPr>
          <p:cNvPr id="11" name="楕円 10">
            <a:extLst>
              <a:ext uri="{FF2B5EF4-FFF2-40B4-BE49-F238E27FC236}">
                <a16:creationId xmlns:a16="http://schemas.microsoft.com/office/drawing/2014/main" id="{700ED604-0E7F-5771-0BE6-FB2A5AFD83A9}"/>
              </a:ext>
            </a:extLst>
          </p:cNvPr>
          <p:cNvSpPr/>
          <p:nvPr/>
        </p:nvSpPr>
        <p:spPr>
          <a:xfrm>
            <a:off x="1674053" y="1284734"/>
            <a:ext cx="4107903" cy="2323326"/>
          </a:xfrm>
          <a:prstGeom prst="ellipse">
            <a:avLst/>
          </a:prstGeom>
          <a:noFill/>
          <a:ln w="381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FBF717A-E4F6-BB90-6089-8D382654CCF0}"/>
              </a:ext>
            </a:extLst>
          </p:cNvPr>
          <p:cNvSpPr txBox="1"/>
          <p:nvPr/>
        </p:nvSpPr>
        <p:spPr>
          <a:xfrm>
            <a:off x="3052649" y="967798"/>
            <a:ext cx="1210588" cy="707886"/>
          </a:xfrm>
          <a:prstGeom prst="rect">
            <a:avLst/>
          </a:prstGeom>
          <a:solidFill>
            <a:schemeClr val="bg1"/>
          </a:solidFill>
        </p:spPr>
        <p:txBody>
          <a:bodyPr wrap="none" rtlCol="0">
            <a:spAutoFit/>
          </a:bodyPr>
          <a:lstStyle/>
          <a:p>
            <a:r>
              <a:rPr kumimoji="1" lang="ja-JP" altLang="en-US" sz="4000" b="1"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点群</a:t>
            </a:r>
          </a:p>
        </p:txBody>
      </p:sp>
      <p:sp>
        <p:nvSpPr>
          <p:cNvPr id="14" name="楕円 13">
            <a:extLst>
              <a:ext uri="{FF2B5EF4-FFF2-40B4-BE49-F238E27FC236}">
                <a16:creationId xmlns:a16="http://schemas.microsoft.com/office/drawing/2014/main" id="{C34FF03F-17DB-7604-7071-789F9873B418}"/>
              </a:ext>
            </a:extLst>
          </p:cNvPr>
          <p:cNvSpPr/>
          <p:nvPr/>
        </p:nvSpPr>
        <p:spPr>
          <a:xfrm>
            <a:off x="6168841" y="1527941"/>
            <a:ext cx="5092505" cy="4861652"/>
          </a:xfrm>
          <a:prstGeom prst="ellipse">
            <a:avLst/>
          </a:prstGeom>
          <a:noFill/>
          <a:ln w="38100">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6C4CF37-76F4-90FA-613D-772567A345D2}"/>
              </a:ext>
            </a:extLst>
          </p:cNvPr>
          <p:cNvSpPr txBox="1"/>
          <p:nvPr/>
        </p:nvSpPr>
        <p:spPr>
          <a:xfrm>
            <a:off x="7616262" y="1257050"/>
            <a:ext cx="2401619" cy="707886"/>
          </a:xfrm>
          <a:prstGeom prst="rect">
            <a:avLst/>
          </a:prstGeom>
          <a:solidFill>
            <a:schemeClr val="bg1"/>
          </a:solidFill>
        </p:spPr>
        <p:txBody>
          <a:bodyPr wrap="none" rtlCol="0">
            <a:spAutoFit/>
          </a:bodyPr>
          <a:lstStyle/>
          <a:p>
            <a:r>
              <a:rPr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３Ｄ</a:t>
            </a:r>
            <a:r>
              <a:rPr kumimoji="1" lang="ja-JP" altLang="en-US" sz="4000" b="1" dirty="0">
                <a:solidFill>
                  <a:schemeClr val="accent6">
                    <a:lumMod val="75000"/>
                  </a:schemeClr>
                </a:solidFill>
                <a:latin typeface="HGP創英角ﾎﾟｯﾌﾟ体" panose="040B0A00000000000000" pitchFamily="50" charset="-128"/>
                <a:ea typeface="HGP創英角ﾎﾟｯﾌﾟ体" panose="040B0A00000000000000" pitchFamily="50" charset="-128"/>
              </a:rPr>
              <a:t>モデル</a:t>
            </a:r>
          </a:p>
        </p:txBody>
      </p:sp>
      <p:sp>
        <p:nvSpPr>
          <p:cNvPr id="16" name="矢印: 右 15">
            <a:extLst>
              <a:ext uri="{FF2B5EF4-FFF2-40B4-BE49-F238E27FC236}">
                <a16:creationId xmlns:a16="http://schemas.microsoft.com/office/drawing/2014/main" id="{97FADE35-3DB7-E5A0-E076-9BACE81EDEA6}"/>
              </a:ext>
            </a:extLst>
          </p:cNvPr>
          <p:cNvSpPr/>
          <p:nvPr/>
        </p:nvSpPr>
        <p:spPr>
          <a:xfrm>
            <a:off x="5311224" y="1685852"/>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矢印: 右 2">
            <a:extLst>
              <a:ext uri="{FF2B5EF4-FFF2-40B4-BE49-F238E27FC236}">
                <a16:creationId xmlns:a16="http://schemas.microsoft.com/office/drawing/2014/main" id="{18377CDC-40F8-9AF1-490C-0EFFFF83EA02}"/>
              </a:ext>
            </a:extLst>
          </p:cNvPr>
          <p:cNvSpPr/>
          <p:nvPr/>
        </p:nvSpPr>
        <p:spPr>
          <a:xfrm>
            <a:off x="5355101" y="4452281"/>
            <a:ext cx="1610214" cy="1439733"/>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2DCFF25-7E20-0A33-9A15-406CF0E88797}"/>
              </a:ext>
            </a:extLst>
          </p:cNvPr>
          <p:cNvSpPr txBox="1"/>
          <p:nvPr/>
        </p:nvSpPr>
        <p:spPr>
          <a:xfrm>
            <a:off x="3066649" y="3784527"/>
            <a:ext cx="1213794" cy="707886"/>
          </a:xfrm>
          <a:prstGeom prst="rect">
            <a:avLst/>
          </a:prstGeom>
          <a:solidFill>
            <a:schemeClr val="bg1"/>
          </a:solidFill>
        </p:spPr>
        <p:txBody>
          <a:bodyPr wrap="none" rtlCol="0">
            <a:spAutoFit/>
          </a:bodyPr>
          <a:lstStyle/>
          <a:p>
            <a:r>
              <a:rPr kumimoji="1" lang="ja-JP" altLang="en-US" sz="4000" b="1" dirty="0">
                <a:solidFill>
                  <a:srgbClr val="7030A0"/>
                </a:solidFill>
                <a:latin typeface="HGP創英角ﾎﾟｯﾌﾟ体" panose="040B0A00000000000000" pitchFamily="50" charset="-128"/>
                <a:ea typeface="HGP創英角ﾎﾟｯﾌﾟ体" panose="040B0A00000000000000" pitchFamily="50" charset="-128"/>
              </a:rPr>
              <a:t>図面</a:t>
            </a:r>
          </a:p>
        </p:txBody>
      </p:sp>
      <p:cxnSp>
        <p:nvCxnSpPr>
          <p:cNvPr id="9" name="直線コネクタ 8">
            <a:extLst>
              <a:ext uri="{FF2B5EF4-FFF2-40B4-BE49-F238E27FC236}">
                <a16:creationId xmlns:a16="http://schemas.microsoft.com/office/drawing/2014/main" id="{30715673-A021-2836-FC53-185625C81F15}"/>
              </a:ext>
            </a:extLst>
          </p:cNvPr>
          <p:cNvCxnSpPr>
            <a:cxnSpLocks/>
          </p:cNvCxnSpPr>
          <p:nvPr/>
        </p:nvCxnSpPr>
        <p:spPr>
          <a:xfrm>
            <a:off x="829994" y="3784527"/>
            <a:ext cx="5091011"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5B4658DD-2C14-6AA6-74FE-A024B94F5FDB}"/>
              </a:ext>
            </a:extLst>
          </p:cNvPr>
          <p:cNvSpPr txBox="1"/>
          <p:nvPr/>
        </p:nvSpPr>
        <p:spPr>
          <a:xfrm>
            <a:off x="2239989" y="1992620"/>
            <a:ext cx="2723823" cy="1107996"/>
          </a:xfrm>
          <a:prstGeom prst="rect">
            <a:avLst/>
          </a:prstGeom>
          <a:solidFill>
            <a:schemeClr val="bg1"/>
          </a:solidFill>
        </p:spPr>
        <p:txBody>
          <a:bodyPr wrap="none" rtlCol="0">
            <a:spAutoFit/>
          </a:bodyPr>
          <a:lstStyle/>
          <a:p>
            <a:r>
              <a:rPr lang="ja-JP" altLang="en-US" sz="6600" b="1" dirty="0"/>
              <a:t>３次元</a:t>
            </a:r>
            <a:endParaRPr kumimoji="1" lang="ja-JP" altLang="en-US" sz="6600" b="1" dirty="0"/>
          </a:p>
        </p:txBody>
      </p:sp>
      <p:sp>
        <p:nvSpPr>
          <p:cNvPr id="17" name="テキスト ボックス 16">
            <a:extLst>
              <a:ext uri="{FF2B5EF4-FFF2-40B4-BE49-F238E27FC236}">
                <a16:creationId xmlns:a16="http://schemas.microsoft.com/office/drawing/2014/main" id="{E715A2F6-E81E-647A-D695-5EC73FE569D0}"/>
              </a:ext>
            </a:extLst>
          </p:cNvPr>
          <p:cNvSpPr txBox="1"/>
          <p:nvPr/>
        </p:nvSpPr>
        <p:spPr>
          <a:xfrm>
            <a:off x="7313601" y="3344285"/>
            <a:ext cx="2723823" cy="1107996"/>
          </a:xfrm>
          <a:prstGeom prst="rect">
            <a:avLst/>
          </a:prstGeom>
          <a:solidFill>
            <a:schemeClr val="bg1"/>
          </a:solidFill>
        </p:spPr>
        <p:txBody>
          <a:bodyPr wrap="none" rtlCol="0">
            <a:spAutoFit/>
          </a:bodyPr>
          <a:lstStyle/>
          <a:p>
            <a:r>
              <a:rPr lang="ja-JP" altLang="en-US" sz="6600" b="1" dirty="0"/>
              <a:t>３次元</a:t>
            </a:r>
            <a:endParaRPr kumimoji="1" lang="ja-JP" altLang="en-US" sz="6600" b="1" dirty="0"/>
          </a:p>
        </p:txBody>
      </p:sp>
      <p:sp>
        <p:nvSpPr>
          <p:cNvPr id="18" name="テキスト ボックス 17">
            <a:extLst>
              <a:ext uri="{FF2B5EF4-FFF2-40B4-BE49-F238E27FC236}">
                <a16:creationId xmlns:a16="http://schemas.microsoft.com/office/drawing/2014/main" id="{63568C1E-A474-BAB9-4390-5A1682FC977F}"/>
              </a:ext>
            </a:extLst>
          </p:cNvPr>
          <p:cNvSpPr txBox="1"/>
          <p:nvPr/>
        </p:nvSpPr>
        <p:spPr>
          <a:xfrm>
            <a:off x="2239989" y="4668880"/>
            <a:ext cx="2723823" cy="1107996"/>
          </a:xfrm>
          <a:prstGeom prst="rect">
            <a:avLst/>
          </a:prstGeom>
          <a:solidFill>
            <a:schemeClr val="bg1"/>
          </a:solidFill>
        </p:spPr>
        <p:txBody>
          <a:bodyPr wrap="none" rtlCol="0">
            <a:spAutoFit/>
          </a:bodyPr>
          <a:lstStyle/>
          <a:p>
            <a:r>
              <a:rPr lang="ja-JP" altLang="en-US" sz="6600" b="1" dirty="0"/>
              <a:t>２次元</a:t>
            </a:r>
            <a:endParaRPr kumimoji="1" lang="ja-JP" altLang="en-US" sz="6600" b="1" dirty="0"/>
          </a:p>
        </p:txBody>
      </p:sp>
    </p:spTree>
    <p:extLst>
      <p:ext uri="{BB962C8B-B14F-4D97-AF65-F5344CB8AC3E}">
        <p14:creationId xmlns:p14="http://schemas.microsoft.com/office/powerpoint/2010/main" val="7975678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BB7D8-7F9C-70D6-FB67-6422D02F1F24}"/>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715E586E-A03F-4695-1777-FEAF347FAE5A}"/>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Tree>
    <p:extLst>
      <p:ext uri="{BB962C8B-B14F-4D97-AF65-F5344CB8AC3E}">
        <p14:creationId xmlns:p14="http://schemas.microsoft.com/office/powerpoint/2010/main" val="29643501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4CD682-CA60-1ADA-7910-77EBE75BE90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030624-F748-99F1-1510-4B1C814622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用語解説</a:t>
            </a:r>
            <a:r>
              <a:rPr lang="ja-JP" altLang="en-US" sz="4000" b="1" spc="1000" dirty="0">
                <a:solidFill>
                  <a:schemeClr val="bg1"/>
                </a:solidFill>
              </a:rPr>
              <a:t>－</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3" name="テキスト ボックス 2">
            <a:extLst>
              <a:ext uri="{FF2B5EF4-FFF2-40B4-BE49-F238E27FC236}">
                <a16:creationId xmlns:a16="http://schemas.microsoft.com/office/drawing/2014/main" id="{0E5717F1-2AC0-D9A0-410E-99FE0A79E36E}"/>
              </a:ext>
            </a:extLst>
          </p:cNvPr>
          <p:cNvSpPr txBox="1"/>
          <p:nvPr/>
        </p:nvSpPr>
        <p:spPr>
          <a:xfrm>
            <a:off x="1209886" y="1433889"/>
            <a:ext cx="9772227" cy="2554545"/>
          </a:xfrm>
          <a:prstGeom prst="rect">
            <a:avLst/>
          </a:prstGeom>
          <a:noFill/>
        </p:spPr>
        <p:txBody>
          <a:bodyPr wrap="none" rtlCol="0">
            <a:spAutoFit/>
          </a:bodyPr>
          <a:lstStyle/>
          <a:p>
            <a:r>
              <a:rPr lang="en-US" altLang="ja-JP" sz="8000" b="1" dirty="0"/>
              <a:t>3D</a:t>
            </a:r>
            <a:r>
              <a:rPr lang="ja-JP" altLang="en-US" sz="8000" b="1" dirty="0"/>
              <a:t>モデルを作成する</a:t>
            </a:r>
            <a:endParaRPr lang="en-US" altLang="ja-JP" sz="8000" b="1" dirty="0"/>
          </a:p>
          <a:p>
            <a:r>
              <a:rPr lang="ja-JP" altLang="en-US" sz="8000" b="1" dirty="0"/>
              <a:t>無料のソフトウェア</a:t>
            </a:r>
            <a:endParaRPr kumimoji="1" lang="ja-JP" altLang="en-US" sz="8000" b="1" dirty="0"/>
          </a:p>
        </p:txBody>
      </p:sp>
      <p:pic>
        <p:nvPicPr>
          <p:cNvPr id="2" name="図 1">
            <a:extLst>
              <a:ext uri="{FF2B5EF4-FFF2-40B4-BE49-F238E27FC236}">
                <a16:creationId xmlns:a16="http://schemas.microsoft.com/office/drawing/2014/main" id="{00C68D26-84DF-2C4E-9600-F2D9E9F70212}"/>
              </a:ext>
            </a:extLst>
          </p:cNvPr>
          <p:cNvPicPr>
            <a:picLocks noChangeAspect="1"/>
          </p:cNvPicPr>
          <p:nvPr/>
        </p:nvPicPr>
        <p:blipFill>
          <a:blip r:embed="rId3"/>
          <a:stretch>
            <a:fillRect/>
          </a:stretch>
        </p:blipFill>
        <p:spPr>
          <a:xfrm>
            <a:off x="4450358" y="4121247"/>
            <a:ext cx="1926227" cy="2534330"/>
          </a:xfrm>
          <a:prstGeom prst="rect">
            <a:avLst/>
          </a:prstGeom>
        </p:spPr>
      </p:pic>
      <p:pic>
        <p:nvPicPr>
          <p:cNvPr id="6" name="図 5">
            <a:extLst>
              <a:ext uri="{FF2B5EF4-FFF2-40B4-BE49-F238E27FC236}">
                <a16:creationId xmlns:a16="http://schemas.microsoft.com/office/drawing/2014/main" id="{C732A8F1-AFFF-FED4-70FE-CB380C709496}"/>
              </a:ext>
            </a:extLst>
          </p:cNvPr>
          <p:cNvPicPr>
            <a:picLocks noChangeAspect="1"/>
          </p:cNvPicPr>
          <p:nvPr/>
        </p:nvPicPr>
        <p:blipFill>
          <a:blip r:embed="rId4"/>
          <a:stretch>
            <a:fillRect/>
          </a:stretch>
        </p:blipFill>
        <p:spPr>
          <a:xfrm>
            <a:off x="1472066" y="4207197"/>
            <a:ext cx="2447778" cy="2416485"/>
          </a:xfrm>
          <a:prstGeom prst="rect">
            <a:avLst/>
          </a:prstGeom>
        </p:spPr>
      </p:pic>
      <p:cxnSp>
        <p:nvCxnSpPr>
          <p:cNvPr id="7" name="直線コネクタ 6">
            <a:extLst>
              <a:ext uri="{FF2B5EF4-FFF2-40B4-BE49-F238E27FC236}">
                <a16:creationId xmlns:a16="http://schemas.microsoft.com/office/drawing/2014/main" id="{8DD95F00-4846-D298-E050-4A9BA27074D0}"/>
              </a:ext>
            </a:extLst>
          </p:cNvPr>
          <p:cNvCxnSpPr>
            <a:cxnSpLocks/>
          </p:cNvCxnSpPr>
          <p:nvPr/>
        </p:nvCxnSpPr>
        <p:spPr>
          <a:xfrm>
            <a:off x="562708" y="2489979"/>
            <a:ext cx="512064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E0135D9-44EB-EB32-9615-A89EE2AEB292}"/>
              </a:ext>
            </a:extLst>
          </p:cNvPr>
          <p:cNvCxnSpPr>
            <a:cxnSpLocks/>
          </p:cNvCxnSpPr>
          <p:nvPr/>
        </p:nvCxnSpPr>
        <p:spPr>
          <a:xfrm>
            <a:off x="562708" y="2489979"/>
            <a:ext cx="0" cy="18710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D1B8542F-A912-2FD1-FCDA-607D395A5B10}"/>
              </a:ext>
            </a:extLst>
          </p:cNvPr>
          <p:cNvSpPr/>
          <p:nvPr/>
        </p:nvSpPr>
        <p:spPr>
          <a:xfrm>
            <a:off x="1209886" y="3988434"/>
            <a:ext cx="5514471" cy="2762133"/>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直線コネクタ 14">
            <a:extLst>
              <a:ext uri="{FF2B5EF4-FFF2-40B4-BE49-F238E27FC236}">
                <a16:creationId xmlns:a16="http://schemas.microsoft.com/office/drawing/2014/main" id="{28E89D46-3F75-B688-AF88-30C519D996AA}"/>
              </a:ext>
            </a:extLst>
          </p:cNvPr>
          <p:cNvCxnSpPr>
            <a:cxnSpLocks/>
          </p:cNvCxnSpPr>
          <p:nvPr/>
        </p:nvCxnSpPr>
        <p:spPr>
          <a:xfrm flipH="1">
            <a:off x="562708" y="4360985"/>
            <a:ext cx="64717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2471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FED096-C445-1A86-204B-443CF62E6C5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AF302E4-8E65-7E8C-377B-FAAFE945349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余談－</a:t>
            </a:r>
            <a:r>
              <a:rPr lang="en-US" altLang="ja-JP" sz="4000" b="1" spc="1000" dirty="0" err="1">
                <a:solidFill>
                  <a:schemeClr val="bg1"/>
                </a:solidFill>
              </a:rPr>
              <a:t>FreeCAD</a:t>
            </a:r>
            <a:endParaRPr kumimoji="1" lang="ja-JP" altLang="en-US" sz="4000" b="1" spc="1000" dirty="0">
              <a:solidFill>
                <a:schemeClr val="bg1"/>
              </a:solidFill>
            </a:endParaRPr>
          </a:p>
        </p:txBody>
      </p:sp>
      <p:sp>
        <p:nvSpPr>
          <p:cNvPr id="9" name="テキスト ボックス 8">
            <a:extLst>
              <a:ext uri="{FF2B5EF4-FFF2-40B4-BE49-F238E27FC236}">
                <a16:creationId xmlns:a16="http://schemas.microsoft.com/office/drawing/2014/main" id="{55E14579-AE9F-1204-92BE-C74467E73A72}"/>
              </a:ext>
            </a:extLst>
          </p:cNvPr>
          <p:cNvSpPr txBox="1"/>
          <p:nvPr/>
        </p:nvSpPr>
        <p:spPr>
          <a:xfrm>
            <a:off x="6907099" y="6254350"/>
            <a:ext cx="6098344" cy="369332"/>
          </a:xfrm>
          <a:prstGeom prst="rect">
            <a:avLst/>
          </a:prstGeom>
          <a:noFill/>
        </p:spPr>
        <p:txBody>
          <a:bodyPr wrap="square">
            <a:spAutoFit/>
          </a:bodyPr>
          <a:lstStyle/>
          <a:p>
            <a:r>
              <a:rPr lang="ja-JP" altLang="en-US" dirty="0"/>
              <a:t>https://www.freecad.org/index.php?lang=ja</a:t>
            </a:r>
          </a:p>
        </p:txBody>
      </p:sp>
      <p:sp>
        <p:nvSpPr>
          <p:cNvPr id="10" name="テキスト ボックス 9">
            <a:extLst>
              <a:ext uri="{FF2B5EF4-FFF2-40B4-BE49-F238E27FC236}">
                <a16:creationId xmlns:a16="http://schemas.microsoft.com/office/drawing/2014/main" id="{FFE846BE-C2C5-B263-9341-32F5D6BF4C91}"/>
              </a:ext>
            </a:extLst>
          </p:cNvPr>
          <p:cNvSpPr txBox="1"/>
          <p:nvPr/>
        </p:nvSpPr>
        <p:spPr>
          <a:xfrm>
            <a:off x="696925" y="1547082"/>
            <a:ext cx="10798149" cy="2554545"/>
          </a:xfrm>
          <a:prstGeom prst="rect">
            <a:avLst/>
          </a:prstGeom>
          <a:noFill/>
        </p:spPr>
        <p:txBody>
          <a:bodyPr wrap="none" rtlCol="0">
            <a:spAutoFit/>
          </a:bodyPr>
          <a:lstStyle/>
          <a:p>
            <a:r>
              <a:rPr lang="ja-JP" altLang="en-US" sz="8000" b="1" dirty="0"/>
              <a:t>どちらかというと</a:t>
            </a:r>
            <a:endParaRPr lang="en-US" altLang="ja-JP" sz="8000" b="1" dirty="0"/>
          </a:p>
          <a:p>
            <a:r>
              <a:rPr kumimoji="1" lang="ja-JP" altLang="en-US" sz="8000" b="1" dirty="0">
                <a:solidFill>
                  <a:srgbClr val="FF0000"/>
                </a:solidFill>
              </a:rPr>
              <a:t>こっち</a:t>
            </a:r>
            <a:r>
              <a:rPr kumimoji="1" lang="ja-JP" altLang="en-US" sz="8000" b="1" dirty="0"/>
              <a:t>の</a:t>
            </a:r>
            <a:r>
              <a:rPr kumimoji="1" lang="en-US" altLang="ja-JP" sz="8000" b="1" dirty="0"/>
              <a:t>3D</a:t>
            </a:r>
            <a:r>
              <a:rPr kumimoji="1" lang="ja-JP" altLang="en-US" sz="8000" b="1" dirty="0"/>
              <a:t>モデル向き</a:t>
            </a:r>
          </a:p>
        </p:txBody>
      </p:sp>
      <p:pic>
        <p:nvPicPr>
          <p:cNvPr id="11" name="図 10">
            <a:extLst>
              <a:ext uri="{FF2B5EF4-FFF2-40B4-BE49-F238E27FC236}">
                <a16:creationId xmlns:a16="http://schemas.microsoft.com/office/drawing/2014/main" id="{8F996A64-216C-1EE3-C484-56ACFB4C9330}"/>
              </a:ext>
            </a:extLst>
          </p:cNvPr>
          <p:cNvPicPr>
            <a:picLocks noChangeAspect="1"/>
          </p:cNvPicPr>
          <p:nvPr/>
        </p:nvPicPr>
        <p:blipFill>
          <a:blip r:embed="rId3"/>
          <a:stretch>
            <a:fillRect/>
          </a:stretch>
        </p:blipFill>
        <p:spPr>
          <a:xfrm>
            <a:off x="4450358" y="4121247"/>
            <a:ext cx="1926227" cy="2534330"/>
          </a:xfrm>
          <a:prstGeom prst="rect">
            <a:avLst/>
          </a:prstGeom>
        </p:spPr>
      </p:pic>
      <p:pic>
        <p:nvPicPr>
          <p:cNvPr id="12" name="図 11">
            <a:extLst>
              <a:ext uri="{FF2B5EF4-FFF2-40B4-BE49-F238E27FC236}">
                <a16:creationId xmlns:a16="http://schemas.microsoft.com/office/drawing/2014/main" id="{64D6A0D1-0CEB-C10A-68D4-5EB30BE42A70}"/>
              </a:ext>
            </a:extLst>
          </p:cNvPr>
          <p:cNvPicPr>
            <a:picLocks noChangeAspect="1"/>
          </p:cNvPicPr>
          <p:nvPr/>
        </p:nvPicPr>
        <p:blipFill>
          <a:blip r:embed="rId4"/>
          <a:stretch>
            <a:fillRect/>
          </a:stretch>
        </p:blipFill>
        <p:spPr>
          <a:xfrm>
            <a:off x="1472066" y="4207197"/>
            <a:ext cx="2447778" cy="2416485"/>
          </a:xfrm>
          <a:prstGeom prst="rect">
            <a:avLst/>
          </a:prstGeom>
        </p:spPr>
      </p:pic>
      <p:sp>
        <p:nvSpPr>
          <p:cNvPr id="13" name="楕円 12">
            <a:extLst>
              <a:ext uri="{FF2B5EF4-FFF2-40B4-BE49-F238E27FC236}">
                <a16:creationId xmlns:a16="http://schemas.microsoft.com/office/drawing/2014/main" id="{9E51584E-F850-3F34-B248-57FC3A07BA75}"/>
              </a:ext>
            </a:extLst>
          </p:cNvPr>
          <p:cNvSpPr/>
          <p:nvPr/>
        </p:nvSpPr>
        <p:spPr>
          <a:xfrm>
            <a:off x="1510885" y="4194842"/>
            <a:ext cx="2370139" cy="2370139"/>
          </a:xfrm>
          <a:prstGeom prst="ellipse">
            <a:avLst/>
          </a:prstGeom>
          <a:noFill/>
          <a:ln w="2159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リーフォーム: 図形 15">
            <a:extLst>
              <a:ext uri="{FF2B5EF4-FFF2-40B4-BE49-F238E27FC236}">
                <a16:creationId xmlns:a16="http://schemas.microsoft.com/office/drawing/2014/main" id="{7FAFB808-D7FD-2CDD-DF01-2B421705F3DC}"/>
              </a:ext>
            </a:extLst>
          </p:cNvPr>
          <p:cNvSpPr/>
          <p:nvPr/>
        </p:nvSpPr>
        <p:spPr>
          <a:xfrm rot="18900000">
            <a:off x="4196996" y="4060071"/>
            <a:ext cx="2639682" cy="2639682"/>
          </a:xfrm>
          <a:custGeom>
            <a:avLst/>
            <a:gdLst>
              <a:gd name="connsiteX0" fmla="*/ 2639682 w 2639682"/>
              <a:gd name="connsiteY0" fmla="*/ 1168915 h 2639682"/>
              <a:gd name="connsiteX1" fmla="*/ 2639682 w 2639682"/>
              <a:gd name="connsiteY1" fmla="*/ 1463546 h 2639682"/>
              <a:gd name="connsiteX2" fmla="*/ 1470766 w 2639682"/>
              <a:gd name="connsiteY2" fmla="*/ 1463546 h 2639682"/>
              <a:gd name="connsiteX3" fmla="*/ 1470766 w 2639682"/>
              <a:gd name="connsiteY3" fmla="*/ 2639682 h 2639682"/>
              <a:gd name="connsiteX4" fmla="*/ 1176134 w 2639682"/>
              <a:gd name="connsiteY4" fmla="*/ 2639682 h 2639682"/>
              <a:gd name="connsiteX5" fmla="*/ 1176134 w 2639682"/>
              <a:gd name="connsiteY5" fmla="*/ 1463546 h 2639682"/>
              <a:gd name="connsiteX6" fmla="*/ 0 w 2639682"/>
              <a:gd name="connsiteY6" fmla="*/ 1463546 h 2639682"/>
              <a:gd name="connsiteX7" fmla="*/ 0 w 2639682"/>
              <a:gd name="connsiteY7" fmla="*/ 1168915 h 2639682"/>
              <a:gd name="connsiteX8" fmla="*/ 1176134 w 2639682"/>
              <a:gd name="connsiteY8" fmla="*/ 1168915 h 2639682"/>
              <a:gd name="connsiteX9" fmla="*/ 1176134 w 2639682"/>
              <a:gd name="connsiteY9" fmla="*/ 0 h 2639682"/>
              <a:gd name="connsiteX10" fmla="*/ 1470766 w 2639682"/>
              <a:gd name="connsiteY10" fmla="*/ 0 h 2639682"/>
              <a:gd name="connsiteX11" fmla="*/ 1470766 w 2639682"/>
              <a:gd name="connsiteY11" fmla="*/ 1168915 h 26396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39682" h="2639682">
                <a:moveTo>
                  <a:pt x="2639682" y="1168915"/>
                </a:moveTo>
                <a:lnTo>
                  <a:pt x="2639682" y="1463546"/>
                </a:lnTo>
                <a:lnTo>
                  <a:pt x="1470766" y="1463546"/>
                </a:lnTo>
                <a:lnTo>
                  <a:pt x="1470766" y="2639682"/>
                </a:lnTo>
                <a:lnTo>
                  <a:pt x="1176134" y="2639682"/>
                </a:lnTo>
                <a:lnTo>
                  <a:pt x="1176134" y="1463546"/>
                </a:lnTo>
                <a:lnTo>
                  <a:pt x="0" y="1463546"/>
                </a:lnTo>
                <a:lnTo>
                  <a:pt x="0" y="1168915"/>
                </a:lnTo>
                <a:lnTo>
                  <a:pt x="1176134" y="1168915"/>
                </a:lnTo>
                <a:lnTo>
                  <a:pt x="1176134" y="0"/>
                </a:lnTo>
                <a:lnTo>
                  <a:pt x="1470766" y="0"/>
                </a:lnTo>
                <a:lnTo>
                  <a:pt x="1470766" y="1168915"/>
                </a:lnTo>
                <a:close/>
              </a:path>
            </a:pathLst>
          </a:custGeom>
          <a:solidFill>
            <a:srgbClr val="0070C0">
              <a:alpha val="56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p>
        </p:txBody>
      </p:sp>
    </p:spTree>
    <p:extLst>
      <p:ext uri="{BB962C8B-B14F-4D97-AF65-F5344CB8AC3E}">
        <p14:creationId xmlns:p14="http://schemas.microsoft.com/office/powerpoint/2010/main" val="383653103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99E68-C610-5BFE-5699-65850FE2FE2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DF43F72F-4219-EF5A-930F-D838477721A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endParaRPr kumimoji="1" lang="ja-JP" altLang="en-US" sz="4000" b="1" spc="1000" dirty="0">
              <a:solidFill>
                <a:schemeClr val="bg1"/>
              </a:solidFill>
            </a:endParaRPr>
          </a:p>
        </p:txBody>
      </p:sp>
      <p:sp>
        <p:nvSpPr>
          <p:cNvPr id="2" name="テキスト ボックス 1">
            <a:extLst>
              <a:ext uri="{FF2B5EF4-FFF2-40B4-BE49-F238E27FC236}">
                <a16:creationId xmlns:a16="http://schemas.microsoft.com/office/drawing/2014/main" id="{AF9D57FE-3E9F-7157-D92B-FCCD78280B49}"/>
              </a:ext>
            </a:extLst>
          </p:cNvPr>
          <p:cNvSpPr txBox="1"/>
          <p:nvPr/>
        </p:nvSpPr>
        <p:spPr>
          <a:xfrm>
            <a:off x="415942" y="1236879"/>
            <a:ext cx="11360116" cy="4384241"/>
          </a:xfrm>
          <a:prstGeom prst="rect">
            <a:avLst/>
          </a:prstGeom>
          <a:noFill/>
          <a:ln w="63500">
            <a:noFill/>
          </a:ln>
        </p:spPr>
        <p:txBody>
          <a:bodyPr wrap="none" lIns="180000" tIns="108000" rIns="180000" bIns="180000" rtlCol="0">
            <a:spAutoFit/>
          </a:bodyPr>
          <a:lstStyle/>
          <a:p>
            <a:pPr>
              <a:spcAft>
                <a:spcPts val="3000"/>
              </a:spcAft>
            </a:pP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a:t>
            </a:r>
            <a:r>
              <a:rPr lang="en-US" altLang="ja-JP" sz="7200" b="1" dirty="0" err="1">
                <a:uFill>
                  <a:solidFill>
                    <a:srgbClr val="79A8D3"/>
                  </a:solidFill>
                </a:uFill>
                <a:latin typeface="BIZ UDPゴシック" panose="020B0400000000000000" pitchFamily="50" charset="-128"/>
                <a:ea typeface="BIZ UDPゴシック" panose="020B0400000000000000" pitchFamily="50" charset="-128"/>
              </a:rPr>
              <a:t>FreeCAD</a:t>
            </a: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のインストール</a:t>
            </a:r>
            <a:endParaRPr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rPr>
              <a:t>・ソフトの初期設定</a:t>
            </a:r>
            <a:endParaRPr kumimoji="1" lang="en-US" altLang="ja-JP" sz="7200" b="1" dirty="0">
              <a:uFill>
                <a:solidFill>
                  <a:srgbClr val="79A8D3"/>
                </a:solidFill>
              </a:uFill>
              <a:latin typeface="BIZ UDPゴシック" panose="020B0400000000000000" pitchFamily="50" charset="-128"/>
              <a:ea typeface="BIZ UDPゴシック" panose="020B0400000000000000" pitchFamily="50" charset="-128"/>
            </a:endParaRPr>
          </a:p>
          <a:p>
            <a:pPr>
              <a:spcAft>
                <a:spcPts val="3000"/>
              </a:spcAft>
            </a:pPr>
            <a:r>
              <a:rPr lang="ja-JP" altLang="en-US" sz="7200" b="1" dirty="0">
                <a:uFill>
                  <a:solidFill>
                    <a:srgbClr val="79A8D3"/>
                  </a:solidFill>
                </a:uFill>
                <a:latin typeface="BIZ UDPゴシック" panose="020B0400000000000000" pitchFamily="50" charset="-128"/>
                <a:ea typeface="BIZ UDPゴシック" panose="020B0400000000000000" pitchFamily="50" charset="-128"/>
              </a:rPr>
              <a:t>・ソフトの主要操作</a:t>
            </a:r>
            <a:endParaRPr kumimoji="1" lang="ja-JP" altLang="en-US" sz="7200" b="1" dirty="0">
              <a:uFill>
                <a:solidFill>
                  <a:srgbClr val="79A8D3"/>
                </a:solidFill>
              </a:uFill>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1995427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D1B45-E716-0FBD-D37C-7B5D9385CAC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F28944B-6E05-6A26-BADF-A7A324027F3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46DD7F01-E013-AFEC-A627-5BF08F0417EC}"/>
              </a:ext>
            </a:extLst>
          </p:cNvPr>
          <p:cNvPicPr>
            <a:picLocks noChangeAspect="1"/>
          </p:cNvPicPr>
          <p:nvPr/>
        </p:nvPicPr>
        <p:blipFill>
          <a:blip r:embed="rId3"/>
          <a:stretch>
            <a:fillRect/>
          </a:stretch>
        </p:blipFill>
        <p:spPr>
          <a:xfrm>
            <a:off x="1784901" y="1170844"/>
            <a:ext cx="8622198" cy="5342498"/>
          </a:xfrm>
          <a:prstGeom prst="rect">
            <a:avLst/>
          </a:prstGeom>
        </p:spPr>
      </p:pic>
      <p:sp>
        <p:nvSpPr>
          <p:cNvPr id="17" name="楕円 16">
            <a:extLst>
              <a:ext uri="{FF2B5EF4-FFF2-40B4-BE49-F238E27FC236}">
                <a16:creationId xmlns:a16="http://schemas.microsoft.com/office/drawing/2014/main" id="{BA699EC4-DE77-D4A1-EA24-7C6F84D91883}"/>
              </a:ext>
            </a:extLst>
          </p:cNvPr>
          <p:cNvSpPr/>
          <p:nvPr/>
        </p:nvSpPr>
        <p:spPr>
          <a:xfrm>
            <a:off x="7160455" y="5696112"/>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3318692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1CD8C-5180-D66C-D352-F8A6B4866F23}"/>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217CDCD-B330-1C21-56FB-FD0BEC428844}"/>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6" name="図 5">
            <a:extLst>
              <a:ext uri="{FF2B5EF4-FFF2-40B4-BE49-F238E27FC236}">
                <a16:creationId xmlns:a16="http://schemas.microsoft.com/office/drawing/2014/main" id="{FF7C4ED9-7EE7-AB94-E18A-0662F64963C1}"/>
              </a:ext>
            </a:extLst>
          </p:cNvPr>
          <p:cNvPicPr>
            <a:picLocks noChangeAspect="1"/>
          </p:cNvPicPr>
          <p:nvPr/>
        </p:nvPicPr>
        <p:blipFill>
          <a:blip r:embed="rId3"/>
          <a:stretch>
            <a:fillRect/>
          </a:stretch>
        </p:blipFill>
        <p:spPr>
          <a:xfrm>
            <a:off x="1387646" y="1162343"/>
            <a:ext cx="8783296" cy="5442318"/>
          </a:xfrm>
          <a:prstGeom prst="rect">
            <a:avLst/>
          </a:prstGeom>
        </p:spPr>
      </p:pic>
      <p:sp>
        <p:nvSpPr>
          <p:cNvPr id="2" name="楕円 1">
            <a:extLst>
              <a:ext uri="{FF2B5EF4-FFF2-40B4-BE49-F238E27FC236}">
                <a16:creationId xmlns:a16="http://schemas.microsoft.com/office/drawing/2014/main" id="{0059EF45-5240-2E49-EBFC-D2C98206E6E2}"/>
              </a:ext>
            </a:extLst>
          </p:cNvPr>
          <p:cNvSpPr/>
          <p:nvPr/>
        </p:nvSpPr>
        <p:spPr>
          <a:xfrm>
            <a:off x="6794695" y="5824025"/>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97736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5A977-F73C-52C9-4991-BC32B770D7A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4C1FCF9-D6CB-325B-2D02-CB0643569EA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8" name="図 7">
            <a:extLst>
              <a:ext uri="{FF2B5EF4-FFF2-40B4-BE49-F238E27FC236}">
                <a16:creationId xmlns:a16="http://schemas.microsoft.com/office/drawing/2014/main" id="{0BFB8372-A126-1B61-2671-0AF6AEB46CB0}"/>
              </a:ext>
            </a:extLst>
          </p:cNvPr>
          <p:cNvPicPr>
            <a:picLocks noChangeAspect="1"/>
          </p:cNvPicPr>
          <p:nvPr/>
        </p:nvPicPr>
        <p:blipFill>
          <a:blip r:embed="rId3"/>
          <a:stretch>
            <a:fillRect/>
          </a:stretch>
        </p:blipFill>
        <p:spPr>
          <a:xfrm>
            <a:off x="1877606" y="1229457"/>
            <a:ext cx="8436788" cy="5227614"/>
          </a:xfrm>
          <a:prstGeom prst="rect">
            <a:avLst/>
          </a:prstGeom>
        </p:spPr>
      </p:pic>
      <p:sp>
        <p:nvSpPr>
          <p:cNvPr id="2" name="楕円 1">
            <a:extLst>
              <a:ext uri="{FF2B5EF4-FFF2-40B4-BE49-F238E27FC236}">
                <a16:creationId xmlns:a16="http://schemas.microsoft.com/office/drawing/2014/main" id="{314A1C84-DF74-0167-1A51-EAE8BCC78479}"/>
              </a:ext>
            </a:extLst>
          </p:cNvPr>
          <p:cNvSpPr/>
          <p:nvPr/>
        </p:nvSpPr>
        <p:spPr>
          <a:xfrm>
            <a:off x="7160455" y="5696112"/>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5D745A36-D307-1816-DBDF-45F7880AB581}"/>
              </a:ext>
            </a:extLst>
          </p:cNvPr>
          <p:cNvSpPr/>
          <p:nvPr/>
        </p:nvSpPr>
        <p:spPr>
          <a:xfrm>
            <a:off x="2417297" y="3843264"/>
            <a:ext cx="2492327"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401172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2228E-C5CC-763B-D1DE-474EBDDF1E40}"/>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5235459-005B-EC4E-EEAF-87D12E2DFD4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0" name="図 9">
            <a:extLst>
              <a:ext uri="{FF2B5EF4-FFF2-40B4-BE49-F238E27FC236}">
                <a16:creationId xmlns:a16="http://schemas.microsoft.com/office/drawing/2014/main" id="{8E2E2FBD-0B9F-7996-29AA-08FBF0A6B29B}"/>
              </a:ext>
            </a:extLst>
          </p:cNvPr>
          <p:cNvPicPr>
            <a:picLocks noChangeAspect="1"/>
          </p:cNvPicPr>
          <p:nvPr/>
        </p:nvPicPr>
        <p:blipFill>
          <a:blip r:embed="rId3"/>
          <a:stretch>
            <a:fillRect/>
          </a:stretch>
        </p:blipFill>
        <p:spPr>
          <a:xfrm>
            <a:off x="1746555" y="1151792"/>
            <a:ext cx="8698890" cy="5390018"/>
          </a:xfrm>
          <a:prstGeom prst="rect">
            <a:avLst/>
          </a:prstGeom>
        </p:spPr>
      </p:pic>
      <p:sp>
        <p:nvSpPr>
          <p:cNvPr id="2" name="楕円 1">
            <a:extLst>
              <a:ext uri="{FF2B5EF4-FFF2-40B4-BE49-F238E27FC236}">
                <a16:creationId xmlns:a16="http://schemas.microsoft.com/office/drawing/2014/main" id="{05BF6456-2DAF-DDB8-79B9-BF8E6363FA04}"/>
              </a:ext>
            </a:extLst>
          </p:cNvPr>
          <p:cNvSpPr/>
          <p:nvPr/>
        </p:nvSpPr>
        <p:spPr>
          <a:xfrm>
            <a:off x="7202658" y="5780851"/>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0500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495B8-BA9D-1EC2-E0AD-EEFAF5DCB55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3069391-595C-6660-7E5A-31F3E6A174D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2" name="図 11">
            <a:extLst>
              <a:ext uri="{FF2B5EF4-FFF2-40B4-BE49-F238E27FC236}">
                <a16:creationId xmlns:a16="http://schemas.microsoft.com/office/drawing/2014/main" id="{782A5444-6ACE-F830-B8EA-9990A0BB75F2}"/>
              </a:ext>
            </a:extLst>
          </p:cNvPr>
          <p:cNvPicPr>
            <a:picLocks noChangeAspect="1"/>
          </p:cNvPicPr>
          <p:nvPr/>
        </p:nvPicPr>
        <p:blipFill>
          <a:blip r:embed="rId3"/>
          <a:stretch>
            <a:fillRect/>
          </a:stretch>
        </p:blipFill>
        <p:spPr>
          <a:xfrm>
            <a:off x="1765495" y="1164100"/>
            <a:ext cx="8661010" cy="5366547"/>
          </a:xfrm>
          <a:prstGeom prst="rect">
            <a:avLst/>
          </a:prstGeom>
        </p:spPr>
      </p:pic>
      <p:sp>
        <p:nvSpPr>
          <p:cNvPr id="2" name="楕円 1">
            <a:extLst>
              <a:ext uri="{FF2B5EF4-FFF2-40B4-BE49-F238E27FC236}">
                <a16:creationId xmlns:a16="http://schemas.microsoft.com/office/drawing/2014/main" id="{3F371F42-93AF-C3AF-BAE6-E64ACA1B3D4E}"/>
              </a:ext>
            </a:extLst>
          </p:cNvPr>
          <p:cNvSpPr/>
          <p:nvPr/>
        </p:nvSpPr>
        <p:spPr>
          <a:xfrm>
            <a:off x="7188590" y="5769688"/>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0142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8884C-1B1C-5F8D-FC0D-5B50913BACD9}"/>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64E5658-EE84-5AE3-7166-A69C1B575FE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4" name="図 13">
            <a:extLst>
              <a:ext uri="{FF2B5EF4-FFF2-40B4-BE49-F238E27FC236}">
                <a16:creationId xmlns:a16="http://schemas.microsoft.com/office/drawing/2014/main" id="{818E9967-DFF4-DFA4-1573-35BCE6ED8ABE}"/>
              </a:ext>
            </a:extLst>
          </p:cNvPr>
          <p:cNvPicPr>
            <a:picLocks noChangeAspect="1"/>
          </p:cNvPicPr>
          <p:nvPr/>
        </p:nvPicPr>
        <p:blipFill>
          <a:blip r:embed="rId3"/>
          <a:stretch>
            <a:fillRect/>
          </a:stretch>
        </p:blipFill>
        <p:spPr>
          <a:xfrm>
            <a:off x="1802825" y="1222130"/>
            <a:ext cx="8586349" cy="5320285"/>
          </a:xfrm>
          <a:prstGeom prst="rect">
            <a:avLst/>
          </a:prstGeom>
        </p:spPr>
      </p:pic>
      <p:sp>
        <p:nvSpPr>
          <p:cNvPr id="2" name="楕円 1">
            <a:extLst>
              <a:ext uri="{FF2B5EF4-FFF2-40B4-BE49-F238E27FC236}">
                <a16:creationId xmlns:a16="http://schemas.microsoft.com/office/drawing/2014/main" id="{51620851-3DFA-42D2-9D34-3DB7D9D65716}"/>
              </a:ext>
            </a:extLst>
          </p:cNvPr>
          <p:cNvSpPr/>
          <p:nvPr/>
        </p:nvSpPr>
        <p:spPr>
          <a:xfrm>
            <a:off x="7174523" y="5781456"/>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559241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C5F78F-6F62-D895-F53C-0F65EF7CA3F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5288CFD-D221-3169-A90B-3133CEBB176E}"/>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16" name="図 15">
            <a:extLst>
              <a:ext uri="{FF2B5EF4-FFF2-40B4-BE49-F238E27FC236}">
                <a16:creationId xmlns:a16="http://schemas.microsoft.com/office/drawing/2014/main" id="{F3B74536-78AF-29DD-FBC5-6F033598DBD7}"/>
              </a:ext>
            </a:extLst>
          </p:cNvPr>
          <p:cNvPicPr>
            <a:picLocks noChangeAspect="1"/>
          </p:cNvPicPr>
          <p:nvPr/>
        </p:nvPicPr>
        <p:blipFill>
          <a:blip r:embed="rId3"/>
          <a:stretch>
            <a:fillRect/>
          </a:stretch>
        </p:blipFill>
        <p:spPr>
          <a:xfrm>
            <a:off x="1883046" y="1250266"/>
            <a:ext cx="8425907" cy="5220872"/>
          </a:xfrm>
          <a:prstGeom prst="rect">
            <a:avLst/>
          </a:prstGeom>
        </p:spPr>
      </p:pic>
    </p:spTree>
    <p:extLst>
      <p:ext uri="{BB962C8B-B14F-4D97-AF65-F5344CB8AC3E}">
        <p14:creationId xmlns:p14="http://schemas.microsoft.com/office/powerpoint/2010/main" val="1484572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2B1D4C-38CC-5676-BD50-0ACCCBE821A1}"/>
            </a:ext>
          </a:extLst>
        </p:cNvPr>
        <p:cNvGrpSpPr/>
        <p:nvPr/>
      </p:nvGrpSpPr>
      <p:grpSpPr>
        <a:xfrm>
          <a:off x="0" y="0"/>
          <a:ext cx="0" cy="0"/>
          <a:chOff x="0" y="0"/>
          <a:chExt cx="0" cy="0"/>
        </a:xfrm>
      </p:grpSpPr>
      <p:sp>
        <p:nvSpPr>
          <p:cNvPr id="76" name="テキスト ボックス 75">
            <a:extLst>
              <a:ext uri="{FF2B5EF4-FFF2-40B4-BE49-F238E27FC236}">
                <a16:creationId xmlns:a16="http://schemas.microsoft.com/office/drawing/2014/main" id="{8717F198-0F01-C000-E3C5-61D3BEE0F920}"/>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どんなモデルを作るのか？</a:t>
            </a:r>
            <a:endParaRPr kumimoji="1" lang="ja-JP" altLang="en-US" sz="4000" b="1" spc="1000" dirty="0">
              <a:solidFill>
                <a:schemeClr val="bg1"/>
              </a:solidFill>
            </a:endParaRPr>
          </a:p>
        </p:txBody>
      </p:sp>
      <p:sp>
        <p:nvSpPr>
          <p:cNvPr id="78" name="テキスト ボックス 77">
            <a:extLst>
              <a:ext uri="{FF2B5EF4-FFF2-40B4-BE49-F238E27FC236}">
                <a16:creationId xmlns:a16="http://schemas.microsoft.com/office/drawing/2014/main" id="{791338E2-F74C-21E7-4391-56BE45D57E32}"/>
              </a:ext>
            </a:extLst>
          </p:cNvPr>
          <p:cNvSpPr txBox="1"/>
          <p:nvPr/>
        </p:nvSpPr>
        <p:spPr>
          <a:xfrm>
            <a:off x="1427093" y="1641038"/>
            <a:ext cx="9337813" cy="1107996"/>
          </a:xfrm>
          <a:prstGeom prst="rect">
            <a:avLst/>
          </a:prstGeom>
          <a:noFill/>
        </p:spPr>
        <p:txBody>
          <a:bodyPr wrap="none" rtlCol="0">
            <a:spAutoFit/>
          </a:bodyPr>
          <a:lstStyle/>
          <a:p>
            <a:pPr>
              <a:spcAft>
                <a:spcPts val="3600"/>
              </a:spcAft>
            </a:pPr>
            <a:r>
              <a:rPr lang="ja-JP" altLang="en-US" sz="6600" b="1" dirty="0"/>
              <a:t>“箱庭</a:t>
            </a:r>
            <a:r>
              <a:rPr lang="en-US" altLang="ja-JP" sz="4400" b="1" dirty="0"/>
              <a:t>(</a:t>
            </a:r>
            <a:r>
              <a:rPr lang="ja-JP" altLang="en-US" sz="4400" b="1" dirty="0"/>
              <a:t>部屋</a:t>
            </a:r>
            <a:r>
              <a:rPr lang="en-US" altLang="ja-JP" sz="4400" b="1" dirty="0"/>
              <a:t>)</a:t>
            </a:r>
            <a:r>
              <a:rPr lang="ja-JP" altLang="en-US" sz="6600" b="1" dirty="0"/>
              <a:t>”を作ります。</a:t>
            </a:r>
            <a:endParaRPr kumimoji="1" lang="en-US" altLang="ja-JP" sz="6600" b="1" dirty="0"/>
          </a:p>
        </p:txBody>
      </p:sp>
      <p:pic>
        <p:nvPicPr>
          <p:cNvPr id="3" name="図 2">
            <a:extLst>
              <a:ext uri="{FF2B5EF4-FFF2-40B4-BE49-F238E27FC236}">
                <a16:creationId xmlns:a16="http://schemas.microsoft.com/office/drawing/2014/main" id="{82F95B0F-C40F-1396-9608-E6520B3ADB80}"/>
              </a:ext>
            </a:extLst>
          </p:cNvPr>
          <p:cNvPicPr>
            <a:picLocks noChangeAspect="1"/>
          </p:cNvPicPr>
          <p:nvPr/>
        </p:nvPicPr>
        <p:blipFill>
          <a:blip r:embed="rId3"/>
          <a:stretch>
            <a:fillRect/>
          </a:stretch>
        </p:blipFill>
        <p:spPr>
          <a:xfrm>
            <a:off x="3815869" y="2850834"/>
            <a:ext cx="4286732" cy="3801218"/>
          </a:xfrm>
          <a:prstGeom prst="rect">
            <a:avLst/>
          </a:prstGeom>
        </p:spPr>
      </p:pic>
    </p:spTree>
    <p:extLst>
      <p:ext uri="{BB962C8B-B14F-4D97-AF65-F5344CB8AC3E}">
        <p14:creationId xmlns:p14="http://schemas.microsoft.com/office/powerpoint/2010/main" val="16103878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0F756-1DEC-FB78-8A6B-2A019569B314}"/>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39E929A-3A7C-6B77-F370-2AE9FE50C70F}"/>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en-US" altLang="ja-JP" sz="2800" b="1" spc="1000" dirty="0" err="1">
                <a:solidFill>
                  <a:schemeClr val="bg1"/>
                </a:solidFill>
              </a:rPr>
              <a:t>FreeCAD</a:t>
            </a:r>
            <a:r>
              <a:rPr lang="ja-JP" altLang="en-US" sz="2800" b="1" spc="1000" dirty="0">
                <a:solidFill>
                  <a:schemeClr val="bg1"/>
                </a:solidFill>
              </a:rPr>
              <a:t>のインストール</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F73EB95E-3E38-7735-75C4-DBD45ACB2777}"/>
              </a:ext>
            </a:extLst>
          </p:cNvPr>
          <p:cNvPicPr>
            <a:picLocks noChangeAspect="1"/>
          </p:cNvPicPr>
          <p:nvPr/>
        </p:nvPicPr>
        <p:blipFill>
          <a:blip r:embed="rId3"/>
          <a:stretch>
            <a:fillRect/>
          </a:stretch>
        </p:blipFill>
        <p:spPr>
          <a:xfrm>
            <a:off x="1792232" y="1165859"/>
            <a:ext cx="8607536" cy="5333413"/>
          </a:xfrm>
          <a:prstGeom prst="rect">
            <a:avLst/>
          </a:prstGeom>
        </p:spPr>
      </p:pic>
      <p:sp>
        <p:nvSpPr>
          <p:cNvPr id="7" name="楕円 6">
            <a:extLst>
              <a:ext uri="{FF2B5EF4-FFF2-40B4-BE49-F238E27FC236}">
                <a16:creationId xmlns:a16="http://schemas.microsoft.com/office/drawing/2014/main" id="{A96DAFCC-BF05-AC57-F8BA-FD7EBF4B4ECF}"/>
              </a:ext>
            </a:extLst>
          </p:cNvPr>
          <p:cNvSpPr/>
          <p:nvPr/>
        </p:nvSpPr>
        <p:spPr>
          <a:xfrm>
            <a:off x="4586068" y="3235204"/>
            <a:ext cx="2461846"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F4A3D2EC-F632-8074-6255-BF86F37BBD76}"/>
              </a:ext>
            </a:extLst>
          </p:cNvPr>
          <p:cNvSpPr/>
          <p:nvPr/>
        </p:nvSpPr>
        <p:spPr>
          <a:xfrm>
            <a:off x="7174523" y="5781456"/>
            <a:ext cx="1828800" cy="760959"/>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758398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EAA34-E282-BC65-5D49-BC922FBBCEF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BB3DE54-FAFD-12E2-8D95-E78B5F4F2BB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11DDA4B8-0E15-D510-CF1E-D65351073A6B}"/>
              </a:ext>
            </a:extLst>
          </p:cNvPr>
          <p:cNvPicPr>
            <a:picLocks noChangeAspect="1"/>
          </p:cNvPicPr>
          <p:nvPr/>
        </p:nvPicPr>
        <p:blipFill>
          <a:blip r:embed="rId3"/>
          <a:srcRect l="31520" t="35684" r="17744" b="23735"/>
          <a:stretch>
            <a:fillRect/>
          </a:stretch>
        </p:blipFill>
        <p:spPr>
          <a:xfrm>
            <a:off x="1129486" y="1548750"/>
            <a:ext cx="9933028" cy="4303410"/>
          </a:xfrm>
          <a:prstGeom prst="rect">
            <a:avLst/>
          </a:prstGeom>
          <a:ln>
            <a:solidFill>
              <a:schemeClr val="bg1">
                <a:lumMod val="85000"/>
              </a:schemeClr>
            </a:solidFill>
          </a:ln>
        </p:spPr>
      </p:pic>
      <p:sp>
        <p:nvSpPr>
          <p:cNvPr id="5" name="楕円 4">
            <a:extLst>
              <a:ext uri="{FF2B5EF4-FFF2-40B4-BE49-F238E27FC236}">
                <a16:creationId xmlns:a16="http://schemas.microsoft.com/office/drawing/2014/main" id="{5E40F1DB-5253-62D8-5531-474129F8A609}"/>
              </a:ext>
            </a:extLst>
          </p:cNvPr>
          <p:cNvSpPr/>
          <p:nvPr/>
        </p:nvSpPr>
        <p:spPr>
          <a:xfrm>
            <a:off x="2349305" y="2939496"/>
            <a:ext cx="3629464" cy="2124873"/>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EBA14CDD-F406-AD1D-8EC8-D5CAE88001F9}"/>
              </a:ext>
            </a:extLst>
          </p:cNvPr>
          <p:cNvSpPr/>
          <p:nvPr/>
        </p:nvSpPr>
        <p:spPr>
          <a:xfrm>
            <a:off x="9411285" y="4951829"/>
            <a:ext cx="1594957" cy="787790"/>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640327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A8F8-8BB2-97B0-247B-F7A1593D83E2}"/>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2BADFFDC-873B-E57D-49E6-E4E00AE70491}"/>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3" name="図 2">
            <a:extLst>
              <a:ext uri="{FF2B5EF4-FFF2-40B4-BE49-F238E27FC236}">
                <a16:creationId xmlns:a16="http://schemas.microsoft.com/office/drawing/2014/main" id="{F9B1E6C4-87CA-D9FD-DBF6-7524141968B6}"/>
              </a:ext>
            </a:extLst>
          </p:cNvPr>
          <p:cNvPicPr>
            <a:picLocks noChangeAspect="1"/>
          </p:cNvPicPr>
          <p:nvPr/>
        </p:nvPicPr>
        <p:blipFill>
          <a:blip r:embed="rId3"/>
          <a:srcRect l="31520" t="35684" r="17744" b="23735"/>
          <a:stretch>
            <a:fillRect/>
          </a:stretch>
        </p:blipFill>
        <p:spPr>
          <a:xfrm>
            <a:off x="1129486" y="1548750"/>
            <a:ext cx="9933028" cy="4303410"/>
          </a:xfrm>
          <a:prstGeom prst="rect">
            <a:avLst/>
          </a:prstGeom>
          <a:ln>
            <a:solidFill>
              <a:schemeClr val="bg1">
                <a:lumMod val="85000"/>
              </a:schemeClr>
            </a:solidFill>
          </a:ln>
        </p:spPr>
      </p:pic>
      <p:sp>
        <p:nvSpPr>
          <p:cNvPr id="5" name="楕円 4">
            <a:extLst>
              <a:ext uri="{FF2B5EF4-FFF2-40B4-BE49-F238E27FC236}">
                <a16:creationId xmlns:a16="http://schemas.microsoft.com/office/drawing/2014/main" id="{941A667D-2218-5F46-7467-F75CB216A549}"/>
              </a:ext>
            </a:extLst>
          </p:cNvPr>
          <p:cNvSpPr/>
          <p:nvPr/>
        </p:nvSpPr>
        <p:spPr>
          <a:xfrm>
            <a:off x="2349305" y="2939496"/>
            <a:ext cx="3629464" cy="2124873"/>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5EBDF33-3F12-CB76-7035-06F364B3B675}"/>
              </a:ext>
            </a:extLst>
          </p:cNvPr>
          <p:cNvSpPr/>
          <p:nvPr/>
        </p:nvSpPr>
        <p:spPr>
          <a:xfrm>
            <a:off x="9411285" y="4951829"/>
            <a:ext cx="1594957" cy="787790"/>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6847216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5041F-BBC5-C4DA-708A-D6B7ED78BA81}"/>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38CA0E3-5B96-4770-2F3C-15194AF48EFD}"/>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7" name="図 6">
            <a:extLst>
              <a:ext uri="{FF2B5EF4-FFF2-40B4-BE49-F238E27FC236}">
                <a16:creationId xmlns:a16="http://schemas.microsoft.com/office/drawing/2014/main" id="{456C4E6F-37AB-B02C-48C1-5495204E7E09}"/>
              </a:ext>
            </a:extLst>
          </p:cNvPr>
          <p:cNvPicPr>
            <a:picLocks noChangeAspect="1"/>
          </p:cNvPicPr>
          <p:nvPr/>
        </p:nvPicPr>
        <p:blipFill>
          <a:blip r:embed="rId3" cstate="email">
            <a:extLst>
              <a:ext uri="{28A0092B-C50C-407E-A947-70E740481C1C}">
                <a14:useLocalDpi xmlns:a14="http://schemas.microsoft.com/office/drawing/2010/main"/>
              </a:ext>
            </a:extLst>
          </a:blip>
          <a:srcRect l="14927" r="11801" b="7423"/>
          <a:stretch>
            <a:fillRect/>
          </a:stretch>
        </p:blipFill>
        <p:spPr>
          <a:xfrm>
            <a:off x="4082067" y="1152525"/>
            <a:ext cx="3614133" cy="5476711"/>
          </a:xfrm>
          <a:prstGeom prst="rect">
            <a:avLst/>
          </a:prstGeom>
          <a:ln>
            <a:solidFill>
              <a:schemeClr val="bg1">
                <a:lumMod val="65000"/>
              </a:schemeClr>
            </a:solidFill>
          </a:ln>
        </p:spPr>
      </p:pic>
      <p:sp>
        <p:nvSpPr>
          <p:cNvPr id="6" name="楕円 5">
            <a:extLst>
              <a:ext uri="{FF2B5EF4-FFF2-40B4-BE49-F238E27FC236}">
                <a16:creationId xmlns:a16="http://schemas.microsoft.com/office/drawing/2014/main" id="{6ECA86B4-0508-8FE9-5072-3EB57C1DDAF2}"/>
              </a:ext>
            </a:extLst>
          </p:cNvPr>
          <p:cNvSpPr/>
          <p:nvPr/>
        </p:nvSpPr>
        <p:spPr>
          <a:xfrm>
            <a:off x="4533900" y="6119654"/>
            <a:ext cx="1594957" cy="509582"/>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DF3487C5-616D-F311-1F0B-A429E87C6AEF}"/>
              </a:ext>
            </a:extLst>
          </p:cNvPr>
          <p:cNvSpPr/>
          <p:nvPr/>
        </p:nvSpPr>
        <p:spPr>
          <a:xfrm>
            <a:off x="4533900" y="1257300"/>
            <a:ext cx="857250" cy="509582"/>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748880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58B68-5864-A24D-C982-52ADB731FF91}"/>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5F85D06F-0DF9-DDBB-FF0D-B7661D56EA33}"/>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653827" y="1066800"/>
            <a:ext cx="5918724" cy="5400675"/>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E12EDE42-AABB-CF61-EF70-B378DF3F6062}"/>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6" name="楕円 5">
            <a:extLst>
              <a:ext uri="{FF2B5EF4-FFF2-40B4-BE49-F238E27FC236}">
                <a16:creationId xmlns:a16="http://schemas.microsoft.com/office/drawing/2014/main" id="{31C55622-AC2A-E545-FE84-2DCC1E949EC8}"/>
              </a:ext>
            </a:extLst>
          </p:cNvPr>
          <p:cNvSpPr/>
          <p:nvPr/>
        </p:nvSpPr>
        <p:spPr>
          <a:xfrm>
            <a:off x="6591301" y="5957893"/>
            <a:ext cx="857250" cy="509582"/>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E05D6B65-5434-2C42-43EA-0C4298EE0488}"/>
              </a:ext>
            </a:extLst>
          </p:cNvPr>
          <p:cNvSpPr/>
          <p:nvPr/>
        </p:nvSpPr>
        <p:spPr>
          <a:xfrm>
            <a:off x="6128857" y="2828853"/>
            <a:ext cx="2443694" cy="685871"/>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65618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65C57-9959-7214-A7CF-8C2498CF44F0}"/>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123E447B-C22E-CE60-3200-BD2F1CA6E1D1}"/>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172870" y="1412084"/>
            <a:ext cx="11846259" cy="4800600"/>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C75B31AE-6AD2-FC06-02D4-421556431EC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5" name="楕円 4">
            <a:extLst>
              <a:ext uri="{FF2B5EF4-FFF2-40B4-BE49-F238E27FC236}">
                <a16:creationId xmlns:a16="http://schemas.microsoft.com/office/drawing/2014/main" id="{4199B3EC-DD84-1AE0-7CAF-435BFA6BCFAB}"/>
              </a:ext>
            </a:extLst>
          </p:cNvPr>
          <p:cNvSpPr/>
          <p:nvPr/>
        </p:nvSpPr>
        <p:spPr>
          <a:xfrm>
            <a:off x="7322656" y="4378253"/>
            <a:ext cx="4424843" cy="676347"/>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742454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BCA8C-FDA1-95E7-21D6-101794A54DFD}"/>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253B3C90-B45E-8F8C-19B4-F168297E2636}"/>
              </a:ext>
            </a:extLst>
          </p:cNvPr>
          <p:cNvPicPr>
            <a:picLocks noChangeAspect="1"/>
          </p:cNvPicPr>
          <p:nvPr/>
        </p:nvPicPr>
        <p:blipFill>
          <a:blip r:embed="rId3" cstate="screen">
            <a:extLst>
              <a:ext uri="{28A0092B-C50C-407E-A947-70E740481C1C}">
                <a14:useLocalDpi xmlns:a14="http://schemas.microsoft.com/office/drawing/2010/main"/>
              </a:ext>
            </a:extLst>
          </a:blip>
          <a:srcRect b="52028"/>
          <a:stretch>
            <a:fillRect/>
          </a:stretch>
        </p:blipFill>
        <p:spPr>
          <a:xfrm>
            <a:off x="275195" y="1116808"/>
            <a:ext cx="11641610" cy="5095876"/>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FB4291FF-2A48-6CAD-77D3-3D26FB18532E}"/>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5" name="楕円 4">
            <a:extLst>
              <a:ext uri="{FF2B5EF4-FFF2-40B4-BE49-F238E27FC236}">
                <a16:creationId xmlns:a16="http://schemas.microsoft.com/office/drawing/2014/main" id="{20EEEFD6-2907-57F4-D88F-6A8951E49DBE}"/>
              </a:ext>
            </a:extLst>
          </p:cNvPr>
          <p:cNvSpPr/>
          <p:nvPr/>
        </p:nvSpPr>
        <p:spPr>
          <a:xfrm>
            <a:off x="7157556" y="4619553"/>
            <a:ext cx="4602643" cy="1451047"/>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538507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5870E-F372-35AD-4EE2-2573D1BA1F03}"/>
            </a:ext>
          </a:extLst>
        </p:cNvPr>
        <p:cNvGrpSpPr/>
        <p:nvPr/>
      </p:nvGrpSpPr>
      <p:grpSpPr>
        <a:xfrm>
          <a:off x="0" y="0"/>
          <a:ext cx="0" cy="0"/>
          <a:chOff x="0" y="0"/>
          <a:chExt cx="0" cy="0"/>
        </a:xfrm>
      </p:grpSpPr>
      <p:pic>
        <p:nvPicPr>
          <p:cNvPr id="3" name="図 2">
            <a:extLst>
              <a:ext uri="{FF2B5EF4-FFF2-40B4-BE49-F238E27FC236}">
                <a16:creationId xmlns:a16="http://schemas.microsoft.com/office/drawing/2014/main" id="{D46ACCC3-D85E-B52F-242E-5E9FD13CE3EB}"/>
              </a:ext>
            </a:extLst>
          </p:cNvPr>
          <p:cNvPicPr>
            <a:picLocks noChangeAspect="1"/>
          </p:cNvPicPr>
          <p:nvPr/>
        </p:nvPicPr>
        <p:blipFill>
          <a:blip r:embed="rId3" cstate="screen">
            <a:extLst>
              <a:ext uri="{28A0092B-C50C-407E-A947-70E740481C1C}">
                <a14:useLocalDpi xmlns:a14="http://schemas.microsoft.com/office/drawing/2010/main"/>
              </a:ext>
            </a:extLst>
          </a:blip>
          <a:srcRect t="63962"/>
          <a:stretch>
            <a:fillRect/>
          </a:stretch>
        </p:blipFill>
        <p:spPr>
          <a:xfrm>
            <a:off x="431818" y="1977154"/>
            <a:ext cx="11328364" cy="3725146"/>
          </a:xfrm>
          <a:prstGeom prst="rect">
            <a:avLst/>
          </a:prstGeom>
          <a:ln>
            <a:solidFill>
              <a:schemeClr val="bg1">
                <a:lumMod val="65000"/>
              </a:schemeClr>
            </a:solidFill>
          </a:ln>
        </p:spPr>
      </p:pic>
      <p:sp>
        <p:nvSpPr>
          <p:cNvPr id="4" name="テキスト ボックス 3">
            <a:extLst>
              <a:ext uri="{FF2B5EF4-FFF2-40B4-BE49-F238E27FC236}">
                <a16:creationId xmlns:a16="http://schemas.microsoft.com/office/drawing/2014/main" id="{E9423F5B-E154-5554-AF8B-5AFE8547402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sp>
        <p:nvSpPr>
          <p:cNvPr id="6" name="楕円 5">
            <a:extLst>
              <a:ext uri="{FF2B5EF4-FFF2-40B4-BE49-F238E27FC236}">
                <a16:creationId xmlns:a16="http://schemas.microsoft.com/office/drawing/2014/main" id="{5DA41AC8-6355-34DD-9FBB-8139E550EBBD}"/>
              </a:ext>
            </a:extLst>
          </p:cNvPr>
          <p:cNvSpPr/>
          <p:nvPr/>
        </p:nvSpPr>
        <p:spPr>
          <a:xfrm>
            <a:off x="8143926" y="5018093"/>
            <a:ext cx="1266774" cy="506407"/>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215336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5E4E9-FD52-4C6A-4A48-074686A539DA}"/>
            </a:ext>
          </a:extLst>
        </p:cNvPr>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E22F531-ED56-4F28-483F-4C572739C9AB}"/>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lang="ja-JP" altLang="en-US" sz="4000" b="1" spc="1000" dirty="0">
                <a:solidFill>
                  <a:schemeClr val="bg1"/>
                </a:solidFill>
              </a:rPr>
              <a:t>ソフトの主要操作－</a:t>
            </a:r>
            <a:r>
              <a:rPr lang="ja-JP" altLang="en-US" sz="2800" b="1" spc="1000" dirty="0">
                <a:solidFill>
                  <a:schemeClr val="bg1"/>
                </a:solidFill>
              </a:rPr>
              <a:t>ソフトの初期設定</a:t>
            </a:r>
            <a:endParaRPr kumimoji="1" lang="ja-JP" altLang="en-US" sz="4000" b="1" spc="1000" dirty="0">
              <a:solidFill>
                <a:schemeClr val="bg1"/>
              </a:solidFill>
            </a:endParaRPr>
          </a:p>
        </p:txBody>
      </p:sp>
      <p:pic>
        <p:nvPicPr>
          <p:cNvPr id="8" name="図 7">
            <a:extLst>
              <a:ext uri="{FF2B5EF4-FFF2-40B4-BE49-F238E27FC236}">
                <a16:creationId xmlns:a16="http://schemas.microsoft.com/office/drawing/2014/main" id="{5BBA219D-F324-18A1-1A01-A5FD2FF44C6E}"/>
              </a:ext>
            </a:extLst>
          </p:cNvPr>
          <p:cNvPicPr>
            <a:picLocks noChangeAspect="1"/>
          </p:cNvPicPr>
          <p:nvPr/>
        </p:nvPicPr>
        <p:blipFill>
          <a:blip r:embed="rId3"/>
          <a:stretch>
            <a:fillRect/>
          </a:stretch>
        </p:blipFill>
        <p:spPr>
          <a:xfrm>
            <a:off x="1123950" y="1103312"/>
            <a:ext cx="9944100" cy="5386388"/>
          </a:xfrm>
          <a:prstGeom prst="rect">
            <a:avLst/>
          </a:prstGeom>
          <a:ln>
            <a:solidFill>
              <a:schemeClr val="bg1">
                <a:lumMod val="65000"/>
              </a:schemeClr>
            </a:solidFill>
          </a:ln>
        </p:spPr>
      </p:pic>
      <p:sp>
        <p:nvSpPr>
          <p:cNvPr id="9" name="楕円 8">
            <a:extLst>
              <a:ext uri="{FF2B5EF4-FFF2-40B4-BE49-F238E27FC236}">
                <a16:creationId xmlns:a16="http://schemas.microsoft.com/office/drawing/2014/main" id="{B74AE20A-2BBB-9783-E897-92C2B6E4A500}"/>
              </a:ext>
            </a:extLst>
          </p:cNvPr>
          <p:cNvSpPr/>
          <p:nvPr/>
        </p:nvSpPr>
        <p:spPr>
          <a:xfrm>
            <a:off x="6096000" y="3175796"/>
            <a:ext cx="1092200" cy="1269204"/>
          </a:xfrm>
          <a:prstGeom prst="ellipse">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0472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78DD6-A405-7F34-4CAF-F7820FA7AAB3}"/>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50EB3A5-25A5-D99A-1D80-58A68D59A584}"/>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8C44E5CD-63EC-50BB-D8ED-CDFC5E4EFE1F}"/>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F912C9FA-6AD6-CA6E-0B87-54A101A82B31}"/>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モデルの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結合</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8AA2D05D-51E9-62AB-1DB2-C6618BDFD530}"/>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138B2EB4-4266-6E35-C792-1A63F8C8C343}"/>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B12C2A4A-BB6D-2DD1-2A16-2C5332B998A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14B52ABA-F418-F4F9-6534-7FDBD9E9B4AB}"/>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3A6DDC8-4C20-6F1A-25EA-CCFA5C8C0FD2}"/>
              </a:ext>
            </a:extLst>
          </p:cNvPr>
          <p:cNvSpPr/>
          <p:nvPr/>
        </p:nvSpPr>
        <p:spPr>
          <a:xfrm>
            <a:off x="5059765" y="4628395"/>
            <a:ext cx="1800654"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5327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0A58F-CF04-1246-0261-7960F1CCC41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68C28B19-2C18-C57F-43F1-A59B06149F87}"/>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b="1" dirty="0">
              <a:solidFill>
                <a:srgbClr val="FF0000"/>
              </a:solidFill>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FDA336ED-0BBA-636E-6905-64344EA9F52E}"/>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DE234B2-B7A8-87DA-A831-31BB79384CB7}"/>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4C226915-F0BE-6042-D7CD-EB70461A2538}"/>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ソフトの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主要操作</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2CFB9598-E939-D923-6E4F-4131BC9DA179}"/>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330A866-F318-8DBD-A41B-FD5A44C10B42}"/>
              </a:ext>
            </a:extLst>
          </p:cNvPr>
          <p:cNvSpPr/>
          <p:nvPr/>
        </p:nvSpPr>
        <p:spPr>
          <a:xfrm>
            <a:off x="4994017" y="1654799"/>
            <a:ext cx="2110175"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593C3007-DF26-EF2C-263C-EB68ABBBF27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C58DF5B5-FBEF-9359-B6D9-681A890CD788}"/>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734401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F7478-767C-1C13-45D8-69E0648F183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E16C29E5-940F-E60F-8A54-0D21BA0223A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76229D3-39BD-733E-31A7-C3FA63DFAD99}"/>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8B1C0AC-4D63-9ED0-9768-53B99C422B24}"/>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A5B56C9F-C166-D79D-E8D8-7701F5BD93A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F574F3B8-602E-5420-6960-75A3DA9F887D}"/>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47C25CF6-D97E-2D2E-54CB-54505C7C398A}"/>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4F08DDC-1296-5CAA-2D62-59F5F0FD57C8}"/>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5F0085-66D4-EBA7-74F1-B122925A4EC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7668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4847D3-6197-EC13-EF43-F3B4A2B23D04}"/>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1C8D7EDD-A78B-2539-718B-B627E972C33E}"/>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33702555-C518-0270-7406-020EA0F4B03A}"/>
              </a:ext>
            </a:extLst>
          </p:cNvPr>
          <p:cNvSpPr txBox="1"/>
          <p:nvPr/>
        </p:nvSpPr>
        <p:spPr>
          <a:xfrm>
            <a:off x="932319" y="4628395"/>
            <a:ext cx="4013554"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8651A78B-6919-499C-0269-A9D215E6504D}"/>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E161931E-7238-BC23-FCA0-AC24674F175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ソフトの</a:t>
            </a:r>
            <a:endParaRPr lang="en-US" altLang="ja-JP" sz="6000" b="1" spc="100" dirty="0">
              <a:solidFill>
                <a:srgbClr val="FF0000"/>
              </a:solidFill>
              <a:latin typeface="BIZ UDPゴシック" panose="020B0400000000000000" pitchFamily="50" charset="-128"/>
              <a:ea typeface="BIZ UDPゴシック" panose="020B0400000000000000" pitchFamily="50" charset="-128"/>
            </a:endParaRPr>
          </a:p>
          <a:p>
            <a:pPr algn="ctr"/>
            <a:r>
              <a:rPr lang="ja-JP" altLang="en-US" sz="6000" b="1" spc="100" dirty="0">
                <a:solidFill>
                  <a:srgbClr val="FF0000"/>
                </a:solidFill>
                <a:latin typeface="BIZ UDPゴシック" panose="020B0400000000000000" pitchFamily="50" charset="-128"/>
                <a:ea typeface="BIZ UDPゴシック" panose="020B0400000000000000" pitchFamily="50" charset="-128"/>
              </a:rPr>
              <a:t>主要操作</a:t>
            </a:r>
            <a:endParaRPr kumimoji="1" lang="ja-JP" altLang="en-US" sz="6000" b="1" spc="100" dirty="0">
              <a:solidFill>
                <a:srgbClr val="FF0000"/>
              </a:solidFill>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C49334F8-A5AE-E7BA-9B5A-27D0DFB74008}"/>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E63E88FC-EDA1-E898-AC69-348A9BA9B8BC}"/>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CE5452F5-9E24-3A4A-A679-7338FC7519D1}"/>
              </a:ext>
            </a:extLst>
          </p:cNvPr>
          <p:cNvSpPr/>
          <p:nvPr/>
        </p:nvSpPr>
        <p:spPr>
          <a:xfrm rot="9000000">
            <a:off x="4729290" y="3174554"/>
            <a:ext cx="2372211"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736E169F-F1ED-89C1-DA80-721D74A80EBE}"/>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楕円 1">
            <a:extLst>
              <a:ext uri="{FF2B5EF4-FFF2-40B4-BE49-F238E27FC236}">
                <a16:creationId xmlns:a16="http://schemas.microsoft.com/office/drawing/2014/main" id="{9BD80572-07F1-A42D-0FF5-CE710954617F}"/>
              </a:ext>
            </a:extLst>
          </p:cNvPr>
          <p:cNvSpPr/>
          <p:nvPr/>
        </p:nvSpPr>
        <p:spPr>
          <a:xfrm>
            <a:off x="767051" y="1046569"/>
            <a:ext cx="10467806" cy="5519022"/>
          </a:xfrm>
          <a:prstGeom prst="ellipse">
            <a:avLst/>
          </a:prstGeom>
          <a:solidFill>
            <a:schemeClr val="bg1"/>
          </a:solidFill>
          <a:ln w="825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372B4ABC-D404-E242-5803-01D374B3271C}"/>
              </a:ext>
            </a:extLst>
          </p:cNvPr>
          <p:cNvSpPr txBox="1"/>
          <p:nvPr/>
        </p:nvSpPr>
        <p:spPr>
          <a:xfrm>
            <a:off x="2161608" y="2580435"/>
            <a:ext cx="8334333" cy="2477601"/>
          </a:xfrm>
          <a:prstGeom prst="rect">
            <a:avLst/>
          </a:prstGeom>
          <a:noFill/>
        </p:spPr>
        <p:txBody>
          <a:bodyPr wrap="none" rtlCol="0">
            <a:spAutoFit/>
          </a:bodyPr>
          <a:lstStyle/>
          <a:p>
            <a:r>
              <a:rPr lang="ja-JP" altLang="en-US" sz="4000" dirty="0"/>
              <a:t>使う</a:t>
            </a:r>
            <a:r>
              <a:rPr lang="en-US" altLang="ja-JP" sz="4000" dirty="0"/>
              <a:t>3D</a:t>
            </a:r>
            <a:r>
              <a:rPr lang="ja-JP" altLang="en-US" sz="4000" dirty="0"/>
              <a:t>モデリングソフトは</a:t>
            </a:r>
            <a:r>
              <a:rPr lang="en-US" altLang="ja-JP" sz="4000" dirty="0"/>
              <a:t>…</a:t>
            </a:r>
          </a:p>
          <a:p>
            <a:r>
              <a:rPr kumimoji="1" lang="en-US" altLang="ja-JP" sz="11500" b="1" dirty="0" err="1"/>
              <a:t>FreeCAD</a:t>
            </a:r>
            <a:r>
              <a:rPr kumimoji="1" lang="ja-JP" altLang="en-US" sz="4000" dirty="0"/>
              <a:t>です。</a:t>
            </a:r>
          </a:p>
        </p:txBody>
      </p:sp>
    </p:spTree>
    <p:extLst>
      <p:ext uri="{BB962C8B-B14F-4D97-AF65-F5344CB8AC3E}">
        <p14:creationId xmlns:p14="http://schemas.microsoft.com/office/powerpoint/2010/main" val="2198392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8A366-926E-2C38-F8AD-53D8CBE2EF6C}"/>
            </a:ext>
          </a:extLst>
        </p:cNvPr>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0EF7A9D2-7D9F-61AF-FEA9-9036BE414181}"/>
              </a:ext>
            </a:extLst>
          </p:cNvPr>
          <p:cNvSpPr txBox="1"/>
          <p:nvPr/>
        </p:nvSpPr>
        <p:spPr>
          <a:xfrm>
            <a:off x="932319" y="1606344"/>
            <a:ext cx="3954242" cy="1214142"/>
          </a:xfrm>
          <a:prstGeom prst="rect">
            <a:avLst/>
          </a:prstGeom>
          <a:solidFill>
            <a:schemeClr val="bg1"/>
          </a:solidFill>
          <a:ln w="63500">
            <a:noFill/>
          </a:ln>
        </p:spPr>
        <p:txBody>
          <a:bodyPr wrap="none" lIns="180000" tIns="108000" rIns="180000" bIns="180000" rtlCol="0">
            <a:spAutoFit/>
          </a:bodyPr>
          <a:lstStyle/>
          <a:p>
            <a:r>
              <a:rPr lang="ja-JP" altLang="en-US" sz="6000" dirty="0">
                <a:uFill>
                  <a:solidFill>
                    <a:srgbClr val="79A8D3"/>
                  </a:solidFill>
                </a:uFill>
                <a:latin typeface="BIZ UDPゴシック" panose="020B0400000000000000" pitchFamily="50" charset="-128"/>
                <a:ea typeface="BIZ UDPゴシック" panose="020B0400000000000000" pitchFamily="50" charset="-128"/>
              </a:rPr>
              <a:t> 用語解説 </a:t>
            </a:r>
            <a:endParaRPr kumimoji="1" lang="ja-JP" altLang="en-US" sz="6000" dirty="0">
              <a:uFill>
                <a:solidFill>
                  <a:srgbClr val="79A8D3"/>
                </a:solidFill>
              </a:uFill>
              <a:latin typeface="BIZ UDPゴシック" panose="020B0400000000000000" pitchFamily="50" charset="-128"/>
              <a:ea typeface="BIZ UDPゴシック" panose="020B0400000000000000" pitchFamily="50" charset="-128"/>
            </a:endParaRPr>
          </a:p>
        </p:txBody>
      </p:sp>
      <p:sp>
        <p:nvSpPr>
          <p:cNvPr id="20" name="テキスト ボックス 19">
            <a:extLst>
              <a:ext uri="{FF2B5EF4-FFF2-40B4-BE49-F238E27FC236}">
                <a16:creationId xmlns:a16="http://schemas.microsoft.com/office/drawing/2014/main" id="{6408428E-F017-2053-A8D7-D35D1A2E8932}"/>
              </a:ext>
            </a:extLst>
          </p:cNvPr>
          <p:cNvSpPr txBox="1"/>
          <p:nvPr/>
        </p:nvSpPr>
        <p:spPr>
          <a:xfrm>
            <a:off x="909076" y="4628395"/>
            <a:ext cx="4060040" cy="1250494"/>
          </a:xfrm>
          <a:prstGeom prst="rect">
            <a:avLst/>
          </a:prstGeom>
          <a:solidFill>
            <a:schemeClr val="bg1"/>
          </a:solidFill>
          <a:ln w="63500">
            <a:noFill/>
          </a:ln>
        </p:spPr>
        <p:txBody>
          <a:bodyPr wrap="none" lIns="180000" tIns="144000" rIns="180000" bIns="180000" rtlCol="0">
            <a:spAutoFit/>
          </a:bodyPr>
          <a:lstStyle/>
          <a:p>
            <a:pPr algn="ctr"/>
            <a:r>
              <a:rPr kumimoji="1" lang="ja-JP" altLang="en-US" sz="6000" b="1" spc="100" dirty="0">
                <a:solidFill>
                  <a:srgbClr val="FF0000"/>
                </a:solidFill>
                <a:latin typeface="BIZ UDPゴシック" panose="020B0400000000000000" pitchFamily="50" charset="-128"/>
                <a:ea typeface="BIZ UDPゴシック" panose="020B0400000000000000" pitchFamily="50" charset="-128"/>
              </a:rPr>
              <a:t>モデリング</a:t>
            </a:r>
          </a:p>
        </p:txBody>
      </p:sp>
      <p:sp>
        <p:nvSpPr>
          <p:cNvPr id="26" name="テキスト ボックス 25">
            <a:extLst>
              <a:ext uri="{FF2B5EF4-FFF2-40B4-BE49-F238E27FC236}">
                <a16:creationId xmlns:a16="http://schemas.microsoft.com/office/drawing/2014/main" id="{413975E3-ED2D-BE0F-B92B-CB2109DE95AE}"/>
              </a:ext>
            </a:extLst>
          </p:cNvPr>
          <p:cNvSpPr txBox="1"/>
          <p:nvPr/>
        </p:nvSpPr>
        <p:spPr>
          <a:xfrm>
            <a:off x="7184541" y="4261465"/>
            <a:ext cx="3430061" cy="2173823"/>
          </a:xfrm>
          <a:prstGeom prst="rect">
            <a:avLst/>
          </a:prstGeom>
          <a:noFill/>
          <a:ln w="63500">
            <a:noFill/>
          </a:ln>
        </p:spPr>
        <p:txBody>
          <a:bodyPr wrap="none" lIns="180000" tIns="144000" rIns="180000" bIns="180000" rtlCol="0">
            <a:spAutoFit/>
          </a:bodyPr>
          <a:lstStyle/>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モデルの</a:t>
            </a:r>
            <a:endParaRPr lang="en-US" altLang="ja-JP" sz="6000" spc="100" dirty="0">
              <a:solidFill>
                <a:schemeClr val="bg1">
                  <a:lumMod val="85000"/>
                </a:schemeClr>
              </a:solidFill>
              <a:latin typeface="BIZ UDPゴシック" panose="020B0400000000000000" pitchFamily="50" charset="-128"/>
              <a:ea typeface="BIZ UDPゴシック" panose="020B0400000000000000" pitchFamily="50" charset="-128"/>
            </a:endParaRPr>
          </a:p>
          <a:p>
            <a:pPr algn="ctr"/>
            <a:r>
              <a:rPr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rPr>
              <a:t>結合</a:t>
            </a:r>
            <a:endParaRPr kumimoji="1" lang="ja-JP" altLang="en-US" sz="6000" spc="100" dirty="0">
              <a:solidFill>
                <a:schemeClr val="bg1">
                  <a:lumMod val="85000"/>
                </a:schemeClr>
              </a:solidFill>
              <a:latin typeface="BIZ UDPゴシック" panose="020B0400000000000000" pitchFamily="50" charset="-128"/>
              <a:ea typeface="BIZ UDPゴシック" panose="020B0400000000000000" pitchFamily="50" charset="-128"/>
            </a:endParaRPr>
          </a:p>
        </p:txBody>
      </p:sp>
      <p:sp>
        <p:nvSpPr>
          <p:cNvPr id="19" name="テキスト ボックス 18">
            <a:extLst>
              <a:ext uri="{FF2B5EF4-FFF2-40B4-BE49-F238E27FC236}">
                <a16:creationId xmlns:a16="http://schemas.microsoft.com/office/drawing/2014/main" id="{6944F2E9-CBD6-3FF3-595C-835B39A0C6BC}"/>
              </a:ext>
            </a:extLst>
          </p:cNvPr>
          <p:cNvSpPr txBox="1"/>
          <p:nvPr/>
        </p:nvSpPr>
        <p:spPr>
          <a:xfrm>
            <a:off x="7184541" y="1156782"/>
            <a:ext cx="3492577" cy="2173823"/>
          </a:xfrm>
          <a:prstGeom prst="rect">
            <a:avLst/>
          </a:prstGeom>
          <a:solidFill>
            <a:schemeClr val="bg1"/>
          </a:solidFill>
          <a:ln w="63500">
            <a:noFill/>
          </a:ln>
        </p:spPr>
        <p:txBody>
          <a:bodyPr wrap="none" lIns="180000" tIns="144000" rIns="180000" bIns="180000" rtlCol="0">
            <a:spAutoFit/>
          </a:bodyPr>
          <a:lstStyle/>
          <a:p>
            <a:pPr algn="ctr"/>
            <a:r>
              <a:rPr lang="ja-JP" altLang="en-US" sz="6000" spc="100" dirty="0">
                <a:latin typeface="BIZ UDPゴシック" panose="020B0400000000000000" pitchFamily="50" charset="-128"/>
                <a:ea typeface="BIZ UDPゴシック" panose="020B0400000000000000" pitchFamily="50" charset="-128"/>
              </a:rPr>
              <a:t>ソフトの</a:t>
            </a:r>
            <a:endParaRPr lang="en-US" altLang="ja-JP" sz="6000" spc="100" dirty="0">
              <a:latin typeface="BIZ UDPゴシック" panose="020B0400000000000000" pitchFamily="50" charset="-128"/>
              <a:ea typeface="BIZ UDPゴシック" panose="020B0400000000000000" pitchFamily="50" charset="-128"/>
            </a:endParaRPr>
          </a:p>
          <a:p>
            <a:pPr algn="ctr"/>
            <a:r>
              <a:rPr lang="ja-JP" altLang="en-US" sz="6000" spc="100" dirty="0">
                <a:latin typeface="BIZ UDPゴシック" panose="020B0400000000000000" pitchFamily="50" charset="-128"/>
                <a:ea typeface="BIZ UDPゴシック" panose="020B0400000000000000" pitchFamily="50" charset="-128"/>
              </a:rPr>
              <a:t>主要操作</a:t>
            </a:r>
            <a:endParaRPr kumimoji="1" lang="ja-JP" altLang="en-US" sz="6000" spc="100" dirty="0">
              <a:latin typeface="BIZ UDPゴシック" panose="020B0400000000000000" pitchFamily="50" charset="-128"/>
              <a:ea typeface="BIZ UDPゴシック" panose="020B0400000000000000" pitchFamily="50" charset="-128"/>
            </a:endParaRPr>
          </a:p>
        </p:txBody>
      </p:sp>
      <p:sp>
        <p:nvSpPr>
          <p:cNvPr id="76" name="テキスト ボックス 75">
            <a:extLst>
              <a:ext uri="{FF2B5EF4-FFF2-40B4-BE49-F238E27FC236}">
                <a16:creationId xmlns:a16="http://schemas.microsoft.com/office/drawing/2014/main" id="{4FF6EE6C-4074-5563-7590-0E6F9532D076}"/>
              </a:ext>
            </a:extLst>
          </p:cNvPr>
          <p:cNvSpPr txBox="1"/>
          <p:nvPr/>
        </p:nvSpPr>
        <p:spPr>
          <a:xfrm>
            <a:off x="1" y="114464"/>
            <a:ext cx="12192000" cy="760959"/>
          </a:xfrm>
          <a:prstGeom prst="rect">
            <a:avLst/>
          </a:prstGeom>
          <a:solidFill>
            <a:srgbClr val="002060"/>
          </a:solidFill>
        </p:spPr>
        <p:txBody>
          <a:bodyPr wrap="square" tIns="72000" bIns="72000" rtlCol="0">
            <a:spAutoFit/>
          </a:bodyPr>
          <a:lstStyle/>
          <a:p>
            <a:pPr marL="360000"/>
            <a:r>
              <a:rPr kumimoji="1" lang="ja-JP" altLang="en-US" sz="4000" b="1" spc="1000" dirty="0">
                <a:solidFill>
                  <a:schemeClr val="bg1"/>
                </a:solidFill>
              </a:rPr>
              <a:t>全体の流れ</a:t>
            </a:r>
          </a:p>
        </p:txBody>
      </p:sp>
      <p:sp>
        <p:nvSpPr>
          <p:cNvPr id="4" name="矢印: 右 3">
            <a:extLst>
              <a:ext uri="{FF2B5EF4-FFF2-40B4-BE49-F238E27FC236}">
                <a16:creationId xmlns:a16="http://schemas.microsoft.com/office/drawing/2014/main" id="{2AE35BAB-4239-20D9-C99D-FD4D7F686E5F}"/>
              </a:ext>
            </a:extLst>
          </p:cNvPr>
          <p:cNvSpPr/>
          <p:nvPr/>
        </p:nvSpPr>
        <p:spPr>
          <a:xfrm>
            <a:off x="4994017" y="1654799"/>
            <a:ext cx="2110175"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0F4730D-5B92-81B9-83F9-46A113BBF070}"/>
              </a:ext>
            </a:extLst>
          </p:cNvPr>
          <p:cNvSpPr/>
          <p:nvPr/>
        </p:nvSpPr>
        <p:spPr>
          <a:xfrm rot="9000000">
            <a:off x="4729290" y="3174554"/>
            <a:ext cx="2372211" cy="1214142"/>
          </a:xfrm>
          <a:prstGeom prst="rightArrow">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0AB18D25-E2AA-9329-DDE3-72A089332BB3}"/>
              </a:ext>
            </a:extLst>
          </p:cNvPr>
          <p:cNvSpPr/>
          <p:nvPr/>
        </p:nvSpPr>
        <p:spPr>
          <a:xfrm>
            <a:off x="5059765" y="4628395"/>
            <a:ext cx="1800654" cy="1214142"/>
          </a:xfrm>
          <a:prstGeom prst="rightArrow">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3699689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2984</Words>
  <Application>Microsoft Office PowerPoint</Application>
  <PresentationFormat>ワイド画面</PresentationFormat>
  <Paragraphs>431</Paragraphs>
  <Slides>48</Slides>
  <Notes>48</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48</vt:i4>
      </vt:variant>
    </vt:vector>
  </HeadingPairs>
  <TitlesOfParts>
    <vt:vector size="55" baseType="lpstr">
      <vt:lpstr>BIZ UDPゴシック</vt:lpstr>
      <vt:lpstr>HGP創英角ﾎﾟｯﾌﾟ体</vt:lpstr>
      <vt:lpstr>HGS創英角ﾎﾟｯﾌﾟ体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OPLO</dc:creator>
  <cp:lastModifiedBy>OPLO</cp:lastModifiedBy>
  <cp:revision>7</cp:revision>
  <dcterms:created xsi:type="dcterms:W3CDTF">2025-07-05T09:38:13Z</dcterms:created>
  <dcterms:modified xsi:type="dcterms:W3CDTF">2025-07-09T22:12:23Z</dcterms:modified>
</cp:coreProperties>
</file>